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6"/>
  </p:notesMasterIdLst>
  <p:handoutMasterIdLst>
    <p:handoutMasterId r:id="rId37"/>
  </p:handoutMasterIdLst>
  <p:sldIdLst>
    <p:sldId id="269" r:id="rId2"/>
    <p:sldId id="320" r:id="rId3"/>
    <p:sldId id="321" r:id="rId4"/>
    <p:sldId id="324" r:id="rId5"/>
    <p:sldId id="356" r:id="rId6"/>
    <p:sldId id="362" r:id="rId7"/>
    <p:sldId id="441" r:id="rId8"/>
    <p:sldId id="325" r:id="rId9"/>
    <p:sldId id="326" r:id="rId10"/>
    <p:sldId id="363" r:id="rId11"/>
    <p:sldId id="327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23" r:id="rId22"/>
    <p:sldId id="346" r:id="rId23"/>
    <p:sldId id="347" r:id="rId24"/>
    <p:sldId id="349" r:id="rId25"/>
    <p:sldId id="358" r:id="rId26"/>
    <p:sldId id="351" r:id="rId27"/>
    <p:sldId id="364" r:id="rId28"/>
    <p:sldId id="365" r:id="rId29"/>
    <p:sldId id="366" r:id="rId30"/>
    <p:sldId id="361" r:id="rId31"/>
    <p:sldId id="367" r:id="rId32"/>
    <p:sldId id="368" r:id="rId33"/>
    <p:sldId id="322" r:id="rId34"/>
    <p:sldId id="35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79F2046-A4A4-4A12-AA5E-C11E9B470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09DE97C-EA38-4172-A07A-E58EFE6D7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2AF7457-6B26-4D9A-8806-E81670DD7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3728FF-90DD-4FF9-A0FD-9B7F6C102AAD}" type="slidenum">
              <a:rPr lang="en-US" altLang="en-US" smtClean="0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20D684-4E2D-41F6-A81B-6968C75B92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5FF8C0D-8457-47D5-9075-F553C0156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E5D96C-4E08-4A1A-82CA-A71333784E5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604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gif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Lecture #0</a:t>
            </a:r>
          </a:p>
          <a:p>
            <a:pPr algn="ctr">
              <a:spcBef>
                <a:spcPts val="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The kick start session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7CF4F936-9F27-4FC6-A75B-C86FC0E4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657600"/>
            <a:ext cx="72961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drueckert.com/wp-content/uploads/Oral-Hygine-Brush-Teeth.jpg">
            <a:extLst>
              <a:ext uri="{FF2B5EF4-FFF2-40B4-BE49-F238E27FC236}">
                <a16:creationId xmlns:a16="http://schemas.microsoft.com/office/drawing/2014/main" id="{98558915-C89A-4E39-BF23-9DEB2C7F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9375"/>
            <a:ext cx="2033743" cy="25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95EEF-623D-4B45-94F9-325F7A335925}"/>
              </a:ext>
            </a:extLst>
          </p:cNvPr>
          <p:cNvSpPr txBox="1"/>
          <p:nvPr/>
        </p:nvSpPr>
        <p:spPr>
          <a:xfrm>
            <a:off x="923925" y="5695950"/>
            <a:ext cx="74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So there is ONE program you know which is there in you…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There is a set procedure</a:t>
            </a:r>
          </a:p>
          <a:p>
            <a:pPr marL="457200" indent="-457200"/>
            <a:r>
              <a:rPr lang="en-US" dirty="0"/>
              <a:t>Each step is defined</a:t>
            </a:r>
          </a:p>
          <a:p>
            <a:pPr marL="457200" indent="-457200"/>
            <a:r>
              <a:rPr lang="en-US" dirty="0"/>
              <a:t>The occurrence is ordered</a:t>
            </a:r>
          </a:p>
          <a:p>
            <a:pPr marL="457200" indent="-457200"/>
            <a:r>
              <a:rPr lang="en-US" dirty="0"/>
              <a:t>Jump is NOT permitted</a:t>
            </a:r>
          </a:p>
          <a:p>
            <a:pPr marL="457200" indent="-457200"/>
            <a:r>
              <a:rPr lang="en-US" dirty="0"/>
              <a:t>A step cannot be skipped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15000" y="1412776"/>
            <a:ext cx="3405343" cy="5112568"/>
            <a:chOff x="5715000" y="1412776"/>
            <a:chExt cx="3405343" cy="5112568"/>
          </a:xfrm>
        </p:grpSpPr>
        <p:grpSp>
          <p:nvGrpSpPr>
            <p:cNvPr id="4" name="Group 3"/>
            <p:cNvGrpSpPr/>
            <p:nvPr/>
          </p:nvGrpSpPr>
          <p:grpSpPr>
            <a:xfrm>
              <a:off x="5715000" y="1412776"/>
              <a:ext cx="1080120" cy="4968552"/>
              <a:chOff x="5580112" y="1412776"/>
              <a:chExt cx="1080120" cy="4968552"/>
            </a:xfrm>
          </p:grpSpPr>
          <p:sp>
            <p:nvSpPr>
              <p:cNvPr id="5" name="Flowchart: Alternate Process 4"/>
              <p:cNvSpPr/>
              <p:nvPr/>
            </p:nvSpPr>
            <p:spPr>
              <a:xfrm>
                <a:off x="5580112" y="1412776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Start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80112" y="206955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Pick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80112" y="2717631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80112" y="3365703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Apply Paste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80112" y="4013775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80112" y="4653136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Mouth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80112" y="530991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Alternate Process 11"/>
              <p:cNvSpPr/>
              <p:nvPr/>
            </p:nvSpPr>
            <p:spPr>
              <a:xfrm>
                <a:off x="5580112" y="5949280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6" idx="0"/>
              </p:cNvCxnSpPr>
              <p:nvPr/>
            </p:nvCxnSpPr>
            <p:spPr>
              <a:xfrm>
                <a:off x="6120172" y="1844824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156176" y="2484185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156176" y="3132257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156176" y="3780329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156176" y="4428401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56176" y="5076473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156176" y="5733256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8" descr="http://www.drueckert.com/wp-content/uploads/Oral-Hygine-Brush-Teeth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019493"/>
              <a:ext cx="2033743" cy="250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66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Daily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us explore more as the day goes by…</a:t>
            </a:r>
            <a:endParaRPr lang="en-IN" altLang="en-US" dirty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0375" y="2346325"/>
            <a:ext cx="3540125" cy="3455988"/>
            <a:chOff x="460375" y="2134313"/>
            <a:chExt cx="3539495" cy="3454927"/>
          </a:xfrm>
        </p:grpSpPr>
        <p:pic>
          <p:nvPicPr>
            <p:cNvPr id="10" name="Picture 2" descr="http://toonclips.com/600/670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34313"/>
              <a:ext cx="3073524" cy="317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60375" y="5219908"/>
              <a:ext cx="353949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Going for a morning 0900 AM Class</a:t>
              </a:r>
              <a:endParaRPr lang="en-IN" altLang="en-US" sz="1800" b="1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59338" y="2209800"/>
            <a:ext cx="3332162" cy="3529013"/>
            <a:chOff x="4860032" y="1997551"/>
            <a:chExt cx="3330981" cy="3528973"/>
          </a:xfrm>
        </p:grpSpPr>
        <p:pic>
          <p:nvPicPr>
            <p:cNvPr id="8" name="Picture 4" descr="http://vecto.rs/1024/vector-of-a-happy-cartoon-summer-man-walking-with-a-big-smile-by-ron-leishman-2746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997551"/>
              <a:ext cx="3143980" cy="3205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5148064" y="5157192"/>
              <a:ext cx="304294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Going for a movie at 0900 AM</a:t>
              </a:r>
              <a:endParaRPr lang="en-IN" altLang="en-US" sz="1800" b="1"/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9975" y="6143625"/>
            <a:ext cx="7077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It is all about </a:t>
            </a:r>
            <a:r>
              <a:rPr lang="en-US" altLang="en-US" sz="2800" b="1" u="sng" dirty="0">
                <a:solidFill>
                  <a:srgbClr val="FF0000"/>
                </a:solidFill>
              </a:rPr>
              <a:t>WHICH</a:t>
            </a:r>
            <a:r>
              <a:rPr lang="en-US" altLang="en-US" sz="2800" b="1" dirty="0">
                <a:solidFill>
                  <a:srgbClr val="FF0000"/>
                </a:solidFill>
              </a:rPr>
              <a:t> program is loaded </a:t>
            </a:r>
            <a:r>
              <a:rPr lang="en-US" altLang="en-US" sz="2800" b="1" u="sng" dirty="0">
                <a:solidFill>
                  <a:srgbClr val="FF0000"/>
                </a:solidFill>
              </a:rPr>
              <a:t>WHEN</a:t>
            </a:r>
            <a:endParaRPr lang="en-IN" alt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1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Daily routine</a:t>
            </a:r>
            <a:endParaRPr lang="en-I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8438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The flow changes </a:t>
            </a:r>
            <a:endParaRPr lang="en-IN" altLang="en-US" dirty="0"/>
          </a:p>
        </p:txBody>
      </p:sp>
      <p:sp>
        <p:nvSpPr>
          <p:cNvPr id="18440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pic>
        <p:nvPicPr>
          <p:cNvPr id="18441" name="Picture 2" descr="http://toonclips.com/600/67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354513"/>
            <a:ext cx="2128838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" descr="http://vecto.rs/1024/vector-of-a-happy-cartoon-summer-man-walking-with-a-big-smile-by-ron-leishman-274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292600"/>
            <a:ext cx="147478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owchart: Alternate Process 15"/>
          <p:cNvSpPr/>
          <p:nvPr/>
        </p:nvSpPr>
        <p:spPr>
          <a:xfrm>
            <a:off x="3778250" y="1916113"/>
            <a:ext cx="1081088" cy="43338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276600" y="3265488"/>
            <a:ext cx="2087563" cy="1027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Where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Go?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8250" y="2636838"/>
            <a:ext cx="1081088" cy="43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Go!!!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4319588" y="2349500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319588" y="3068638"/>
            <a:ext cx="0" cy="196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1"/>
            <a:endCxn id="18441" idx="0"/>
          </p:cNvCxnSpPr>
          <p:nvPr/>
        </p:nvCxnSpPr>
        <p:spPr>
          <a:xfrm rot="10800000" flipV="1">
            <a:off x="1820863" y="3778250"/>
            <a:ext cx="1455737" cy="576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18442" idx="0"/>
          </p:cNvCxnSpPr>
          <p:nvPr/>
        </p:nvCxnSpPr>
        <p:spPr>
          <a:xfrm>
            <a:off x="5364163" y="3778250"/>
            <a:ext cx="1373187" cy="514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0" name="TextBox 27"/>
          <p:cNvSpPr txBox="1">
            <a:spLocks noChangeArrowheads="1"/>
          </p:cNvSpPr>
          <p:nvPr/>
        </p:nvSpPr>
        <p:spPr bwMode="auto">
          <a:xfrm>
            <a:off x="2547938" y="3500438"/>
            <a:ext cx="65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  <a:endParaRPr lang="en-IN" altLang="en-US" sz="1800"/>
          </a:p>
        </p:txBody>
      </p:sp>
      <p:sp>
        <p:nvSpPr>
          <p:cNvPr id="18451" name="TextBox 28"/>
          <p:cNvSpPr txBox="1">
            <a:spLocks noChangeArrowheads="1"/>
          </p:cNvSpPr>
          <p:nvPr/>
        </p:nvSpPr>
        <p:spPr bwMode="auto">
          <a:xfrm>
            <a:off x="5364163" y="350043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Movie</a:t>
            </a:r>
            <a:endParaRPr lang="en-IN" altLang="en-US" sz="1800"/>
          </a:p>
        </p:txBody>
      </p:sp>
      <p:sp>
        <p:nvSpPr>
          <p:cNvPr id="32" name="Flowchart: Alternate Process 31"/>
          <p:cNvSpPr/>
          <p:nvPr/>
        </p:nvSpPr>
        <p:spPr>
          <a:xfrm>
            <a:off x="1279525" y="6165850"/>
            <a:ext cx="1081088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6197600" y="6165850"/>
            <a:ext cx="1081088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8441" idx="2"/>
            <a:endCxn id="32" idx="0"/>
          </p:cNvCxnSpPr>
          <p:nvPr/>
        </p:nvCxnSpPr>
        <p:spPr>
          <a:xfrm flipH="1">
            <a:off x="1820863" y="587692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442" idx="2"/>
            <a:endCxn id="33" idx="0"/>
          </p:cNvCxnSpPr>
          <p:nvPr/>
        </p:nvCxnSpPr>
        <p:spPr>
          <a:xfrm flipH="1">
            <a:off x="6737350" y="5795963"/>
            <a:ext cx="0" cy="369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4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http://cdn01.dailycaller.com/wp-content/uploads/2012/10/Vladimir-Putin-sipping-tea.-Photo-AP-e13509569915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2492375"/>
            <a:ext cx="6096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Daily routine</a:t>
            </a:r>
            <a:endParaRPr lang="en-IN" altLang="en-US" dirty="0"/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Yet another example but more complex</a:t>
            </a:r>
          </a:p>
        </p:txBody>
      </p:sp>
      <p:sp>
        <p:nvSpPr>
          <p:cNvPr id="19463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9464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76825" y="2060575"/>
            <a:ext cx="3311525" cy="1081088"/>
            <a:chOff x="5076056" y="2060848"/>
            <a:chExt cx="3312368" cy="1080120"/>
          </a:xfrm>
        </p:grpSpPr>
        <p:sp>
          <p:nvSpPr>
            <p:cNvPr id="9" name="Rounded Rectangle 8"/>
            <p:cNvSpPr/>
            <p:nvPr/>
          </p:nvSpPr>
          <p:spPr>
            <a:xfrm>
              <a:off x="6660784" y="2060848"/>
              <a:ext cx="1727640" cy="9357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Vision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5076056" y="2528742"/>
              <a:ext cx="1584728" cy="612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608513" y="3284538"/>
            <a:ext cx="3779837" cy="936625"/>
            <a:chOff x="4608005" y="3284984"/>
            <a:chExt cx="3780419" cy="936104"/>
          </a:xfrm>
        </p:grpSpPr>
        <p:sp>
          <p:nvSpPr>
            <p:cNvPr id="26" name="Rounded Rectangle 25"/>
            <p:cNvSpPr/>
            <p:nvPr/>
          </p:nvSpPr>
          <p:spPr>
            <a:xfrm>
              <a:off x="6660958" y="3284984"/>
              <a:ext cx="172746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Smell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26" idx="1"/>
            </p:cNvCxnSpPr>
            <p:nvPr/>
          </p:nvCxnSpPr>
          <p:spPr>
            <a:xfrm flipH="1">
              <a:off x="4608005" y="3753036"/>
              <a:ext cx="2052953" cy="44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787900" y="4221163"/>
            <a:ext cx="3600450" cy="1295400"/>
            <a:chOff x="4788024" y="4221088"/>
            <a:chExt cx="3600400" cy="1296144"/>
          </a:xfrm>
        </p:grpSpPr>
        <p:sp>
          <p:nvSpPr>
            <p:cNvPr id="30" name="Rounded Rectangle 29"/>
            <p:cNvSpPr/>
            <p:nvPr/>
          </p:nvSpPr>
          <p:spPr>
            <a:xfrm>
              <a:off x="6659661" y="4581657"/>
              <a:ext cx="1728763" cy="935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Radiation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8" name="Straight Arrow Connector 17"/>
            <p:cNvCxnSpPr>
              <a:stCxn id="30" idx="1"/>
            </p:cNvCxnSpPr>
            <p:nvPr/>
          </p:nvCxnSpPr>
          <p:spPr>
            <a:xfrm flipH="1" flipV="1">
              <a:off x="4788024" y="4221088"/>
              <a:ext cx="1871637" cy="8275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276600" y="4635500"/>
            <a:ext cx="5111750" cy="2033588"/>
            <a:chOff x="3275856" y="4635134"/>
            <a:chExt cx="5112568" cy="2034226"/>
          </a:xfrm>
        </p:grpSpPr>
        <p:sp>
          <p:nvSpPr>
            <p:cNvPr id="34" name="Rounded Rectangle 33"/>
            <p:cNvSpPr/>
            <p:nvPr/>
          </p:nvSpPr>
          <p:spPr>
            <a:xfrm>
              <a:off x="6660948" y="5734029"/>
              <a:ext cx="1727476" cy="935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Touch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22" name="Straight Arrow Connector 21"/>
            <p:cNvCxnSpPr>
              <a:stCxn id="34" idx="1"/>
            </p:cNvCxnSpPr>
            <p:nvPr/>
          </p:nvCxnSpPr>
          <p:spPr>
            <a:xfrm flipH="1" flipV="1">
              <a:off x="3275856" y="4635134"/>
              <a:ext cx="3385092" cy="15657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8058150" y="1766888"/>
            <a:ext cx="762000" cy="4541837"/>
            <a:chOff x="8058373" y="1766801"/>
            <a:chExt cx="762100" cy="4542519"/>
          </a:xfrm>
        </p:grpSpPr>
        <p:pic>
          <p:nvPicPr>
            <p:cNvPr id="19482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4" y="176680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302694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4251077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554722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07975" y="5229225"/>
            <a:ext cx="3125788" cy="584200"/>
            <a:chOff x="307975" y="5229200"/>
            <a:chExt cx="3126324" cy="584775"/>
          </a:xfrm>
        </p:grpSpPr>
        <p:pic>
          <p:nvPicPr>
            <p:cNvPr id="19478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730" y="5337025"/>
              <a:ext cx="411039" cy="41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Box 38"/>
            <p:cNvSpPr txBox="1">
              <a:spLocks noChangeArrowheads="1"/>
            </p:cNvSpPr>
            <p:nvPr/>
          </p:nvSpPr>
          <p:spPr bwMode="auto">
            <a:xfrm>
              <a:off x="307975" y="5286399"/>
              <a:ext cx="172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all sensors</a:t>
              </a:r>
              <a:endParaRPr lang="en-IN" altLang="en-US" sz="2400"/>
            </a:p>
          </p:txBody>
        </p: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32769" y="5229200"/>
              <a:ext cx="583813" cy="58477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81" name="TextBox 48"/>
            <p:cNvSpPr txBox="1">
              <a:spLocks noChangeArrowheads="1"/>
            </p:cNvSpPr>
            <p:nvPr/>
          </p:nvSpPr>
          <p:spPr bwMode="auto">
            <a:xfrm>
              <a:off x="2858500" y="5301208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B050"/>
                  </a:solidFill>
                </a:rPr>
                <a:t>SIP</a:t>
              </a:r>
              <a:endParaRPr lang="en-IN" altLang="en-US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23850" y="5805488"/>
            <a:ext cx="3722688" cy="584200"/>
            <a:chOff x="323528" y="5805264"/>
            <a:chExt cx="3722641" cy="584775"/>
          </a:xfrm>
        </p:grpSpPr>
        <p:sp>
          <p:nvSpPr>
            <p:cNvPr id="19474" name="TextBox 52"/>
            <p:cNvSpPr txBox="1">
              <a:spLocks noChangeArrowheads="1"/>
            </p:cNvSpPr>
            <p:nvPr/>
          </p:nvSpPr>
          <p:spPr bwMode="auto">
            <a:xfrm>
              <a:off x="323528" y="5862463"/>
              <a:ext cx="18360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even one is</a:t>
              </a:r>
              <a:endParaRPr lang="en-IN" altLang="en-US" sz="2400"/>
            </a:p>
          </p:txBody>
        </p:sp>
        <p:sp>
          <p:nvSpPr>
            <p:cNvPr id="54" name="TextBox 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48322" y="5805264"/>
              <a:ext cx="583813" cy="58477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76" name="TextBox 54"/>
            <p:cNvSpPr txBox="1">
              <a:spLocks noChangeArrowheads="1"/>
            </p:cNvSpPr>
            <p:nvPr/>
          </p:nvSpPr>
          <p:spPr bwMode="auto">
            <a:xfrm>
              <a:off x="2874053" y="5877272"/>
              <a:ext cx="1172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</a:rPr>
                <a:t>WAIT!!!</a:t>
              </a:r>
              <a:endParaRPr lang="en-IN" altLang="en-US" sz="2400" b="1">
                <a:solidFill>
                  <a:srgbClr val="FF0000"/>
                </a:solidFill>
              </a:endParaRPr>
            </a:p>
          </p:txBody>
        </p:sp>
        <p:pic>
          <p:nvPicPr>
            <p:cNvPr id="19477" name="Picture 9" descr="http://www.clipartbest.com/cliparts/yco/6Mq/yco6MqgcE.jpe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877272"/>
              <a:ext cx="427807" cy="42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52600" y="261302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</a:rPr>
              <a:t>Sipping TEA</a:t>
            </a:r>
            <a:endParaRPr lang="en-IN" alt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7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what does this mean?</a:t>
            </a:r>
            <a:endParaRPr lang="en-I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75612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Take ANY activity of the day…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will have a set procedure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has to be done in a designated way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If not done the specified way will yield wrong results.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Success in doing it depends on how closer one is to the prescribed method.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This clearly shows that everything has a </a:t>
            </a:r>
            <a:endParaRPr lang="en-IN" altLang="en-US" dirty="0">
              <a:solidFill>
                <a:schemeClr val="accent1"/>
              </a:solidFill>
            </a:endParaRPr>
          </a:p>
        </p:txBody>
      </p:sp>
      <p:sp>
        <p:nvSpPr>
          <p:cNvPr id="2048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048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32138" y="5445125"/>
            <a:ext cx="2160587" cy="1085850"/>
            <a:chOff x="3131840" y="5661248"/>
            <a:chExt cx="2160240" cy="1152128"/>
          </a:xfrm>
        </p:grpSpPr>
        <p:sp>
          <p:nvSpPr>
            <p:cNvPr id="8" name="Oval 7"/>
            <p:cNvSpPr/>
            <p:nvPr/>
          </p:nvSpPr>
          <p:spPr>
            <a:xfrm>
              <a:off x="3131840" y="5699990"/>
              <a:ext cx="2160240" cy="111338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697" y="5661248"/>
              <a:ext cx="1832554" cy="1015663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lt"/>
                  <a:cs typeface="+mn-cs"/>
                </a:rPr>
                <a:t>Logic</a:t>
              </a:r>
            </a:p>
          </p:txBody>
        </p:sp>
      </p:grpSp>
      <p:pic>
        <p:nvPicPr>
          <p:cNvPr id="20489" name="Picture 4" descr="http://ctmls.ctreal.com/wp-content/uploads/2012/02/ppc-ad-copy-wri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125538"/>
            <a:ext cx="14366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6" descr="http://homedesigni.com/wp-content/uploads/2014/01/kitchen-clip-art-black-and-white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781300"/>
            <a:ext cx="1520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436562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 descr="http://www.aperfectworld.org/clipart/communications/talking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699125"/>
            <a:ext cx="12065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5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Logic, logic and logic</a:t>
            </a:r>
            <a:endParaRPr lang="en-IN" altLang="en-US" dirty="0"/>
          </a:p>
        </p:txBody>
      </p:sp>
      <p:sp>
        <p:nvSpPr>
          <p:cNvPr id="21509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1510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3570593" y="3284984"/>
            <a:ext cx="2369559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Logic</a:t>
            </a:r>
          </a:p>
        </p:txBody>
      </p:sp>
      <p:pic>
        <p:nvPicPr>
          <p:cNvPr id="21512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2557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 descr="http://www.maranausd.org/images/pages/N7365/Math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2078038"/>
            <a:ext cx="1338263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 descr="http://1.bp.blogspot.com/_ue2_vDGeEV8/TU8uTUUxRPI/AAAAAAAAFvo/zUYjtYJVp1E/s1600/hands+on+scienc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3068638"/>
            <a:ext cx="183197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7" descr="http://ww2.valdosta.edu/~bfellis/socialstudies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87838"/>
            <a:ext cx="1233488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9" descr="http://bestclipartblog.com/clipart-pics/weather-clipart-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99063"/>
            <a:ext cx="13636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1" descr="http://vector.me/files/images/1/1/110126/aircraft_clip_ar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5457825"/>
            <a:ext cx="1457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3" descr="http://ec.l.thumbs.canstockphoto.com/canstock631794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527175"/>
            <a:ext cx="9429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http://thumbs.dreamstime.com/z/bridge-collection-clip-art-various-bridges-3212170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335463"/>
            <a:ext cx="1455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8" descr="http://fc09.deviantart.net/fs70/i/2011/246/0/a/biology_by_deviant_defaroe-d48qsmw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36825"/>
            <a:ext cx="2149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there is logic in anything and everything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ways to represent logic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modes to modify and re-represent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should be methodology to implement and re-design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 for all this…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29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http://www.illustrationsof.com/royalty-free-computer-clipart-illustration-7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639888"/>
            <a:ext cx="2068512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6778625" cy="204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logic machine to assimilate, understand, solve, store, retrieve and represent logic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188" y="3822700"/>
            <a:ext cx="6121400" cy="2044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There has to be a LANGUAGE to communicate with the logic machine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032250" y="4221163"/>
            <a:ext cx="4945063" cy="2379662"/>
            <a:chOff x="4032911" y="4221088"/>
            <a:chExt cx="4943941" cy="2379979"/>
          </a:xfrm>
        </p:grpSpPr>
        <p:pic>
          <p:nvPicPr>
            <p:cNvPr id="23562" name="Picture 7" descr="http://imageenvision.com/450/26236-clip-art-graphic-of-a-desktop-computer-cartoon-character-crashing-by-toons4biz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74" y="4221088"/>
              <a:ext cx="2343378" cy="234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>
              <a:off x="4032911" y="5662348"/>
              <a:ext cx="2699329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700" b="1" dirty="0">
                  <a:solidFill>
                    <a:srgbClr val="002060"/>
                  </a:solidFill>
                </a:rPr>
                <a:t>Otherwise….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Diving deeper…</a:t>
            </a:r>
            <a:endParaRPr lang="en-IN" alt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825" y="1484313"/>
            <a:ext cx="4894263" cy="2193925"/>
            <a:chOff x="251520" y="1484784"/>
            <a:chExt cx="4894165" cy="2193476"/>
          </a:xfrm>
        </p:grpSpPr>
        <p:pic>
          <p:nvPicPr>
            <p:cNvPr id="24590" name="Picture 8" descr="http://www.clipartbest.com/cliparts/dT6/eyz/dT6eyzaa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1636812" cy="2193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loud Callout 6"/>
            <p:cNvSpPr/>
            <p:nvPr/>
          </p:nvSpPr>
          <p:spPr>
            <a:xfrm>
              <a:off x="2050122" y="1681594"/>
              <a:ext cx="3095563" cy="1799857"/>
            </a:xfrm>
            <a:prstGeom prst="cloudCallout">
              <a:avLst>
                <a:gd name="adj1" fmla="val -61551"/>
                <a:gd name="adj2" fmla="val -4678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How do I get A+ grade in CAP615?</a:t>
              </a:r>
              <a:endParaRPr lang="en-IN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19488" y="2978150"/>
            <a:ext cx="2119312" cy="2860675"/>
            <a:chOff x="3519450" y="2977566"/>
            <a:chExt cx="2118856" cy="2860934"/>
          </a:xfrm>
        </p:grpSpPr>
        <p:sp>
          <p:nvSpPr>
            <p:cNvPr id="9" name="Down Arrow 8"/>
            <p:cNvSpPr/>
            <p:nvPr/>
          </p:nvSpPr>
          <p:spPr>
            <a:xfrm>
              <a:off x="4163836" y="2977566"/>
              <a:ext cx="590423" cy="7001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24589" name="Picture 15" descr="http://designmascots.com/1024/clipart-of-a-confused-desktop-royalty-free-by-toons4biz-11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450" y="3678260"/>
              <a:ext cx="2118856" cy="216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08625" y="3808413"/>
            <a:ext cx="2835275" cy="1900237"/>
            <a:chOff x="5508104" y="3808870"/>
            <a:chExt cx="2835124" cy="1899020"/>
          </a:xfrm>
        </p:grpSpPr>
        <p:sp>
          <p:nvSpPr>
            <p:cNvPr id="11" name="Right Arrow 10"/>
            <p:cNvSpPr/>
            <p:nvPr/>
          </p:nvSpPr>
          <p:spPr>
            <a:xfrm>
              <a:off x="5508104" y="4437117"/>
              <a:ext cx="863554" cy="504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24587" name="Picture 18" descr="http://openclipart.org/image/800px/svg_to_png/15813/Arnoud999_Right_or_wrong_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808870"/>
              <a:ext cx="1899020" cy="1899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828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2062"/>
            <a:ext cx="8229600" cy="51387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LTP – 3 0 0 [Three lectures/week]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Text Book</a:t>
            </a:r>
          </a:p>
          <a:p>
            <a:pPr marL="0" indent="0">
              <a:buNone/>
              <a:defRPr/>
            </a:pPr>
            <a:r>
              <a:rPr lang="en-US" sz="20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JAVA: THE COMPLETE REFERENCE by HERBERT SCHILDT, Tata McGraw Hill, India</a:t>
            </a: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Reference Books:</a:t>
            </a:r>
          </a:p>
          <a:p>
            <a:pPr marL="0" indent="0">
              <a:buNone/>
              <a:defRPr/>
            </a:pPr>
            <a:r>
              <a:rPr lang="en-US" sz="2400" dirty="0"/>
              <a:t>1.INTRO TO JAVA PROGRAMMING </a:t>
            </a:r>
          </a:p>
          <a:p>
            <a:pPr marL="0" indent="0">
              <a:buNone/>
              <a:defRPr/>
            </a:pPr>
            <a:r>
              <a:rPr lang="en-US" sz="2400" dirty="0"/>
              <a:t>(COMPREHENSIVE VERSION) by Y. DANIEL LIANG,</a:t>
            </a:r>
          </a:p>
          <a:p>
            <a:pPr marL="0" indent="0">
              <a:buNone/>
              <a:defRPr/>
            </a:pPr>
            <a:r>
              <a:rPr lang="en-US" sz="2400" dirty="0"/>
              <a:t> Pearson Education India</a:t>
            </a:r>
          </a:p>
          <a:p>
            <a:pPr marL="0" indent="0">
              <a:buNone/>
              <a:defRPr/>
            </a:pPr>
            <a:r>
              <a:rPr lang="en-US" sz="2400" dirty="0"/>
              <a:t>2. PROGRAMMING WITH JAVA by </a:t>
            </a:r>
          </a:p>
          <a:p>
            <a:pPr marL="0" indent="0">
              <a:buNone/>
              <a:defRPr/>
            </a:pPr>
            <a:r>
              <a:rPr lang="en-US" sz="2400" dirty="0"/>
              <a:t>E BALAGURUSAMY, Tata McGraw Hill, India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5EF8-3215-4CA9-BC6F-84C5F16C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124199"/>
            <a:ext cx="2590800" cy="34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Diving deeper…</a:t>
            </a:r>
            <a:endParaRPr lang="en-I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188" y="1268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825" y="1484313"/>
            <a:ext cx="4894263" cy="2193925"/>
            <a:chOff x="251520" y="1484784"/>
            <a:chExt cx="4894165" cy="2193476"/>
          </a:xfrm>
        </p:grpSpPr>
        <p:pic>
          <p:nvPicPr>
            <p:cNvPr id="25615" name="Picture 8" descr="http://www.clipartbest.com/cliparts/dT6/eyz/dT6eyzaa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1636812" cy="2193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loud Callout 6"/>
            <p:cNvSpPr/>
            <p:nvPr/>
          </p:nvSpPr>
          <p:spPr>
            <a:xfrm>
              <a:off x="2050122" y="1681594"/>
              <a:ext cx="3095563" cy="1799857"/>
            </a:xfrm>
            <a:prstGeom prst="cloudCallout">
              <a:avLst>
                <a:gd name="adj1" fmla="val -61551"/>
                <a:gd name="adj2" fmla="val -4678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How do I get A+ grade in CAP615?</a:t>
              </a:r>
              <a:endParaRPr lang="en-IN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267450" y="4478338"/>
            <a:ext cx="649288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03350" y="3068638"/>
            <a:ext cx="2520950" cy="2305050"/>
            <a:chOff x="1403648" y="3068960"/>
            <a:chExt cx="2520280" cy="2304256"/>
          </a:xfrm>
        </p:grpSpPr>
        <p:sp>
          <p:nvSpPr>
            <p:cNvPr id="3" name="Flowchart: Alternate Process 2"/>
            <p:cNvSpPr/>
            <p:nvPr/>
          </p:nvSpPr>
          <p:spPr>
            <a:xfrm>
              <a:off x="1403648" y="3860849"/>
              <a:ext cx="2520280" cy="1512367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If marks are greater than or equal to 85.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2060"/>
                  </a:solidFill>
                </a:rPr>
                <a:t>A program written in Java language with </a:t>
              </a:r>
              <a:r>
                <a:rPr lang="en-US" sz="2000" b="1" dirty="0">
                  <a:solidFill>
                    <a:srgbClr val="FF0000"/>
                  </a:solidFill>
                </a:rPr>
                <a:t>LOGIC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2340024" y="3068960"/>
              <a:ext cx="720533" cy="7918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754438"/>
            <a:ext cx="2105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924300" y="3576638"/>
            <a:ext cx="2343150" cy="2081212"/>
            <a:chOff x="3923928" y="3576478"/>
            <a:chExt cx="2344172" cy="2081307"/>
          </a:xfrm>
        </p:grpSpPr>
        <p:pic>
          <p:nvPicPr>
            <p:cNvPr id="25611" name="Picture 2" descr="http://janellerydell.com/wp-content/uploads/2011/08/happy-p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170" y="3576478"/>
              <a:ext cx="2011930" cy="208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ight Arrow 13"/>
            <p:cNvSpPr/>
            <p:nvPr/>
          </p:nvSpPr>
          <p:spPr>
            <a:xfrm>
              <a:off x="3923928" y="4522671"/>
              <a:ext cx="647983" cy="635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2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4400" dirty="0"/>
              <a:t>Introduction to Java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4400" dirty="0"/>
              <a:t>Collection Framework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4400" dirty="0"/>
              <a:t>Multithreading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4400" dirty="0"/>
              <a:t>Swings and Layouts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4400" dirty="0"/>
              <a:t>Managing data using JDBC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4400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13326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What do we need to know?</a:t>
            </a:r>
            <a:endParaRPr lang="en-US" altLang="en-US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107950" y="1268413"/>
            <a:ext cx="89281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276600" y="4191000"/>
            <a:ext cx="1828800" cy="1728788"/>
          </a:xfrm>
          <a:custGeom>
            <a:avLst/>
            <a:gdLst>
              <a:gd name="connsiteX0" fmla="*/ 0 w 2410827"/>
              <a:gd name="connsiteY0" fmla="*/ 1205414 h 2410827"/>
              <a:gd name="connsiteX1" fmla="*/ 1205414 w 2410827"/>
              <a:gd name="connsiteY1" fmla="*/ 0 h 2410827"/>
              <a:gd name="connsiteX2" fmla="*/ 2410828 w 2410827"/>
              <a:gd name="connsiteY2" fmla="*/ 1205414 h 2410827"/>
              <a:gd name="connsiteX3" fmla="*/ 1205414 w 2410827"/>
              <a:gd name="connsiteY3" fmla="*/ 2410828 h 2410827"/>
              <a:gd name="connsiteX4" fmla="*/ 0 w 2410827"/>
              <a:gd name="connsiteY4" fmla="*/ 1205414 h 241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827" h="2410827">
                <a:moveTo>
                  <a:pt x="0" y="1205414"/>
                </a:moveTo>
                <a:cubicBezTo>
                  <a:pt x="0" y="539682"/>
                  <a:pt x="539682" y="0"/>
                  <a:pt x="1205414" y="0"/>
                </a:cubicBezTo>
                <a:cubicBezTo>
                  <a:pt x="1871146" y="0"/>
                  <a:pt x="2410828" y="539682"/>
                  <a:pt x="2410828" y="1205414"/>
                </a:cubicBezTo>
                <a:cubicBezTo>
                  <a:pt x="2410828" y="1871146"/>
                  <a:pt x="1871146" y="2410828"/>
                  <a:pt x="1205414" y="2410828"/>
                </a:cubicBezTo>
                <a:cubicBezTo>
                  <a:pt x="539682" y="2410828"/>
                  <a:pt x="0" y="1871146"/>
                  <a:pt x="0" y="1205414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94332" tIns="394332" rIns="394332" bIns="394332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en-US" sz="6500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6853238" y="3657600"/>
            <a:ext cx="2290762" cy="1831975"/>
          </a:xfrm>
          <a:custGeom>
            <a:avLst/>
            <a:gdLst>
              <a:gd name="connsiteX0" fmla="*/ 0 w 2290286"/>
              <a:gd name="connsiteY0" fmla="*/ 183223 h 1832229"/>
              <a:gd name="connsiteX1" fmla="*/ 183223 w 2290286"/>
              <a:gd name="connsiteY1" fmla="*/ 0 h 1832229"/>
              <a:gd name="connsiteX2" fmla="*/ 2107063 w 2290286"/>
              <a:gd name="connsiteY2" fmla="*/ 0 h 1832229"/>
              <a:gd name="connsiteX3" fmla="*/ 2290286 w 2290286"/>
              <a:gd name="connsiteY3" fmla="*/ 183223 h 1832229"/>
              <a:gd name="connsiteX4" fmla="*/ 2290286 w 2290286"/>
              <a:gd name="connsiteY4" fmla="*/ 1649006 h 1832229"/>
              <a:gd name="connsiteX5" fmla="*/ 2107063 w 2290286"/>
              <a:gd name="connsiteY5" fmla="*/ 1832229 h 1832229"/>
              <a:gd name="connsiteX6" fmla="*/ 183223 w 2290286"/>
              <a:gd name="connsiteY6" fmla="*/ 1832229 h 1832229"/>
              <a:gd name="connsiteX7" fmla="*/ 0 w 2290286"/>
              <a:gd name="connsiteY7" fmla="*/ 1649006 h 1832229"/>
              <a:gd name="connsiteX8" fmla="*/ 0 w 2290286"/>
              <a:gd name="connsiteY8" fmla="*/ 183223 h 18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0286" h="1832229">
                <a:moveTo>
                  <a:pt x="0" y="183223"/>
                </a:moveTo>
                <a:cubicBezTo>
                  <a:pt x="0" y="82032"/>
                  <a:pt x="82032" y="0"/>
                  <a:pt x="183223" y="0"/>
                </a:cubicBezTo>
                <a:lnTo>
                  <a:pt x="2107063" y="0"/>
                </a:lnTo>
                <a:cubicBezTo>
                  <a:pt x="2208254" y="0"/>
                  <a:pt x="2290286" y="82032"/>
                  <a:pt x="2290286" y="183223"/>
                </a:cubicBezTo>
                <a:lnTo>
                  <a:pt x="2290286" y="1649006"/>
                </a:lnTo>
                <a:cubicBezTo>
                  <a:pt x="2290286" y="1750197"/>
                  <a:pt x="2208254" y="1832229"/>
                  <a:pt x="2107063" y="1832229"/>
                </a:cubicBezTo>
                <a:lnTo>
                  <a:pt x="183223" y="1832229"/>
                </a:lnTo>
                <a:cubicBezTo>
                  <a:pt x="82032" y="1832229"/>
                  <a:pt x="0" y="1750197"/>
                  <a:pt x="0" y="1649006"/>
                </a:cubicBezTo>
                <a:lnTo>
                  <a:pt x="0" y="183223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77489" tIns="177489" rIns="177489" bIns="177489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en-US" sz="6500" dirty="0"/>
          </a:p>
        </p:txBody>
      </p:sp>
      <p:pic>
        <p:nvPicPr>
          <p:cNvPr id="30739" name="Picture 3" descr="C:\Users\sanjeev\Pictures\CAP100\punjab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1752600" cy="22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52600" y="4572000"/>
            <a:ext cx="1828800" cy="1359932"/>
            <a:chOff x="1752600" y="4572000"/>
            <a:chExt cx="1828800" cy="1359932"/>
          </a:xfrm>
        </p:grpSpPr>
        <p:sp>
          <p:nvSpPr>
            <p:cNvPr id="24" name="Left-Right Arrow 23"/>
            <p:cNvSpPr/>
            <p:nvPr/>
          </p:nvSpPr>
          <p:spPr bwMode="auto">
            <a:xfrm>
              <a:off x="1752600" y="4572000"/>
              <a:ext cx="1828800" cy="609600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41" name="TextBox 26"/>
            <p:cNvSpPr txBox="1">
              <a:spLocks noChangeArrowheads="1"/>
            </p:cNvSpPr>
            <p:nvPr/>
          </p:nvSpPr>
          <p:spPr bwMode="auto">
            <a:xfrm>
              <a:off x="2286000" y="5181600"/>
              <a:ext cx="886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Punjabi</a:t>
              </a:r>
            </a:p>
          </p:txBody>
        </p:sp>
        <p:pic>
          <p:nvPicPr>
            <p:cNvPr id="30742" name="Picture 4" descr="C:\Users\sanjeev\Pictures\CAP100\pu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508509"/>
              <a:ext cx="667706" cy="42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30" name="Picture 2" descr="C:\Users\sanjeev\Pictures\CAP100\tam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962400" y="3048000"/>
            <a:ext cx="1604156" cy="1066800"/>
            <a:chOff x="3962400" y="3048000"/>
            <a:chExt cx="1604156" cy="1066800"/>
          </a:xfrm>
        </p:grpSpPr>
        <p:sp>
          <p:nvSpPr>
            <p:cNvPr id="25" name="Left-Right Arrow 24"/>
            <p:cNvSpPr/>
            <p:nvPr/>
          </p:nvSpPr>
          <p:spPr bwMode="auto">
            <a:xfrm rot="5400000">
              <a:off x="3733800" y="3276600"/>
              <a:ext cx="1066800" cy="609600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32" name="TextBox 21"/>
            <p:cNvSpPr txBox="1">
              <a:spLocks noChangeArrowheads="1"/>
            </p:cNvSpPr>
            <p:nvPr/>
          </p:nvSpPr>
          <p:spPr bwMode="auto">
            <a:xfrm>
              <a:off x="4781550" y="3200400"/>
              <a:ext cx="679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Tamil</a:t>
              </a:r>
            </a:p>
          </p:txBody>
        </p:sp>
        <p:pic>
          <p:nvPicPr>
            <p:cNvPr id="30733" name="Picture 5" descr="C:\Users\sanjeev\Pictures\CAP100\tamillang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505200"/>
              <a:ext cx="842156" cy="464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6" name="TextBox 30"/>
          <p:cNvSpPr txBox="1">
            <a:spLocks noChangeArrowheads="1"/>
          </p:cNvSpPr>
          <p:nvPr/>
        </p:nvSpPr>
        <p:spPr bwMode="auto">
          <a:xfrm>
            <a:off x="838200" y="61722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Need of Language :: Introduction to Java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B23E5-79A0-4D2B-BA95-1A80D1BD9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619" y="4449252"/>
            <a:ext cx="2185031" cy="15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What do we need to know?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u="sng" dirty="0"/>
          </a:p>
          <a:p>
            <a:pPr marL="0" indent="0">
              <a:buNone/>
              <a:defRPr/>
            </a:pPr>
            <a:r>
              <a:rPr lang="en-US" sz="1800" b="1" i="0" u="none" strike="noStrike" baseline="0" dirty="0">
                <a:latin typeface="Verdana,Bold"/>
              </a:rPr>
              <a:t>Principles of OOP's and Java Basics</a:t>
            </a:r>
            <a:endParaRPr lang="en-US" u="sng" dirty="0"/>
          </a:p>
          <a:p>
            <a:pPr>
              <a:defRPr/>
            </a:pPr>
            <a:r>
              <a:rPr lang="en-US" sz="2800" u="sng" dirty="0"/>
              <a:t>How to do calculations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Area = Length * Breadth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Area =     12     *      5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Area =      10     *     4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     	Area =       7.6   *     3.7  </a:t>
            </a:r>
            <a:endParaRPr lang="en-US" dirty="0"/>
          </a:p>
        </p:txBody>
      </p:sp>
      <p:sp>
        <p:nvSpPr>
          <p:cNvPr id="31749" name="TextBox 8"/>
          <p:cNvSpPr txBox="1">
            <a:spLocks noChangeArrowheads="1"/>
          </p:cNvSpPr>
          <p:nvPr/>
        </p:nvSpPr>
        <p:spPr bwMode="auto">
          <a:xfrm>
            <a:off x="838200" y="61722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Performing </a:t>
            </a:r>
            <a:r>
              <a:rPr lang="en-US" altLang="en-US" i="1" dirty="0"/>
              <a:t>Calculations</a:t>
            </a:r>
            <a:r>
              <a:rPr lang="en-US" altLang="en-US" dirty="0"/>
              <a:t> in JAVA:: Variables and operators</a:t>
            </a:r>
          </a:p>
        </p:txBody>
      </p:sp>
      <p:grpSp>
        <p:nvGrpSpPr>
          <p:cNvPr id="31750" name="Group 15"/>
          <p:cNvGrpSpPr>
            <a:grpSpLocks/>
          </p:cNvGrpSpPr>
          <p:nvPr/>
        </p:nvGrpSpPr>
        <p:grpSpPr bwMode="auto">
          <a:xfrm>
            <a:off x="5715000" y="1828800"/>
            <a:ext cx="3276600" cy="1603375"/>
            <a:chOff x="5715000" y="1828800"/>
            <a:chExt cx="3276600" cy="1603177"/>
          </a:xfrm>
        </p:grpSpPr>
        <p:sp>
          <p:nvSpPr>
            <p:cNvPr id="5" name="Rectangle 4"/>
            <p:cNvSpPr/>
            <p:nvPr/>
          </p:nvSpPr>
          <p:spPr>
            <a:xfrm>
              <a:off x="5715000" y="1828800"/>
              <a:ext cx="2819400" cy="129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500" y="1943086"/>
              <a:ext cx="2438400" cy="876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2057372"/>
              <a:ext cx="1638300" cy="495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754" name="TextBox 9"/>
            <p:cNvSpPr txBox="1">
              <a:spLocks noChangeArrowheads="1"/>
            </p:cNvSpPr>
            <p:nvPr/>
          </p:nvSpPr>
          <p:spPr bwMode="auto">
            <a:xfrm>
              <a:off x="6934200" y="2511623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7.6</a:t>
              </a:r>
            </a:p>
          </p:txBody>
        </p:sp>
        <p:sp>
          <p:nvSpPr>
            <p:cNvPr id="31755" name="TextBox 10"/>
            <p:cNvSpPr txBox="1">
              <a:spLocks noChangeArrowheads="1"/>
            </p:cNvSpPr>
            <p:nvPr/>
          </p:nvSpPr>
          <p:spPr bwMode="auto">
            <a:xfrm>
              <a:off x="6934200" y="2816423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31756" name="TextBox 11"/>
            <p:cNvSpPr txBox="1">
              <a:spLocks noChangeArrowheads="1"/>
            </p:cNvSpPr>
            <p:nvPr/>
          </p:nvSpPr>
          <p:spPr bwMode="auto">
            <a:xfrm>
              <a:off x="6934200" y="3124200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</a:t>
              </a:r>
            </a:p>
          </p:txBody>
        </p:sp>
        <p:sp>
          <p:nvSpPr>
            <p:cNvPr id="31757" name="TextBox 12"/>
            <p:cNvSpPr txBox="1">
              <a:spLocks noChangeArrowheads="1"/>
            </p:cNvSpPr>
            <p:nvPr/>
          </p:nvSpPr>
          <p:spPr bwMode="auto">
            <a:xfrm>
              <a:off x="7924800" y="1981200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3.7</a:t>
              </a:r>
            </a:p>
          </p:txBody>
        </p:sp>
        <p:sp>
          <p:nvSpPr>
            <p:cNvPr id="31758" name="TextBox 13"/>
            <p:cNvSpPr txBox="1">
              <a:spLocks noChangeArrowheads="1"/>
            </p:cNvSpPr>
            <p:nvPr/>
          </p:nvSpPr>
          <p:spPr bwMode="auto">
            <a:xfrm>
              <a:off x="8305800" y="2283023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4</a:t>
              </a:r>
            </a:p>
          </p:txBody>
        </p:sp>
        <p:sp>
          <p:nvSpPr>
            <p:cNvPr id="31759" name="TextBox 14"/>
            <p:cNvSpPr txBox="1">
              <a:spLocks noChangeArrowheads="1"/>
            </p:cNvSpPr>
            <p:nvPr/>
          </p:nvSpPr>
          <p:spPr bwMode="auto">
            <a:xfrm>
              <a:off x="8458200" y="2587823"/>
              <a:ext cx="533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5</a:t>
              </a:r>
            </a:p>
          </p:txBody>
        </p:sp>
      </p:grpSp>
      <p:sp>
        <p:nvSpPr>
          <p:cNvPr id="2" name="Rounded Rectangle 9">
            <a:extLst>
              <a:ext uri="{FF2B5EF4-FFF2-40B4-BE49-F238E27FC236}">
                <a16:creationId xmlns:a16="http://schemas.microsoft.com/office/drawing/2014/main" id="{8D396B22-3E93-4DE8-BC64-E5A6921E0316}"/>
              </a:ext>
            </a:extLst>
          </p:cNvPr>
          <p:cNvSpPr/>
          <p:nvPr/>
        </p:nvSpPr>
        <p:spPr>
          <a:xfrm>
            <a:off x="152400" y="11811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2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439B8-EE7F-49C9-A361-AEEE11A47710}"/>
              </a:ext>
            </a:extLst>
          </p:cNvPr>
          <p:cNvSpPr txBox="1"/>
          <p:nvPr/>
        </p:nvSpPr>
        <p:spPr>
          <a:xfrm>
            <a:off x="1874499" y="1615892"/>
            <a:ext cx="366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Verdana,Bold"/>
              </a:rPr>
              <a:t>Classes and Objects</a:t>
            </a:r>
            <a:endParaRPr lang="en-US" dirty="0"/>
          </a:p>
        </p:txBody>
      </p:sp>
      <p:pic>
        <p:nvPicPr>
          <p:cNvPr id="15383" name="Picture 23" descr="A Beginner's Guide to Android | Everything You Need to Know ...">
            <a:extLst>
              <a:ext uri="{FF2B5EF4-FFF2-40B4-BE49-F238E27FC236}">
                <a16:creationId xmlns:a16="http://schemas.microsoft.com/office/drawing/2014/main" id="{2A632A34-7E71-4E30-AD51-01142668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73" y="4243942"/>
            <a:ext cx="3321727" cy="22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5" name="Picture 25" descr="Apple iPhone 11 'Pro' will be the best new iPhone for most people ...">
            <a:extLst>
              <a:ext uri="{FF2B5EF4-FFF2-40B4-BE49-F238E27FC236}">
                <a16:creationId xmlns:a16="http://schemas.microsoft.com/office/drawing/2014/main" id="{81D9FA64-A41D-473A-9030-43F575A2C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88254"/>
            <a:ext cx="3063862" cy="229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7" name="Picture 27" descr="Three Mobile Phones, Different Types Stock Photo, Picture And ...">
            <a:extLst>
              <a:ext uri="{FF2B5EF4-FFF2-40B4-BE49-F238E27FC236}">
                <a16:creationId xmlns:a16="http://schemas.microsoft.com/office/drawing/2014/main" id="{F3A685EB-8BAB-413E-8E3D-03111D44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91014"/>
            <a:ext cx="2133600" cy="21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68E1FD-AA81-4481-B6BE-E887B02B9919}"/>
              </a:ext>
            </a:extLst>
          </p:cNvPr>
          <p:cNvSpPr txBox="1"/>
          <p:nvPr/>
        </p:nvSpPr>
        <p:spPr>
          <a:xfrm>
            <a:off x="1582738" y="228589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Mobile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76237-FBF3-44E8-808E-9572C6F1AD5C}"/>
              </a:ext>
            </a:extLst>
          </p:cNvPr>
          <p:cNvCxnSpPr>
            <a:stCxn id="16" idx="2"/>
          </p:cNvCxnSpPr>
          <p:nvPr/>
        </p:nvCxnSpPr>
        <p:spPr>
          <a:xfrm flipH="1">
            <a:off x="1582738" y="2747557"/>
            <a:ext cx="545182" cy="12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E0EC3B-49E9-430E-ABBA-5FBE7F584438}"/>
              </a:ext>
            </a:extLst>
          </p:cNvPr>
          <p:cNvCxnSpPr>
            <a:cxnSpLocks/>
          </p:cNvCxnSpPr>
          <p:nvPr/>
        </p:nvCxnSpPr>
        <p:spPr>
          <a:xfrm>
            <a:off x="2267909" y="2747557"/>
            <a:ext cx="2456491" cy="144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BDAABB-3206-4521-B0D6-41AFFDB2CF29}"/>
              </a:ext>
            </a:extLst>
          </p:cNvPr>
          <p:cNvCxnSpPr>
            <a:stCxn id="16" idx="3"/>
          </p:cNvCxnSpPr>
          <p:nvPr/>
        </p:nvCxnSpPr>
        <p:spPr>
          <a:xfrm>
            <a:off x="2673101" y="2516725"/>
            <a:ext cx="2432299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D75A0-702D-4747-99CE-A4A0E5562DA2}"/>
              </a:ext>
            </a:extLst>
          </p:cNvPr>
          <p:cNvSpPr txBox="1"/>
          <p:nvPr/>
        </p:nvSpPr>
        <p:spPr>
          <a:xfrm>
            <a:off x="228600" y="53721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-phone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35B37D-0A9C-4AF1-9E92-B1C9CC377E85}"/>
              </a:ext>
            </a:extLst>
          </p:cNvPr>
          <p:cNvSpPr txBox="1"/>
          <p:nvPr/>
        </p:nvSpPr>
        <p:spPr>
          <a:xfrm>
            <a:off x="7620000" y="2516725"/>
            <a:ext cx="98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Symbian</a:t>
            </a:r>
            <a:endParaRPr lang="en-US" dirty="0"/>
          </a:p>
          <a:p>
            <a:r>
              <a:rPr lang="en-US" dirty="0"/>
              <a:t>(Keypad</a:t>
            </a:r>
          </a:p>
          <a:p>
            <a:r>
              <a:rPr lang="en-US" dirty="0"/>
              <a:t>Phone)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B0145-D292-47E1-88DE-4E6458A88891}"/>
              </a:ext>
            </a:extLst>
          </p:cNvPr>
          <p:cNvSpPr txBox="1"/>
          <p:nvPr/>
        </p:nvSpPr>
        <p:spPr>
          <a:xfrm>
            <a:off x="8261281" y="4910435"/>
            <a:ext cx="9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</a:t>
            </a:r>
          </a:p>
          <a:p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5413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3A1170-859E-4267-9D5A-DC2AE62B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" y="1086787"/>
            <a:ext cx="196215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1C48F-FA6D-4B08-82D9-B2CB7F8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96" y="1373248"/>
            <a:ext cx="1504950" cy="281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35D52-EC38-4695-B88E-8C298D0C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267200"/>
            <a:ext cx="1606004" cy="231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1335" y="3791887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10" idx="2"/>
          </p:cNvCxnSpPr>
          <p:nvPr/>
        </p:nvCxnSpPr>
        <p:spPr>
          <a:xfrm>
            <a:off x="7023471" y="4186606"/>
            <a:ext cx="9525" cy="61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6B48F3-5251-4290-8BBA-63F0E02A0713}"/>
              </a:ext>
            </a:extLst>
          </p:cNvPr>
          <p:cNvSpPr txBox="1"/>
          <p:nvPr/>
        </p:nvSpPr>
        <p:spPr>
          <a:xfrm>
            <a:off x="1547110" y="14413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9C6FB1-EF0F-4934-AD4B-3AF882ADFE27}"/>
              </a:ext>
            </a:extLst>
          </p:cNvPr>
          <p:cNvSpPr txBox="1"/>
          <p:nvPr/>
        </p:nvSpPr>
        <p:spPr>
          <a:xfrm>
            <a:off x="7508352" y="1524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444CC-FD7E-416D-9259-481A20142819}"/>
              </a:ext>
            </a:extLst>
          </p:cNvPr>
          <p:cNvSpPr txBox="1"/>
          <p:nvPr/>
        </p:nvSpPr>
        <p:spPr>
          <a:xfrm>
            <a:off x="4871452" y="542619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37" name="Rounded Rectangle 15">
            <a:extLst>
              <a:ext uri="{FF2B5EF4-FFF2-40B4-BE49-F238E27FC236}">
                <a16:creationId xmlns:a16="http://schemas.microsoft.com/office/drawing/2014/main" id="{BAC3ADCB-97B6-4B82-B0F7-894524F926EF}"/>
              </a:ext>
            </a:extLst>
          </p:cNvPr>
          <p:cNvSpPr/>
          <p:nvPr/>
        </p:nvSpPr>
        <p:spPr>
          <a:xfrm>
            <a:off x="0" y="408801"/>
            <a:ext cx="1240280" cy="4729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24A23F-D361-4C8A-B51F-298C2A706B0D}"/>
              </a:ext>
            </a:extLst>
          </p:cNvPr>
          <p:cNvSpPr txBox="1"/>
          <p:nvPr/>
        </p:nvSpPr>
        <p:spPr>
          <a:xfrm>
            <a:off x="1954030" y="39469"/>
            <a:ext cx="458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do we need to know?</a:t>
            </a:r>
            <a:endParaRPr 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FB2809-37F0-4F2C-B208-15D86690F934}"/>
              </a:ext>
            </a:extLst>
          </p:cNvPr>
          <p:cNvSpPr txBox="1"/>
          <p:nvPr/>
        </p:nvSpPr>
        <p:spPr>
          <a:xfrm>
            <a:off x="1775710" y="486694"/>
            <a:ext cx="45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Verdana,Bold"/>
              </a:rPr>
              <a:t>Inheritance: reusability 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1335" y="4515787"/>
            <a:ext cx="2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1452" y="4802248"/>
            <a:ext cx="215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9467" y="886751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2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67613-7BBD-4018-B17B-F12AEEF57651}"/>
              </a:ext>
            </a:extLst>
          </p:cNvPr>
          <p:cNvSpPr txBox="1"/>
          <p:nvPr/>
        </p:nvSpPr>
        <p:spPr>
          <a:xfrm>
            <a:off x="1968148" y="1502459"/>
            <a:ext cx="641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Collection Framework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6C79-F869-4901-A03C-210C3BA1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99" y="2227426"/>
            <a:ext cx="6714332" cy="46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7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3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67613-7BBD-4018-B17B-F12AEEF57651}"/>
              </a:ext>
            </a:extLst>
          </p:cNvPr>
          <p:cNvSpPr txBox="1"/>
          <p:nvPr/>
        </p:nvSpPr>
        <p:spPr>
          <a:xfrm>
            <a:off x="1952625" y="1487269"/>
            <a:ext cx="641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Multithreading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0F61E-CEF7-4BE5-8376-BC0C3C0A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168577"/>
            <a:ext cx="6413851" cy="48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4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67613-7BBD-4018-B17B-F12AEEF57651}"/>
              </a:ext>
            </a:extLst>
          </p:cNvPr>
          <p:cNvSpPr txBox="1"/>
          <p:nvPr/>
        </p:nvSpPr>
        <p:spPr>
          <a:xfrm>
            <a:off x="1952625" y="1487269"/>
            <a:ext cx="641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Swings and Layouts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FC072-210D-4259-AA02-7124F293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9" y="1407827"/>
            <a:ext cx="3585583" cy="2201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17B67A-0510-4853-B532-651C117DA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8" y="2334099"/>
            <a:ext cx="4118982" cy="2937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854D50-3A0B-4153-9E5D-0C4BDB91A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557066"/>
            <a:ext cx="3886201" cy="34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3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5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67613-7BBD-4018-B17B-F12AEEF57651}"/>
              </a:ext>
            </a:extLst>
          </p:cNvPr>
          <p:cNvSpPr txBox="1"/>
          <p:nvPr/>
        </p:nvSpPr>
        <p:spPr>
          <a:xfrm>
            <a:off x="1952625" y="1487269"/>
            <a:ext cx="641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Managing data using JDBC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AE6A7-4148-4158-8E2E-53609D5F7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3" y="2428992"/>
            <a:ext cx="4371975" cy="32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BA84F-9A61-4F5B-BC19-B35B722C9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79" y="2069892"/>
            <a:ext cx="382958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Assessment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Marks break up</a:t>
            </a:r>
          </a:p>
          <a:p>
            <a:pPr>
              <a:defRPr/>
            </a:pPr>
            <a:r>
              <a:rPr lang="en-US" dirty="0"/>
              <a:t>Attendance						    5</a:t>
            </a:r>
          </a:p>
          <a:p>
            <a:pPr>
              <a:defRPr/>
            </a:pPr>
            <a:r>
              <a:rPr lang="en-US" dirty="0"/>
              <a:t>Continuous Assessment(2 out of 3)		  25</a:t>
            </a:r>
          </a:p>
          <a:p>
            <a:pPr>
              <a:defRPr/>
            </a:pPr>
            <a:r>
              <a:rPr lang="en-US" dirty="0"/>
              <a:t>MTT							  20</a:t>
            </a:r>
          </a:p>
          <a:p>
            <a:pPr>
              <a:defRPr/>
            </a:pPr>
            <a:r>
              <a:rPr lang="en-US" dirty="0"/>
              <a:t>ETT							  50</a:t>
            </a:r>
          </a:p>
          <a:p>
            <a:pPr>
              <a:defRPr/>
            </a:pPr>
            <a:r>
              <a:rPr lang="en-US" dirty="0"/>
              <a:t>Total							100</a:t>
            </a:r>
          </a:p>
          <a:p>
            <a:pPr>
              <a:defRPr/>
            </a:pPr>
            <a:endParaRPr lang="en-IN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667625" y="4495800"/>
            <a:ext cx="1081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6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0" y="1485900"/>
            <a:ext cx="1582738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6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35C5CFEE-C85A-43D1-824B-45C85F75F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35112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Network Programming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89E8C-2FFB-4538-8D4B-79A3C7F6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328335"/>
            <a:ext cx="3317876" cy="2646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BD77EB-8914-4ABE-BC3F-E0E5D075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49" y="1935620"/>
            <a:ext cx="475773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2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E7C1-19B7-40F0-BD99-F8708238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Recognize?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97736-D036-43BE-BBB9-7D79275B0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2794000" cy="28067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EFD73-7900-4D70-B9F3-81E36F115A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Dennis Ritchie</a:t>
            </a:r>
          </a:p>
          <a:p>
            <a:pPr marL="0" indent="0">
              <a:buNone/>
            </a:pPr>
            <a:r>
              <a:rPr lang="en-US" dirty="0"/>
              <a:t>B. Bjarne </a:t>
            </a:r>
            <a:r>
              <a:rPr lang="en-US" dirty="0" err="1"/>
              <a:t>Stroustrup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James Gosling</a:t>
            </a:r>
          </a:p>
          <a:p>
            <a:pPr marL="0" indent="0">
              <a:buNone/>
            </a:pPr>
            <a:r>
              <a:rPr lang="en-US" dirty="0"/>
              <a:t>D. None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17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AA56A2-2480-4632-9727-D821945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2BABF-B624-4D87-A472-ADC5FFE8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OOPs feature?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Encapsulation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Above All</a:t>
            </a:r>
          </a:p>
        </p:txBody>
      </p:sp>
    </p:spTree>
    <p:extLst>
      <p:ext uri="{BB962C8B-B14F-4D97-AF65-F5344CB8AC3E}">
        <p14:creationId xmlns:p14="http://schemas.microsoft.com/office/powerpoint/2010/main" val="139448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NPTEL(National </a:t>
            </a:r>
            <a:r>
              <a:rPr lang="en-US" dirty="0" err="1"/>
              <a:t>Programme</a:t>
            </a:r>
            <a:r>
              <a:rPr lang="en-US" dirty="0"/>
              <a:t> on Technology Enhanced Learning)</a:t>
            </a:r>
          </a:p>
          <a:p>
            <a:pPr>
              <a:defRPr/>
            </a:pPr>
            <a:r>
              <a:rPr lang="en-US" dirty="0" err="1"/>
              <a:t>Simplilearn</a:t>
            </a:r>
            <a:endParaRPr lang="en-US" dirty="0"/>
          </a:p>
          <a:p>
            <a:pPr>
              <a:defRPr/>
            </a:pPr>
            <a:r>
              <a:rPr lang="en-US" dirty="0"/>
              <a:t>Coursera</a:t>
            </a:r>
          </a:p>
          <a:p>
            <a:pPr>
              <a:defRPr/>
            </a:pPr>
            <a:r>
              <a:rPr lang="en-US" dirty="0" err="1"/>
              <a:t>edureka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688" y="5661248"/>
            <a:ext cx="509601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631856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Next :Introduction to JAVA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The three BURNING questions in mind…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Why are we learning JAVA language?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What would we do with it?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What will be the course outcome?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5" descr="http://www.anxiety.org/sites/default/files/contentpathway/signs-of-anxiety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92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46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CA8C-F430-4C59-8F32-D1509876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Course Outcomes: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97D7-6682-4D4E-A965-BB5FFB49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6000" dirty="0">
                <a:latin typeface="+mj-lt"/>
              </a:rPr>
              <a:t>define the structure and model of the Java programming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6000" dirty="0">
                <a:latin typeface="+mj-lt"/>
              </a:rPr>
              <a:t>understand the accessibility of fields and methods of an object through String and StringBuilder classes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6000" dirty="0">
                <a:latin typeface="+mj-lt"/>
              </a:rPr>
              <a:t>apply multithreading concepts to implement inter-process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6000" dirty="0">
                <a:latin typeface="+mj-lt"/>
              </a:rPr>
              <a:t>analyze object serialization with file handling and exception handling to overcome runtime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6000" dirty="0">
                <a:latin typeface="+mj-lt"/>
              </a:rPr>
              <a:t>develop applications using database connectivity to perform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1029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7F27-BDCE-4A80-B201-0C222C0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Learnings for you…?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31D-5023-4DBA-959B-D4CD1B9D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200" dirty="0"/>
              <a:t>Desktop GUI Applications</a:t>
            </a:r>
          </a:p>
          <a:p>
            <a:pPr>
              <a:defRPr/>
            </a:pPr>
            <a:r>
              <a:rPr lang="en-US" sz="3200" dirty="0"/>
              <a:t>Mobile Applications</a:t>
            </a:r>
          </a:p>
          <a:p>
            <a:pPr>
              <a:defRPr/>
            </a:pPr>
            <a:r>
              <a:rPr lang="en-US" sz="3200" dirty="0"/>
              <a:t>Enterprise Applications</a:t>
            </a:r>
          </a:p>
          <a:p>
            <a:pPr>
              <a:defRPr/>
            </a:pPr>
            <a:r>
              <a:rPr lang="en-US" sz="3200" dirty="0"/>
              <a:t>Scientific Applications</a:t>
            </a:r>
          </a:p>
          <a:p>
            <a:pPr>
              <a:defRPr/>
            </a:pPr>
            <a:r>
              <a:rPr lang="en-US" sz="3200" dirty="0"/>
              <a:t>Web-based Applications</a:t>
            </a:r>
          </a:p>
          <a:p>
            <a:pPr>
              <a:defRPr/>
            </a:pPr>
            <a:r>
              <a:rPr lang="en-US" sz="3200" dirty="0"/>
              <a:t>Embedded Systems</a:t>
            </a:r>
          </a:p>
          <a:p>
            <a:pPr>
              <a:defRPr/>
            </a:pPr>
            <a:r>
              <a:rPr lang="en-US" sz="3200" dirty="0"/>
              <a:t>Big Data Technologies</a:t>
            </a:r>
          </a:p>
          <a:p>
            <a:pPr>
              <a:defRPr/>
            </a:pPr>
            <a:r>
              <a:rPr lang="en-US" sz="3200" dirty="0"/>
              <a:t>Distributed Applications</a:t>
            </a:r>
          </a:p>
          <a:p>
            <a:pPr>
              <a:defRPr/>
            </a:pPr>
            <a:r>
              <a:rPr lang="en-US" sz="3200" dirty="0"/>
              <a:t>Cloud-based Applications</a:t>
            </a:r>
          </a:p>
          <a:p>
            <a:pPr>
              <a:defRPr/>
            </a:pPr>
            <a:r>
              <a:rPr lang="en-US" sz="3200" dirty="0"/>
              <a:t>Web servers and Application servers</a:t>
            </a:r>
          </a:p>
          <a:p>
            <a:pPr>
              <a:defRPr/>
            </a:pPr>
            <a:r>
              <a:rPr lang="en-US" sz="3200" dirty="0"/>
              <a:t>Software Tools</a:t>
            </a:r>
          </a:p>
          <a:p>
            <a:pPr>
              <a:defRPr/>
            </a:pPr>
            <a:r>
              <a:rPr lang="en-US" sz="3200" dirty="0"/>
              <a:t>Gaming Applications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681A-E921-406B-86AB-F1FBA32E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609600"/>
            <a:ext cx="4040188" cy="5516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Companies like: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 Naukri,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Jabong,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Google,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Myntra,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Flipkart,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Trivago,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 err="1"/>
              <a:t>ibibo</a:t>
            </a:r>
            <a:endParaRPr lang="en-US" dirty="0"/>
          </a:p>
        </p:txBody>
      </p:sp>
      <p:sp>
        <p:nvSpPr>
          <p:cNvPr id="40963" name="Content Placeholder 6">
            <a:extLst>
              <a:ext uri="{FF2B5EF4-FFF2-40B4-BE49-F238E27FC236}">
                <a16:creationId xmlns:a16="http://schemas.microsoft.com/office/drawing/2014/main" id="{C343AE8B-74C7-4C54-AEC7-D0905AA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609600"/>
            <a:ext cx="4041775" cy="5516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TripAdvisor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Spotify,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 Uber,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TCS,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Infosys,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 HCL,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Wipro,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Pinterest,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/>
              <a:t>eBay, </a:t>
            </a:r>
          </a:p>
          <a:p>
            <a:pPr marL="1714500" lvl="4" indent="0">
              <a:buFont typeface="Arial" panose="020B0604020202020204" pitchFamily="34" charset="0"/>
              <a:buNone/>
            </a:pPr>
            <a:r>
              <a:rPr lang="en-US" altLang="en-US" sz="2400" b="1"/>
              <a:t>etc use Java.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Let us re-invent ourselves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begin with basics…</a:t>
            </a:r>
          </a:p>
          <a:p>
            <a:pPr marL="0" indent="0">
              <a:buNone/>
            </a:pPr>
            <a:r>
              <a:rPr lang="en-US" dirty="0"/>
              <a:t>Let us go to basics.</a:t>
            </a:r>
          </a:p>
          <a:p>
            <a:pPr marL="0" indent="0">
              <a:buNone/>
            </a:pPr>
            <a:r>
              <a:rPr lang="en-US" dirty="0"/>
              <a:t>Let us begin from toddling to learn to walk</a:t>
            </a:r>
          </a:p>
          <a:p>
            <a:endParaRPr lang="en-IN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63688" y="3356992"/>
            <a:ext cx="7267643" cy="3355072"/>
            <a:chOff x="1763688" y="3356992"/>
            <a:chExt cx="7267643" cy="3355072"/>
          </a:xfrm>
        </p:grpSpPr>
        <p:pic>
          <p:nvPicPr>
            <p:cNvPr id="4" name="Picture 2" descr="http://www.bcreative.al/wp-content/uploads/2011/10/Human-Evolu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356992"/>
              <a:ext cx="5482580" cy="274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967783" y="6188844"/>
              <a:ext cx="4063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Get ready to be </a:t>
              </a:r>
              <a:r>
                <a:rPr lang="en-US" sz="2800" b="1" dirty="0">
                  <a:solidFill>
                    <a:srgbClr val="FF0000"/>
                  </a:solidFill>
                </a:rPr>
                <a:t>childish</a:t>
              </a:r>
              <a:r>
                <a:rPr lang="en-US" sz="2800" b="1" dirty="0"/>
                <a:t>….</a:t>
              </a:r>
              <a:endParaRPr lang="en-IN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203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around our daily routine…</a:t>
            </a:r>
          </a:p>
          <a:p>
            <a:r>
              <a:rPr lang="en-US" dirty="0"/>
              <a:t>Let us see where all we do programming everyday</a:t>
            </a:r>
          </a:p>
          <a:p>
            <a:r>
              <a:rPr lang="en-US" dirty="0"/>
              <a:t>Simple things we do to start the day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082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5396</TotalTime>
  <Words>926</Words>
  <Application>Microsoft Office PowerPoint</Application>
  <PresentationFormat>On-screen Show (4:3)</PresentationFormat>
  <Paragraphs>225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-apple-system</vt:lpstr>
      <vt:lpstr>Arial</vt:lpstr>
      <vt:lpstr>Arial Rounded MT Bold</vt:lpstr>
      <vt:lpstr>Calibri</vt:lpstr>
      <vt:lpstr>Courier New</vt:lpstr>
      <vt:lpstr>Tahoma</vt:lpstr>
      <vt:lpstr>Times New Roman</vt:lpstr>
      <vt:lpstr>Verdana</vt:lpstr>
      <vt:lpstr>Verdana,Bold</vt:lpstr>
      <vt:lpstr>Wingdings</vt:lpstr>
      <vt:lpstr>Lpu theme final with copyright(S)</vt:lpstr>
      <vt:lpstr>CAP615 PROGRAMMING IN JAVA</vt:lpstr>
      <vt:lpstr>Course details</vt:lpstr>
      <vt:lpstr>Course Assessment Model</vt:lpstr>
      <vt:lpstr>The hitch…</vt:lpstr>
      <vt:lpstr> Course Outcomes: </vt:lpstr>
      <vt:lpstr>Learnings for you…?</vt:lpstr>
      <vt:lpstr>PowerPoint Presentation</vt:lpstr>
      <vt:lpstr>Let us re-invent ourselves</vt:lpstr>
      <vt:lpstr>Daily routine</vt:lpstr>
      <vt:lpstr>PowerPoint Presentation</vt:lpstr>
      <vt:lpstr>Daily routine</vt:lpstr>
      <vt:lpstr>Daily routine</vt:lpstr>
      <vt:lpstr>Daily routine</vt:lpstr>
      <vt:lpstr>Daily routine</vt:lpstr>
      <vt:lpstr>So what does this mean?</vt:lpstr>
      <vt:lpstr>Logic, logic and logic</vt:lpstr>
      <vt:lpstr>What next?</vt:lpstr>
      <vt:lpstr>What next?</vt:lpstr>
      <vt:lpstr>Diving deeper…</vt:lpstr>
      <vt:lpstr>Diving deeper…</vt:lpstr>
      <vt:lpstr>The course contents</vt:lpstr>
      <vt:lpstr>What do we need to know?</vt:lpstr>
      <vt:lpstr>What do we need to know?</vt:lpstr>
      <vt:lpstr>What do we need to know? </vt:lpstr>
      <vt:lpstr>PowerPoint Presentation</vt:lpstr>
      <vt:lpstr>What do we need to know? </vt:lpstr>
      <vt:lpstr>What do we need to know? </vt:lpstr>
      <vt:lpstr>What do we need to know? </vt:lpstr>
      <vt:lpstr>What do we need to know? </vt:lpstr>
      <vt:lpstr>What do we need to know? </vt:lpstr>
      <vt:lpstr>Recognize?</vt:lpstr>
      <vt:lpstr>PowerPoint Presentation</vt:lpstr>
      <vt:lpstr>Acknowledgements</vt:lpstr>
      <vt:lpstr> Next :Introduction to JAVA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189</cp:revision>
  <dcterms:created xsi:type="dcterms:W3CDTF">2014-05-25T11:13:57Z</dcterms:created>
  <dcterms:modified xsi:type="dcterms:W3CDTF">2022-01-19T08:29:57Z</dcterms:modified>
</cp:coreProperties>
</file>