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4"/>
  </p:notesMasterIdLst>
  <p:handoutMasterIdLst>
    <p:handoutMasterId r:id="rId15"/>
  </p:handoutMasterIdLst>
  <p:sldIdLst>
    <p:sldId id="269" r:id="rId2"/>
    <p:sldId id="354" r:id="rId3"/>
    <p:sldId id="355" r:id="rId4"/>
    <p:sldId id="356" r:id="rId5"/>
    <p:sldId id="357" r:id="rId6"/>
    <p:sldId id="274" r:id="rId7"/>
    <p:sldId id="358" r:id="rId8"/>
    <p:sldId id="272" r:id="rId9"/>
    <p:sldId id="359" r:id="rId10"/>
    <p:sldId id="360" r:id="rId11"/>
    <p:sldId id="278" r:id="rId12"/>
    <p:sldId id="35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57AD6AD-183B-4DB1-8357-AB4431328C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554BEC0-B4D4-43B7-BA61-5B0BD15AC0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A709A18-F892-45F4-A31D-66CA095A8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CE413D-E244-4799-8705-317340B991CD}" type="slidenum">
              <a:rPr lang="en-US" altLang="en-US" smtClean="0"/>
              <a:pPr>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1/20/2022</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61199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#1</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6AA-0652-461F-ADE7-E4D649FBE5F7}"/>
              </a:ext>
            </a:extLst>
          </p:cNvPr>
          <p:cNvSpPr>
            <a:spLocks noGrp="1"/>
          </p:cNvSpPr>
          <p:nvPr>
            <p:ph type="title"/>
          </p:nvPr>
        </p:nvSpPr>
        <p:spPr/>
        <p:txBody>
          <a:bodyPr/>
          <a:lstStyle/>
          <a:p>
            <a:pPr algn="l"/>
            <a:r>
              <a:rPr lang="en-US" dirty="0"/>
              <a:t>How to define class?</a:t>
            </a:r>
          </a:p>
        </p:txBody>
      </p:sp>
      <p:sp>
        <p:nvSpPr>
          <p:cNvPr id="3" name="Content Placeholder 2">
            <a:extLst>
              <a:ext uri="{FF2B5EF4-FFF2-40B4-BE49-F238E27FC236}">
                <a16:creationId xmlns:a16="http://schemas.microsoft.com/office/drawing/2014/main" id="{EFD4F356-854E-41D1-B56F-264C4B09E274}"/>
              </a:ext>
            </a:extLst>
          </p:cNvPr>
          <p:cNvSpPr>
            <a:spLocks noGrp="1"/>
          </p:cNvSpPr>
          <p:nvPr>
            <p:ph idx="1"/>
          </p:nvPr>
        </p:nvSpPr>
        <p:spPr/>
        <p:txBody>
          <a:bodyPr/>
          <a:lstStyle/>
          <a:p>
            <a:r>
              <a:rPr lang="en-US" dirty="0"/>
              <a:t>Class is a collection of data members and member methods.</a:t>
            </a:r>
          </a:p>
          <a:p>
            <a:r>
              <a:rPr lang="en-US" dirty="0"/>
              <a:t>Class is a collection of similar type of objects.</a:t>
            </a:r>
          </a:p>
        </p:txBody>
      </p:sp>
    </p:spTree>
    <p:extLst>
      <p:ext uri="{BB962C8B-B14F-4D97-AF65-F5344CB8AC3E}">
        <p14:creationId xmlns:p14="http://schemas.microsoft.com/office/powerpoint/2010/main" val="107681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081-0D9A-45EA-BC7C-4E6B682C681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Syntax to declare a class:</a:t>
            </a:r>
            <a:br>
              <a:rPr lang="en-US" dirty="0"/>
            </a:br>
            <a:endParaRPr lang="en-US" dirty="0"/>
          </a:p>
        </p:txBody>
      </p:sp>
      <p:sp>
        <p:nvSpPr>
          <p:cNvPr id="33795" name="Content Placeholder 2">
            <a:extLst>
              <a:ext uri="{FF2B5EF4-FFF2-40B4-BE49-F238E27FC236}">
                <a16:creationId xmlns:a16="http://schemas.microsoft.com/office/drawing/2014/main" id="{2E7E42AD-B433-4D78-B122-2AF3731BC888}"/>
              </a:ext>
            </a:extLst>
          </p:cNvPr>
          <p:cNvSpPr>
            <a:spLocks noGrp="1"/>
          </p:cNvSpPr>
          <p:nvPr>
            <p:ph idx="1"/>
          </p:nvPr>
        </p:nvSpPr>
        <p:spPr>
          <a:xfrm>
            <a:off x="457200" y="1600200"/>
            <a:ext cx="8229600" cy="5257800"/>
          </a:xfrm>
        </p:spPr>
        <p:txBody>
          <a:bodyPr/>
          <a:lstStyle/>
          <a:p>
            <a:pPr eaLnBrk="1" hangingPunct="1">
              <a:buFont typeface="Arial" panose="020B0604020202020204" pitchFamily="34" charset="0"/>
              <a:buNone/>
            </a:pPr>
            <a:r>
              <a:rPr lang="en-US" altLang="en-US" b="1"/>
              <a:t>				class</a:t>
            </a:r>
            <a:r>
              <a:rPr lang="en-US" altLang="en-US"/>
              <a:t> &lt;class_name&gt;</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r>
              <a:rPr lang="en-US" altLang="en-US"/>
              <a:t>    			data_member;  </a:t>
            </a:r>
          </a:p>
          <a:p>
            <a:pPr eaLnBrk="1" hangingPunct="1">
              <a:buFont typeface="Arial" panose="020B0604020202020204" pitchFamily="34" charset="0"/>
              <a:buNone/>
            </a:pPr>
            <a:r>
              <a:rPr lang="en-US" altLang="en-US"/>
              <a:t>    			member_method;  </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endParaRPr lang="en-US" altLang="en-US"/>
          </a:p>
        </p:txBody>
      </p:sp>
      <p:sp>
        <p:nvSpPr>
          <p:cNvPr id="7" name="Left Brace 6">
            <a:extLst>
              <a:ext uri="{FF2B5EF4-FFF2-40B4-BE49-F238E27FC236}">
                <a16:creationId xmlns:a16="http://schemas.microsoft.com/office/drawing/2014/main" id="{A1D8A64E-BE6A-485D-A3B4-0ACDE50BE754}"/>
              </a:ext>
            </a:extLst>
          </p:cNvPr>
          <p:cNvSpPr/>
          <p:nvPr/>
        </p:nvSpPr>
        <p:spPr>
          <a:xfrm>
            <a:off x="1676400" y="2514600"/>
            <a:ext cx="1524000"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3797" name="TextBox 7">
            <a:extLst>
              <a:ext uri="{FF2B5EF4-FFF2-40B4-BE49-F238E27FC236}">
                <a16:creationId xmlns:a16="http://schemas.microsoft.com/office/drawing/2014/main" id="{5459FF5A-6F24-4E16-80D8-C91E5812A0BE}"/>
              </a:ext>
            </a:extLst>
          </p:cNvPr>
          <p:cNvSpPr txBox="1">
            <a:spLocks noChangeArrowheads="1"/>
          </p:cNvSpPr>
          <p:nvPr/>
        </p:nvSpPr>
        <p:spPr bwMode="auto">
          <a:xfrm>
            <a:off x="381000" y="3352800"/>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Defining scope of</a:t>
            </a:r>
          </a:p>
          <a:p>
            <a:pPr eaLnBrk="1" hangingPunct="1">
              <a:spcBef>
                <a:spcPct val="0"/>
              </a:spcBef>
              <a:buFontTx/>
              <a:buNone/>
            </a:pPr>
            <a:r>
              <a:rPr lang="en-US" altLang="en-US" sz="1800" dirty="0"/>
              <a:t>The class</a:t>
            </a:r>
          </a:p>
        </p:txBody>
      </p:sp>
      <p:graphicFrame>
        <p:nvGraphicFramePr>
          <p:cNvPr id="17" name="Table 16">
            <a:extLst>
              <a:ext uri="{FF2B5EF4-FFF2-40B4-BE49-F238E27FC236}">
                <a16:creationId xmlns:a16="http://schemas.microsoft.com/office/drawing/2014/main" id="{92DDDE0A-3AE6-457B-97AE-AE982773857D}"/>
              </a:ext>
            </a:extLst>
          </p:cNvPr>
          <p:cNvGraphicFramePr>
            <a:graphicFrameLocks noGrp="1"/>
          </p:cNvGraphicFramePr>
          <p:nvPr/>
        </p:nvGraphicFramePr>
        <p:xfrm>
          <a:off x="4953000" y="4114800"/>
          <a:ext cx="3733800" cy="2590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863600">
                <a:tc>
                  <a:txBody>
                    <a:bodyPr/>
                    <a:lstStyle/>
                    <a:p>
                      <a:r>
                        <a:rPr lang="en-US" dirty="0"/>
                        <a:t>Class Name:</a:t>
                      </a:r>
                    </a:p>
                  </a:txBody>
                  <a:tcPr>
                    <a:solidFill>
                      <a:schemeClr val="accent2">
                        <a:lumMod val="75000"/>
                      </a:schemeClr>
                    </a:solidFill>
                  </a:tcPr>
                </a:tc>
                <a:extLst>
                  <a:ext uri="{0D108BD9-81ED-4DB2-BD59-A6C34878D82A}">
                    <a16:rowId xmlns:a16="http://schemas.microsoft.com/office/drawing/2014/main" val="10000"/>
                  </a:ext>
                </a:extLst>
              </a:tr>
              <a:tr h="863600">
                <a:tc>
                  <a:txBody>
                    <a:bodyPr/>
                    <a:lstStyle/>
                    <a:p>
                      <a:r>
                        <a:rPr lang="en-US" b="1" dirty="0">
                          <a:solidFill>
                            <a:schemeClr val="bg1"/>
                          </a:solidFill>
                        </a:rPr>
                        <a:t>Data Member:</a:t>
                      </a:r>
                    </a:p>
                  </a:txBody>
                  <a:tcPr>
                    <a:solidFill>
                      <a:schemeClr val="accent2">
                        <a:lumMod val="75000"/>
                      </a:schemeClr>
                    </a:solidFill>
                  </a:tcPr>
                </a:tc>
                <a:extLst>
                  <a:ext uri="{0D108BD9-81ED-4DB2-BD59-A6C34878D82A}">
                    <a16:rowId xmlns:a16="http://schemas.microsoft.com/office/drawing/2014/main" val="10001"/>
                  </a:ext>
                </a:extLst>
              </a:tr>
              <a:tr h="863600">
                <a:tc>
                  <a:txBody>
                    <a:bodyPr/>
                    <a:lstStyle/>
                    <a:p>
                      <a:r>
                        <a:rPr lang="en-US" b="1" dirty="0">
                          <a:solidFill>
                            <a:schemeClr val="bg1"/>
                          </a:solidFill>
                        </a:rPr>
                        <a:t>Member Methods:</a:t>
                      </a:r>
                    </a:p>
                  </a:txBody>
                  <a:tcPr>
                    <a:solidFill>
                      <a:schemeClr val="accent2">
                        <a:lumMod val="75000"/>
                      </a:schemeClr>
                    </a:solidFill>
                  </a:tcPr>
                </a:tc>
                <a:extLst>
                  <a:ext uri="{0D108BD9-81ED-4DB2-BD59-A6C34878D82A}">
                    <a16:rowId xmlns:a16="http://schemas.microsoft.com/office/drawing/2014/main" val="10002"/>
                  </a:ext>
                </a:extLst>
              </a:tr>
            </a:tbl>
          </a:graphicData>
        </a:graphic>
      </p:graphicFrame>
      <p:cxnSp>
        <p:nvCxnSpPr>
          <p:cNvPr id="19" name="Straight Arrow Connector 18">
            <a:extLst>
              <a:ext uri="{FF2B5EF4-FFF2-40B4-BE49-F238E27FC236}">
                <a16:creationId xmlns:a16="http://schemas.microsoft.com/office/drawing/2014/main" id="{6E0EE7B8-AAC4-4744-8DDE-2C57C134D555}"/>
              </a:ext>
            </a:extLst>
          </p:cNvPr>
          <p:cNvCxnSpPr/>
          <p:nvPr/>
        </p:nvCxnSpPr>
        <p:spPr>
          <a:xfrm rot="10800000" flipV="1">
            <a:off x="2971800" y="51816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9" name="TextBox 19">
            <a:extLst>
              <a:ext uri="{FF2B5EF4-FFF2-40B4-BE49-F238E27FC236}">
                <a16:creationId xmlns:a16="http://schemas.microsoft.com/office/drawing/2014/main" id="{B8EFAA4B-D3D6-44BC-9BA6-49DB03262567}"/>
              </a:ext>
            </a:extLst>
          </p:cNvPr>
          <p:cNvSpPr txBox="1">
            <a:spLocks noChangeArrowheads="1"/>
          </p:cNvSpPr>
          <p:nvPr/>
        </p:nvSpPr>
        <p:spPr bwMode="auto">
          <a:xfrm>
            <a:off x="762000" y="5257800"/>
            <a:ext cx="2174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Class Diagram(UML)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591"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p:txBody>
          <a:bodyPr/>
          <a:lstStyle/>
          <a:p>
            <a:r>
              <a:rPr lang="en-US" dirty="0"/>
              <a:t>Today’s topics</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sz="2800" b="1" i="0" dirty="0">
                <a:solidFill>
                  <a:srgbClr val="FF0000"/>
                </a:solidFill>
                <a:effectLst/>
              </a:rPr>
              <a:t>Introduction to Java </a:t>
            </a:r>
            <a:r>
              <a:rPr lang="en-US" sz="2400" b="0" i="0" dirty="0">
                <a:solidFill>
                  <a:srgbClr val="FF0000"/>
                </a:solidFill>
                <a:effectLst/>
              </a:rPr>
              <a:t>: </a:t>
            </a:r>
            <a:r>
              <a:rPr lang="en-US" b="0" i="0" dirty="0">
                <a:solidFill>
                  <a:srgbClr val="000000"/>
                </a:solidFill>
                <a:effectLst/>
              </a:rPr>
              <a:t>basic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p:txBody>
          <a:bodyPr/>
          <a:lstStyle/>
          <a:p>
            <a:pPr marL="0" indent="0">
              <a:buNone/>
            </a:pPr>
            <a:r>
              <a:rPr lang="en-US" dirty="0">
                <a:effectLst/>
              </a:rPr>
              <a:t>What is development tools in Java?</a:t>
            </a:r>
          </a:p>
          <a:p>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344612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5911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121363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350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Working of JVM, JDK and JRE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EA1-E7EA-409A-83AB-239DBC418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D4E89-476C-4F50-891E-3CEE2D33FA56}"/>
              </a:ext>
            </a:extLst>
          </p:cNvPr>
          <p:cNvSpPr>
            <a:spLocks noGrp="1"/>
          </p:cNvSpPr>
          <p:nvPr>
            <p:ph idx="1"/>
          </p:nvPr>
        </p:nvSpPr>
        <p:spPr/>
        <p:txBody>
          <a:bodyPr/>
          <a:lstStyle/>
          <a:p>
            <a:pPr marL="0" indent="0">
              <a:buNone/>
            </a:pPr>
            <a:r>
              <a:rPr lang="en-US" dirty="0"/>
              <a:t>There are different types of Java editions are available to  develop applications:</a:t>
            </a:r>
          </a:p>
          <a:p>
            <a:pPr>
              <a:buFont typeface="Wingdings" panose="05000000000000000000" pitchFamily="2" charset="2"/>
              <a:buChar char="ü"/>
            </a:pPr>
            <a:r>
              <a:rPr lang="en-US" dirty="0"/>
              <a:t>Java Standard Edition (JSE)</a:t>
            </a:r>
          </a:p>
          <a:p>
            <a:pPr>
              <a:buFont typeface="Wingdings" panose="05000000000000000000" pitchFamily="2" charset="2"/>
              <a:buChar char="ü"/>
            </a:pPr>
            <a:r>
              <a:rPr lang="en-US" dirty="0"/>
              <a:t>Java Enterprise Edition(JEE)</a:t>
            </a:r>
          </a:p>
          <a:p>
            <a:pPr>
              <a:buFont typeface="Wingdings" panose="05000000000000000000" pitchFamily="2" charset="2"/>
              <a:buChar char="ü"/>
            </a:pPr>
            <a:r>
              <a:rPr lang="en-US" dirty="0"/>
              <a:t>Java Micro Edition(JME)</a:t>
            </a:r>
          </a:p>
        </p:txBody>
      </p:sp>
    </p:spTree>
    <p:extLst>
      <p:ext uri="{BB962C8B-B14F-4D97-AF65-F5344CB8AC3E}">
        <p14:creationId xmlns:p14="http://schemas.microsoft.com/office/powerpoint/2010/main" val="427378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19526-9C8C-4026-A153-B3667B66804A}"/>
              </a:ext>
            </a:extLst>
          </p:cNvPr>
          <p:cNvSpPr>
            <a:spLocks noGrp="1"/>
          </p:cNvSpPr>
          <p:nvPr>
            <p:ph idx="1"/>
          </p:nvPr>
        </p:nvSpPr>
        <p:spPr>
          <a:xfrm>
            <a:off x="457200" y="914400"/>
            <a:ext cx="8229600" cy="5211763"/>
          </a:xfrm>
        </p:spPr>
        <p:txBody>
          <a:bodyPr rtlCol="0">
            <a:normAutofit lnSpcReduction="10000"/>
          </a:bodyPr>
          <a:lstStyle/>
          <a:p>
            <a:pPr eaLnBrk="1" fontAlgn="auto" hangingPunct="1">
              <a:lnSpc>
                <a:spcPct val="90000"/>
              </a:lnSpc>
              <a:spcAft>
                <a:spcPts val="0"/>
              </a:spcAft>
              <a:defRPr/>
            </a:pPr>
            <a:r>
              <a:rPr lang="en-US" altLang="en-US" sz="3000" dirty="0">
                <a:cs typeface="Times New Roman" pitchFamily="18" charset="0"/>
              </a:rPr>
              <a:t>Java Standard Edition (JSE)</a:t>
            </a:r>
          </a:p>
          <a:p>
            <a:pPr lvl="1" eaLnBrk="1" fontAlgn="auto" hangingPunct="1">
              <a:lnSpc>
                <a:spcPct val="90000"/>
              </a:lnSpc>
              <a:spcAft>
                <a:spcPts val="0"/>
              </a:spcAft>
              <a:defRPr/>
            </a:pPr>
            <a:r>
              <a:rPr lang="en-US" altLang="en-US" sz="3000" dirty="0">
                <a:cs typeface="Times New Roman" pitchFamily="18" charset="0"/>
              </a:rPr>
              <a:t>JSE can be used to develop client-side standalone</a:t>
            </a:r>
            <a:r>
              <a:rPr lang="tr-TR" altLang="en-US" sz="3000" dirty="0">
                <a:cs typeface="Times New Roman" pitchFamily="18" charset="0"/>
              </a:rPr>
              <a:t> (independant)</a:t>
            </a:r>
            <a:r>
              <a:rPr lang="en-US" altLang="en-US" sz="3000" dirty="0">
                <a:cs typeface="Times New Roman" pitchFamily="18" charset="0"/>
              </a:rPr>
              <a:t> applications or applets.</a:t>
            </a:r>
          </a:p>
          <a:p>
            <a:pPr eaLnBrk="1" fontAlgn="auto" hangingPunct="1">
              <a:lnSpc>
                <a:spcPct val="90000"/>
              </a:lnSpc>
              <a:spcAft>
                <a:spcPts val="0"/>
              </a:spcAft>
              <a:defRPr/>
            </a:pPr>
            <a:r>
              <a:rPr lang="en-US" altLang="en-US" sz="3000" dirty="0">
                <a:cs typeface="Times New Roman" pitchFamily="18" charset="0"/>
              </a:rPr>
              <a:t>Java Enterprise Edition (JEE)</a:t>
            </a:r>
          </a:p>
          <a:p>
            <a:pPr lvl="1" eaLnBrk="1" fontAlgn="auto" hangingPunct="1">
              <a:lnSpc>
                <a:spcPct val="90000"/>
              </a:lnSpc>
              <a:spcAft>
                <a:spcPts val="0"/>
              </a:spcAft>
              <a:defRPr/>
            </a:pPr>
            <a:r>
              <a:rPr lang="en-US" altLang="en-US" sz="3000" dirty="0">
                <a:cs typeface="Times New Roman" pitchFamily="18" charset="0"/>
              </a:rPr>
              <a:t>JEE can be used to develop server-side applications such as Java servlets and Java ServerPages. </a:t>
            </a:r>
          </a:p>
          <a:p>
            <a:pPr eaLnBrk="1" fontAlgn="auto" hangingPunct="1">
              <a:lnSpc>
                <a:spcPct val="90000"/>
              </a:lnSpc>
              <a:spcAft>
                <a:spcPts val="0"/>
              </a:spcAft>
              <a:defRPr/>
            </a:pPr>
            <a:r>
              <a:rPr lang="en-US" altLang="en-US" sz="3000" dirty="0">
                <a:cs typeface="Times New Roman" pitchFamily="18" charset="0"/>
              </a:rPr>
              <a:t>Java Micro Edition (JME). </a:t>
            </a:r>
          </a:p>
          <a:p>
            <a:pPr lvl="1" eaLnBrk="1" fontAlgn="auto" hangingPunct="1">
              <a:lnSpc>
                <a:spcPct val="90000"/>
              </a:lnSpc>
              <a:spcAft>
                <a:spcPts val="0"/>
              </a:spcAft>
              <a:defRPr/>
            </a:pPr>
            <a:r>
              <a:rPr lang="en-US" altLang="en-US" sz="3000" dirty="0">
                <a:cs typeface="Times New Roman" pitchFamily="18" charset="0"/>
              </a:rPr>
              <a:t>JME can be used to develop applications for mobile devices such as cell phones. </a:t>
            </a:r>
          </a:p>
          <a:p>
            <a:pPr eaLnBrk="1" fontAlgn="auto" hangingPunct="1">
              <a:lnSpc>
                <a:spcPct val="90000"/>
              </a:lnSpc>
              <a:spcAft>
                <a:spcPts val="0"/>
              </a:spcAft>
              <a:buFont typeface="Arial" panose="020B0604020202020204" pitchFamily="34" charset="0"/>
              <a:buNone/>
              <a:defRPr/>
            </a:pPr>
            <a:r>
              <a:rPr lang="en-US" altLang="en-US" sz="3400" dirty="0"/>
              <a:t> </a:t>
            </a:r>
          </a:p>
          <a:p>
            <a:pPr eaLnBrk="1" fontAlgn="auto" hangingPunct="1">
              <a:spcAft>
                <a:spcPts val="0"/>
              </a:spcAft>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4DA-5DF3-4DCC-A400-BD170A3C897D}"/>
              </a:ext>
            </a:extLst>
          </p:cNvPr>
          <p:cNvSpPr>
            <a:spLocks noGrp="1"/>
          </p:cNvSpPr>
          <p:nvPr>
            <p:ph type="title"/>
          </p:nvPr>
        </p:nvSpPr>
        <p:spPr/>
        <p:txBody>
          <a:bodyPr>
            <a:normAutofit/>
          </a:bodyPr>
          <a:lstStyle/>
          <a:p>
            <a:pPr algn="l"/>
            <a:r>
              <a:rPr lang="en-US" sz="3200" dirty="0"/>
              <a:t>How to achieve encapsulation in JAVA?</a:t>
            </a:r>
          </a:p>
        </p:txBody>
      </p:sp>
      <p:sp>
        <p:nvSpPr>
          <p:cNvPr id="3" name="Content Placeholder 2">
            <a:extLst>
              <a:ext uri="{FF2B5EF4-FFF2-40B4-BE49-F238E27FC236}">
                <a16:creationId xmlns:a16="http://schemas.microsoft.com/office/drawing/2014/main" id="{E8BBA77E-212C-4C41-BA6C-2F636F87A0F2}"/>
              </a:ext>
            </a:extLst>
          </p:cNvPr>
          <p:cNvSpPr>
            <a:spLocks noGrp="1"/>
          </p:cNvSpPr>
          <p:nvPr>
            <p:ph idx="1"/>
          </p:nvPr>
        </p:nvSpPr>
        <p:spPr/>
        <p:txBody>
          <a:bodyPr/>
          <a:lstStyle/>
          <a:p>
            <a:pPr marL="0" indent="0" algn="just">
              <a:buNone/>
            </a:pPr>
            <a:r>
              <a:rPr lang="en-US" dirty="0"/>
              <a:t>Ans:</a:t>
            </a:r>
          </a:p>
          <a:p>
            <a:pPr marL="0" indent="0" algn="just">
              <a:buNone/>
            </a:pPr>
            <a:r>
              <a:rPr lang="en-US" dirty="0"/>
              <a:t>Using data member as a private and setter, getter accessor methods as a public to access these private data members. </a:t>
            </a:r>
          </a:p>
        </p:txBody>
      </p:sp>
    </p:spTree>
    <p:extLst>
      <p:ext uri="{BB962C8B-B14F-4D97-AF65-F5344CB8AC3E}">
        <p14:creationId xmlns:p14="http://schemas.microsoft.com/office/powerpoint/2010/main" val="70303295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5489</TotalTime>
  <Words>416</Words>
  <Application>Microsoft Office PowerPoint</Application>
  <PresentationFormat>On-screen Show (4:3)</PresentationFormat>
  <Paragraphs>50</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19" baseType="lpstr">
      <vt:lpstr>Arial</vt:lpstr>
      <vt:lpstr>Arial Rounded MT Bold</vt:lpstr>
      <vt:lpstr>Calibri</vt:lpstr>
      <vt:lpstr>Courier New</vt:lpstr>
      <vt:lpstr>Tahoma</vt:lpstr>
      <vt:lpstr>Wingdings</vt:lpstr>
      <vt:lpstr>Lpu theme final with copyright(S)</vt:lpstr>
      <vt:lpstr>CAP615 PROGRAMMING IN JAVA</vt:lpstr>
      <vt:lpstr>Today’s topics</vt:lpstr>
      <vt:lpstr>Introduction about the java programming development tools</vt:lpstr>
      <vt:lpstr>PowerPoint Presentation</vt:lpstr>
      <vt:lpstr>PowerPoint Presentation</vt:lpstr>
      <vt:lpstr>PowerPoint Presentation</vt:lpstr>
      <vt:lpstr>PowerPoint Presentation</vt:lpstr>
      <vt:lpstr>PowerPoint Presentation</vt:lpstr>
      <vt:lpstr>How to achieve encapsulation in JAVA?</vt:lpstr>
      <vt:lpstr>How to define class?</vt:lpstr>
      <vt:lpstr> Syntax to declare a class: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201</cp:revision>
  <dcterms:created xsi:type="dcterms:W3CDTF">2014-05-25T11:13:57Z</dcterms:created>
  <dcterms:modified xsi:type="dcterms:W3CDTF">2022-01-20T09:39:37Z</dcterms:modified>
</cp:coreProperties>
</file>