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2"/>
  </p:notesMasterIdLst>
  <p:handoutMasterIdLst>
    <p:handoutMasterId r:id="rId23"/>
  </p:handoutMasterIdLst>
  <p:sldIdLst>
    <p:sldId id="269" r:id="rId2"/>
    <p:sldId id="354" r:id="rId3"/>
    <p:sldId id="355" r:id="rId4"/>
    <p:sldId id="356" r:id="rId5"/>
    <p:sldId id="293" r:id="rId6"/>
    <p:sldId id="302" r:id="rId7"/>
    <p:sldId id="400" r:id="rId8"/>
    <p:sldId id="401" r:id="rId9"/>
    <p:sldId id="402" r:id="rId10"/>
    <p:sldId id="304" r:id="rId11"/>
    <p:sldId id="306" r:id="rId12"/>
    <p:sldId id="305" r:id="rId13"/>
    <p:sldId id="357" r:id="rId14"/>
    <p:sldId id="359" r:id="rId15"/>
    <p:sldId id="360" r:id="rId16"/>
    <p:sldId id="361" r:id="rId17"/>
    <p:sldId id="362" r:id="rId18"/>
    <p:sldId id="363" r:id="rId19"/>
    <p:sldId id="358" r:id="rId20"/>
    <p:sldId id="35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p:cViewPr varScale="1">
        <p:scale>
          <a:sx n="64" d="100"/>
          <a:sy n="64" d="100"/>
        </p:scale>
        <p:origin x="1566" y="4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AA50A39-3B90-4D5A-B834-75CF561CCE27}"/>
              </a:ext>
            </a:extLst>
          </p:cNvPr>
          <p:cNvSpPr>
            <a:spLocks noGrp="1"/>
          </p:cNvSpPr>
          <p:nvPr>
            <p:ph type="dt" sz="half" idx="10"/>
          </p:nvPr>
        </p:nvSpPr>
        <p:spPr/>
        <p:txBody>
          <a:bodyPr/>
          <a:lstStyle>
            <a:lvl1pPr>
              <a:defRPr/>
            </a:lvl1pPr>
          </a:lstStyle>
          <a:p>
            <a:pPr>
              <a:defRPr/>
            </a:pPr>
            <a:fld id="{5C64573B-BF34-4D21-BA93-155454834B02}" type="datetimeFigureOut">
              <a:rPr lang="en-US"/>
              <a:pPr>
                <a:defRPr/>
              </a:pPr>
              <a:t>1/21/2022</a:t>
            </a:fld>
            <a:endParaRPr lang="en-US"/>
          </a:p>
        </p:txBody>
      </p:sp>
      <p:sp>
        <p:nvSpPr>
          <p:cNvPr id="8" name="Footer Placeholder 4">
            <a:extLst>
              <a:ext uri="{FF2B5EF4-FFF2-40B4-BE49-F238E27FC236}">
                <a16:creationId xmlns:a16="http://schemas.microsoft.com/office/drawing/2014/main" id="{D8417A41-4FFA-4F03-9B85-E68A31A0370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4E79769-B302-4A22-BDAF-296957D24076}"/>
              </a:ext>
            </a:extLst>
          </p:cNvPr>
          <p:cNvSpPr>
            <a:spLocks noGrp="1"/>
          </p:cNvSpPr>
          <p:nvPr>
            <p:ph type="sldNum" sz="quarter" idx="12"/>
          </p:nvPr>
        </p:nvSpPr>
        <p:spPr/>
        <p:txBody>
          <a:bodyPr/>
          <a:lstStyle>
            <a:lvl1pPr>
              <a:defRPr/>
            </a:lvl1pPr>
          </a:lstStyle>
          <a:p>
            <a:pPr>
              <a:defRPr/>
            </a:pPr>
            <a:fld id="{0F7C275D-E8A1-48D7-B235-3FEA4453D403}" type="slidenum">
              <a:rPr lang="en-US" altLang="en-US"/>
              <a:pPr>
                <a:defRPr/>
              </a:pPr>
              <a:t>‹#›</a:t>
            </a:fld>
            <a:endParaRPr lang="en-US" altLang="en-US"/>
          </a:p>
        </p:txBody>
      </p:sp>
    </p:spTree>
    <p:extLst>
      <p:ext uri="{BB962C8B-B14F-4D97-AF65-F5344CB8AC3E}">
        <p14:creationId xmlns:p14="http://schemas.microsoft.com/office/powerpoint/2010/main" val="70586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Lecture #2</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a:extLst>
              <a:ext uri="{FF2B5EF4-FFF2-40B4-BE49-F238E27FC236}">
                <a16:creationId xmlns:a16="http://schemas.microsoft.com/office/drawing/2014/main" id="{BD870613-6F73-4E09-831B-1A90B1066ACE}"/>
              </a:ext>
            </a:extLst>
          </p:cNvPr>
          <p:cNvSpPr>
            <a:spLocks noGrp="1"/>
          </p:cNvSpPr>
          <p:nvPr>
            <p:ph type="title"/>
          </p:nvPr>
        </p:nvSpPr>
        <p:spPr/>
        <p:txBody>
          <a:bodyPr>
            <a:noAutofit/>
          </a:bodyPr>
          <a:lstStyle/>
          <a:p>
            <a:pPr algn="l"/>
            <a:br>
              <a:rPr lang="en-US" altLang="en-US" sz="3200" dirty="0"/>
            </a:br>
            <a:r>
              <a:rPr lang="en-US" altLang="en-US" sz="3200" dirty="0"/>
              <a:t>In both which one is correct and why?</a:t>
            </a:r>
            <a:br>
              <a:rPr lang="en-US" altLang="en-US" sz="3200" dirty="0"/>
            </a:br>
            <a:endParaRPr lang="en-US" altLang="en-US" sz="3200" dirty="0"/>
          </a:p>
        </p:txBody>
      </p:sp>
      <p:sp>
        <p:nvSpPr>
          <p:cNvPr id="50179" name="Content Placeholder 3">
            <a:extLst>
              <a:ext uri="{FF2B5EF4-FFF2-40B4-BE49-F238E27FC236}">
                <a16:creationId xmlns:a16="http://schemas.microsoft.com/office/drawing/2014/main" id="{85B3D67D-F3F1-44D9-85A3-ACBB4E46902B}"/>
              </a:ext>
            </a:extLst>
          </p:cNvPr>
          <p:cNvSpPr>
            <a:spLocks noGrp="1"/>
          </p:cNvSpPr>
          <p:nvPr>
            <p:ph idx="1"/>
          </p:nvPr>
        </p:nvSpPr>
        <p:spPr/>
        <p:txBody>
          <a:bodyPr/>
          <a:lstStyle/>
          <a:p>
            <a:pPr marL="0" indent="0" eaLnBrk="1" hangingPunct="1">
              <a:buNone/>
            </a:pPr>
            <a:r>
              <a:rPr lang="en-US" altLang="en-US" dirty="0"/>
              <a:t>float  a=10.123456789</a:t>
            </a:r>
          </a:p>
          <a:p>
            <a:pPr marL="0" indent="0" eaLnBrk="1" hangingPunct="1">
              <a:buNone/>
            </a:pPr>
            <a:r>
              <a:rPr lang="en-US" altLang="en-US" dirty="0"/>
              <a:t>double b=10.123456789</a:t>
            </a:r>
          </a:p>
          <a:p>
            <a:pPr eaLnBrk="1" hangingPunct="1">
              <a:buFont typeface="Arial" panose="020B0604020202020204" pitchFamily="34" charset="0"/>
              <a:buNone/>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a:extLst>
              <a:ext uri="{FF2B5EF4-FFF2-40B4-BE49-F238E27FC236}">
                <a16:creationId xmlns:a16="http://schemas.microsoft.com/office/drawing/2014/main" id="{6566C378-FA25-4022-8CB2-1747A483731B}"/>
              </a:ext>
            </a:extLst>
          </p:cNvPr>
          <p:cNvSpPr>
            <a:spLocks noGrp="1"/>
          </p:cNvSpPr>
          <p:nvPr>
            <p:ph type="title"/>
          </p:nvPr>
        </p:nvSpPr>
        <p:spPr/>
        <p:txBody>
          <a:bodyPr/>
          <a:lstStyle/>
          <a:p>
            <a:pPr eaLnBrk="1" hangingPunct="1"/>
            <a:endParaRPr lang="en-US" altLang="en-US"/>
          </a:p>
        </p:txBody>
      </p:sp>
      <p:sp>
        <p:nvSpPr>
          <p:cNvPr id="52227" name="Content Placeholder 3">
            <a:extLst>
              <a:ext uri="{FF2B5EF4-FFF2-40B4-BE49-F238E27FC236}">
                <a16:creationId xmlns:a16="http://schemas.microsoft.com/office/drawing/2014/main" id="{D6E5904B-E4FF-4C80-9839-FBA4F71FE6F4}"/>
              </a:ext>
            </a:extLst>
          </p:cNvPr>
          <p:cNvSpPr>
            <a:spLocks noGrp="1"/>
          </p:cNvSpPr>
          <p:nvPr>
            <p:ph idx="1"/>
          </p:nvPr>
        </p:nvSpPr>
        <p:spPr/>
        <p:txBody>
          <a:bodyPr/>
          <a:lstStyle/>
          <a:p>
            <a:pPr eaLnBrk="1" hangingPunct="1"/>
            <a:r>
              <a:rPr lang="en-US" altLang="en-US"/>
              <a:t>Float can store 6 digit after decimal points</a:t>
            </a:r>
          </a:p>
          <a:p>
            <a:pPr eaLnBrk="1" hangingPunct="1"/>
            <a:r>
              <a:rPr lang="en-US" altLang="en-US"/>
              <a:t>Double can store 15 digit after decimal points</a:t>
            </a:r>
          </a:p>
          <a:p>
            <a:pPr eaLnBrk="1" hangingPunct="1"/>
            <a:r>
              <a:rPr lang="en-US" altLang="en-US"/>
              <a:t>By default decimal will store double means</a:t>
            </a:r>
          </a:p>
          <a:p>
            <a:pPr eaLnBrk="1" hangingPunct="1">
              <a:buFont typeface="Arial" panose="020B0604020202020204" pitchFamily="34" charset="0"/>
              <a:buNone/>
            </a:pPr>
            <a:r>
              <a:rPr lang="en-US" altLang="en-US"/>
              <a:t>If we write Pi=3.14</a:t>
            </a:r>
          </a:p>
          <a:p>
            <a:pPr eaLnBrk="1" hangingPunct="1">
              <a:buFont typeface="Arial" panose="020B0604020202020204" pitchFamily="34" charset="0"/>
              <a:buNone/>
            </a:pPr>
            <a:r>
              <a:rPr lang="en-US" altLang="en-US"/>
              <a:t>It will store double datatype</a:t>
            </a:r>
          </a:p>
          <a:p>
            <a:pPr eaLnBrk="1" hangingPunct="1">
              <a:buFont typeface="Arial" panose="020B0604020202020204" pitchFamily="34" charset="0"/>
              <a:buNone/>
            </a:pPr>
            <a:endParaRPr lang="en-US" altLang="en-US"/>
          </a:p>
        </p:txBody>
      </p:sp>
    </p:spTree>
    <p:extLst>
      <p:ext uri="{BB962C8B-B14F-4D97-AF65-F5344CB8AC3E}">
        <p14:creationId xmlns:p14="http://schemas.microsoft.com/office/powerpoint/2010/main" val="145377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F996E5E-3619-4D1C-84DC-E7463E53E34F}"/>
              </a:ext>
            </a:extLst>
          </p:cNvPr>
          <p:cNvSpPr>
            <a:spLocks noGrp="1"/>
          </p:cNvSpPr>
          <p:nvPr>
            <p:ph type="title"/>
          </p:nvPr>
        </p:nvSpPr>
        <p:spPr/>
        <p:txBody>
          <a:bodyPr/>
          <a:lstStyle/>
          <a:p>
            <a:pPr eaLnBrk="1" hangingPunct="1"/>
            <a:endParaRPr lang="en-US" altLang="en-US"/>
          </a:p>
        </p:txBody>
      </p:sp>
      <p:sp>
        <p:nvSpPr>
          <p:cNvPr id="51203" name="Content Placeholder 2">
            <a:extLst>
              <a:ext uri="{FF2B5EF4-FFF2-40B4-BE49-F238E27FC236}">
                <a16:creationId xmlns:a16="http://schemas.microsoft.com/office/drawing/2014/main" id="{B418B8A1-8CC0-429F-8617-0E998B0A8478}"/>
              </a:ext>
            </a:extLst>
          </p:cNvPr>
          <p:cNvSpPr>
            <a:spLocks noGrp="1"/>
          </p:cNvSpPr>
          <p:nvPr>
            <p:ph idx="1"/>
          </p:nvPr>
        </p:nvSpPr>
        <p:spPr/>
        <p:txBody>
          <a:bodyPr>
            <a:normAutofit fontScale="85000" lnSpcReduction="20000"/>
          </a:bodyPr>
          <a:lstStyle/>
          <a:p>
            <a:pPr marL="0" indent="0" eaLnBrk="1" hangingPunct="1">
              <a:buNone/>
            </a:pPr>
            <a:r>
              <a:rPr lang="en-US" altLang="en-US" dirty="0"/>
              <a:t>public class Main</a:t>
            </a:r>
          </a:p>
          <a:p>
            <a:pPr marL="0" indent="0" eaLnBrk="1" hangingPunct="1">
              <a:buNone/>
            </a:pPr>
            <a:r>
              <a:rPr lang="en-US" altLang="en-US" dirty="0"/>
              <a:t>{</a:t>
            </a:r>
          </a:p>
          <a:p>
            <a:pPr marL="0" indent="0" eaLnBrk="1" hangingPunct="1">
              <a:buNone/>
            </a:pPr>
            <a:r>
              <a:rPr lang="en-US" altLang="en-US" dirty="0"/>
              <a:t>	public static void main(String[] </a:t>
            </a:r>
            <a:r>
              <a:rPr lang="en-US" altLang="en-US" dirty="0" err="1"/>
              <a:t>args</a:t>
            </a:r>
            <a:r>
              <a:rPr lang="en-US" altLang="en-US" dirty="0"/>
              <a:t>) </a:t>
            </a:r>
          </a:p>
          <a:p>
            <a:pPr marL="0" indent="0" eaLnBrk="1" hangingPunct="1">
              <a:buNone/>
            </a:pPr>
            <a:r>
              <a:rPr lang="en-US" altLang="en-US" dirty="0"/>
              <a:t>	{</a:t>
            </a:r>
          </a:p>
          <a:p>
            <a:pPr marL="0" indent="0" eaLnBrk="1" hangingPunct="1">
              <a:buNone/>
            </a:pPr>
            <a:r>
              <a:rPr lang="en-US" altLang="en-US" dirty="0"/>
              <a:t>		float  a=10.123456789f;</a:t>
            </a:r>
          </a:p>
          <a:p>
            <a:pPr marL="0" indent="0" eaLnBrk="1" hangingPunct="1">
              <a:buNone/>
            </a:pPr>
            <a:r>
              <a:rPr lang="en-US" altLang="en-US" dirty="0"/>
              <a:t>       		 double b=10.123456789;</a:t>
            </a:r>
          </a:p>
          <a:p>
            <a:pPr marL="0" indent="0" eaLnBrk="1" hangingPunct="1">
              <a:buNone/>
            </a:pPr>
            <a:r>
              <a:rPr lang="en-US" altLang="en-US" dirty="0"/>
              <a:t>       		 </a:t>
            </a:r>
            <a:r>
              <a:rPr lang="en-US" altLang="en-US" dirty="0" err="1"/>
              <a:t>System.out.println</a:t>
            </a:r>
            <a:r>
              <a:rPr lang="en-US" altLang="en-US" dirty="0"/>
              <a:t>(a);</a:t>
            </a:r>
          </a:p>
          <a:p>
            <a:pPr marL="0" indent="0" eaLnBrk="1" hangingPunct="1">
              <a:buNone/>
            </a:pPr>
            <a:r>
              <a:rPr lang="en-US" altLang="en-US" dirty="0"/>
              <a:t>       		 </a:t>
            </a:r>
            <a:r>
              <a:rPr lang="en-US" altLang="en-US" dirty="0" err="1"/>
              <a:t>System.out.println</a:t>
            </a:r>
            <a:r>
              <a:rPr lang="en-US" altLang="en-US" dirty="0"/>
              <a:t>(b);</a:t>
            </a:r>
          </a:p>
          <a:p>
            <a:pPr marL="0" indent="0" eaLnBrk="1" hangingPunct="1">
              <a:buNone/>
            </a:pPr>
            <a:r>
              <a:rPr lang="en-US" altLang="en-US" dirty="0"/>
              <a:t>	}</a:t>
            </a:r>
          </a:p>
          <a:p>
            <a:pPr marL="0" indent="0" eaLnBrk="1" hangingPunct="1">
              <a:buNone/>
            </a:pPr>
            <a:r>
              <a:rPr lang="en-US" alt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65A-807B-40A9-A79B-60747ADD522D}"/>
              </a:ext>
            </a:extLst>
          </p:cNvPr>
          <p:cNvSpPr>
            <a:spLocks noGrp="1"/>
          </p:cNvSpPr>
          <p:nvPr>
            <p:ph type="title"/>
          </p:nvPr>
        </p:nvSpPr>
        <p:spPr/>
        <p:txBody>
          <a:bodyPr/>
          <a:lstStyle/>
          <a:p>
            <a:pPr algn="l"/>
            <a:r>
              <a:rPr lang="en-US" b="0" i="0" dirty="0">
                <a:solidFill>
                  <a:srgbClr val="000000"/>
                </a:solidFill>
                <a:effectLst/>
              </a:rPr>
              <a:t>Operators</a:t>
            </a:r>
            <a:endParaRPr lang="en-US" dirty="0"/>
          </a:p>
        </p:txBody>
      </p:sp>
      <p:pic>
        <p:nvPicPr>
          <p:cNvPr id="4" name="Picture 3">
            <a:extLst>
              <a:ext uri="{FF2B5EF4-FFF2-40B4-BE49-F238E27FC236}">
                <a16:creationId xmlns:a16="http://schemas.microsoft.com/office/drawing/2014/main" id="{C8F7C9D3-5CD6-4826-8BD5-D32A7DB0B8DB}"/>
              </a:ext>
            </a:extLst>
          </p:cNvPr>
          <p:cNvPicPr>
            <a:picLocks noChangeAspect="1"/>
          </p:cNvPicPr>
          <p:nvPr/>
        </p:nvPicPr>
        <p:blipFill>
          <a:blip r:embed="rId2"/>
          <a:stretch>
            <a:fillRect/>
          </a:stretch>
        </p:blipFill>
        <p:spPr>
          <a:xfrm>
            <a:off x="357187" y="1314450"/>
            <a:ext cx="8467596" cy="4248150"/>
          </a:xfrm>
          <a:prstGeom prst="rect">
            <a:avLst/>
          </a:prstGeom>
        </p:spPr>
      </p:pic>
    </p:spTree>
    <p:extLst>
      <p:ext uri="{BB962C8B-B14F-4D97-AF65-F5344CB8AC3E}">
        <p14:creationId xmlns:p14="http://schemas.microsoft.com/office/powerpoint/2010/main" val="26674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CE46CB-224F-4A4F-9F85-443A4B9B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75" y="1600200"/>
            <a:ext cx="7435850" cy="4322177"/>
          </a:xfrm>
          <a:prstGeom prst="rect">
            <a:avLst/>
          </a:prstGeom>
        </p:spPr>
      </p:pic>
    </p:spTree>
    <p:extLst>
      <p:ext uri="{BB962C8B-B14F-4D97-AF65-F5344CB8AC3E}">
        <p14:creationId xmlns:p14="http://schemas.microsoft.com/office/powerpoint/2010/main" val="426805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D0CA-4424-48DE-B529-2F2B198ED42B}"/>
              </a:ext>
            </a:extLst>
          </p:cNvPr>
          <p:cNvSpPr>
            <a:spLocks noGrp="1"/>
          </p:cNvSpPr>
          <p:nvPr>
            <p:ph type="title"/>
          </p:nvPr>
        </p:nvSpPr>
        <p:spPr/>
        <p:txBody>
          <a:bodyPr/>
          <a:lstStyle/>
          <a:p>
            <a:r>
              <a:rPr lang="en-US" i="0" dirty="0">
                <a:solidFill>
                  <a:srgbClr val="222222"/>
                </a:solidFill>
                <a:effectLst/>
                <a:latin typeface="arial" panose="020B0604020202020204" pitchFamily="34" charset="0"/>
              </a:rPr>
              <a:t>Arithmetic operators</a:t>
            </a:r>
            <a:endParaRPr lang="en-US" dirty="0"/>
          </a:p>
        </p:txBody>
      </p:sp>
      <p:graphicFrame>
        <p:nvGraphicFramePr>
          <p:cNvPr id="4" name="Content Placeholder 3">
            <a:extLst>
              <a:ext uri="{FF2B5EF4-FFF2-40B4-BE49-F238E27FC236}">
                <a16:creationId xmlns:a16="http://schemas.microsoft.com/office/drawing/2014/main" id="{FEEA0921-EA9B-474D-AC8C-7416C5C676DB}"/>
              </a:ext>
            </a:extLst>
          </p:cNvPr>
          <p:cNvGraphicFramePr>
            <a:graphicFrameLocks noGrp="1"/>
          </p:cNvGraphicFramePr>
          <p:nvPr>
            <p:ph idx="1"/>
          </p:nvPr>
        </p:nvGraphicFramePr>
        <p:xfrm>
          <a:off x="1036090" y="1600200"/>
          <a:ext cx="7041109" cy="3530239"/>
        </p:xfrm>
        <a:graphic>
          <a:graphicData uri="http://schemas.openxmlformats.org/drawingml/2006/table">
            <a:tbl>
              <a:tblPr/>
              <a:tblGrid>
                <a:gridCol w="2104239">
                  <a:extLst>
                    <a:ext uri="{9D8B030D-6E8A-4147-A177-3AD203B41FA5}">
                      <a16:colId xmlns:a16="http://schemas.microsoft.com/office/drawing/2014/main" val="970190133"/>
                    </a:ext>
                  </a:extLst>
                </a:gridCol>
                <a:gridCol w="2541274">
                  <a:extLst>
                    <a:ext uri="{9D8B030D-6E8A-4147-A177-3AD203B41FA5}">
                      <a16:colId xmlns:a16="http://schemas.microsoft.com/office/drawing/2014/main" val="2401438009"/>
                    </a:ext>
                  </a:extLst>
                </a:gridCol>
                <a:gridCol w="2395596">
                  <a:extLst>
                    <a:ext uri="{9D8B030D-6E8A-4147-A177-3AD203B41FA5}">
                      <a16:colId xmlns:a16="http://schemas.microsoft.com/office/drawing/2014/main" val="895920321"/>
                    </a:ext>
                  </a:extLst>
                </a:gridCol>
              </a:tblGrid>
              <a:tr h="362077">
                <a:tc>
                  <a:txBody>
                    <a:bodyPr/>
                    <a:lstStyle/>
                    <a:p>
                      <a:pPr algn="l" fontAlgn="t"/>
                      <a:r>
                        <a:rPr lang="en-US" sz="2800">
                          <a:effectLst/>
                        </a:rPr>
                        <a:t>Operator</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20212384"/>
                  </a:ext>
                </a:extLst>
              </a:tr>
              <a:tr h="594841">
                <a:tc>
                  <a:txBody>
                    <a:bodyPr/>
                    <a:lstStyle/>
                    <a:p>
                      <a:pPr algn="l" fontAlgn="t"/>
                      <a:r>
                        <a:rPr lang="en-US" sz="2800" dirty="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Addition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2923026"/>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Subtraction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0854789"/>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Multiplication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1474170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Division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337393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Modulus</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9888442"/>
                  </a:ext>
                </a:extLst>
              </a:tr>
            </a:tbl>
          </a:graphicData>
        </a:graphic>
      </p:graphicFrame>
    </p:spTree>
    <p:extLst>
      <p:ext uri="{BB962C8B-B14F-4D97-AF65-F5344CB8AC3E}">
        <p14:creationId xmlns:p14="http://schemas.microsoft.com/office/powerpoint/2010/main" val="3765372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245-9EBE-4395-B0C0-4A8A46EC83D0}"/>
              </a:ext>
            </a:extLst>
          </p:cNvPr>
          <p:cNvSpPr>
            <a:spLocks noGrp="1"/>
          </p:cNvSpPr>
          <p:nvPr>
            <p:ph type="title"/>
          </p:nvPr>
        </p:nvSpPr>
        <p:spPr>
          <a:xfrm>
            <a:off x="457200" y="274638"/>
            <a:ext cx="8229600" cy="715962"/>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Assignment Operators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46DC0EEA-165A-4BBD-AB5B-C03F9427026B}"/>
              </a:ext>
            </a:extLst>
          </p:cNvPr>
          <p:cNvGraphicFramePr>
            <a:graphicFrameLocks noGrp="1"/>
          </p:cNvGraphicFramePr>
          <p:nvPr>
            <p:ph idx="1"/>
          </p:nvPr>
        </p:nvGraphicFramePr>
        <p:xfrm>
          <a:off x="990600" y="990600"/>
          <a:ext cx="7391400" cy="5670264"/>
        </p:xfrm>
        <a:graphic>
          <a:graphicData uri="http://schemas.openxmlformats.org/drawingml/2006/table">
            <a:tbl>
              <a:tblPr/>
              <a:tblGrid>
                <a:gridCol w="2460657">
                  <a:extLst>
                    <a:ext uri="{9D8B030D-6E8A-4147-A177-3AD203B41FA5}">
                      <a16:colId xmlns:a16="http://schemas.microsoft.com/office/drawing/2014/main" val="1207372803"/>
                    </a:ext>
                  </a:extLst>
                </a:gridCol>
                <a:gridCol w="2460657">
                  <a:extLst>
                    <a:ext uri="{9D8B030D-6E8A-4147-A177-3AD203B41FA5}">
                      <a16:colId xmlns:a16="http://schemas.microsoft.com/office/drawing/2014/main" val="4055717729"/>
                    </a:ext>
                  </a:extLst>
                </a:gridCol>
                <a:gridCol w="2470086">
                  <a:extLst>
                    <a:ext uri="{9D8B030D-6E8A-4147-A177-3AD203B41FA5}">
                      <a16:colId xmlns:a16="http://schemas.microsoft.com/office/drawing/2014/main" val="2271809420"/>
                    </a:ext>
                  </a:extLst>
                </a:gridCol>
              </a:tblGrid>
              <a:tr h="472522">
                <a:tc>
                  <a:txBody>
                    <a:bodyPr/>
                    <a:lstStyle/>
                    <a:p>
                      <a:pPr algn="l" fontAlgn="t"/>
                      <a:r>
                        <a:rPr lang="en-US" sz="2400">
                          <a:effectLst/>
                        </a:rPr>
                        <a:t>Operator</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Same As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44231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18550336"/>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0529845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8606994"/>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2412983"/>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54436121"/>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9159460"/>
                  </a:ext>
                </a:extLst>
              </a:tr>
              <a:tr h="472522">
                <a:tc>
                  <a:txBody>
                    <a:bodyPr/>
                    <a:lstStyle/>
                    <a:p>
                      <a:pPr algn="l" fontAlgn="t"/>
                      <a:r>
                        <a:rPr lang="en-US" sz="2400" dirty="0">
                          <a:effectLst/>
                        </a:rPr>
                        <a:t>&amp;=</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125124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92142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10572467"/>
                  </a:ext>
                </a:extLst>
              </a:tr>
              <a:tr h="472522">
                <a:tc>
                  <a:txBody>
                    <a:bodyPr/>
                    <a:lstStyle/>
                    <a:p>
                      <a:pPr algn="l" fontAlgn="t"/>
                      <a:r>
                        <a:rPr lang="en-US" sz="2400" dirty="0">
                          <a:effectLst/>
                        </a:rPr>
                        <a:t>&gt;&gt;=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0643806"/>
                  </a:ext>
                </a:extLst>
              </a:tr>
              <a:tr h="472522">
                <a:tc>
                  <a:txBody>
                    <a:bodyPr/>
                    <a:lstStyle/>
                    <a:p>
                      <a:pPr algn="l" fontAlgn="t"/>
                      <a:r>
                        <a:rPr lang="en-US" sz="2400">
                          <a:effectLst/>
                        </a:rPr>
                        <a:t>&lt;&lt;=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 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0829674"/>
                  </a:ext>
                </a:extLst>
              </a:tr>
            </a:tbl>
          </a:graphicData>
        </a:graphic>
      </p:graphicFrame>
    </p:spTree>
    <p:extLst>
      <p:ext uri="{BB962C8B-B14F-4D97-AF65-F5344CB8AC3E}">
        <p14:creationId xmlns:p14="http://schemas.microsoft.com/office/powerpoint/2010/main" val="227415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AE2-138A-49D5-844B-89AC282CA3A5}"/>
              </a:ext>
            </a:extLst>
          </p:cNvPr>
          <p:cNvSpPr>
            <a:spLocks noGrp="1"/>
          </p:cNvSpPr>
          <p:nvPr>
            <p:ph type="title"/>
          </p:nvPr>
        </p:nvSpPr>
        <p:spPr>
          <a:xfrm>
            <a:off x="457200" y="274638"/>
            <a:ext cx="8229600" cy="792162"/>
          </a:xfrm>
        </p:spPr>
        <p:txBody>
          <a:bodyPr/>
          <a:lstStyle/>
          <a:p>
            <a:pPr algn="l"/>
            <a:r>
              <a:rPr lang="en-US" i="0" dirty="0">
                <a:solidFill>
                  <a:srgbClr val="222222"/>
                </a:solidFill>
                <a:effectLst/>
                <a:latin typeface="arial" panose="020B0604020202020204" pitchFamily="34" charset="0"/>
              </a:rPr>
              <a:t>Comparison operators</a:t>
            </a:r>
            <a:endParaRPr lang="en-US" dirty="0"/>
          </a:p>
        </p:txBody>
      </p:sp>
      <p:graphicFrame>
        <p:nvGraphicFramePr>
          <p:cNvPr id="4" name="Content Placeholder 3">
            <a:extLst>
              <a:ext uri="{FF2B5EF4-FFF2-40B4-BE49-F238E27FC236}">
                <a16:creationId xmlns:a16="http://schemas.microsoft.com/office/drawing/2014/main" id="{1DBC87D2-50E3-4570-BC25-D29C95F942CC}"/>
              </a:ext>
            </a:extLst>
          </p:cNvPr>
          <p:cNvGraphicFramePr>
            <a:graphicFrameLocks noGrp="1"/>
          </p:cNvGraphicFramePr>
          <p:nvPr>
            <p:ph idx="1"/>
          </p:nvPr>
        </p:nvGraphicFramePr>
        <p:xfrm>
          <a:off x="457200" y="1219200"/>
          <a:ext cx="8229600" cy="5398607"/>
        </p:xfrm>
        <a:graphic>
          <a:graphicData uri="http://schemas.openxmlformats.org/drawingml/2006/table">
            <a:tbl>
              <a:tblPr/>
              <a:tblGrid>
                <a:gridCol w="2277836">
                  <a:extLst>
                    <a:ext uri="{9D8B030D-6E8A-4147-A177-3AD203B41FA5}">
                      <a16:colId xmlns:a16="http://schemas.microsoft.com/office/drawing/2014/main" val="2885468760"/>
                    </a:ext>
                  </a:extLst>
                </a:gridCol>
                <a:gridCol w="3201567">
                  <a:extLst>
                    <a:ext uri="{9D8B030D-6E8A-4147-A177-3AD203B41FA5}">
                      <a16:colId xmlns:a16="http://schemas.microsoft.com/office/drawing/2014/main" val="2193482862"/>
                    </a:ext>
                  </a:extLst>
                </a:gridCol>
                <a:gridCol w="2750197">
                  <a:extLst>
                    <a:ext uri="{9D8B030D-6E8A-4147-A177-3AD203B41FA5}">
                      <a16:colId xmlns:a16="http://schemas.microsoft.com/office/drawing/2014/main" val="1563821791"/>
                    </a:ext>
                  </a:extLst>
                </a:gridCol>
              </a:tblGrid>
              <a:tr h="632423">
                <a:tc>
                  <a:txBody>
                    <a:bodyPr/>
                    <a:lstStyle/>
                    <a:p>
                      <a:pPr algn="l" fontAlgn="t"/>
                      <a:r>
                        <a:rPr lang="en-US" sz="28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25460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4161118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Not equal</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772422"/>
                  </a:ext>
                </a:extLst>
              </a:tr>
              <a:tr h="758449">
                <a:tc>
                  <a:txBody>
                    <a:bodyPr/>
                    <a:lstStyle/>
                    <a:p>
                      <a:pPr algn="l" fontAlgn="t"/>
                      <a:r>
                        <a:rPr lang="en-US" sz="2800" dirty="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32764622"/>
                  </a:ext>
                </a:extLst>
              </a:tr>
              <a:tr h="758449">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Less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9329081"/>
                  </a:ext>
                </a:extLst>
              </a:tr>
              <a:tr h="1099965">
                <a:tc>
                  <a:txBody>
                    <a:bodyPr/>
                    <a:lstStyle/>
                    <a:p>
                      <a:pPr algn="l" fontAlgn="t"/>
                      <a:r>
                        <a:rPr lang="en-US" sz="280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9338864"/>
                  </a:ext>
                </a:extLst>
              </a:tr>
              <a:tr h="632423">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Less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19510268"/>
                  </a:ext>
                </a:extLst>
              </a:tr>
            </a:tbl>
          </a:graphicData>
        </a:graphic>
      </p:graphicFrame>
    </p:spTree>
    <p:extLst>
      <p:ext uri="{BB962C8B-B14F-4D97-AF65-F5344CB8AC3E}">
        <p14:creationId xmlns:p14="http://schemas.microsoft.com/office/powerpoint/2010/main" val="2136666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65F3-D0F0-4ACE-B169-0BE83E8577EE}"/>
              </a:ext>
            </a:extLst>
          </p:cNvPr>
          <p:cNvSpPr>
            <a:spLocks noGrp="1"/>
          </p:cNvSpPr>
          <p:nvPr>
            <p:ph type="title"/>
          </p:nvPr>
        </p:nvSpPr>
        <p:spPr>
          <a:xfrm>
            <a:off x="457200" y="274638"/>
            <a:ext cx="8229600" cy="868362"/>
          </a:xfrm>
        </p:spPr>
        <p:txBody>
          <a:bodyPr>
            <a:normAutofit fontScale="90000"/>
          </a:bodyPr>
          <a:lstStyle/>
          <a:p>
            <a:pPr algn="l"/>
            <a:br>
              <a:rPr lang="en-US" dirty="0">
                <a:solidFill>
                  <a:srgbClr val="222222"/>
                </a:solidFill>
                <a:latin typeface="arial" panose="020B0604020202020204" pitchFamily="34" charset="0"/>
              </a:rPr>
            </a:br>
            <a:r>
              <a:rPr lang="en-US" i="0" dirty="0">
                <a:solidFill>
                  <a:srgbClr val="222222"/>
                </a:solidFill>
                <a:effectLst/>
                <a:latin typeface="arial" panose="020B0604020202020204" pitchFamily="34" charset="0"/>
              </a:rPr>
              <a:t>Logical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A43A05-5B17-4818-A1FE-ED04709FF8B4}"/>
              </a:ext>
            </a:extLst>
          </p:cNvPr>
          <p:cNvGraphicFramePr>
            <a:graphicFrameLocks noGrp="1"/>
          </p:cNvGraphicFramePr>
          <p:nvPr>
            <p:ph idx="1"/>
          </p:nvPr>
        </p:nvGraphicFramePr>
        <p:xfrm>
          <a:off x="457200" y="1828800"/>
          <a:ext cx="8382000" cy="3295470"/>
        </p:xfrm>
        <a:graphic>
          <a:graphicData uri="http://schemas.openxmlformats.org/drawingml/2006/table">
            <a:tbl>
              <a:tblPr/>
              <a:tblGrid>
                <a:gridCol w="1389872">
                  <a:extLst>
                    <a:ext uri="{9D8B030D-6E8A-4147-A177-3AD203B41FA5}">
                      <a16:colId xmlns:a16="http://schemas.microsoft.com/office/drawing/2014/main" val="2786966154"/>
                    </a:ext>
                  </a:extLst>
                </a:gridCol>
                <a:gridCol w="1400565">
                  <a:extLst>
                    <a:ext uri="{9D8B030D-6E8A-4147-A177-3AD203B41FA5}">
                      <a16:colId xmlns:a16="http://schemas.microsoft.com/office/drawing/2014/main" val="630370972"/>
                    </a:ext>
                  </a:extLst>
                </a:gridCol>
                <a:gridCol w="3442606">
                  <a:extLst>
                    <a:ext uri="{9D8B030D-6E8A-4147-A177-3AD203B41FA5}">
                      <a16:colId xmlns:a16="http://schemas.microsoft.com/office/drawing/2014/main" val="4177750540"/>
                    </a:ext>
                  </a:extLst>
                </a:gridCol>
                <a:gridCol w="2148957">
                  <a:extLst>
                    <a:ext uri="{9D8B030D-6E8A-4147-A177-3AD203B41FA5}">
                      <a16:colId xmlns:a16="http://schemas.microsoft.com/office/drawing/2014/main" val="3680486041"/>
                    </a:ext>
                  </a:extLst>
                </a:gridCol>
              </a:tblGrid>
              <a:tr h="555048">
                <a:tc>
                  <a:txBody>
                    <a:bodyPr/>
                    <a:lstStyle/>
                    <a:p>
                      <a:pPr algn="l" fontAlgn="t"/>
                      <a:r>
                        <a:rPr lang="en-US" sz="24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5199985"/>
                  </a:ext>
                </a:extLst>
              </a:tr>
              <a:tr h="913474">
                <a:tc>
                  <a:txBody>
                    <a:bodyPr/>
                    <a:lstStyle/>
                    <a:p>
                      <a:pPr algn="l" fontAlgn="t"/>
                      <a:r>
                        <a:rPr lang="en-US" sz="2400" dirty="0">
                          <a:effectLst/>
                        </a:rPr>
                        <a:t>&amp;&amp;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Logical and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Returns true if both statements are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6646956"/>
                  </a:ext>
                </a:extLst>
              </a:tr>
              <a:tr h="913474">
                <a:tc>
                  <a:txBody>
                    <a:bodyPr/>
                    <a:lstStyle/>
                    <a:p>
                      <a:pPr algn="l" fontAlgn="t"/>
                      <a:r>
                        <a:rPr lang="en-US" sz="2400">
                          <a:effectLst/>
                        </a:rPr>
                        <a:t>||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Logical or</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Returns true if one of the statements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&lt; 5 || x &lt; 4</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0427157"/>
                  </a:ext>
                </a:extLst>
              </a:tr>
              <a:tr h="913474">
                <a:tc>
                  <a:txBody>
                    <a:bodyPr/>
                    <a:lstStyle/>
                    <a:p>
                      <a:pPr algn="l" fontAlgn="t"/>
                      <a:r>
                        <a:rPr lang="en-US" sz="24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Logical not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Reverse the result, returns false if the result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75895136"/>
                  </a:ext>
                </a:extLst>
              </a:tr>
            </a:tbl>
          </a:graphicData>
        </a:graphic>
      </p:graphicFrame>
    </p:spTree>
    <p:extLst>
      <p:ext uri="{BB962C8B-B14F-4D97-AF65-F5344CB8AC3E}">
        <p14:creationId xmlns:p14="http://schemas.microsoft.com/office/powerpoint/2010/main" val="399391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00299-1EAB-4C7B-AE5A-0A24CF26DC84}"/>
              </a:ext>
            </a:extLst>
          </p:cNvPr>
          <p:cNvSpPr>
            <a:spLocks noGrp="1"/>
          </p:cNvSpPr>
          <p:nvPr>
            <p:ph type="title"/>
          </p:nvPr>
        </p:nvSpPr>
        <p:spPr/>
        <p:txBody>
          <a:bodyPr>
            <a:normAutofit fontScale="90000"/>
          </a:bodyPr>
          <a:lstStyle/>
          <a:p>
            <a:pPr algn="l"/>
            <a:br>
              <a:rPr lang="en-US" b="1" dirty="0">
                <a:effectLst/>
              </a:rPr>
            </a:br>
            <a:r>
              <a:rPr lang="en-US" dirty="0">
                <a:effectLst/>
              </a:rPr>
              <a:t>Unary Operators in Java</a:t>
            </a:r>
            <a:br>
              <a:rPr lang="en-US" dirty="0">
                <a:effectLst/>
              </a:rPr>
            </a:br>
            <a:endParaRPr lang="en-US" dirty="0"/>
          </a:p>
        </p:txBody>
      </p:sp>
      <p:sp>
        <p:nvSpPr>
          <p:cNvPr id="7" name="Content Placeholder 6">
            <a:extLst>
              <a:ext uri="{FF2B5EF4-FFF2-40B4-BE49-F238E27FC236}">
                <a16:creationId xmlns:a16="http://schemas.microsoft.com/office/drawing/2014/main" id="{8F1945FB-740E-4961-B09D-E091ED7D68D4}"/>
              </a:ext>
            </a:extLst>
          </p:cNvPr>
          <p:cNvSpPr>
            <a:spLocks noGrp="1"/>
          </p:cNvSpPr>
          <p:nvPr>
            <p:ph idx="1"/>
          </p:nvPr>
        </p:nvSpPr>
        <p:spPr/>
        <p:txBody>
          <a:bodyPr/>
          <a:lstStyle/>
          <a:p>
            <a:pPr marL="0" indent="0" algn="just">
              <a:buNone/>
            </a:pPr>
            <a:r>
              <a:rPr lang="en-US" dirty="0"/>
              <a:t>Java unary operators are the types that need only one operand to perform any operation like increment, decrement, negation, etc. It consists of various arithmetic, logical and other operators that operate on a single operand.</a:t>
            </a:r>
          </a:p>
          <a:p>
            <a:pPr marL="0" indent="0">
              <a:buNone/>
            </a:pPr>
            <a:endParaRPr lang="en-US" dirty="0"/>
          </a:p>
        </p:txBody>
      </p:sp>
    </p:spTree>
    <p:extLst>
      <p:ext uri="{BB962C8B-B14F-4D97-AF65-F5344CB8AC3E}">
        <p14:creationId xmlns:p14="http://schemas.microsoft.com/office/powerpoint/2010/main" val="206067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4651-B63A-4428-AEB0-82AE36EFE772}"/>
              </a:ext>
            </a:extLst>
          </p:cNvPr>
          <p:cNvSpPr>
            <a:spLocks noGrp="1"/>
          </p:cNvSpPr>
          <p:nvPr>
            <p:ph type="title"/>
          </p:nvPr>
        </p:nvSpPr>
        <p:spPr/>
        <p:txBody>
          <a:bodyPr/>
          <a:lstStyle/>
          <a:p>
            <a:r>
              <a:rPr lang="en-US" dirty="0"/>
              <a:t>Today’s topics</a:t>
            </a:r>
          </a:p>
        </p:txBody>
      </p:sp>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p:txBody>
          <a:bodyPr>
            <a:normAutofit fontScale="92500" lnSpcReduction="20000"/>
          </a:bodyPr>
          <a:lstStyle/>
          <a:p>
            <a:pPr marL="0" indent="0">
              <a:buNone/>
            </a:pPr>
            <a:r>
              <a:rPr lang="en-US" sz="2800" b="1" i="0" dirty="0">
                <a:solidFill>
                  <a:srgbClr val="FF0000"/>
                </a:solidFill>
                <a:effectLst/>
              </a:rPr>
              <a:t>Introduction to Java </a:t>
            </a:r>
            <a:r>
              <a:rPr lang="en-US" sz="2400" b="0" i="0" dirty="0">
                <a:solidFill>
                  <a:srgbClr val="FF0000"/>
                </a:solidFill>
                <a:effectLst/>
              </a:rPr>
              <a:t>: </a:t>
            </a:r>
            <a:r>
              <a:rPr lang="en-US" b="0" i="0" dirty="0">
                <a:solidFill>
                  <a:srgbClr val="000000"/>
                </a:solidFill>
                <a:effectLst/>
              </a:rPr>
              <a:t>basic java concepts:</a:t>
            </a:r>
          </a:p>
          <a:p>
            <a:pPr>
              <a:buFont typeface="Wingdings" panose="05000000000000000000" pitchFamily="2" charset="2"/>
              <a:buChar char="ü"/>
            </a:pPr>
            <a:r>
              <a:rPr lang="en-US" dirty="0">
                <a:solidFill>
                  <a:srgbClr val="000000"/>
                </a:solidFill>
              </a:rPr>
              <a:t>Introduction about the java programming development tools,</a:t>
            </a:r>
          </a:p>
          <a:p>
            <a:pPr>
              <a:buFont typeface="Wingdings" panose="05000000000000000000" pitchFamily="2" charset="2"/>
              <a:buChar char="ü"/>
            </a:pPr>
            <a:r>
              <a:rPr lang="en-US" b="0" i="0" dirty="0">
                <a:solidFill>
                  <a:srgbClr val="000000"/>
                </a:solidFill>
                <a:effectLst/>
              </a:rPr>
              <a:t>Java keywords,</a:t>
            </a:r>
          </a:p>
          <a:p>
            <a:pPr>
              <a:buFont typeface="Wingdings" panose="05000000000000000000" pitchFamily="2" charset="2"/>
              <a:buChar char="ü"/>
            </a:pPr>
            <a:r>
              <a:rPr lang="en-US" b="0" i="0" dirty="0">
                <a:solidFill>
                  <a:srgbClr val="000000"/>
                </a:solidFill>
                <a:effectLst/>
              </a:rPr>
              <a:t>variables,</a:t>
            </a:r>
          </a:p>
          <a:p>
            <a:pPr>
              <a:buFont typeface="Wingdings" panose="05000000000000000000" pitchFamily="2" charset="2"/>
              <a:buChar char="ü"/>
            </a:pPr>
            <a:r>
              <a:rPr lang="en-US" b="0" i="0" dirty="0">
                <a:solidFill>
                  <a:srgbClr val="000000"/>
                </a:solidFill>
                <a:effectLst/>
              </a:rPr>
              <a:t>data types,</a:t>
            </a:r>
          </a:p>
          <a:p>
            <a:pPr>
              <a:buFont typeface="Wingdings" panose="05000000000000000000" pitchFamily="2" charset="2"/>
              <a:buChar char="ü"/>
            </a:pPr>
            <a:r>
              <a:rPr lang="en-US" b="0" i="0" dirty="0">
                <a:solidFill>
                  <a:srgbClr val="000000"/>
                </a:solidFill>
                <a:effectLst/>
              </a:rPr>
              <a:t>operators and </a:t>
            </a:r>
          </a:p>
          <a:p>
            <a:pPr>
              <a:buFont typeface="Wingdings" panose="05000000000000000000" pitchFamily="2" charset="2"/>
              <a:buChar char="ü"/>
            </a:pPr>
            <a:r>
              <a:rPr lang="en-US" b="0" i="0" dirty="0">
                <a:solidFill>
                  <a:srgbClr val="000000"/>
                </a:solidFill>
                <a:effectLst/>
              </a:rPr>
              <a:t>control statements</a:t>
            </a:r>
          </a:p>
          <a:p>
            <a:pPr marL="0" indent="0">
              <a:buNone/>
            </a:pPr>
            <a:br>
              <a:rPr lang="en-US" dirty="0"/>
            </a:br>
            <a:endParaRPr lang="en-US" dirty="0"/>
          </a:p>
        </p:txBody>
      </p:sp>
    </p:spTree>
    <p:extLst>
      <p:ext uri="{BB962C8B-B14F-4D97-AF65-F5344CB8AC3E}">
        <p14:creationId xmlns:p14="http://schemas.microsoft.com/office/powerpoint/2010/main" val="254447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15"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0F02-9B44-432B-B43F-D029DEAD0CED}"/>
              </a:ext>
            </a:extLst>
          </p:cNvPr>
          <p:cNvSpPr>
            <a:spLocks noGrp="1"/>
          </p:cNvSpPr>
          <p:nvPr>
            <p:ph type="title"/>
          </p:nvPr>
        </p:nvSpPr>
        <p:spPr/>
        <p:txBody>
          <a:bodyPr>
            <a:normAutofit/>
          </a:bodyPr>
          <a:lstStyle/>
          <a:p>
            <a:pPr algn="l"/>
            <a:r>
              <a:rPr lang="en-US" sz="3600" b="0" i="0" dirty="0">
                <a:solidFill>
                  <a:srgbClr val="FF0000"/>
                </a:solidFill>
                <a:effectLst/>
              </a:rPr>
              <a:t>Java keywords: </a:t>
            </a:r>
            <a:r>
              <a:rPr lang="en-US" sz="3600" b="0" i="0" dirty="0">
                <a:solidFill>
                  <a:schemeClr val="tx2"/>
                </a:solidFill>
                <a:effectLst/>
              </a:rPr>
              <a:t>reserve words</a:t>
            </a:r>
            <a:endParaRPr lang="en-US" sz="3600" dirty="0">
              <a:solidFill>
                <a:schemeClr val="tx2"/>
              </a:solidFill>
            </a:endParaRPr>
          </a:p>
        </p:txBody>
      </p:sp>
      <p:pic>
        <p:nvPicPr>
          <p:cNvPr id="5" name="Content Placeholder 4">
            <a:extLst>
              <a:ext uri="{FF2B5EF4-FFF2-40B4-BE49-F238E27FC236}">
                <a16:creationId xmlns:a16="http://schemas.microsoft.com/office/drawing/2014/main" id="{DE886FEF-CDE5-452F-8FD4-320BD2070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099" y="1600200"/>
            <a:ext cx="7679801" cy="4525963"/>
          </a:xfrm>
        </p:spPr>
      </p:pic>
    </p:spTree>
    <p:extLst>
      <p:ext uri="{BB962C8B-B14F-4D97-AF65-F5344CB8AC3E}">
        <p14:creationId xmlns:p14="http://schemas.microsoft.com/office/powerpoint/2010/main" val="164816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DAE1-E486-40EC-B950-BFFCDCABE87A}"/>
              </a:ext>
            </a:extLst>
          </p:cNvPr>
          <p:cNvSpPr>
            <a:spLocks noGrp="1"/>
          </p:cNvSpPr>
          <p:nvPr>
            <p:ph type="title"/>
          </p:nvPr>
        </p:nvSpPr>
        <p:spPr>
          <a:xfrm>
            <a:off x="457200" y="274638"/>
            <a:ext cx="8229600" cy="639762"/>
          </a:xfrm>
        </p:spPr>
        <p:txBody>
          <a:bodyPr>
            <a:noAutofit/>
          </a:bodyPr>
          <a:lstStyle/>
          <a:p>
            <a:pPr algn="l"/>
            <a:r>
              <a:rPr lang="en-US" sz="3200" b="0" i="0" dirty="0">
                <a:solidFill>
                  <a:schemeClr val="tx2"/>
                </a:solidFill>
                <a:effectLst/>
              </a:rPr>
              <a:t>Variables:</a:t>
            </a:r>
            <a:endParaRPr lang="en-US" sz="3200" dirty="0">
              <a:solidFill>
                <a:schemeClr val="tx2"/>
              </a:solidFill>
            </a:endParaRPr>
          </a:p>
        </p:txBody>
      </p:sp>
      <p:pic>
        <p:nvPicPr>
          <p:cNvPr id="4" name="Picture 2" descr="var.png">
            <a:extLst>
              <a:ext uri="{FF2B5EF4-FFF2-40B4-BE49-F238E27FC236}">
                <a16:creationId xmlns:a16="http://schemas.microsoft.com/office/drawing/2014/main" id="{86FD06F5-BD03-46C8-A062-E5A0567BA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45608"/>
            <a:ext cx="471487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varTypes.png">
            <a:extLst>
              <a:ext uri="{FF2B5EF4-FFF2-40B4-BE49-F238E27FC236}">
                <a16:creationId xmlns:a16="http://schemas.microsoft.com/office/drawing/2014/main" id="{10DC8AB4-14D3-43CD-91FC-BF5578023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89866"/>
            <a:ext cx="4857750" cy="370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18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a:extLst>
              <a:ext uri="{FF2B5EF4-FFF2-40B4-BE49-F238E27FC236}">
                <a16:creationId xmlns:a16="http://schemas.microsoft.com/office/drawing/2014/main" id="{CFD978D7-B797-4A20-8490-D9E6ED79AE14}"/>
              </a:ext>
            </a:extLst>
          </p:cNvPr>
          <p:cNvSpPr>
            <a:spLocks noGrp="1"/>
          </p:cNvSpPr>
          <p:nvPr>
            <p:ph type="title"/>
          </p:nvPr>
        </p:nvSpPr>
        <p:spPr>
          <a:xfrm>
            <a:off x="457200" y="274638"/>
            <a:ext cx="8229600" cy="939800"/>
          </a:xfrm>
        </p:spPr>
        <p:txBody>
          <a:bodyPr/>
          <a:lstStyle/>
          <a:p>
            <a:pPr eaLnBrk="1" hangingPunct="1"/>
            <a:r>
              <a:rPr lang="en-US" altLang="en-US"/>
              <a:t>Instance vs static </a:t>
            </a:r>
          </a:p>
        </p:txBody>
      </p:sp>
      <p:sp>
        <p:nvSpPr>
          <p:cNvPr id="44035" name="Content Placeholder 3">
            <a:extLst>
              <a:ext uri="{FF2B5EF4-FFF2-40B4-BE49-F238E27FC236}">
                <a16:creationId xmlns:a16="http://schemas.microsoft.com/office/drawing/2014/main" id="{03AA89D0-913C-44AA-958A-0B8BCB97AF8D}"/>
              </a:ext>
            </a:extLst>
          </p:cNvPr>
          <p:cNvSpPr>
            <a:spLocks noGrp="1"/>
          </p:cNvSpPr>
          <p:nvPr>
            <p:ph idx="1"/>
          </p:nvPr>
        </p:nvSpPr>
        <p:spPr>
          <a:xfrm>
            <a:off x="457200" y="1357313"/>
            <a:ext cx="8229600" cy="4768850"/>
          </a:xfrm>
        </p:spPr>
        <p:txBody>
          <a:bodyPr/>
          <a:lstStyle/>
          <a:p>
            <a:pPr algn="just" eaLnBrk="1" hangingPunct="1"/>
            <a:r>
              <a:rPr lang="en-US" altLang="en-US" dirty="0"/>
              <a:t>Instance variables gets the memory at the time of object creation, each object will have the copy of instance variable, if it is incremented, it won’t reflect to other objects.</a:t>
            </a:r>
          </a:p>
          <a:p>
            <a:pPr algn="just" eaLnBrk="1" hangingPunct="1"/>
            <a:r>
              <a:rPr lang="en-US" altLang="en-US" dirty="0"/>
              <a:t>Static variable will get the memory only once, if any object changes the value of the static variable , it will retain its value.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FF4-562C-4F48-BE29-6AE00F4742A5}"/>
              </a:ext>
            </a:extLst>
          </p:cNvPr>
          <p:cNvSpPr>
            <a:spLocks noGrp="1"/>
          </p:cNvSpPr>
          <p:nvPr>
            <p:ph type="title"/>
          </p:nvPr>
        </p:nvSpPr>
        <p:spPr/>
        <p:txBody>
          <a:bodyPr rtlCol="0">
            <a:normAutofit fontScale="90000"/>
          </a:bodyPr>
          <a:lstStyle/>
          <a:p>
            <a:pPr algn="l" eaLnBrk="1" fontAlgn="auto" hangingPunct="1">
              <a:spcAft>
                <a:spcPts val="0"/>
              </a:spcAft>
              <a:defRPr/>
            </a:pPr>
            <a:r>
              <a:rPr lang="en-US" dirty="0"/>
              <a:t>		</a:t>
            </a:r>
            <a:br>
              <a:rPr lang="en-US" dirty="0"/>
            </a:br>
            <a:r>
              <a:rPr lang="en-US" dirty="0"/>
              <a:t>Data types in Java </a:t>
            </a:r>
            <a:br>
              <a:rPr lang="en-US" dirty="0"/>
            </a:br>
            <a:endParaRPr lang="en-US" dirty="0"/>
          </a:p>
        </p:txBody>
      </p:sp>
      <p:sp>
        <p:nvSpPr>
          <p:cNvPr id="48131" name="Text Placeholder 3">
            <a:extLst>
              <a:ext uri="{FF2B5EF4-FFF2-40B4-BE49-F238E27FC236}">
                <a16:creationId xmlns:a16="http://schemas.microsoft.com/office/drawing/2014/main" id="{FD5BDAF6-96D0-4711-A9E2-AA8B42105910}"/>
              </a:ext>
            </a:extLst>
          </p:cNvPr>
          <p:cNvSpPr>
            <a:spLocks noGrp="1"/>
          </p:cNvSpPr>
          <p:nvPr>
            <p:ph type="body" idx="1"/>
          </p:nvPr>
        </p:nvSpPr>
        <p:spPr/>
        <p:txBody>
          <a:bodyPr/>
          <a:lstStyle/>
          <a:p>
            <a:pPr eaLnBrk="1" hangingPunct="1"/>
            <a:r>
              <a:rPr lang="en-US" altLang="en-US"/>
              <a:t>Primitive</a:t>
            </a:r>
          </a:p>
        </p:txBody>
      </p:sp>
      <p:sp>
        <p:nvSpPr>
          <p:cNvPr id="48132" name="Content Placeholder 2">
            <a:extLst>
              <a:ext uri="{FF2B5EF4-FFF2-40B4-BE49-F238E27FC236}">
                <a16:creationId xmlns:a16="http://schemas.microsoft.com/office/drawing/2014/main" id="{B8BB13F2-4E54-4812-8E90-E95DD13B8812}"/>
              </a:ext>
            </a:extLst>
          </p:cNvPr>
          <p:cNvSpPr>
            <a:spLocks noGrp="1"/>
          </p:cNvSpPr>
          <p:nvPr>
            <p:ph sz="half" idx="2"/>
          </p:nvPr>
        </p:nvSpPr>
        <p:spPr/>
        <p:txBody>
          <a:bodyPr/>
          <a:lstStyle/>
          <a:p>
            <a:pPr eaLnBrk="1" hangingPunct="1"/>
            <a:r>
              <a:rPr lang="en-US" altLang="en-US" dirty="0" err="1"/>
              <a:t>boolean</a:t>
            </a:r>
            <a:r>
              <a:rPr lang="en-US" altLang="en-US" dirty="0"/>
              <a:t>			</a:t>
            </a:r>
          </a:p>
          <a:p>
            <a:pPr eaLnBrk="1" hangingPunct="1"/>
            <a:r>
              <a:rPr lang="en-US" altLang="en-US" dirty="0"/>
              <a:t>byte</a:t>
            </a:r>
          </a:p>
          <a:p>
            <a:pPr eaLnBrk="1" hangingPunct="1"/>
            <a:r>
              <a:rPr lang="en-US" altLang="en-US" dirty="0"/>
              <a:t>short</a:t>
            </a:r>
          </a:p>
          <a:p>
            <a:pPr eaLnBrk="1" hangingPunct="1"/>
            <a:r>
              <a:rPr lang="en-US" altLang="en-US" dirty="0"/>
              <a:t>int</a:t>
            </a:r>
          </a:p>
          <a:p>
            <a:pPr eaLnBrk="1" hangingPunct="1"/>
            <a:r>
              <a:rPr lang="en-US" altLang="en-US" dirty="0"/>
              <a:t>long</a:t>
            </a:r>
          </a:p>
          <a:p>
            <a:pPr eaLnBrk="1" hangingPunct="1"/>
            <a:r>
              <a:rPr lang="en-US" altLang="en-US" dirty="0"/>
              <a:t>char</a:t>
            </a:r>
          </a:p>
          <a:p>
            <a:pPr eaLnBrk="1" hangingPunct="1"/>
            <a:r>
              <a:rPr lang="en-US" altLang="en-US" dirty="0"/>
              <a:t>float</a:t>
            </a:r>
          </a:p>
          <a:p>
            <a:pPr eaLnBrk="1" hangingPunct="1"/>
            <a:r>
              <a:rPr lang="en-US" altLang="en-US" dirty="0"/>
              <a:t>double</a:t>
            </a:r>
          </a:p>
          <a:p>
            <a:pPr eaLnBrk="1" hangingPunct="1"/>
            <a:endParaRPr lang="en-US" altLang="en-US" dirty="0"/>
          </a:p>
        </p:txBody>
      </p:sp>
      <p:sp>
        <p:nvSpPr>
          <p:cNvPr id="48133" name="Text Placeholder 4">
            <a:extLst>
              <a:ext uri="{FF2B5EF4-FFF2-40B4-BE49-F238E27FC236}">
                <a16:creationId xmlns:a16="http://schemas.microsoft.com/office/drawing/2014/main" id="{86850E4B-E1E3-4C2E-B7EC-E7E18C80EE4B}"/>
              </a:ext>
            </a:extLst>
          </p:cNvPr>
          <p:cNvSpPr>
            <a:spLocks noGrp="1"/>
          </p:cNvSpPr>
          <p:nvPr>
            <p:ph type="body" sz="quarter" idx="3"/>
          </p:nvPr>
        </p:nvSpPr>
        <p:spPr/>
        <p:txBody>
          <a:bodyPr/>
          <a:lstStyle/>
          <a:p>
            <a:pPr eaLnBrk="1" hangingPunct="1"/>
            <a:r>
              <a:rPr lang="en-US" altLang="en-US"/>
              <a:t>	Non primitive </a:t>
            </a:r>
          </a:p>
        </p:txBody>
      </p:sp>
      <p:sp>
        <p:nvSpPr>
          <p:cNvPr id="48134" name="Content Placeholder 5">
            <a:extLst>
              <a:ext uri="{FF2B5EF4-FFF2-40B4-BE49-F238E27FC236}">
                <a16:creationId xmlns:a16="http://schemas.microsoft.com/office/drawing/2014/main" id="{11E6F02D-9426-4A3B-9F1D-B286995D592F}"/>
              </a:ext>
            </a:extLst>
          </p:cNvPr>
          <p:cNvSpPr>
            <a:spLocks noGrp="1"/>
          </p:cNvSpPr>
          <p:nvPr>
            <p:ph sz="quarter" idx="4"/>
          </p:nvPr>
        </p:nvSpPr>
        <p:spPr/>
        <p:txBody>
          <a:bodyPr/>
          <a:lstStyle/>
          <a:p>
            <a:pPr eaLnBrk="1" hangingPunct="1"/>
            <a:r>
              <a:rPr lang="en-US" altLang="en-US"/>
              <a:t>String</a:t>
            </a:r>
          </a:p>
          <a:p>
            <a:pPr eaLnBrk="1" hangingPunct="1"/>
            <a:r>
              <a:rPr lang="en-US" altLang="en-US"/>
              <a:t>Array</a:t>
            </a:r>
          </a:p>
          <a:p>
            <a:pPr eaLnBrk="1" hangingPunct="1"/>
            <a:r>
              <a:rPr lang="en-US" altLang="en-US"/>
              <a:t>Class</a:t>
            </a:r>
          </a:p>
          <a:p>
            <a:pPr eaLnBrk="1" hangingPunct="1"/>
            <a:r>
              <a:rPr lang="en-US" altLang="en-US"/>
              <a:t>Interface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3D05B8-64EC-459E-9BFB-EEA52CAA7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04" y="2057400"/>
            <a:ext cx="7754208" cy="3962400"/>
          </a:xfrm>
          <a:prstGeom prst="rect">
            <a:avLst/>
          </a:prstGeom>
        </p:spPr>
      </p:pic>
      <p:sp>
        <p:nvSpPr>
          <p:cNvPr id="15" name="TextBox 14">
            <a:extLst>
              <a:ext uri="{FF2B5EF4-FFF2-40B4-BE49-F238E27FC236}">
                <a16:creationId xmlns:a16="http://schemas.microsoft.com/office/drawing/2014/main" id="{03E8FFAC-ACC8-457E-B903-3354447A32D2}"/>
              </a:ext>
            </a:extLst>
          </p:cNvPr>
          <p:cNvSpPr txBox="1"/>
          <p:nvPr/>
        </p:nvSpPr>
        <p:spPr>
          <a:xfrm>
            <a:off x="0" y="838200"/>
            <a:ext cx="8964825" cy="954107"/>
          </a:xfrm>
          <a:prstGeom prst="rect">
            <a:avLst/>
          </a:prstGeom>
          <a:noFill/>
        </p:spPr>
        <p:txBody>
          <a:bodyPr wrap="square" rtlCol="0">
            <a:spAutoFit/>
          </a:bodyPr>
          <a:lstStyle/>
          <a:p>
            <a:r>
              <a:rPr lang="en-US" sz="2800" dirty="0">
                <a:solidFill>
                  <a:schemeClr val="tx2"/>
                </a:solidFill>
              </a:rPr>
              <a:t>A </a:t>
            </a:r>
            <a:r>
              <a:rPr lang="en-US" sz="2800" b="1" dirty="0">
                <a:solidFill>
                  <a:schemeClr val="tx2"/>
                </a:solidFill>
              </a:rPr>
              <a:t>Wrapper class </a:t>
            </a:r>
            <a:r>
              <a:rPr lang="en-US" sz="2800" dirty="0">
                <a:solidFill>
                  <a:schemeClr val="tx2"/>
                </a:solidFill>
              </a:rPr>
              <a:t>is a class whose object wraps or contains</a:t>
            </a:r>
          </a:p>
          <a:p>
            <a:r>
              <a:rPr lang="en-US" sz="2800" dirty="0">
                <a:solidFill>
                  <a:schemeClr val="tx2"/>
                </a:solidFill>
              </a:rPr>
              <a:t> primitive data types.</a:t>
            </a:r>
          </a:p>
        </p:txBody>
      </p:sp>
    </p:spTree>
    <p:extLst>
      <p:ext uri="{BB962C8B-B14F-4D97-AF65-F5344CB8AC3E}">
        <p14:creationId xmlns:p14="http://schemas.microsoft.com/office/powerpoint/2010/main" val="418843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7A377-DCCD-45C7-BC11-4A8D5437F597}"/>
              </a:ext>
            </a:extLst>
          </p:cNvPr>
          <p:cNvSpPr>
            <a:spLocks noGrp="1"/>
          </p:cNvSpPr>
          <p:nvPr>
            <p:ph idx="1"/>
          </p:nvPr>
        </p:nvSpPr>
        <p:spPr>
          <a:xfrm>
            <a:off x="457200" y="685800"/>
            <a:ext cx="8229600" cy="5440363"/>
          </a:xfrm>
        </p:spPr>
        <p:txBody>
          <a:bodyPr>
            <a:normAutofit/>
          </a:bodyPr>
          <a:lstStyle/>
          <a:p>
            <a:pPr marL="0" indent="0">
              <a:buNone/>
            </a:pPr>
            <a:r>
              <a:rPr lang="en-US" dirty="0"/>
              <a:t>When we create an object to a wrapper class, we can store primitive data types.</a:t>
            </a:r>
          </a:p>
          <a:p>
            <a:pPr marL="0" indent="0">
              <a:buNone/>
            </a:pPr>
            <a:r>
              <a:rPr lang="en-US" dirty="0"/>
              <a:t>Example:</a:t>
            </a:r>
          </a:p>
          <a:p>
            <a:pPr marL="0" indent="0">
              <a:buNone/>
            </a:pPr>
            <a:r>
              <a:rPr lang="en-US" dirty="0"/>
              <a:t> char </a:t>
            </a:r>
            <a:r>
              <a:rPr lang="en-US" dirty="0" err="1"/>
              <a:t>ch</a:t>
            </a:r>
            <a:r>
              <a:rPr lang="en-US" dirty="0"/>
              <a:t> = 'a';</a:t>
            </a:r>
          </a:p>
          <a:p>
            <a:pPr marL="0" indent="0">
              <a:buNone/>
            </a:pPr>
            <a:r>
              <a:rPr lang="en-US" dirty="0"/>
              <a:t> Character a = </a:t>
            </a:r>
            <a:r>
              <a:rPr lang="en-US" dirty="0" err="1"/>
              <a:t>ch</a:t>
            </a:r>
            <a:r>
              <a:rPr lang="en-US" dirty="0"/>
              <a:t>;</a:t>
            </a:r>
          </a:p>
          <a:p>
            <a:pPr marL="0" indent="0">
              <a:buNone/>
            </a:pPr>
            <a:r>
              <a:rPr lang="en-US" dirty="0">
                <a:solidFill>
                  <a:srgbClr val="C00000"/>
                </a:solidFill>
              </a:rPr>
              <a:t>In which case we can use:</a:t>
            </a:r>
          </a:p>
          <a:p>
            <a:pPr marL="0" indent="0">
              <a:buNone/>
            </a:pPr>
            <a:r>
              <a:rPr lang="en-US" dirty="0"/>
              <a:t>Data structures in the Collection framework, such as </a:t>
            </a:r>
            <a:r>
              <a:rPr lang="en-US" dirty="0" err="1"/>
              <a:t>ArrayList</a:t>
            </a:r>
            <a:r>
              <a:rPr lang="en-US" dirty="0"/>
              <a:t> and Vector, store only objects (reference types) and not primitive types.</a:t>
            </a:r>
          </a:p>
          <a:p>
            <a:pPr marL="0" indent="0">
              <a:buNone/>
            </a:pPr>
            <a:endParaRPr lang="en-US" dirty="0"/>
          </a:p>
        </p:txBody>
      </p:sp>
    </p:spTree>
    <p:extLst>
      <p:ext uri="{BB962C8B-B14F-4D97-AF65-F5344CB8AC3E}">
        <p14:creationId xmlns:p14="http://schemas.microsoft.com/office/powerpoint/2010/main" val="415319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2E2D-C2D9-4425-ADBA-B15262C9EA59}"/>
              </a:ext>
            </a:extLst>
          </p:cNvPr>
          <p:cNvSpPr>
            <a:spLocks noGrp="1"/>
          </p:cNvSpPr>
          <p:nvPr>
            <p:ph type="title"/>
          </p:nvPr>
        </p:nvSpPr>
        <p:spPr>
          <a:xfrm>
            <a:off x="0" y="274638"/>
            <a:ext cx="8686800" cy="1143000"/>
          </a:xfrm>
        </p:spPr>
        <p:txBody>
          <a:bodyPr>
            <a:noAutofit/>
          </a:bodyPr>
          <a:lstStyle/>
          <a:p>
            <a:pPr algn="l"/>
            <a:br>
              <a:rPr lang="en-US" sz="3200" dirty="0"/>
            </a:br>
            <a:r>
              <a:rPr lang="en-US" sz="3200" dirty="0"/>
              <a:t>Important :</a:t>
            </a:r>
            <a:r>
              <a:rPr lang="en-US" sz="3200" dirty="0">
                <a:solidFill>
                  <a:schemeClr val="tx2"/>
                </a:solidFill>
              </a:rPr>
              <a:t>what is autoboxing and unboxing?</a:t>
            </a:r>
          </a:p>
        </p:txBody>
      </p:sp>
      <p:sp>
        <p:nvSpPr>
          <p:cNvPr id="3" name="Content Placeholder 2">
            <a:extLst>
              <a:ext uri="{FF2B5EF4-FFF2-40B4-BE49-F238E27FC236}">
                <a16:creationId xmlns:a16="http://schemas.microsoft.com/office/drawing/2014/main" id="{1A3D0C97-0C70-49B6-A822-20A2DE5FF925}"/>
              </a:ext>
            </a:extLst>
          </p:cNvPr>
          <p:cNvSpPr>
            <a:spLocks noGrp="1"/>
          </p:cNvSpPr>
          <p:nvPr>
            <p:ph idx="1"/>
          </p:nvPr>
        </p:nvSpPr>
        <p:spPr/>
        <p:txBody>
          <a:bodyPr/>
          <a:lstStyle/>
          <a:p>
            <a:pPr marL="0" indent="0" algn="just">
              <a:buNone/>
            </a:pPr>
            <a:r>
              <a:rPr lang="en-US" dirty="0"/>
              <a:t>The wrapper class in Java provides the mechanism to convert primitive into object and object into primitive.</a:t>
            </a:r>
          </a:p>
          <a:p>
            <a:pPr marL="0" indent="0" algn="just">
              <a:buNone/>
            </a:pPr>
            <a:r>
              <a:rPr lang="en-US" dirty="0"/>
              <a:t>The automatic conversion of primitive into an object is known as </a:t>
            </a:r>
            <a:r>
              <a:rPr lang="en-US" dirty="0">
                <a:solidFill>
                  <a:srgbClr val="C00000"/>
                </a:solidFill>
              </a:rPr>
              <a:t>autoboxing</a:t>
            </a:r>
            <a:r>
              <a:rPr lang="en-US" dirty="0"/>
              <a:t> and vice-versa </a:t>
            </a:r>
            <a:r>
              <a:rPr lang="en-US" dirty="0">
                <a:solidFill>
                  <a:srgbClr val="C00000"/>
                </a:solidFill>
              </a:rPr>
              <a:t>unboxing</a:t>
            </a:r>
            <a:r>
              <a:rPr lang="en-US" dirty="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268016638"/>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5562</TotalTime>
  <Words>668</Words>
  <Application>Microsoft Office PowerPoint</Application>
  <PresentationFormat>On-screen Show (4:3)</PresentationFormat>
  <Paragraphs>159</Paragraphs>
  <Slides>20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9" baseType="lpstr">
      <vt:lpstr>Arial</vt:lpstr>
      <vt:lpstr>Arial</vt:lpstr>
      <vt:lpstr>Arial Rounded MT Bold</vt:lpstr>
      <vt:lpstr>Calibri</vt:lpstr>
      <vt:lpstr>Courier New</vt:lpstr>
      <vt:lpstr>Segoe UI</vt:lpstr>
      <vt:lpstr>Tahoma</vt:lpstr>
      <vt:lpstr>Wingdings</vt:lpstr>
      <vt:lpstr>Lpu theme final with copyright(S)</vt:lpstr>
      <vt:lpstr>CAP615 PROGRAMMING IN JAVA</vt:lpstr>
      <vt:lpstr>Today’s topics</vt:lpstr>
      <vt:lpstr>Java keywords: reserve words</vt:lpstr>
      <vt:lpstr>Variables:</vt:lpstr>
      <vt:lpstr>Instance vs static </vt:lpstr>
      <vt:lpstr>   Data types in Java  </vt:lpstr>
      <vt:lpstr>PowerPoint Presentation</vt:lpstr>
      <vt:lpstr>PowerPoint Presentation</vt:lpstr>
      <vt:lpstr> Important :what is autoboxing and unboxing?</vt:lpstr>
      <vt:lpstr> In both which one is correct and why? </vt:lpstr>
      <vt:lpstr>PowerPoint Presentation</vt:lpstr>
      <vt:lpstr>PowerPoint Presentation</vt:lpstr>
      <vt:lpstr>Operators</vt:lpstr>
      <vt:lpstr>PowerPoint Presentation</vt:lpstr>
      <vt:lpstr>Arithmetic operators</vt:lpstr>
      <vt:lpstr> Assignment Operators </vt:lpstr>
      <vt:lpstr>Comparison operators</vt:lpstr>
      <vt:lpstr> Logical operators </vt:lpstr>
      <vt:lpstr> Unary Operators in Java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221</cp:revision>
  <dcterms:created xsi:type="dcterms:W3CDTF">2014-05-25T11:13:57Z</dcterms:created>
  <dcterms:modified xsi:type="dcterms:W3CDTF">2022-01-21T10:13:50Z</dcterms:modified>
</cp:coreProperties>
</file>