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31"/>
  </p:notesMasterIdLst>
  <p:handoutMasterIdLst>
    <p:handoutMasterId r:id="rId32"/>
  </p:handoutMasterIdLst>
  <p:sldIdLst>
    <p:sldId id="269" r:id="rId2"/>
    <p:sldId id="354" r:id="rId3"/>
    <p:sldId id="401" r:id="rId4"/>
    <p:sldId id="402" r:id="rId5"/>
    <p:sldId id="403" r:id="rId6"/>
    <p:sldId id="404" r:id="rId7"/>
    <p:sldId id="405" r:id="rId8"/>
    <p:sldId id="406" r:id="rId9"/>
    <p:sldId id="407" r:id="rId10"/>
    <p:sldId id="262" r:id="rId11"/>
    <p:sldId id="408" r:id="rId12"/>
    <p:sldId id="357" r:id="rId13"/>
    <p:sldId id="359" r:id="rId14"/>
    <p:sldId id="395" r:id="rId15"/>
    <p:sldId id="400" r:id="rId16"/>
    <p:sldId id="396" r:id="rId17"/>
    <p:sldId id="365" r:id="rId18"/>
    <p:sldId id="366" r:id="rId19"/>
    <p:sldId id="367" r:id="rId20"/>
    <p:sldId id="368" r:id="rId21"/>
    <p:sldId id="369" r:id="rId22"/>
    <p:sldId id="371" r:id="rId23"/>
    <p:sldId id="372" r:id="rId24"/>
    <p:sldId id="373" r:id="rId25"/>
    <p:sldId id="398" r:id="rId26"/>
    <p:sldId id="375" r:id="rId27"/>
    <p:sldId id="358" r:id="rId28"/>
    <p:sldId id="399" r:id="rId29"/>
    <p:sldId id="35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8" d="100"/>
          <a:sy n="68" d="100"/>
        </p:scale>
        <p:origin x="1446" y="48"/>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Lecture #3</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28DABDC-6701-43B5-A76B-76D20E95AC85}"/>
              </a:ext>
            </a:extLst>
          </p:cNvPr>
          <p:cNvSpPr>
            <a:spLocks noGrp="1"/>
          </p:cNvSpPr>
          <p:nvPr>
            <p:ph type="title"/>
          </p:nvPr>
        </p:nvSpPr>
        <p:spPr/>
        <p:txBody>
          <a:bodyPr/>
          <a:lstStyle/>
          <a:p>
            <a:pPr eaLnBrk="1" hangingPunct="1"/>
            <a:r>
              <a:rPr lang="en-US" altLang="en-US"/>
              <a:t>Unicode </a:t>
            </a:r>
          </a:p>
        </p:txBody>
      </p:sp>
      <p:sp>
        <p:nvSpPr>
          <p:cNvPr id="3" name="Content Placeholder 2">
            <a:extLst>
              <a:ext uri="{FF2B5EF4-FFF2-40B4-BE49-F238E27FC236}">
                <a16:creationId xmlns:a16="http://schemas.microsoft.com/office/drawing/2014/main" id="{5EACD070-AB21-4EC8-A8F5-F5E812D2CE7A}"/>
              </a:ext>
            </a:extLst>
          </p:cNvPr>
          <p:cNvSpPr>
            <a:spLocks noGrp="1"/>
          </p:cNvSpPr>
          <p:nvPr>
            <p:ph idx="1"/>
          </p:nvPr>
        </p:nvSpPr>
        <p:spPr>
          <a:xfrm>
            <a:off x="457200" y="1295400"/>
            <a:ext cx="8229600" cy="4830763"/>
          </a:xfrm>
        </p:spPr>
        <p:txBody>
          <a:bodyPr rtlCol="0">
            <a:normAutofit fontScale="92500" lnSpcReduction="20000"/>
          </a:bodyPr>
          <a:lstStyle/>
          <a:p>
            <a:pPr eaLnBrk="1" fontAlgn="auto" hangingPunct="1">
              <a:spcAft>
                <a:spcPts val="0"/>
              </a:spcAft>
              <a:defRPr/>
            </a:pPr>
            <a:r>
              <a:rPr lang="en-US" dirty="0"/>
              <a:t>Unique code for each character</a:t>
            </a:r>
          </a:p>
          <a:p>
            <a:pPr eaLnBrk="1" fontAlgn="auto" hangingPunct="1">
              <a:spcAft>
                <a:spcPts val="0"/>
              </a:spcAft>
              <a:defRPr/>
            </a:pPr>
            <a:r>
              <a:rPr lang="en-US" dirty="0"/>
              <a:t>We can use any language character </a:t>
            </a:r>
          </a:p>
          <a:p>
            <a:pPr eaLnBrk="1" fontAlgn="auto" hangingPunct="1">
              <a:spcAft>
                <a:spcPts val="0"/>
              </a:spcAft>
              <a:defRPr/>
            </a:pPr>
            <a:r>
              <a:rPr lang="en-US" dirty="0"/>
              <a:t>Can be categories in</a:t>
            </a:r>
          </a:p>
          <a:p>
            <a:pPr eaLnBrk="1" fontAlgn="auto" hangingPunct="1">
              <a:spcAft>
                <a:spcPts val="0"/>
              </a:spcAft>
              <a:buFont typeface="Arial" panose="020B0604020202020204" pitchFamily="34" charset="0"/>
              <a:buNone/>
              <a:defRPr/>
            </a:pPr>
            <a:r>
              <a:rPr lang="en-US" dirty="0"/>
              <a:t>UTF-8. UTF-16 and UTF-32</a:t>
            </a:r>
          </a:p>
          <a:p>
            <a:pPr eaLnBrk="1" fontAlgn="auto" hangingPunct="1">
              <a:spcAft>
                <a:spcPts val="0"/>
              </a:spcAft>
              <a:buFont typeface="Arial" panose="020B0604020202020204" pitchFamily="34" charset="0"/>
              <a:buNone/>
              <a:defRPr/>
            </a:pPr>
            <a:r>
              <a:rPr lang="en-US" dirty="0"/>
              <a:t>Unicode Transformation Format</a:t>
            </a:r>
          </a:p>
          <a:p>
            <a:pPr eaLnBrk="1" fontAlgn="auto" hangingPunct="1">
              <a:spcAft>
                <a:spcPts val="0"/>
              </a:spcAft>
              <a:buFont typeface="Arial" panose="020B0604020202020204" pitchFamily="34" charset="0"/>
              <a:buNone/>
              <a:defRPr/>
            </a:pPr>
            <a:r>
              <a:rPr lang="en-US" dirty="0"/>
              <a:t>UTF-8 means: 2</a:t>
            </a:r>
            <a:r>
              <a:rPr lang="en-US" baseline="30000" dirty="0"/>
              <a:t>8 </a:t>
            </a:r>
            <a:r>
              <a:rPr lang="en-US" dirty="0"/>
              <a:t> =256 types of character supported</a:t>
            </a:r>
            <a:endParaRPr lang="en-US" baseline="30000" dirty="0"/>
          </a:p>
          <a:p>
            <a:pPr eaLnBrk="1" fontAlgn="auto" hangingPunct="1">
              <a:spcAft>
                <a:spcPts val="0"/>
              </a:spcAft>
              <a:buFont typeface="Arial" panose="020B0604020202020204" pitchFamily="34" charset="0"/>
              <a:buNone/>
              <a:defRPr/>
            </a:pPr>
            <a:r>
              <a:rPr lang="en-US" dirty="0"/>
              <a:t>UTF-16 means: 2</a:t>
            </a:r>
            <a:r>
              <a:rPr lang="en-US" baseline="30000" dirty="0"/>
              <a:t>16</a:t>
            </a:r>
            <a:r>
              <a:rPr lang="en-US" dirty="0"/>
              <a:t> =65536 types of characters</a:t>
            </a:r>
            <a:endParaRPr lang="en-US" baseline="30000" dirty="0"/>
          </a:p>
          <a:p>
            <a:pPr eaLnBrk="1" fontAlgn="auto" hangingPunct="1">
              <a:spcAft>
                <a:spcPts val="0"/>
              </a:spcAft>
              <a:buFont typeface="Arial" panose="020B0604020202020204" pitchFamily="34" charset="0"/>
              <a:buNone/>
              <a:defRPr/>
            </a:pPr>
            <a:r>
              <a:rPr lang="en-US" dirty="0"/>
              <a:t>UTF-32 means: 2</a:t>
            </a:r>
            <a:r>
              <a:rPr lang="en-US" baseline="30000" dirty="0"/>
              <a:t>32</a:t>
            </a:r>
            <a:r>
              <a:rPr lang="en-US" dirty="0"/>
              <a:t> = 4294967296 types of charcters</a:t>
            </a:r>
          </a:p>
          <a:p>
            <a:pPr eaLnBrk="1" fontAlgn="auto" hangingPunct="1">
              <a:spcAft>
                <a:spcPts val="0"/>
              </a:spcAft>
              <a:defRPr/>
            </a:pPr>
            <a:r>
              <a:rPr lang="en-US" dirty="0"/>
              <a:t>As compare with ASCII (American Standard Code Information Interchange) , ASCII support only 256 </a:t>
            </a:r>
          </a:p>
          <a:p>
            <a:pPr eaLnBrk="1" fontAlgn="auto" hangingPunct="1">
              <a:spcAft>
                <a:spcPts val="0"/>
              </a:spcAft>
              <a:buFont typeface="Arial" panose="020B0604020202020204" pitchFamily="34" charset="0"/>
              <a:buNone/>
              <a:defRPr/>
            </a:pPr>
            <a:endParaRPr lang="en-US" baseline="30000" dirty="0"/>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1F4B-9B78-4799-AD87-63E0704FDEBD}"/>
              </a:ext>
            </a:extLst>
          </p:cNvPr>
          <p:cNvSpPr>
            <a:spLocks noGrp="1"/>
          </p:cNvSpPr>
          <p:nvPr>
            <p:ph type="title"/>
          </p:nvPr>
        </p:nvSpPr>
        <p:spPr/>
        <p:txBody>
          <a:bodyPr>
            <a:normAutofit/>
          </a:bodyPr>
          <a:lstStyle/>
          <a:p>
            <a:pPr algn="l"/>
            <a:r>
              <a:rPr lang="en-US" sz="3600" dirty="0"/>
              <a:t>To find size of datatypes</a:t>
            </a:r>
          </a:p>
        </p:txBody>
      </p:sp>
      <p:sp>
        <p:nvSpPr>
          <p:cNvPr id="3" name="Content Placeholder 2">
            <a:extLst>
              <a:ext uri="{FF2B5EF4-FFF2-40B4-BE49-F238E27FC236}">
                <a16:creationId xmlns:a16="http://schemas.microsoft.com/office/drawing/2014/main" id="{D045AAF0-2945-4AC2-895D-44B6DD4BE317}"/>
              </a:ext>
            </a:extLst>
          </p:cNvPr>
          <p:cNvSpPr>
            <a:spLocks noGrp="1"/>
          </p:cNvSpPr>
          <p:nvPr>
            <p:ph idx="1"/>
          </p:nvPr>
        </p:nvSpPr>
        <p:spPr>
          <a:xfrm>
            <a:off x="152400" y="1295400"/>
            <a:ext cx="8915400" cy="4830763"/>
          </a:xfrm>
        </p:spPr>
        <p:txBody>
          <a:bodyPr>
            <a:normAutofit fontScale="85000" lnSpcReduction="10000"/>
          </a:bodyPr>
          <a:lstStyle/>
          <a:p>
            <a:pPr marL="0" indent="0">
              <a:buNone/>
            </a:pPr>
            <a:r>
              <a:rPr lang="en-US" dirty="0"/>
              <a:t>class </a:t>
            </a:r>
            <a:r>
              <a:rPr lang="en-US" dirty="0" err="1"/>
              <a:t>MainClass</a:t>
            </a:r>
            <a:endParaRPr lang="en-US" dirty="0"/>
          </a:p>
          <a:p>
            <a:pPr marL="0" indent="0">
              <a:buNone/>
            </a:pPr>
            <a:r>
              <a:rPr lang="en-US" dirty="0"/>
              <a:t>{</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sz="2600" dirty="0" err="1"/>
              <a:t>System.out.println</a:t>
            </a:r>
            <a:r>
              <a:rPr lang="en-US" sz="2600" dirty="0"/>
              <a:t>("Size of int: " + (</a:t>
            </a:r>
            <a:r>
              <a:rPr lang="en-US" sz="2600" dirty="0" err="1"/>
              <a:t>Integer.SIZE</a:t>
            </a:r>
            <a:r>
              <a:rPr lang="en-US" sz="2600" dirty="0"/>
              <a:t>/8) + " bytes.");</a:t>
            </a:r>
          </a:p>
          <a:p>
            <a:pPr marL="0" indent="0">
              <a:buNone/>
            </a:pPr>
            <a:r>
              <a:rPr lang="en-US" sz="2600" dirty="0"/>
              <a:t> 	</a:t>
            </a:r>
            <a:r>
              <a:rPr lang="en-US" sz="2600" dirty="0" err="1"/>
              <a:t>System.out.println</a:t>
            </a:r>
            <a:r>
              <a:rPr lang="en-US" sz="2600" dirty="0"/>
              <a:t>("Size of long: " + (</a:t>
            </a:r>
            <a:r>
              <a:rPr lang="en-US" sz="2600" dirty="0" err="1"/>
              <a:t>Long.SIZE</a:t>
            </a:r>
            <a:r>
              <a:rPr lang="en-US" sz="2600" dirty="0"/>
              <a:t>/8) + " bytes.");</a:t>
            </a:r>
          </a:p>
          <a:p>
            <a:pPr marL="0" indent="0">
              <a:buNone/>
            </a:pPr>
            <a:r>
              <a:rPr lang="en-US" sz="2600" dirty="0"/>
              <a:t>  	</a:t>
            </a:r>
            <a:r>
              <a:rPr lang="en-US" sz="2600" dirty="0" err="1"/>
              <a:t>System.out.println</a:t>
            </a:r>
            <a:r>
              <a:rPr lang="en-US" sz="2600" dirty="0"/>
              <a:t>("Size of char: " + (</a:t>
            </a:r>
            <a:r>
              <a:rPr lang="en-US" sz="2600" dirty="0" err="1"/>
              <a:t>Character.SIZE</a:t>
            </a:r>
            <a:r>
              <a:rPr lang="en-US" sz="2600" dirty="0"/>
              <a:t>/8) + " bytes.");</a:t>
            </a:r>
          </a:p>
          <a:p>
            <a:pPr marL="0" indent="0">
              <a:buNone/>
            </a:pPr>
            <a:r>
              <a:rPr lang="en-US" sz="2600" dirty="0"/>
              <a:t>  	</a:t>
            </a:r>
            <a:r>
              <a:rPr lang="en-US" sz="2600" dirty="0" err="1"/>
              <a:t>System.out.println</a:t>
            </a:r>
            <a:r>
              <a:rPr lang="en-US" sz="2600" dirty="0"/>
              <a:t>("Size of float: " + (</a:t>
            </a:r>
            <a:r>
              <a:rPr lang="en-US" sz="2600" dirty="0" err="1"/>
              <a:t>Float.SIZE</a:t>
            </a:r>
            <a:r>
              <a:rPr lang="en-US" sz="2600" dirty="0"/>
              <a:t>/8) + " bytes.");</a:t>
            </a:r>
          </a:p>
          <a:p>
            <a:pPr marL="0" indent="0">
              <a:buNone/>
            </a:pPr>
            <a:r>
              <a:rPr lang="en-US" sz="2600" dirty="0"/>
              <a:t>  	</a:t>
            </a:r>
            <a:r>
              <a:rPr lang="en-US" sz="2600" dirty="0" err="1"/>
              <a:t>System.out.println</a:t>
            </a:r>
            <a:r>
              <a:rPr lang="en-US" sz="2600" dirty="0"/>
              <a:t>("Size of double: " + (</a:t>
            </a:r>
            <a:r>
              <a:rPr lang="en-US" sz="2600" dirty="0" err="1"/>
              <a:t>Double.SIZE</a:t>
            </a:r>
            <a:r>
              <a:rPr lang="en-US" sz="2600" dirty="0"/>
              <a:t>/8) + " bytes.");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77735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pPr algn="l"/>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357187" y="1314450"/>
            <a:ext cx="8467596" cy="4248150"/>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1600200"/>
            <a:ext cx="7435850" cy="4322177"/>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457200" y="274638"/>
            <a:ext cx="8229600" cy="792162"/>
          </a:xfrm>
        </p:spPr>
        <p:txBody>
          <a:bodyPr>
            <a:normAutofit fontScale="90000"/>
          </a:bodyPr>
          <a:lstStyle/>
          <a:p>
            <a:pPr algn="l"/>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nvPr>
        </p:nvGraphicFramePr>
        <p:xfrm>
          <a:off x="685800" y="1066800"/>
          <a:ext cx="6172200" cy="5638800"/>
        </p:xfrm>
        <a:graphic>
          <a:graphicData uri="http://schemas.openxmlformats.org/drawingml/2006/table">
            <a:tbl>
              <a:tblPr/>
              <a:tblGrid>
                <a:gridCol w="1525345">
                  <a:extLst>
                    <a:ext uri="{9D8B030D-6E8A-4147-A177-3AD203B41FA5}">
                      <a16:colId xmlns:a16="http://schemas.microsoft.com/office/drawing/2014/main" val="3320324983"/>
                    </a:ext>
                  </a:extLst>
                </a:gridCol>
                <a:gridCol w="4646855">
                  <a:extLst>
                    <a:ext uri="{9D8B030D-6E8A-4147-A177-3AD203B41FA5}">
                      <a16:colId xmlns:a16="http://schemas.microsoft.com/office/drawing/2014/main" val="1073576391"/>
                    </a:ext>
                  </a:extLst>
                </a:gridCol>
              </a:tblGrid>
              <a:tr h="701621">
                <a:tc>
                  <a:txBody>
                    <a:bodyPr/>
                    <a:lstStyle/>
                    <a:p>
                      <a:pPr algn="ctr" fontAlgn="t"/>
                      <a:r>
                        <a:rPr lang="en-US" sz="2000">
                          <a:effectLst/>
                        </a:rPr>
                        <a:t>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701621">
                <a:tc>
                  <a:txBody>
                    <a:bodyPr/>
                    <a:lstStyle/>
                    <a:p>
                      <a:pPr fontAlgn="t"/>
                      <a:r>
                        <a:rPr lang="en-US" sz="2000">
                          <a:effectLst/>
                        </a:rPr>
                        <a:t>&amp;</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AND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XOR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1008602">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Ones Complement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911857">
                <a:tc>
                  <a:txBody>
                    <a:bodyPr/>
                    <a:lstStyle/>
                    <a:p>
                      <a:pPr fontAlgn="t"/>
                      <a:r>
                        <a:rPr lang="en-US" sz="2000">
                          <a:effectLst/>
                        </a:rPr>
                        <a:t>&lt;&lt;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911857">
                <a:tc>
                  <a:txBody>
                    <a:bodyPr/>
                    <a:lstStyle/>
                    <a:p>
                      <a:pPr fontAlgn="t"/>
                      <a:r>
                        <a:rPr lang="en-US" sz="2000">
                          <a:effectLst/>
                        </a:rPr>
                        <a:t>&gt;&gt;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Right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C200-D30A-482F-A7FE-772058C9419B}"/>
              </a:ext>
            </a:extLst>
          </p:cNvPr>
          <p:cNvSpPr>
            <a:spLocks noGrp="1"/>
          </p:cNvSpPr>
          <p:nvPr>
            <p:ph type="title"/>
          </p:nvPr>
        </p:nvSpPr>
        <p:spPr/>
        <p:txBody>
          <a:bodyPr>
            <a:normAutofit/>
          </a:bodyPr>
          <a:lstStyle/>
          <a:p>
            <a:pPr algn="l"/>
            <a:r>
              <a:rPr lang="en-US" sz="3600" dirty="0"/>
              <a:t>What will be output?</a:t>
            </a:r>
          </a:p>
        </p:txBody>
      </p:sp>
      <p:sp>
        <p:nvSpPr>
          <p:cNvPr id="3" name="Content Placeholder 2">
            <a:extLst>
              <a:ext uri="{FF2B5EF4-FFF2-40B4-BE49-F238E27FC236}">
                <a16:creationId xmlns:a16="http://schemas.microsoft.com/office/drawing/2014/main" id="{65E16780-2B24-49EC-BF8D-F7063BD8CC26}"/>
              </a:ext>
            </a:extLst>
          </p:cNvPr>
          <p:cNvSpPr>
            <a:spLocks noGrp="1"/>
          </p:cNvSpPr>
          <p:nvPr>
            <p:ph sz="half" idx="1"/>
          </p:nvPr>
        </p:nvSpPr>
        <p:spPr>
          <a:xfrm>
            <a:off x="457200" y="1600200"/>
            <a:ext cx="4876800" cy="4525963"/>
          </a:xfrm>
        </p:spPr>
        <p:txBody>
          <a:bodyPr>
            <a:normAutofit/>
          </a:bodyPr>
          <a:lstStyle/>
          <a:p>
            <a:pPr marL="0" indent="0">
              <a:buNone/>
            </a:pPr>
            <a:r>
              <a:rPr lang="en-US" sz="2000" dirty="0">
                <a:solidFill>
                  <a:srgbClr val="FF0000"/>
                </a:solidFill>
              </a:rPr>
              <a:t>class </a:t>
            </a:r>
            <a:r>
              <a:rPr lang="en-US" sz="2000" dirty="0" err="1">
                <a:solidFill>
                  <a:srgbClr val="FF0000"/>
                </a:solidFill>
              </a:rPr>
              <a:t>MainClass</a:t>
            </a:r>
            <a:endParaRPr lang="en-US" sz="2000" dirty="0">
              <a:solidFill>
                <a:srgbClr val="FF0000"/>
              </a:solidFill>
            </a:endParaRPr>
          </a:p>
          <a:p>
            <a:pPr marL="0" indent="0">
              <a:buNone/>
            </a:pPr>
            <a:r>
              <a:rPr lang="en-US" sz="2000" dirty="0">
                <a:solidFill>
                  <a:srgbClr val="FF0000"/>
                </a:solidFill>
              </a:rPr>
              <a:t>{</a:t>
            </a:r>
          </a:p>
          <a:p>
            <a:pPr marL="0" indent="0">
              <a:buNone/>
            </a:pPr>
            <a:r>
              <a:rPr lang="en-US" sz="2000" dirty="0">
                <a:solidFill>
                  <a:srgbClr val="FF0000"/>
                </a:solidFill>
              </a:rPr>
              <a:t>     public static void main(String []</a:t>
            </a:r>
            <a:r>
              <a:rPr lang="en-US" sz="2000" dirty="0" err="1">
                <a:solidFill>
                  <a:srgbClr val="FF0000"/>
                </a:solidFill>
              </a:rPr>
              <a:t>args</a:t>
            </a:r>
            <a:r>
              <a:rPr lang="en-US" sz="2000" dirty="0">
                <a:solidFill>
                  <a:srgbClr val="FF0000"/>
                </a:solidFill>
              </a:rPr>
              <a:t>)</a:t>
            </a:r>
          </a:p>
          <a:p>
            <a:pPr marL="0" indent="0">
              <a:buNone/>
            </a:pPr>
            <a:r>
              <a:rPr lang="en-US" sz="2000" dirty="0">
                <a:solidFill>
                  <a:srgbClr val="FF0000"/>
                </a:solidFill>
              </a:rPr>
              <a:t>     {</a:t>
            </a:r>
          </a:p>
          <a:p>
            <a:pPr marL="0" indent="0">
              <a:buNone/>
            </a:pPr>
            <a:r>
              <a:rPr lang="en-US" sz="2000" dirty="0">
                <a:solidFill>
                  <a:srgbClr val="FF0000"/>
                </a:solidFill>
              </a:rPr>
              <a:t>	int a=12,b=25;</a:t>
            </a:r>
          </a:p>
          <a:p>
            <a:pPr marL="0" indent="0">
              <a:buNone/>
            </a:pPr>
            <a:r>
              <a:rPr lang="en-US" sz="2000" dirty="0">
                <a:solidFill>
                  <a:srgbClr val="FF0000"/>
                </a:solidFill>
              </a:rPr>
              <a:t>  	</a:t>
            </a:r>
            <a:r>
              <a:rPr lang="en-US" sz="2000" dirty="0" err="1">
                <a:solidFill>
                  <a:srgbClr val="FF0000"/>
                </a:solidFill>
              </a:rPr>
              <a:t>System.out.println</a:t>
            </a:r>
            <a:r>
              <a:rPr lang="en-US" sz="2000" dirty="0">
                <a:solidFill>
                  <a:srgbClr val="FF0000"/>
                </a:solidFill>
              </a:rPr>
              <a:t>(</a:t>
            </a:r>
            <a:r>
              <a:rPr lang="en-US" sz="2000" dirty="0" err="1">
                <a:solidFill>
                  <a:srgbClr val="FF0000"/>
                </a:solidFill>
              </a:rPr>
              <a:t>a&amp;b</a:t>
            </a:r>
            <a:r>
              <a:rPr lang="en-US" sz="2000" dirty="0">
                <a:solidFill>
                  <a:srgbClr val="FF0000"/>
                </a:solidFill>
              </a:rPr>
              <a:t>);</a:t>
            </a:r>
          </a:p>
          <a:p>
            <a:pPr marL="0" indent="0">
              <a:buNone/>
            </a:pPr>
            <a:r>
              <a:rPr lang="en-US" sz="2000" dirty="0">
                <a:solidFill>
                  <a:srgbClr val="FF0000"/>
                </a:solidFill>
              </a:rPr>
              <a:t>      }</a:t>
            </a:r>
          </a:p>
          <a:p>
            <a:pPr marL="0" indent="0">
              <a:buNone/>
            </a:pPr>
            <a:r>
              <a:rPr lang="en-US" sz="2000" dirty="0">
                <a:solidFill>
                  <a:srgbClr val="FF0000"/>
                </a:solidFill>
              </a:rPr>
              <a:t>}</a:t>
            </a:r>
          </a:p>
        </p:txBody>
      </p:sp>
      <p:sp>
        <p:nvSpPr>
          <p:cNvPr id="4" name="Content Placeholder 3">
            <a:extLst>
              <a:ext uri="{FF2B5EF4-FFF2-40B4-BE49-F238E27FC236}">
                <a16:creationId xmlns:a16="http://schemas.microsoft.com/office/drawing/2014/main" id="{E2662DE1-574E-425C-B88E-29C40DE71CFB}"/>
              </a:ext>
            </a:extLst>
          </p:cNvPr>
          <p:cNvSpPr>
            <a:spLocks noGrp="1"/>
          </p:cNvSpPr>
          <p:nvPr>
            <p:ph sz="half" idx="2"/>
          </p:nvPr>
        </p:nvSpPr>
        <p:spPr>
          <a:xfrm>
            <a:off x="5715000" y="1600200"/>
            <a:ext cx="2971800" cy="4525963"/>
          </a:xfrm>
        </p:spPr>
        <p:txBody>
          <a:bodyPr>
            <a:normAutofit/>
          </a:bodyPr>
          <a:lstStyle/>
          <a:p>
            <a:pPr marL="514350" indent="-514350">
              <a:buAutoNum type="alphaUcPeriod"/>
            </a:pPr>
            <a:r>
              <a:rPr lang="en-US" dirty="0"/>
              <a:t>4</a:t>
            </a:r>
          </a:p>
          <a:p>
            <a:pPr marL="514350" indent="-514350">
              <a:buAutoNum type="alphaUcPeriod"/>
            </a:pPr>
            <a:r>
              <a:rPr lang="en-US" dirty="0"/>
              <a:t>6</a:t>
            </a:r>
          </a:p>
          <a:p>
            <a:pPr marL="514350" indent="-514350">
              <a:buAutoNum type="alphaUcPeriod"/>
            </a:pPr>
            <a:r>
              <a:rPr lang="en-US" dirty="0"/>
              <a:t>8</a:t>
            </a:r>
          </a:p>
          <a:p>
            <a:pPr marL="514350" indent="-514350">
              <a:buAutoNum type="alphaUcPeriod"/>
            </a:pPr>
            <a:r>
              <a:rPr lang="en-US" dirty="0"/>
              <a:t>10</a:t>
            </a:r>
          </a:p>
        </p:txBody>
      </p:sp>
    </p:spTree>
    <p:extLst>
      <p:ext uri="{BB962C8B-B14F-4D97-AF65-F5344CB8AC3E}">
        <p14:creationId xmlns:p14="http://schemas.microsoft.com/office/powerpoint/2010/main" val="242055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sz="4400" b="0" i="0" u="none" strike="noStrike" kern="1200" dirty="0">
                <a:solidFill>
                  <a:srgbClr val="000000"/>
                </a:solidFill>
                <a:effectLst/>
              </a:rPr>
              <a:t>AND Operator (&amp;)</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a &amp;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241228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8</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1            0             0                0</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0217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&amp; b= </a:t>
            </a:r>
          </a:p>
          <a:p>
            <a:pPr marL="0" indent="0">
              <a:buNone/>
            </a:pPr>
            <a:r>
              <a:rPr lang="en-US" dirty="0"/>
              <a:t>01100  (12)</a:t>
            </a:r>
          </a:p>
          <a:p>
            <a:pPr marL="0" indent="0">
              <a:buNone/>
            </a:pPr>
            <a:r>
              <a:rPr lang="en-US" dirty="0"/>
              <a:t>11001   (25)</a:t>
            </a:r>
          </a:p>
          <a:p>
            <a:pPr marL="0" indent="0">
              <a:buNone/>
            </a:pPr>
            <a:r>
              <a:rPr lang="en-US" dirty="0"/>
              <a:t>01000   (8)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75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any side bit is on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62540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651-B63A-4428-AEB0-82AE36EFE772}"/>
              </a:ext>
            </a:extLst>
          </p:cNvPr>
          <p:cNvSpPr>
            <a:spLocks noGrp="1"/>
          </p:cNvSpPr>
          <p:nvPr>
            <p:ph type="title"/>
          </p:nvPr>
        </p:nvSpPr>
        <p:spPr/>
        <p:txBody>
          <a:bodyPr/>
          <a:lstStyle/>
          <a:p>
            <a:r>
              <a:rPr lang="en-US" dirty="0"/>
              <a:t>Today’s topics</a:t>
            </a:r>
          </a:p>
        </p:txBody>
      </p:sp>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p:txBody>
          <a:bodyPr>
            <a:normAutofit fontScale="92500" lnSpcReduction="20000"/>
          </a:bodyPr>
          <a:lstStyle/>
          <a:p>
            <a:pPr marL="0" indent="0">
              <a:buNone/>
            </a:pPr>
            <a:r>
              <a:rPr lang="en-US" sz="2800" b="1" i="0" dirty="0">
                <a:solidFill>
                  <a:srgbClr val="FF0000"/>
                </a:solidFill>
                <a:effectLst/>
              </a:rPr>
              <a:t>Introduction to Java </a:t>
            </a:r>
            <a:r>
              <a:rPr lang="en-US" sz="2400" b="0" i="0" dirty="0">
                <a:solidFill>
                  <a:srgbClr val="FF0000"/>
                </a:solidFill>
                <a:effectLst/>
              </a:rPr>
              <a:t>: </a:t>
            </a:r>
            <a:r>
              <a:rPr lang="en-US" b="0" i="0" dirty="0">
                <a:solidFill>
                  <a:srgbClr val="000000"/>
                </a:solidFill>
                <a:effectLst/>
              </a:rPr>
              <a:t>basic java concepts:</a:t>
            </a:r>
          </a:p>
          <a:p>
            <a:pPr>
              <a:buFont typeface="Wingdings" panose="05000000000000000000" pitchFamily="2" charset="2"/>
              <a:buChar char="ü"/>
            </a:pPr>
            <a:r>
              <a:rPr lang="en-US" dirty="0">
                <a:solidFill>
                  <a:srgbClr val="000000"/>
                </a:solidFill>
              </a:rPr>
              <a:t>Introduction about the java programming development tools,</a:t>
            </a:r>
          </a:p>
          <a:p>
            <a:pPr>
              <a:buFont typeface="Wingdings" panose="05000000000000000000" pitchFamily="2" charset="2"/>
              <a:buChar char="ü"/>
            </a:pPr>
            <a:r>
              <a:rPr lang="en-US" b="0" i="0" dirty="0">
                <a:solidFill>
                  <a:srgbClr val="000000"/>
                </a:solidFill>
                <a:effectLst/>
              </a:rPr>
              <a:t>Java keywords,</a:t>
            </a:r>
          </a:p>
          <a:p>
            <a:pPr>
              <a:buFont typeface="Wingdings" panose="05000000000000000000" pitchFamily="2" charset="2"/>
              <a:buChar char="ü"/>
            </a:pPr>
            <a:r>
              <a:rPr lang="en-US" b="0" i="0" dirty="0">
                <a:solidFill>
                  <a:srgbClr val="000000"/>
                </a:solidFill>
                <a:effectLst/>
              </a:rPr>
              <a:t>variables,</a:t>
            </a:r>
          </a:p>
          <a:p>
            <a:pPr>
              <a:buFont typeface="Wingdings" panose="05000000000000000000" pitchFamily="2" charset="2"/>
              <a:buChar char="ü"/>
            </a:pPr>
            <a:r>
              <a:rPr lang="en-US" b="0" i="0" dirty="0">
                <a:solidFill>
                  <a:srgbClr val="000000"/>
                </a:solidFill>
                <a:effectLst/>
              </a:rPr>
              <a:t>data types,</a:t>
            </a:r>
          </a:p>
          <a:p>
            <a:pPr>
              <a:buFont typeface="Wingdings" panose="05000000000000000000" pitchFamily="2" charset="2"/>
              <a:buChar char="ü"/>
            </a:pPr>
            <a:r>
              <a:rPr lang="en-US" b="0" i="0" dirty="0">
                <a:solidFill>
                  <a:srgbClr val="000000"/>
                </a:solidFill>
                <a:effectLst/>
              </a:rPr>
              <a:t>operators and </a:t>
            </a:r>
          </a:p>
          <a:p>
            <a:pPr>
              <a:buFont typeface="Wingdings" panose="05000000000000000000" pitchFamily="2" charset="2"/>
              <a:buChar char="ü"/>
            </a:pPr>
            <a:r>
              <a:rPr lang="en-US" b="0" i="0" dirty="0">
                <a:solidFill>
                  <a:srgbClr val="000000"/>
                </a:solidFill>
                <a:effectLst/>
              </a:rPr>
              <a:t>control statements</a:t>
            </a:r>
          </a:p>
          <a:p>
            <a:pPr marL="0" indent="0">
              <a:buNone/>
            </a:pPr>
            <a:br>
              <a:rPr lang="en-US" dirty="0"/>
            </a:br>
            <a:endParaRPr lang="en-US" dirty="0"/>
          </a:p>
        </p:txBody>
      </p:sp>
    </p:spTree>
    <p:extLst>
      <p:ext uri="{BB962C8B-B14F-4D97-AF65-F5344CB8AC3E}">
        <p14:creationId xmlns:p14="http://schemas.microsoft.com/office/powerpoint/2010/main" val="254447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29</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554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11101   (29)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089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3642-D6E0-424C-8C23-B8B07A0A9BA0}"/>
              </a:ext>
            </a:extLst>
          </p:cNvPr>
          <p:cNvSpPr>
            <a:spLocks noGrp="1"/>
          </p:cNvSpPr>
          <p:nvPr>
            <p:ph type="title"/>
          </p:nvPr>
        </p:nvSpPr>
        <p:spPr/>
        <p:txBody>
          <a:bodyPr>
            <a:normAutofit fontScale="90000"/>
          </a:bodyPr>
          <a:lstStyle/>
          <a:p>
            <a:pPr algn="l"/>
            <a:br>
              <a:rPr lang="en-US" dirty="0">
                <a:solidFill>
                  <a:srgbClr val="000000"/>
                </a:solidFill>
              </a:rPr>
            </a:br>
            <a:r>
              <a:rPr lang="en-US" dirty="0">
                <a:solidFill>
                  <a:srgbClr val="000000"/>
                </a:solidFill>
              </a:rPr>
              <a:t>XOR</a:t>
            </a:r>
            <a:r>
              <a:rPr lang="en-US" sz="4400" b="0" i="0" u="none" strike="noStrike" kern="1200" dirty="0">
                <a:solidFill>
                  <a:srgbClr val="000000"/>
                </a:solidFill>
                <a:effectLst/>
              </a:rPr>
              <a:t> Operator (^)</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9477F3F0-ACDC-462B-A054-6B3ED5BFBCE4}"/>
              </a:ext>
            </a:extLst>
          </p:cNvPr>
          <p:cNvSpPr>
            <a:spLocks noGrp="1"/>
          </p:cNvSpPr>
          <p:nvPr>
            <p:ph idx="1"/>
          </p:nvPr>
        </p:nvSpPr>
        <p:spPr/>
        <p:txBody>
          <a:bodyPr/>
          <a:lstStyle/>
          <a:p>
            <a:pPr marL="0" indent="0">
              <a:buNone/>
            </a:pPr>
            <a:r>
              <a:rPr lang="en-US" dirty="0"/>
              <a:t>If both side bit is opposite result will be </a:t>
            </a:r>
            <a:r>
              <a:rPr lang="en-US" dirty="0">
                <a:solidFill>
                  <a:srgbClr val="FF0000"/>
                </a:solidFill>
              </a:rPr>
              <a:t>On</a:t>
            </a:r>
          </a:p>
          <a:p>
            <a:pPr marL="0" indent="0">
              <a:buNone/>
            </a:pPr>
            <a:endParaRPr lang="en-US" dirty="0">
              <a:solidFill>
                <a:srgbClr val="FF0000"/>
              </a:solidFill>
            </a:endParaRPr>
          </a:p>
        </p:txBody>
      </p:sp>
      <p:graphicFrame>
        <p:nvGraphicFramePr>
          <p:cNvPr id="4" name="Table 3">
            <a:extLst>
              <a:ext uri="{FF2B5EF4-FFF2-40B4-BE49-F238E27FC236}">
                <a16:creationId xmlns:a16="http://schemas.microsoft.com/office/drawing/2014/main" id="{BC973447-5AFC-457C-92D8-C95E169A3A4A}"/>
              </a:ext>
            </a:extLst>
          </p:cNvPr>
          <p:cNvGraphicFramePr>
            <a:graphicFrameLocks noGrp="1"/>
          </p:cNvGraphicFramePr>
          <p:nvPr/>
        </p:nvGraphicFramePr>
        <p:xfrm>
          <a:off x="819150" y="2605881"/>
          <a:ext cx="7505700" cy="2514600"/>
        </p:xfrm>
        <a:graphic>
          <a:graphicData uri="http://schemas.openxmlformats.org/drawingml/2006/table">
            <a:tbl>
              <a:tblPr/>
              <a:tblGrid>
                <a:gridCol w="2501900">
                  <a:extLst>
                    <a:ext uri="{9D8B030D-6E8A-4147-A177-3AD203B41FA5}">
                      <a16:colId xmlns:a16="http://schemas.microsoft.com/office/drawing/2014/main" val="895922537"/>
                    </a:ext>
                  </a:extLst>
                </a:gridCol>
                <a:gridCol w="2501900">
                  <a:extLst>
                    <a:ext uri="{9D8B030D-6E8A-4147-A177-3AD203B41FA5}">
                      <a16:colId xmlns:a16="http://schemas.microsoft.com/office/drawing/2014/main" val="380210374"/>
                    </a:ext>
                  </a:extLst>
                </a:gridCol>
                <a:gridCol w="2501900">
                  <a:extLst>
                    <a:ext uri="{9D8B030D-6E8A-4147-A177-3AD203B41FA5}">
                      <a16:colId xmlns:a16="http://schemas.microsoft.com/office/drawing/2014/main" val="797972793"/>
                    </a:ext>
                  </a:extLst>
                </a:gridCol>
              </a:tblGrid>
              <a:tr h="0">
                <a:tc>
                  <a:txBody>
                    <a:bodyPr/>
                    <a:lstStyle/>
                    <a:p>
                      <a:pPr algn="l"/>
                      <a:r>
                        <a:rPr lang="en-US" b="0">
                          <a:effectLst/>
                        </a:rPr>
                        <a:t>a</a:t>
                      </a:r>
                    </a:p>
                  </a:txBody>
                  <a:tcPr marL="228600" marR="228600" marT="114300" marB="114300" anchor="ctr">
                    <a:lnL>
                      <a:noFill/>
                    </a:lnL>
                    <a:lnR>
                      <a:noFill/>
                    </a:lnR>
                    <a:lnT>
                      <a:noFill/>
                    </a:lnT>
                    <a:lnB>
                      <a:noFill/>
                    </a:lnB>
                    <a:solidFill>
                      <a:srgbClr val="F8FAFF"/>
                    </a:solidFill>
                  </a:tcPr>
                </a:tc>
                <a:tc>
                  <a:txBody>
                    <a:bodyPr/>
                    <a:lstStyle/>
                    <a:p>
                      <a:pPr algn="l"/>
                      <a:r>
                        <a:rPr lang="en-US" b="0">
                          <a:effectLst/>
                        </a:rPr>
                        <a:t>b</a:t>
                      </a:r>
                    </a:p>
                  </a:txBody>
                  <a:tcPr marL="228600" marR="228600" marT="114300" marB="114300" anchor="ctr">
                    <a:lnL>
                      <a:noFill/>
                    </a:lnL>
                    <a:lnR>
                      <a:noFill/>
                    </a:lnR>
                    <a:lnT>
                      <a:noFill/>
                    </a:lnT>
                    <a:lnB>
                      <a:noFill/>
                    </a:lnB>
                    <a:solidFill>
                      <a:srgbClr val="F8FAFF"/>
                    </a:solidFill>
                  </a:tcPr>
                </a:tc>
                <a:tc>
                  <a:txBody>
                    <a:bodyPr/>
                    <a:lstStyle/>
                    <a:p>
                      <a:pPr algn="l"/>
                      <a:r>
                        <a:rPr lang="en-US" b="0" dirty="0">
                          <a:effectLst/>
                        </a:rPr>
                        <a:t>a ^ b</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053594977"/>
                  </a:ext>
                </a:extLst>
              </a:tr>
              <a:tr h="0">
                <a:tc>
                  <a:txBody>
                    <a:bodyPr/>
                    <a:lstStyle/>
                    <a:p>
                      <a:r>
                        <a:rPr lang="en-US" dirty="0">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0436527"/>
                  </a:ext>
                </a:extLst>
              </a:tr>
              <a:tr h="0">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01960205"/>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0</a:t>
                      </a:r>
                    </a:p>
                  </a:txBody>
                  <a:tcPr marL="228600" marR="228600" marT="114300" marB="114300" anchor="ctr">
                    <a:lnL>
                      <a:noFill/>
                    </a:lnL>
                    <a:lnR>
                      <a:noFill/>
                    </a:lnR>
                    <a:lnT>
                      <a:noFill/>
                    </a:lnT>
                    <a:lnB>
                      <a:noFill/>
                    </a:lnB>
                    <a:solidFill>
                      <a:srgbClr val="F8FAFF"/>
                    </a:solidFill>
                  </a:tcPr>
                </a:tc>
                <a:tc>
                  <a:txBody>
                    <a:bodyPr/>
                    <a:lstStyle/>
                    <a:p>
                      <a:r>
                        <a:rPr lang="en-US" dirty="0">
                          <a:effectLst/>
                        </a:rPr>
                        <a:t>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20048680"/>
                  </a:ext>
                </a:extLst>
              </a:tr>
              <a:tr h="0">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a:effectLst/>
                        </a:rPr>
                        <a:t>1</a:t>
                      </a:r>
                    </a:p>
                  </a:txBody>
                  <a:tcPr marL="228600" marR="228600" marT="114300" marB="114300" anchor="ctr">
                    <a:lnL>
                      <a:noFill/>
                    </a:lnL>
                    <a:lnR>
                      <a:noFill/>
                    </a:lnR>
                    <a:lnT>
                      <a:noFill/>
                    </a:lnT>
                    <a:lnB>
                      <a:noFill/>
                    </a:lnB>
                    <a:solidFill>
                      <a:srgbClr val="F8FAFF"/>
                    </a:solidFill>
                  </a:tcPr>
                </a:tc>
                <a:tc>
                  <a:txBody>
                    <a:bodyPr/>
                    <a:lstStyle/>
                    <a:p>
                      <a:r>
                        <a:rPr lang="en-US" dirty="0">
                          <a:effectLst/>
                        </a:rPr>
                        <a:t>0</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320037353"/>
                  </a:ext>
                </a:extLst>
              </a:tr>
            </a:tbl>
          </a:graphicData>
        </a:graphic>
      </p:graphicFrame>
    </p:spTree>
    <p:extLst>
      <p:ext uri="{BB962C8B-B14F-4D97-AF65-F5344CB8AC3E}">
        <p14:creationId xmlns:p14="http://schemas.microsoft.com/office/powerpoint/2010/main" val="4279449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065C-E291-475C-AB30-B9C86047D991}"/>
              </a:ext>
            </a:extLst>
          </p:cNvPr>
          <p:cNvSpPr>
            <a:spLocks noGrp="1"/>
          </p:cNvSpPr>
          <p:nvPr>
            <p:ph type="title"/>
          </p:nvPr>
        </p:nvSpPr>
        <p:spPr/>
        <p:txBody>
          <a:bodyPr/>
          <a:lstStyle/>
          <a:p>
            <a:pPr algn="l"/>
            <a:r>
              <a:rPr lang="en-US" dirty="0"/>
              <a:t>Steps to solve:-</a:t>
            </a:r>
          </a:p>
        </p:txBody>
      </p:sp>
      <p:sp>
        <p:nvSpPr>
          <p:cNvPr id="3" name="Content Placeholder 2">
            <a:extLst>
              <a:ext uri="{FF2B5EF4-FFF2-40B4-BE49-F238E27FC236}">
                <a16:creationId xmlns:a16="http://schemas.microsoft.com/office/drawing/2014/main" id="{F10CC2C9-6CB9-4AF7-B9F1-920AD129F329}"/>
              </a:ext>
            </a:extLst>
          </p:cNvPr>
          <p:cNvSpPr>
            <a:spLocks noGrp="1"/>
          </p:cNvSpPr>
          <p:nvPr>
            <p:ph idx="1"/>
          </p:nvPr>
        </p:nvSpPr>
        <p:spPr/>
        <p:txBody>
          <a:bodyPr/>
          <a:lstStyle/>
          <a:p>
            <a:r>
              <a:rPr lang="pt-BR" b="1" dirty="0"/>
              <a:t>a = 12 (find binary form:1100 )</a:t>
            </a:r>
          </a:p>
          <a:p>
            <a:r>
              <a:rPr lang="pt-BR" b="1" dirty="0"/>
              <a:t>b = 25 (find binary form:11001)</a:t>
            </a:r>
          </a:p>
          <a:p>
            <a:pPr marL="0" indent="0">
              <a:buNone/>
            </a:pPr>
            <a:r>
              <a:rPr lang="pt-BR" b="1" dirty="0"/>
              <a:t>How to find Binary:</a:t>
            </a:r>
          </a:p>
          <a:p>
            <a:pPr marL="0" indent="0">
              <a:buNone/>
            </a:pPr>
            <a:r>
              <a:rPr lang="pt-BR" b="1" dirty="0"/>
              <a:t>                                      </a:t>
            </a:r>
          </a:p>
          <a:p>
            <a:pPr marL="0" indent="0">
              <a:buNone/>
            </a:pPr>
            <a:endParaRPr lang="en-US" dirty="0"/>
          </a:p>
        </p:txBody>
      </p:sp>
      <p:sp>
        <p:nvSpPr>
          <p:cNvPr id="4" name="Rectangle 3">
            <a:extLst>
              <a:ext uri="{FF2B5EF4-FFF2-40B4-BE49-F238E27FC236}">
                <a16:creationId xmlns:a16="http://schemas.microsoft.com/office/drawing/2014/main" id="{26FC7BAA-9BA9-493A-95C5-6DFADCF831B2}"/>
              </a:ext>
            </a:extLst>
          </p:cNvPr>
          <p:cNvSpPr/>
          <p:nvPr/>
        </p:nvSpPr>
        <p:spPr>
          <a:xfrm>
            <a:off x="1066802" y="3429000"/>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64           32                16               8              4              2              1</a:t>
            </a:r>
          </a:p>
        </p:txBody>
      </p:sp>
      <p:cxnSp>
        <p:nvCxnSpPr>
          <p:cNvPr id="6" name="Straight Connector 5">
            <a:extLst>
              <a:ext uri="{FF2B5EF4-FFF2-40B4-BE49-F238E27FC236}">
                <a16:creationId xmlns:a16="http://schemas.microsoft.com/office/drawing/2014/main" id="{668D0D49-6989-40A7-8818-3F17A3499AC8}"/>
              </a:ext>
            </a:extLst>
          </p:cNvPr>
          <p:cNvCxnSpPr/>
          <p:nvPr/>
        </p:nvCxnSpPr>
        <p:spPr>
          <a:xfrm>
            <a:off x="64008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29DE6F1F-367F-414C-9BB8-23A0028A698E}"/>
              </a:ext>
            </a:extLst>
          </p:cNvPr>
          <p:cNvCxnSpPr/>
          <p:nvPr/>
        </p:nvCxnSpPr>
        <p:spPr>
          <a:xfrm>
            <a:off x="55626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E70672-EB31-46B9-B51A-EF0985D4A7A5}"/>
              </a:ext>
            </a:extLst>
          </p:cNvPr>
          <p:cNvCxnSpPr/>
          <p:nvPr/>
        </p:nvCxnSpPr>
        <p:spPr>
          <a:xfrm>
            <a:off x="4724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AEE96C3-BBE2-4159-B458-09ADE46956D7}"/>
              </a:ext>
            </a:extLst>
          </p:cNvPr>
          <p:cNvCxnSpPr/>
          <p:nvPr/>
        </p:nvCxnSpPr>
        <p:spPr>
          <a:xfrm>
            <a:off x="3962400" y="342900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7527B08-76E9-4404-990A-E940E18130B0}"/>
              </a:ext>
            </a:extLst>
          </p:cNvPr>
          <p:cNvCxnSpPr/>
          <p:nvPr/>
        </p:nvCxnSpPr>
        <p:spPr>
          <a:xfrm>
            <a:off x="3048000" y="3460230"/>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8219FD-0803-47AC-A0A2-C6467B71D923}"/>
              </a:ext>
            </a:extLst>
          </p:cNvPr>
          <p:cNvCxnSpPr/>
          <p:nvPr/>
        </p:nvCxnSpPr>
        <p:spPr>
          <a:xfrm>
            <a:off x="2057400" y="3429000"/>
            <a:ext cx="0" cy="68580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136C2DF9-882E-4157-9020-5E30FDA5696B}"/>
              </a:ext>
            </a:extLst>
          </p:cNvPr>
          <p:cNvSpPr/>
          <p:nvPr/>
        </p:nvSpPr>
        <p:spPr>
          <a:xfrm>
            <a:off x="1074297" y="4328592"/>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0              1              1               0             0</a:t>
            </a:r>
          </a:p>
        </p:txBody>
      </p:sp>
      <p:cxnSp>
        <p:nvCxnSpPr>
          <p:cNvPr id="13" name="Straight Connector 12">
            <a:extLst>
              <a:ext uri="{FF2B5EF4-FFF2-40B4-BE49-F238E27FC236}">
                <a16:creationId xmlns:a16="http://schemas.microsoft.com/office/drawing/2014/main" id="{3743F5EE-A6F1-4C6D-92FF-E104A4B3C87E}"/>
              </a:ext>
            </a:extLst>
          </p:cNvPr>
          <p:cNvCxnSpPr/>
          <p:nvPr/>
        </p:nvCxnSpPr>
        <p:spPr>
          <a:xfrm>
            <a:off x="64082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7CB89618-9207-4C3E-9F87-C1ADE9965DAB}"/>
              </a:ext>
            </a:extLst>
          </p:cNvPr>
          <p:cNvCxnSpPr/>
          <p:nvPr/>
        </p:nvCxnSpPr>
        <p:spPr>
          <a:xfrm>
            <a:off x="55700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D425A-0AA9-4778-B86B-6D4A4F645EBA}"/>
              </a:ext>
            </a:extLst>
          </p:cNvPr>
          <p:cNvCxnSpPr/>
          <p:nvPr/>
        </p:nvCxnSpPr>
        <p:spPr>
          <a:xfrm>
            <a:off x="4731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BFAA467-AF06-40C4-88C4-EB196A50A48C}"/>
              </a:ext>
            </a:extLst>
          </p:cNvPr>
          <p:cNvCxnSpPr/>
          <p:nvPr/>
        </p:nvCxnSpPr>
        <p:spPr>
          <a:xfrm>
            <a:off x="3969895" y="432859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53E64BE-D566-45BC-8000-6B0ECCCB948B}"/>
              </a:ext>
            </a:extLst>
          </p:cNvPr>
          <p:cNvCxnSpPr/>
          <p:nvPr/>
        </p:nvCxnSpPr>
        <p:spPr>
          <a:xfrm>
            <a:off x="3055495" y="4359822"/>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6E137C5-F35B-48D8-8B3A-7E375F02B076}"/>
              </a:ext>
            </a:extLst>
          </p:cNvPr>
          <p:cNvCxnSpPr/>
          <p:nvPr/>
        </p:nvCxnSpPr>
        <p:spPr>
          <a:xfrm>
            <a:off x="2064895" y="4328592"/>
            <a:ext cx="0" cy="6858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556B43EE-BC7F-48AA-9594-71D11AD33BE2}"/>
              </a:ext>
            </a:extLst>
          </p:cNvPr>
          <p:cNvSpPr/>
          <p:nvPr/>
        </p:nvSpPr>
        <p:spPr>
          <a:xfrm>
            <a:off x="1066802" y="5282784"/>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1                1              0             0                1</a:t>
            </a:r>
          </a:p>
        </p:txBody>
      </p:sp>
      <p:cxnSp>
        <p:nvCxnSpPr>
          <p:cNvPr id="20" name="Straight Connector 19">
            <a:extLst>
              <a:ext uri="{FF2B5EF4-FFF2-40B4-BE49-F238E27FC236}">
                <a16:creationId xmlns:a16="http://schemas.microsoft.com/office/drawing/2014/main" id="{4280B35F-E92F-4F75-A1A2-E122CE4D61B9}"/>
              </a:ext>
            </a:extLst>
          </p:cNvPr>
          <p:cNvCxnSpPr/>
          <p:nvPr/>
        </p:nvCxnSpPr>
        <p:spPr>
          <a:xfrm>
            <a:off x="64008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EC6AB40-E006-4F8B-BF65-E8857027133A}"/>
              </a:ext>
            </a:extLst>
          </p:cNvPr>
          <p:cNvCxnSpPr/>
          <p:nvPr/>
        </p:nvCxnSpPr>
        <p:spPr>
          <a:xfrm>
            <a:off x="55626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79DED-9CFD-46E7-9FD2-890FFDDEFFB5}"/>
              </a:ext>
            </a:extLst>
          </p:cNvPr>
          <p:cNvCxnSpPr/>
          <p:nvPr/>
        </p:nvCxnSpPr>
        <p:spPr>
          <a:xfrm>
            <a:off x="4724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6BF7501-7B39-4262-B219-9E0EAD6A01F7}"/>
              </a:ext>
            </a:extLst>
          </p:cNvPr>
          <p:cNvCxnSpPr/>
          <p:nvPr/>
        </p:nvCxnSpPr>
        <p:spPr>
          <a:xfrm>
            <a:off x="3962400" y="528278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077A998-ACC5-4B96-A7AE-9028470C063B}"/>
              </a:ext>
            </a:extLst>
          </p:cNvPr>
          <p:cNvCxnSpPr/>
          <p:nvPr/>
        </p:nvCxnSpPr>
        <p:spPr>
          <a:xfrm>
            <a:off x="3048000" y="5314014"/>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509CC73-F80E-43A6-A2B0-2DDEF3860D49}"/>
              </a:ext>
            </a:extLst>
          </p:cNvPr>
          <p:cNvCxnSpPr/>
          <p:nvPr/>
        </p:nvCxnSpPr>
        <p:spPr>
          <a:xfrm>
            <a:off x="2057400" y="5282784"/>
            <a:ext cx="0" cy="68580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9B57F40-2D41-4957-9396-E0E81011358A}"/>
              </a:ext>
            </a:extLst>
          </p:cNvPr>
          <p:cNvSpPr txBox="1"/>
          <p:nvPr/>
        </p:nvSpPr>
        <p:spPr>
          <a:xfrm>
            <a:off x="7543800" y="4572000"/>
            <a:ext cx="418704" cy="2308324"/>
          </a:xfrm>
          <a:prstGeom prst="rect">
            <a:avLst/>
          </a:prstGeom>
          <a:noFill/>
        </p:spPr>
        <p:txBody>
          <a:bodyPr wrap="none" rtlCol="0">
            <a:spAutoFit/>
          </a:bodyPr>
          <a:lstStyle/>
          <a:p>
            <a:r>
              <a:rPr lang="en-US" dirty="0"/>
              <a:t>12</a:t>
            </a:r>
          </a:p>
          <a:p>
            <a:endParaRPr lang="en-US" dirty="0"/>
          </a:p>
          <a:p>
            <a:endParaRPr lang="en-US" dirty="0"/>
          </a:p>
          <a:p>
            <a:endParaRPr lang="en-US" dirty="0"/>
          </a:p>
          <a:p>
            <a:r>
              <a:rPr lang="en-US" dirty="0"/>
              <a:t>25</a:t>
            </a:r>
          </a:p>
          <a:p>
            <a:endParaRPr lang="en-US" dirty="0"/>
          </a:p>
          <a:p>
            <a:r>
              <a:rPr lang="en-US" dirty="0"/>
              <a:t>21</a:t>
            </a:r>
          </a:p>
          <a:p>
            <a:endParaRPr lang="en-US" dirty="0"/>
          </a:p>
        </p:txBody>
      </p:sp>
      <p:sp>
        <p:nvSpPr>
          <p:cNvPr id="28" name="Rectangle 27">
            <a:extLst>
              <a:ext uri="{FF2B5EF4-FFF2-40B4-BE49-F238E27FC236}">
                <a16:creationId xmlns:a16="http://schemas.microsoft.com/office/drawing/2014/main" id="{4C9AE10B-403C-4B24-86EB-8C7DB34B76EF}"/>
              </a:ext>
            </a:extLst>
          </p:cNvPr>
          <p:cNvSpPr/>
          <p:nvPr/>
        </p:nvSpPr>
        <p:spPr>
          <a:xfrm>
            <a:off x="1041818" y="6047283"/>
            <a:ext cx="624839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1               0              1            0                1</a:t>
            </a:r>
          </a:p>
        </p:txBody>
      </p:sp>
      <p:cxnSp>
        <p:nvCxnSpPr>
          <p:cNvPr id="29" name="Straight Connector 28">
            <a:extLst>
              <a:ext uri="{FF2B5EF4-FFF2-40B4-BE49-F238E27FC236}">
                <a16:creationId xmlns:a16="http://schemas.microsoft.com/office/drawing/2014/main" id="{CAE110D9-617F-47FC-816F-F18D4EB9CC20}"/>
              </a:ext>
            </a:extLst>
          </p:cNvPr>
          <p:cNvCxnSpPr/>
          <p:nvPr/>
        </p:nvCxnSpPr>
        <p:spPr>
          <a:xfrm>
            <a:off x="63758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1D236A3-8A27-4E7D-93E3-8A909652DCB4}"/>
              </a:ext>
            </a:extLst>
          </p:cNvPr>
          <p:cNvCxnSpPr/>
          <p:nvPr/>
        </p:nvCxnSpPr>
        <p:spPr>
          <a:xfrm>
            <a:off x="55376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6E58F7E-28B0-4C56-9720-4799F417CDC9}"/>
              </a:ext>
            </a:extLst>
          </p:cNvPr>
          <p:cNvCxnSpPr/>
          <p:nvPr/>
        </p:nvCxnSpPr>
        <p:spPr>
          <a:xfrm>
            <a:off x="4699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FF59FED-6FFE-4EFC-BE47-48F79827B455}"/>
              </a:ext>
            </a:extLst>
          </p:cNvPr>
          <p:cNvCxnSpPr/>
          <p:nvPr/>
        </p:nvCxnSpPr>
        <p:spPr>
          <a:xfrm>
            <a:off x="3937416" y="604728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D580092-517F-47BF-83AC-7D79931ABBAA}"/>
              </a:ext>
            </a:extLst>
          </p:cNvPr>
          <p:cNvCxnSpPr/>
          <p:nvPr/>
        </p:nvCxnSpPr>
        <p:spPr>
          <a:xfrm>
            <a:off x="3023016" y="6078513"/>
            <a:ext cx="0" cy="6858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37A8E91-B035-4DEA-B9AC-614C55AC1B2B}"/>
              </a:ext>
            </a:extLst>
          </p:cNvPr>
          <p:cNvCxnSpPr/>
          <p:nvPr/>
        </p:nvCxnSpPr>
        <p:spPr>
          <a:xfrm>
            <a:off x="2032416" y="6047283"/>
            <a:ext cx="0" cy="685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661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6DB5-C6FC-453F-A659-17A601AF7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24CB0-3951-42FC-930E-3C61D606B1FF}"/>
              </a:ext>
            </a:extLst>
          </p:cNvPr>
          <p:cNvSpPr>
            <a:spLocks noGrp="1"/>
          </p:cNvSpPr>
          <p:nvPr>
            <p:ph idx="1"/>
          </p:nvPr>
        </p:nvSpPr>
        <p:spPr/>
        <p:txBody>
          <a:bodyPr/>
          <a:lstStyle/>
          <a:p>
            <a:pPr marL="0" indent="0">
              <a:buNone/>
            </a:pPr>
            <a:r>
              <a:rPr lang="en-US" dirty="0"/>
              <a:t>a ^ b= </a:t>
            </a:r>
          </a:p>
          <a:p>
            <a:pPr marL="0" indent="0">
              <a:buNone/>
            </a:pPr>
            <a:r>
              <a:rPr lang="en-US" dirty="0"/>
              <a:t>01100  (12)</a:t>
            </a:r>
          </a:p>
          <a:p>
            <a:pPr marL="0" indent="0">
              <a:buNone/>
            </a:pPr>
            <a:r>
              <a:rPr lang="en-US" dirty="0"/>
              <a:t>11001   (25)</a:t>
            </a:r>
          </a:p>
          <a:p>
            <a:pPr marL="0" indent="0">
              <a:buNone/>
            </a:pPr>
            <a:r>
              <a:rPr lang="en-US" dirty="0"/>
              <a:t>10101   (21) Ans.</a:t>
            </a:r>
          </a:p>
        </p:txBody>
      </p:sp>
      <p:cxnSp>
        <p:nvCxnSpPr>
          <p:cNvPr id="5" name="Straight Connector 4">
            <a:extLst>
              <a:ext uri="{FF2B5EF4-FFF2-40B4-BE49-F238E27FC236}">
                <a16:creationId xmlns:a16="http://schemas.microsoft.com/office/drawing/2014/main" id="{F851F63F-20DC-4A6A-99F0-4CD98EDD3CE6}"/>
              </a:ext>
            </a:extLst>
          </p:cNvPr>
          <p:cNvCxnSpPr/>
          <p:nvPr/>
        </p:nvCxnSpPr>
        <p:spPr>
          <a:xfrm>
            <a:off x="457200" y="3429000"/>
            <a:ext cx="198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58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Left Shift Operator(&lt;&lt;)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a&lt;&lt;1</a:t>
            </a:r>
          </a:p>
          <a:p>
            <a:pPr marL="0" indent="0">
              <a:buNone/>
            </a:pPr>
            <a:r>
              <a:rPr lang="en-US" dirty="0"/>
              <a:t>1010.0</a:t>
            </a:r>
          </a:p>
          <a:p>
            <a:pPr marL="0" indent="0">
              <a:buNone/>
            </a:pPr>
            <a:r>
              <a:rPr lang="en-US" dirty="0"/>
              <a:t>10100(20) Ans.</a:t>
            </a:r>
          </a:p>
          <a:p>
            <a:pPr marL="0" indent="0">
              <a:buNone/>
            </a:pPr>
            <a:r>
              <a:rPr lang="en-US" dirty="0"/>
              <a:t>a&lt;&lt;2</a:t>
            </a:r>
          </a:p>
          <a:p>
            <a:pPr marL="0" indent="0">
              <a:buNone/>
            </a:pPr>
            <a:r>
              <a:rPr lang="en-US" dirty="0"/>
              <a:t>1010.00</a:t>
            </a:r>
          </a:p>
          <a:p>
            <a:pPr marL="0" indent="0">
              <a:buNone/>
            </a:pPr>
            <a:r>
              <a:rPr lang="en-US" dirty="0"/>
              <a:t>101000(40) Ans.</a:t>
            </a:r>
          </a:p>
          <a:p>
            <a:pPr marL="0" indent="0">
              <a:buNone/>
            </a:pPr>
            <a:endParaRPr lang="en-US" dirty="0"/>
          </a:p>
        </p:txBody>
      </p:sp>
    </p:spTree>
    <p:extLst>
      <p:ext uri="{BB962C8B-B14F-4D97-AF65-F5344CB8AC3E}">
        <p14:creationId xmlns:p14="http://schemas.microsoft.com/office/powerpoint/2010/main" val="166368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9452-A888-40A0-8EFC-63F5FBFD81FA}"/>
              </a:ext>
            </a:extLst>
          </p:cNvPr>
          <p:cNvSpPr>
            <a:spLocks noGrp="1"/>
          </p:cNvSpPr>
          <p:nvPr>
            <p:ph type="title"/>
          </p:nvPr>
        </p:nvSpPr>
        <p:spPr/>
        <p:txBody>
          <a:bodyPr>
            <a:normAutofit fontScale="90000"/>
          </a:bodyPr>
          <a:lstStyle/>
          <a:p>
            <a:pPr algn="l"/>
            <a:br>
              <a:rPr lang="en-US" sz="4400" b="0" i="0" u="none" strike="noStrike" kern="1200" dirty="0">
                <a:solidFill>
                  <a:srgbClr val="000000"/>
                </a:solidFill>
                <a:effectLst/>
              </a:rPr>
            </a:br>
            <a:r>
              <a:rPr lang="en-US" sz="4400" b="0" i="0" u="none" strike="noStrike" kern="1200" dirty="0">
                <a:solidFill>
                  <a:srgbClr val="000000"/>
                </a:solidFill>
                <a:effectLst/>
              </a:rPr>
              <a:t>Right Shift Operator(&gt;&gt;)</a:t>
            </a:r>
            <a:br>
              <a:rPr lang="en-US" sz="4400" b="0" i="0" u="none" strike="noStrike" dirty="0">
                <a:effectLst/>
              </a:rPr>
            </a:br>
            <a:endParaRPr lang="en-US" dirty="0"/>
          </a:p>
        </p:txBody>
      </p:sp>
      <p:sp>
        <p:nvSpPr>
          <p:cNvPr id="3" name="Content Placeholder 2">
            <a:extLst>
              <a:ext uri="{FF2B5EF4-FFF2-40B4-BE49-F238E27FC236}">
                <a16:creationId xmlns:a16="http://schemas.microsoft.com/office/drawing/2014/main" id="{A1BCA2BD-BF8A-4EA5-8863-6F146388A177}"/>
              </a:ext>
            </a:extLst>
          </p:cNvPr>
          <p:cNvSpPr>
            <a:spLocks noGrp="1"/>
          </p:cNvSpPr>
          <p:nvPr>
            <p:ph idx="1"/>
          </p:nvPr>
        </p:nvSpPr>
        <p:spPr/>
        <p:txBody>
          <a:bodyPr/>
          <a:lstStyle/>
          <a:p>
            <a:pPr marL="0" indent="0">
              <a:buNone/>
            </a:pPr>
            <a:r>
              <a:rPr lang="en-US" dirty="0"/>
              <a:t>a=10 (1010)</a:t>
            </a:r>
          </a:p>
          <a:p>
            <a:pPr marL="0" indent="0">
              <a:buNone/>
            </a:pPr>
            <a:r>
              <a:rPr lang="en-US" dirty="0"/>
              <a:t>a&gt;&gt;1</a:t>
            </a:r>
          </a:p>
          <a:p>
            <a:pPr marL="0" indent="0">
              <a:buNone/>
            </a:pPr>
            <a:r>
              <a:rPr lang="en-US" dirty="0"/>
              <a:t>101</a:t>
            </a:r>
            <a:r>
              <a:rPr lang="en-US" dirty="0">
                <a:solidFill>
                  <a:srgbClr val="FF0000"/>
                </a:solidFill>
              </a:rPr>
              <a:t>0.</a:t>
            </a:r>
          </a:p>
          <a:p>
            <a:pPr marL="0" indent="0">
              <a:buNone/>
            </a:pPr>
            <a:r>
              <a:rPr lang="en-US" dirty="0"/>
              <a:t>101(5) Ans.</a:t>
            </a:r>
          </a:p>
          <a:p>
            <a:pPr marL="0" indent="0">
              <a:buNone/>
            </a:pPr>
            <a:r>
              <a:rPr lang="en-US" dirty="0"/>
              <a:t>a&gt;&gt;2</a:t>
            </a:r>
          </a:p>
          <a:p>
            <a:pPr marL="0" indent="0">
              <a:buNone/>
            </a:pPr>
            <a:r>
              <a:rPr lang="en-US" dirty="0"/>
              <a:t>10</a:t>
            </a:r>
            <a:r>
              <a:rPr lang="en-US" dirty="0">
                <a:solidFill>
                  <a:srgbClr val="FF0000"/>
                </a:solidFill>
              </a:rPr>
              <a:t>10</a:t>
            </a:r>
            <a:r>
              <a:rPr lang="en-US" dirty="0"/>
              <a:t>.</a:t>
            </a:r>
          </a:p>
          <a:p>
            <a:pPr marL="0" indent="0">
              <a:buNone/>
            </a:pPr>
            <a:r>
              <a:rPr lang="en-US" dirty="0"/>
              <a:t>10(2) Ans.</a:t>
            </a:r>
          </a:p>
          <a:p>
            <a:pPr marL="0" indent="0">
              <a:buNone/>
            </a:pPr>
            <a:endParaRPr lang="en-US" dirty="0"/>
          </a:p>
        </p:txBody>
      </p:sp>
    </p:spTree>
    <p:extLst>
      <p:ext uri="{BB962C8B-B14F-4D97-AF65-F5344CB8AC3E}">
        <p14:creationId xmlns:p14="http://schemas.microsoft.com/office/powerpoint/2010/main" val="2006063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pPr algn="l"/>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2060671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6E53-4940-43A2-A21C-CB3A223F6F4F}"/>
              </a:ext>
            </a:extLst>
          </p:cNvPr>
          <p:cNvSpPr>
            <a:spLocks noGrp="1"/>
          </p:cNvSpPr>
          <p:nvPr>
            <p:ph type="title"/>
          </p:nvPr>
        </p:nvSpPr>
        <p:spPr/>
        <p:txBody>
          <a:bodyPr>
            <a:normAutofit fontScale="90000"/>
          </a:bodyPr>
          <a:lstStyle/>
          <a:p>
            <a:pPr algn="l"/>
            <a:br>
              <a:rPr lang="en-US" dirty="0"/>
            </a:br>
            <a:r>
              <a:rPr lang="en-US" dirty="0"/>
              <a:t>Ternary Operator</a:t>
            </a:r>
            <a:br>
              <a:rPr lang="en-US" dirty="0"/>
            </a:br>
            <a:endParaRPr lang="en-US" dirty="0"/>
          </a:p>
        </p:txBody>
      </p:sp>
      <p:sp>
        <p:nvSpPr>
          <p:cNvPr id="3" name="Content Placeholder 2">
            <a:extLst>
              <a:ext uri="{FF2B5EF4-FFF2-40B4-BE49-F238E27FC236}">
                <a16:creationId xmlns:a16="http://schemas.microsoft.com/office/drawing/2014/main" id="{A9C56B7D-7319-43B8-8533-076C0835B616}"/>
              </a:ext>
            </a:extLst>
          </p:cNvPr>
          <p:cNvSpPr>
            <a:spLocks noGrp="1"/>
          </p:cNvSpPr>
          <p:nvPr>
            <p:ph idx="1"/>
          </p:nvPr>
        </p:nvSpPr>
        <p:spPr>
          <a:xfrm>
            <a:off x="457200" y="1143000"/>
            <a:ext cx="8229600" cy="4983163"/>
          </a:xfrm>
        </p:spPr>
        <p:txBody>
          <a:bodyPr/>
          <a:lstStyle/>
          <a:p>
            <a:pPr marL="0" indent="0" algn="just">
              <a:buNone/>
            </a:pPr>
            <a:r>
              <a:rPr lang="en-US" dirty="0"/>
              <a:t>Java ternary operator is the only conditional operator that takes three operands. It’s a one-liner replacement for if-then-else statement and used a lot in Java programming.</a:t>
            </a:r>
          </a:p>
        </p:txBody>
      </p:sp>
      <p:pic>
        <p:nvPicPr>
          <p:cNvPr id="5" name="Picture 4">
            <a:extLst>
              <a:ext uri="{FF2B5EF4-FFF2-40B4-BE49-F238E27FC236}">
                <a16:creationId xmlns:a16="http://schemas.microsoft.com/office/drawing/2014/main" id="{D6D6A470-D657-467D-B47F-65C18CD98F9C}"/>
              </a:ext>
            </a:extLst>
          </p:cNvPr>
          <p:cNvPicPr>
            <a:picLocks noChangeAspect="1"/>
          </p:cNvPicPr>
          <p:nvPr/>
        </p:nvPicPr>
        <p:blipFill>
          <a:blip r:embed="rId2"/>
          <a:stretch>
            <a:fillRect/>
          </a:stretch>
        </p:blipFill>
        <p:spPr>
          <a:xfrm>
            <a:off x="1562100" y="3134693"/>
            <a:ext cx="6019800" cy="3723307"/>
          </a:xfrm>
          <a:prstGeom prst="rect">
            <a:avLst/>
          </a:prstGeom>
        </p:spPr>
      </p:pic>
    </p:spTree>
    <p:extLst>
      <p:ext uri="{BB962C8B-B14F-4D97-AF65-F5344CB8AC3E}">
        <p14:creationId xmlns:p14="http://schemas.microsoft.com/office/powerpoint/2010/main" val="2499171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23"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C220-EBBF-4ED8-9F9A-4081E54BB2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80DF66-564D-447A-ADD6-8CA59388483B}"/>
              </a:ext>
            </a:extLst>
          </p:cNvPr>
          <p:cNvSpPr>
            <a:spLocks noGrp="1"/>
          </p:cNvSpPr>
          <p:nvPr>
            <p:ph idx="1"/>
          </p:nvPr>
        </p:nvSpPr>
        <p:spPr/>
        <p:txBody>
          <a:bodyPr>
            <a:normAutofit lnSpcReduction="10000"/>
          </a:bodyPr>
          <a:lstStyle/>
          <a:p>
            <a:pPr marL="0" indent="0">
              <a:buNone/>
            </a:pPr>
            <a:r>
              <a:rPr lang="en-US" dirty="0"/>
              <a:t>Java defines 8 primitive data types : byte, short, int, long, char, float, double and </a:t>
            </a:r>
            <a:r>
              <a:rPr lang="en-US" dirty="0" err="1"/>
              <a:t>boolean</a:t>
            </a:r>
            <a:r>
              <a:rPr lang="en-US" dirty="0"/>
              <a:t>.</a:t>
            </a:r>
          </a:p>
          <a:p>
            <a:pPr marL="0" indent="0">
              <a:buNone/>
            </a:pPr>
            <a:r>
              <a:rPr lang="en-US" dirty="0"/>
              <a:t>They are divided into the following categories:</a:t>
            </a:r>
          </a:p>
          <a:p>
            <a:pPr marL="0" indent="0">
              <a:buNone/>
            </a:pPr>
            <a:endParaRPr lang="en-US" dirty="0"/>
          </a:p>
          <a:p>
            <a:pPr>
              <a:buFont typeface="Wingdings" panose="05000000000000000000" pitchFamily="2" charset="2"/>
              <a:buChar char="ü"/>
            </a:pPr>
            <a:r>
              <a:rPr lang="en-US" dirty="0"/>
              <a:t>    Integers</a:t>
            </a:r>
          </a:p>
          <a:p>
            <a:pPr>
              <a:buFont typeface="Wingdings" panose="05000000000000000000" pitchFamily="2" charset="2"/>
              <a:buChar char="ü"/>
            </a:pPr>
            <a:r>
              <a:rPr lang="en-US" dirty="0"/>
              <a:t>    Floating Point Numbers</a:t>
            </a:r>
          </a:p>
          <a:p>
            <a:pPr>
              <a:buFont typeface="Wingdings" panose="05000000000000000000" pitchFamily="2" charset="2"/>
              <a:buChar char="ü"/>
            </a:pPr>
            <a:r>
              <a:rPr lang="en-US" dirty="0"/>
              <a:t>    Characters</a:t>
            </a:r>
          </a:p>
          <a:p>
            <a:pPr>
              <a:buFont typeface="Wingdings" panose="05000000000000000000" pitchFamily="2" charset="2"/>
              <a:buChar char="ü"/>
            </a:pPr>
            <a:r>
              <a:rPr lang="en-US" dirty="0"/>
              <a:t>    Boolean Type</a:t>
            </a:r>
          </a:p>
        </p:txBody>
      </p:sp>
    </p:spTree>
    <p:extLst>
      <p:ext uri="{BB962C8B-B14F-4D97-AF65-F5344CB8AC3E}">
        <p14:creationId xmlns:p14="http://schemas.microsoft.com/office/powerpoint/2010/main" val="781904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4CDC-6639-4830-8601-3997270625DB}"/>
              </a:ext>
            </a:extLst>
          </p:cNvPr>
          <p:cNvSpPr>
            <a:spLocks noGrp="1"/>
          </p:cNvSpPr>
          <p:nvPr>
            <p:ph type="title"/>
          </p:nvPr>
        </p:nvSpPr>
        <p:spPr/>
        <p:txBody>
          <a:bodyPr>
            <a:normAutofit fontScale="90000"/>
          </a:bodyPr>
          <a:lstStyle/>
          <a:p>
            <a:pPr algn="l"/>
            <a:br>
              <a:rPr lang="en-US" dirty="0"/>
            </a:br>
            <a:r>
              <a:rPr lang="en-US" b="1" dirty="0">
                <a:solidFill>
                  <a:srgbClr val="FF0000"/>
                </a:solidFill>
              </a:rPr>
              <a:t>Integers:</a:t>
            </a:r>
            <a:br>
              <a:rPr lang="en-US" dirty="0"/>
            </a:br>
            <a:endParaRPr lang="en-US" dirty="0"/>
          </a:p>
        </p:txBody>
      </p:sp>
      <p:sp>
        <p:nvSpPr>
          <p:cNvPr id="3" name="Content Placeholder 2">
            <a:extLst>
              <a:ext uri="{FF2B5EF4-FFF2-40B4-BE49-F238E27FC236}">
                <a16:creationId xmlns:a16="http://schemas.microsoft.com/office/drawing/2014/main" id="{9957F10E-A6AC-41DD-8F47-C8971A3A07EC}"/>
              </a:ext>
            </a:extLst>
          </p:cNvPr>
          <p:cNvSpPr>
            <a:spLocks noGrp="1"/>
          </p:cNvSpPr>
          <p:nvPr>
            <p:ph idx="1"/>
          </p:nvPr>
        </p:nvSpPr>
        <p:spPr>
          <a:xfrm>
            <a:off x="457200" y="1295400"/>
            <a:ext cx="8229600" cy="4830763"/>
          </a:xfrm>
        </p:spPr>
        <p:txBody>
          <a:bodyPr>
            <a:normAutofit/>
          </a:bodyPr>
          <a:lstStyle/>
          <a:p>
            <a:pPr marL="0" indent="0" algn="just">
              <a:buNone/>
            </a:pPr>
            <a:r>
              <a:rPr lang="en-US" b="1" dirty="0"/>
              <a:t>These are of four types: byte, short, int, long. </a:t>
            </a:r>
          </a:p>
          <a:p>
            <a:pPr marL="0" indent="0" algn="just">
              <a:buNone/>
            </a:pPr>
            <a:r>
              <a:rPr lang="en-US" dirty="0"/>
              <a:t>It is important to note that these are signed positive and negative values. Signed integers are stored in a computer using 2’s complement. It consist both negative and positive values but in different formats like (-1 to -128) or (0 to +127). An unsigned integer can hold a larger positive value, and no negative value like (0 to 255). Unlike C++ </a:t>
            </a:r>
            <a:r>
              <a:rPr lang="en-US" dirty="0">
                <a:solidFill>
                  <a:srgbClr val="FF0000"/>
                </a:solidFill>
              </a:rPr>
              <a:t>there is no unsigned integer in Java</a:t>
            </a:r>
            <a:r>
              <a:rPr lang="en-US" dirty="0"/>
              <a:t>.</a:t>
            </a:r>
          </a:p>
        </p:txBody>
      </p:sp>
    </p:spTree>
    <p:extLst>
      <p:ext uri="{BB962C8B-B14F-4D97-AF65-F5344CB8AC3E}">
        <p14:creationId xmlns:p14="http://schemas.microsoft.com/office/powerpoint/2010/main" val="265465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5C9C-CE40-47FD-B88D-AB716B27B3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6EDF33-56D7-4E91-92AB-426E8E1B1082}"/>
              </a:ext>
            </a:extLst>
          </p:cNvPr>
          <p:cNvSpPr>
            <a:spLocks noGrp="1"/>
          </p:cNvSpPr>
          <p:nvPr>
            <p:ph idx="1"/>
          </p:nvPr>
        </p:nvSpPr>
        <p:spPr/>
        <p:txBody>
          <a:bodyPr/>
          <a:lstStyle/>
          <a:p>
            <a:pPr marL="0" indent="0">
              <a:buNone/>
            </a:pPr>
            <a:r>
              <a:rPr lang="en-US" b="1" dirty="0"/>
              <a:t>byte:</a:t>
            </a:r>
          </a:p>
          <a:p>
            <a:pPr marL="0" indent="0">
              <a:buNone/>
            </a:pPr>
            <a:r>
              <a:rPr lang="en-US" dirty="0"/>
              <a:t>Byte data type is an 8-bit signed two’s complement integer.</a:t>
            </a:r>
          </a:p>
          <a:p>
            <a:pPr marL="0" indent="0">
              <a:buNone/>
            </a:pPr>
            <a:endParaRPr lang="en-US" dirty="0"/>
          </a:p>
        </p:txBody>
      </p:sp>
      <p:pic>
        <p:nvPicPr>
          <p:cNvPr id="5" name="Picture 4">
            <a:extLst>
              <a:ext uri="{FF2B5EF4-FFF2-40B4-BE49-F238E27FC236}">
                <a16:creationId xmlns:a16="http://schemas.microsoft.com/office/drawing/2014/main" id="{9D7BF08D-C212-4D2E-9F5F-E2F5F325BC3A}"/>
              </a:ext>
            </a:extLst>
          </p:cNvPr>
          <p:cNvPicPr>
            <a:picLocks noChangeAspect="1"/>
          </p:cNvPicPr>
          <p:nvPr/>
        </p:nvPicPr>
        <p:blipFill>
          <a:blip r:embed="rId2"/>
          <a:stretch>
            <a:fillRect/>
          </a:stretch>
        </p:blipFill>
        <p:spPr>
          <a:xfrm>
            <a:off x="1600200" y="3418449"/>
            <a:ext cx="5943600" cy="2985126"/>
          </a:xfrm>
          <a:prstGeom prst="rect">
            <a:avLst/>
          </a:prstGeom>
        </p:spPr>
      </p:pic>
    </p:spTree>
    <p:extLst>
      <p:ext uri="{BB962C8B-B14F-4D97-AF65-F5344CB8AC3E}">
        <p14:creationId xmlns:p14="http://schemas.microsoft.com/office/powerpoint/2010/main" val="130569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AFED-77CE-4BD3-8852-7C0D5DBED4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72C75E-B165-439D-9C4A-5CF223DBC1B3}"/>
              </a:ext>
            </a:extLst>
          </p:cNvPr>
          <p:cNvSpPr>
            <a:spLocks noGrp="1"/>
          </p:cNvSpPr>
          <p:nvPr>
            <p:ph idx="1"/>
          </p:nvPr>
        </p:nvSpPr>
        <p:spPr/>
        <p:txBody>
          <a:bodyPr/>
          <a:lstStyle/>
          <a:p>
            <a:pPr marL="0" indent="0">
              <a:buNone/>
            </a:pPr>
            <a:r>
              <a:rPr lang="en-US" b="1" dirty="0"/>
              <a:t>short:</a:t>
            </a:r>
          </a:p>
          <a:p>
            <a:pPr marL="0" indent="0">
              <a:buNone/>
            </a:pPr>
            <a:r>
              <a:rPr lang="en-US" dirty="0"/>
              <a:t>Short data type is a 16-bit signed two’s complement integer.</a:t>
            </a:r>
          </a:p>
          <a:p>
            <a:pPr marL="0" indent="0">
              <a:buNone/>
            </a:pPr>
            <a:endParaRPr lang="en-US" dirty="0"/>
          </a:p>
        </p:txBody>
      </p:sp>
      <p:pic>
        <p:nvPicPr>
          <p:cNvPr id="5" name="Picture 4">
            <a:extLst>
              <a:ext uri="{FF2B5EF4-FFF2-40B4-BE49-F238E27FC236}">
                <a16:creationId xmlns:a16="http://schemas.microsoft.com/office/drawing/2014/main" id="{3D0E7DD2-8FA4-4CAE-A03B-ED8A71CDC51A}"/>
              </a:ext>
            </a:extLst>
          </p:cNvPr>
          <p:cNvPicPr>
            <a:picLocks noChangeAspect="1"/>
          </p:cNvPicPr>
          <p:nvPr/>
        </p:nvPicPr>
        <p:blipFill>
          <a:blip r:embed="rId2"/>
          <a:stretch>
            <a:fillRect/>
          </a:stretch>
        </p:blipFill>
        <p:spPr>
          <a:xfrm>
            <a:off x="1981200" y="3212587"/>
            <a:ext cx="5791200" cy="3370775"/>
          </a:xfrm>
          <a:prstGeom prst="rect">
            <a:avLst/>
          </a:prstGeom>
        </p:spPr>
      </p:pic>
    </p:spTree>
    <p:extLst>
      <p:ext uri="{BB962C8B-B14F-4D97-AF65-F5344CB8AC3E}">
        <p14:creationId xmlns:p14="http://schemas.microsoft.com/office/powerpoint/2010/main" val="50650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F20A-C04A-4943-9AEC-1DFB63580D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CEDB2B-A7C5-4B41-A8BE-FEB2E7018978}"/>
              </a:ext>
            </a:extLst>
          </p:cNvPr>
          <p:cNvSpPr>
            <a:spLocks noGrp="1"/>
          </p:cNvSpPr>
          <p:nvPr>
            <p:ph idx="1"/>
          </p:nvPr>
        </p:nvSpPr>
        <p:spPr>
          <a:xfrm>
            <a:off x="457200" y="1295400"/>
            <a:ext cx="8229600" cy="4830763"/>
          </a:xfrm>
        </p:spPr>
        <p:txBody>
          <a:bodyPr/>
          <a:lstStyle/>
          <a:p>
            <a:pPr marL="0" indent="0">
              <a:buNone/>
            </a:pPr>
            <a:r>
              <a:rPr lang="en-US" b="1" dirty="0"/>
              <a:t>int:</a:t>
            </a:r>
          </a:p>
          <a:p>
            <a:pPr marL="0" indent="0">
              <a:buNone/>
            </a:pPr>
            <a:r>
              <a:rPr lang="en-US" dirty="0"/>
              <a:t>int data type is a 32-bit signed two’s complement integer.</a:t>
            </a:r>
          </a:p>
          <a:p>
            <a:pPr marL="0" indent="0">
              <a:buNone/>
            </a:pPr>
            <a:endParaRPr lang="en-US" dirty="0"/>
          </a:p>
        </p:txBody>
      </p:sp>
      <p:pic>
        <p:nvPicPr>
          <p:cNvPr id="5" name="Picture 4">
            <a:extLst>
              <a:ext uri="{FF2B5EF4-FFF2-40B4-BE49-F238E27FC236}">
                <a16:creationId xmlns:a16="http://schemas.microsoft.com/office/drawing/2014/main" id="{A139A884-E5E3-46EB-93E6-DAD2F277186B}"/>
              </a:ext>
            </a:extLst>
          </p:cNvPr>
          <p:cNvPicPr>
            <a:picLocks noChangeAspect="1"/>
          </p:cNvPicPr>
          <p:nvPr/>
        </p:nvPicPr>
        <p:blipFill>
          <a:blip r:embed="rId2"/>
          <a:stretch>
            <a:fillRect/>
          </a:stretch>
        </p:blipFill>
        <p:spPr>
          <a:xfrm>
            <a:off x="2057400" y="3048000"/>
            <a:ext cx="5334000" cy="3650407"/>
          </a:xfrm>
          <a:prstGeom prst="rect">
            <a:avLst/>
          </a:prstGeom>
        </p:spPr>
      </p:pic>
    </p:spTree>
    <p:extLst>
      <p:ext uri="{BB962C8B-B14F-4D97-AF65-F5344CB8AC3E}">
        <p14:creationId xmlns:p14="http://schemas.microsoft.com/office/powerpoint/2010/main" val="302821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D0E69-38EC-4AD1-8545-F9A8062F49AA}"/>
              </a:ext>
            </a:extLst>
          </p:cNvPr>
          <p:cNvSpPr>
            <a:spLocks noGrp="1"/>
          </p:cNvSpPr>
          <p:nvPr>
            <p:ph idx="1"/>
          </p:nvPr>
        </p:nvSpPr>
        <p:spPr>
          <a:xfrm>
            <a:off x="457200" y="914400"/>
            <a:ext cx="8229600" cy="5211763"/>
          </a:xfrm>
        </p:spPr>
        <p:txBody>
          <a:bodyPr/>
          <a:lstStyle/>
          <a:p>
            <a:pPr marL="0" indent="0">
              <a:buNone/>
            </a:pPr>
            <a:r>
              <a:rPr lang="en-US" b="1" dirty="0"/>
              <a:t>long:</a:t>
            </a:r>
          </a:p>
          <a:p>
            <a:pPr marL="0" indent="0">
              <a:buNone/>
            </a:pPr>
            <a:r>
              <a:rPr lang="en-US" dirty="0"/>
              <a:t>Long data type is a 64-bit signed two’s complement integer.</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3556871-FF72-4061-9F6D-9A3059A8C99F}"/>
              </a:ext>
            </a:extLst>
          </p:cNvPr>
          <p:cNvPicPr>
            <a:picLocks noChangeAspect="1"/>
          </p:cNvPicPr>
          <p:nvPr/>
        </p:nvPicPr>
        <p:blipFill>
          <a:blip r:embed="rId2"/>
          <a:stretch>
            <a:fillRect/>
          </a:stretch>
        </p:blipFill>
        <p:spPr>
          <a:xfrm>
            <a:off x="1600200" y="2819400"/>
            <a:ext cx="6171608" cy="3306763"/>
          </a:xfrm>
          <a:prstGeom prst="rect">
            <a:avLst/>
          </a:prstGeom>
        </p:spPr>
      </p:pic>
    </p:spTree>
    <p:extLst>
      <p:ext uri="{BB962C8B-B14F-4D97-AF65-F5344CB8AC3E}">
        <p14:creationId xmlns:p14="http://schemas.microsoft.com/office/powerpoint/2010/main" val="52900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AFCA-611F-4D87-9AC4-4A55BC805712}"/>
              </a:ext>
            </a:extLst>
          </p:cNvPr>
          <p:cNvSpPr>
            <a:spLocks noGrp="1"/>
          </p:cNvSpPr>
          <p:nvPr>
            <p:ph type="title"/>
          </p:nvPr>
        </p:nvSpPr>
        <p:spPr/>
        <p:txBody>
          <a:bodyPr>
            <a:normAutofit fontScale="90000"/>
          </a:bodyPr>
          <a:lstStyle/>
          <a:p>
            <a:pPr algn="l"/>
            <a:br>
              <a:rPr lang="en-US" b="1" dirty="0"/>
            </a:br>
            <a:r>
              <a:rPr lang="en-US" b="1" dirty="0"/>
              <a:t>Character:</a:t>
            </a:r>
            <a:br>
              <a:rPr lang="en-US" b="1" dirty="0"/>
            </a:br>
            <a:endParaRPr lang="en-US" dirty="0"/>
          </a:p>
        </p:txBody>
      </p:sp>
      <p:sp>
        <p:nvSpPr>
          <p:cNvPr id="3" name="Content Placeholder 2">
            <a:extLst>
              <a:ext uri="{FF2B5EF4-FFF2-40B4-BE49-F238E27FC236}">
                <a16:creationId xmlns:a16="http://schemas.microsoft.com/office/drawing/2014/main" id="{1189D0AC-E70F-4B5E-8738-E890B2A59D57}"/>
              </a:ext>
            </a:extLst>
          </p:cNvPr>
          <p:cNvSpPr>
            <a:spLocks noGrp="1"/>
          </p:cNvSpPr>
          <p:nvPr>
            <p:ph idx="1"/>
          </p:nvPr>
        </p:nvSpPr>
        <p:spPr/>
        <p:txBody>
          <a:bodyPr/>
          <a:lstStyle/>
          <a:p>
            <a:pPr marL="0" indent="0">
              <a:buNone/>
            </a:pPr>
            <a:r>
              <a:rPr lang="en-US" dirty="0"/>
              <a:t>Java uses a UNICODE, internationally accepted character set. Char in Java is 16­bits long while that in C/C++ is 8­bits.</a:t>
            </a:r>
          </a:p>
          <a:p>
            <a:pPr marL="0" indent="0">
              <a:buNone/>
            </a:pPr>
            <a:endParaRPr lang="en-US" dirty="0"/>
          </a:p>
        </p:txBody>
      </p:sp>
      <p:pic>
        <p:nvPicPr>
          <p:cNvPr id="5" name="Picture 4">
            <a:extLst>
              <a:ext uri="{FF2B5EF4-FFF2-40B4-BE49-F238E27FC236}">
                <a16:creationId xmlns:a16="http://schemas.microsoft.com/office/drawing/2014/main" id="{C9371C67-009D-4B78-9514-0E5AB549BFFA}"/>
              </a:ext>
            </a:extLst>
          </p:cNvPr>
          <p:cNvPicPr>
            <a:picLocks noChangeAspect="1"/>
          </p:cNvPicPr>
          <p:nvPr/>
        </p:nvPicPr>
        <p:blipFill>
          <a:blip r:embed="rId2"/>
          <a:stretch>
            <a:fillRect/>
          </a:stretch>
        </p:blipFill>
        <p:spPr>
          <a:xfrm>
            <a:off x="1219200" y="3153899"/>
            <a:ext cx="5105400" cy="3429463"/>
          </a:xfrm>
          <a:prstGeom prst="rect">
            <a:avLst/>
          </a:prstGeom>
        </p:spPr>
      </p:pic>
    </p:spTree>
    <p:extLst>
      <p:ext uri="{BB962C8B-B14F-4D97-AF65-F5344CB8AC3E}">
        <p14:creationId xmlns:p14="http://schemas.microsoft.com/office/powerpoint/2010/main" val="2822134197"/>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5738</TotalTime>
  <Words>1023</Words>
  <Application>Microsoft Office PowerPoint</Application>
  <PresentationFormat>On-screen Show (4:3)</PresentationFormat>
  <Paragraphs>219</Paragraphs>
  <Slides>29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0</vt:i4>
      </vt:variant>
      <vt:variant>
        <vt:lpstr>Slide Titles</vt:lpstr>
      </vt:variant>
      <vt:variant>
        <vt:i4>29</vt:i4>
      </vt:variant>
    </vt:vector>
  </HeadingPairs>
  <TitlesOfParts>
    <vt:vector size="37" baseType="lpstr">
      <vt:lpstr>Arial</vt:lpstr>
      <vt:lpstr>Arial</vt:lpstr>
      <vt:lpstr>Arial Rounded MT Bold</vt:lpstr>
      <vt:lpstr>Calibri</vt:lpstr>
      <vt:lpstr>Courier New</vt:lpstr>
      <vt:lpstr>Tahoma</vt:lpstr>
      <vt:lpstr>Wingdings</vt:lpstr>
      <vt:lpstr>Lpu theme final with copyright(S)</vt:lpstr>
      <vt:lpstr>CAP615 PROGRAMMING IN JAVA</vt:lpstr>
      <vt:lpstr>Today’s topics</vt:lpstr>
      <vt:lpstr>PowerPoint Presentation</vt:lpstr>
      <vt:lpstr> Integers: </vt:lpstr>
      <vt:lpstr>PowerPoint Presentation</vt:lpstr>
      <vt:lpstr>PowerPoint Presentation</vt:lpstr>
      <vt:lpstr>PowerPoint Presentation</vt:lpstr>
      <vt:lpstr>PowerPoint Presentation</vt:lpstr>
      <vt:lpstr> Character: </vt:lpstr>
      <vt:lpstr>Unicode </vt:lpstr>
      <vt:lpstr>To find size of datatypes</vt:lpstr>
      <vt:lpstr>Operators</vt:lpstr>
      <vt:lpstr>PowerPoint Presentation</vt:lpstr>
      <vt:lpstr> Bitwise operators </vt:lpstr>
      <vt:lpstr>What will be output?</vt:lpstr>
      <vt:lpstr> AND Operator (&amp;) </vt:lpstr>
      <vt:lpstr>Steps to solve:-</vt:lpstr>
      <vt:lpstr>PowerPoint Presentation</vt:lpstr>
      <vt:lpstr> OR Operator (|) </vt:lpstr>
      <vt:lpstr>Steps to solve:-</vt:lpstr>
      <vt:lpstr>PowerPoint Presentation</vt:lpstr>
      <vt:lpstr> XOR Operator (^) </vt:lpstr>
      <vt:lpstr>Steps to solve:-</vt:lpstr>
      <vt:lpstr>PowerPoint Presentation</vt:lpstr>
      <vt:lpstr> Left Shift Operator(&lt;&lt;) </vt:lpstr>
      <vt:lpstr> Right Shift Operator(&gt;&gt;) </vt:lpstr>
      <vt:lpstr> Unary Operators in Java </vt:lpstr>
      <vt:lpstr> Ternary Operator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228</cp:revision>
  <dcterms:created xsi:type="dcterms:W3CDTF">2014-05-25T11:13:57Z</dcterms:created>
  <dcterms:modified xsi:type="dcterms:W3CDTF">2022-01-27T10:30:53Z</dcterms:modified>
</cp:coreProperties>
</file>