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17"/>
  </p:notesMasterIdLst>
  <p:handoutMasterIdLst>
    <p:handoutMasterId r:id="rId18"/>
  </p:handoutMasterIdLst>
  <p:sldIdLst>
    <p:sldId id="269" r:id="rId2"/>
    <p:sldId id="354" r:id="rId3"/>
    <p:sldId id="355" r:id="rId4"/>
    <p:sldId id="298" r:id="rId5"/>
    <p:sldId id="299" r:id="rId6"/>
    <p:sldId id="300" r:id="rId7"/>
    <p:sldId id="358" r:id="rId8"/>
    <p:sldId id="359" r:id="rId9"/>
    <p:sldId id="356" r:id="rId10"/>
    <p:sldId id="357" r:id="rId11"/>
    <p:sldId id="360" r:id="rId12"/>
    <p:sldId id="361" r:id="rId13"/>
    <p:sldId id="362" r:id="rId14"/>
    <p:sldId id="363" r:id="rId15"/>
    <p:sldId id="35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969" autoAdjust="0"/>
  </p:normalViewPr>
  <p:slideViewPr>
    <p:cSldViewPr>
      <p:cViewPr varScale="1">
        <p:scale>
          <a:sx n="69" d="100"/>
          <a:sy n="69" d="100"/>
        </p:scale>
        <p:origin x="1416" y="60"/>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806575"/>
            <a:ext cx="7772400" cy="1470025"/>
          </a:xfrm>
        </p:spPr>
        <p:txBody>
          <a:bodyPr>
            <a:normAutofit/>
          </a:bodyPr>
          <a:lstStyle/>
          <a:p>
            <a:r>
              <a:rPr lang="en-US" dirty="0"/>
              <a:t>CAP615</a:t>
            </a:r>
            <a:br>
              <a:rPr lang="en-US" dirty="0"/>
            </a:br>
            <a:r>
              <a:rPr lang="en-US" dirty="0"/>
              <a:t>PROGRAMMING IN JAVA</a:t>
            </a:r>
          </a:p>
        </p:txBody>
      </p:sp>
      <p:sp>
        <p:nvSpPr>
          <p:cNvPr id="3" name="Subtitle 2"/>
          <p:cNvSpPr>
            <a:spLocks noGrp="1"/>
          </p:cNvSpPr>
          <p:nvPr>
            <p:ph type="subTitle" idx="1"/>
          </p:nvPr>
        </p:nvSpPr>
        <p:spPr/>
        <p:txBody>
          <a:bodyPr/>
          <a:lstStyle/>
          <a:p>
            <a:pPr algn="ctr" fontAlgn="auto">
              <a:spcBef>
                <a:spcPts val="0"/>
              </a:spcBef>
              <a:spcAft>
                <a:spcPts val="0"/>
              </a:spcAft>
              <a:defRPr/>
            </a:pPr>
            <a:r>
              <a:rPr lang="en-US" dirty="0">
                <a:solidFill>
                  <a:schemeClr val="tx1"/>
                </a:solidFill>
              </a:rPr>
              <a:t>Lecture #3</a:t>
            </a:r>
          </a:p>
        </p:txBody>
      </p:sp>
      <p:pic>
        <p:nvPicPr>
          <p:cNvPr id="5" name="Picture 4">
            <a:extLst>
              <a:ext uri="{FF2B5EF4-FFF2-40B4-BE49-F238E27FC236}">
                <a16:creationId xmlns:a16="http://schemas.microsoft.com/office/drawing/2014/main" id="{86BECCA4-3A37-4387-A2EA-0660123EB16C}"/>
              </a:ext>
            </a:extLst>
          </p:cNvPr>
          <p:cNvPicPr>
            <a:picLocks noChangeAspect="1"/>
          </p:cNvPicPr>
          <p:nvPr/>
        </p:nvPicPr>
        <p:blipFill>
          <a:blip r:embed="rId2"/>
          <a:stretch>
            <a:fillRect/>
          </a:stretch>
        </p:blipFill>
        <p:spPr>
          <a:xfrm>
            <a:off x="3233737" y="4558727"/>
            <a:ext cx="2295525" cy="2295525"/>
          </a:xfrm>
          <a:prstGeom prst="rect">
            <a:avLst/>
          </a:prstGeom>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55AF-3AD8-431D-B0B0-9516756A732C}"/>
              </a:ext>
            </a:extLst>
          </p:cNvPr>
          <p:cNvSpPr>
            <a:spLocks noGrp="1"/>
          </p:cNvSpPr>
          <p:nvPr>
            <p:ph type="title"/>
          </p:nvPr>
        </p:nvSpPr>
        <p:spPr/>
        <p:txBody>
          <a:bodyPr/>
          <a:lstStyle/>
          <a:p>
            <a:pPr algn="l"/>
            <a:r>
              <a:rPr lang="en-US" dirty="0"/>
              <a:t>inner and nested classes</a:t>
            </a:r>
          </a:p>
        </p:txBody>
      </p:sp>
      <p:sp>
        <p:nvSpPr>
          <p:cNvPr id="3" name="Content Placeholder 2">
            <a:extLst>
              <a:ext uri="{FF2B5EF4-FFF2-40B4-BE49-F238E27FC236}">
                <a16:creationId xmlns:a16="http://schemas.microsoft.com/office/drawing/2014/main" id="{D19F1B6F-B0D5-449B-B8F5-FAF536C666BB}"/>
              </a:ext>
            </a:extLst>
          </p:cNvPr>
          <p:cNvSpPr>
            <a:spLocks noGrp="1"/>
          </p:cNvSpPr>
          <p:nvPr>
            <p:ph idx="1"/>
          </p:nvPr>
        </p:nvSpPr>
        <p:spPr>
          <a:xfrm>
            <a:off x="457200" y="1295400"/>
            <a:ext cx="8229600" cy="5287962"/>
          </a:xfrm>
        </p:spPr>
        <p:txBody>
          <a:bodyPr>
            <a:normAutofit/>
          </a:bodyPr>
          <a:lstStyle/>
          <a:p>
            <a:pPr marL="0" indent="0">
              <a:buNone/>
            </a:pPr>
            <a:r>
              <a:rPr lang="en-US" dirty="0"/>
              <a:t>Define a class within another class, such classes are known as </a:t>
            </a:r>
            <a:r>
              <a:rPr lang="en-US" i="1" dirty="0"/>
              <a:t>nested</a:t>
            </a:r>
            <a:r>
              <a:rPr lang="en-US" dirty="0"/>
              <a:t> classes</a:t>
            </a:r>
          </a:p>
          <a:p>
            <a:pPr marL="0" indent="0">
              <a:buNone/>
            </a:pPr>
            <a:r>
              <a:rPr lang="en-US" b="1" dirty="0">
                <a:solidFill>
                  <a:srgbClr val="FF0000"/>
                </a:solidFill>
              </a:rPr>
              <a:t>Nested classes are divided into two categories:</a:t>
            </a:r>
          </a:p>
          <a:p>
            <a:pPr marL="0" indent="0">
              <a:buNone/>
            </a:pPr>
            <a:r>
              <a:rPr lang="en-US" b="1" dirty="0">
                <a:solidFill>
                  <a:srgbClr val="FF0000"/>
                </a:solidFill>
              </a:rPr>
              <a:t>static nested class :</a:t>
            </a:r>
          </a:p>
          <a:p>
            <a:pPr marL="0" indent="0">
              <a:buNone/>
            </a:pPr>
            <a:r>
              <a:rPr lang="en-US" dirty="0"/>
              <a:t>Nested classes that are declared static are called static nested classes.</a:t>
            </a:r>
          </a:p>
          <a:p>
            <a:pPr marL="0" indent="0">
              <a:buNone/>
            </a:pPr>
            <a:r>
              <a:rPr lang="en-US" b="1" dirty="0">
                <a:solidFill>
                  <a:srgbClr val="FF0000"/>
                </a:solidFill>
              </a:rPr>
              <a:t>inner class : </a:t>
            </a:r>
          </a:p>
          <a:p>
            <a:pPr marL="0" indent="0">
              <a:buNone/>
            </a:pPr>
            <a:r>
              <a:rPr lang="en-US" dirty="0"/>
              <a:t>An inner class is a non-static nested class.</a:t>
            </a:r>
          </a:p>
          <a:p>
            <a:pPr marL="0" indent="0">
              <a:buNone/>
            </a:pPr>
            <a:endParaRPr lang="en-US" dirty="0"/>
          </a:p>
        </p:txBody>
      </p:sp>
    </p:spTree>
    <p:extLst>
      <p:ext uri="{BB962C8B-B14F-4D97-AF65-F5344CB8AC3E}">
        <p14:creationId xmlns:p14="http://schemas.microsoft.com/office/powerpoint/2010/main" val="406886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D0B389-4B96-4FB7-B340-E008612B6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602673"/>
            <a:ext cx="6248400" cy="6248400"/>
          </a:xfrm>
          <a:prstGeom prst="rect">
            <a:avLst/>
          </a:prstGeom>
        </p:spPr>
      </p:pic>
    </p:spTree>
    <p:extLst>
      <p:ext uri="{BB962C8B-B14F-4D97-AF65-F5344CB8AC3E}">
        <p14:creationId xmlns:p14="http://schemas.microsoft.com/office/powerpoint/2010/main" val="309268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5C71FE5-90D2-4DF7-BA96-54F92FB3F583}"/>
              </a:ext>
            </a:extLst>
          </p:cNvPr>
          <p:cNvSpPr>
            <a:spLocks noGrp="1"/>
          </p:cNvSpPr>
          <p:nvPr>
            <p:ph sz="half" idx="1"/>
          </p:nvPr>
        </p:nvSpPr>
        <p:spPr>
          <a:xfrm>
            <a:off x="0" y="762000"/>
            <a:ext cx="4495800" cy="5364163"/>
          </a:xfrm>
        </p:spPr>
        <p:txBody>
          <a:bodyPr>
            <a:normAutofit lnSpcReduction="10000"/>
          </a:bodyPr>
          <a:lstStyle/>
          <a:p>
            <a:pPr marL="0" indent="0">
              <a:buNone/>
            </a:pPr>
            <a:r>
              <a:rPr lang="en-US" sz="2000" dirty="0"/>
              <a:t>class Outer{</a:t>
            </a:r>
          </a:p>
          <a:p>
            <a:pPr marL="0" indent="0">
              <a:buNone/>
            </a:pPr>
            <a:r>
              <a:rPr lang="en-US" sz="2000" dirty="0"/>
              <a:t>            </a:t>
            </a:r>
          </a:p>
          <a:p>
            <a:pPr marL="0" indent="0">
              <a:buNone/>
            </a:pPr>
            <a:r>
              <a:rPr lang="en-US" sz="2000" dirty="0"/>
              <a:t>           static class inner</a:t>
            </a:r>
          </a:p>
          <a:p>
            <a:pPr marL="0" indent="0">
              <a:buNone/>
            </a:pPr>
            <a:r>
              <a:rPr lang="en-US" sz="2000" dirty="0"/>
              <a:t>	{</a:t>
            </a:r>
          </a:p>
          <a:p>
            <a:pPr marL="0" indent="0">
              <a:buNone/>
            </a:pPr>
            <a:r>
              <a:rPr lang="en-US" sz="2000" dirty="0"/>
              <a:t>           </a:t>
            </a:r>
          </a:p>
          <a:p>
            <a:pPr marL="0" indent="0">
              <a:buNone/>
            </a:pPr>
            <a:r>
              <a:rPr lang="en-US" sz="2000" dirty="0"/>
              <a:t>              public void </a:t>
            </a:r>
            <a:r>
              <a:rPr lang="en-US" sz="2000" dirty="0" err="1"/>
              <a:t>getData</a:t>
            </a:r>
            <a:r>
              <a:rPr lang="en-US" sz="2000" dirty="0"/>
              <a:t>()</a:t>
            </a:r>
          </a:p>
          <a:p>
            <a:pPr marL="0" indent="0">
              <a:buNone/>
            </a:pPr>
            <a:r>
              <a:rPr lang="en-US" sz="2000" dirty="0"/>
              <a:t>               {</a:t>
            </a:r>
          </a:p>
          <a:p>
            <a:pPr marL="0" indent="0">
              <a:buNone/>
            </a:pPr>
            <a:r>
              <a:rPr lang="en-US" sz="2000" dirty="0"/>
              <a:t>                   int </a:t>
            </a:r>
            <a:r>
              <a:rPr lang="en-US" sz="2000" dirty="0" err="1"/>
              <a:t>myArray</a:t>
            </a:r>
            <a:r>
              <a:rPr lang="en-US" sz="2000" dirty="0"/>
              <a:t>[]=new int[]{11,12,13,14,15};</a:t>
            </a:r>
          </a:p>
          <a:p>
            <a:pPr marL="0" indent="0">
              <a:buNone/>
            </a:pPr>
            <a:r>
              <a:rPr lang="en-US" sz="2000" dirty="0"/>
              <a:t>                    for(int </a:t>
            </a:r>
            <a:r>
              <a:rPr lang="en-US" sz="2000" dirty="0" err="1"/>
              <a:t>num:myArray</a:t>
            </a:r>
            <a:r>
              <a:rPr lang="en-US" sz="2000" dirty="0"/>
              <a:t>)</a:t>
            </a:r>
          </a:p>
          <a:p>
            <a:pPr marL="0" indent="0">
              <a:buNone/>
            </a:pPr>
            <a:r>
              <a:rPr lang="en-US" sz="2000" dirty="0"/>
              <a:t>                    {</a:t>
            </a:r>
          </a:p>
          <a:p>
            <a:pPr marL="0" indent="0">
              <a:buNone/>
            </a:pPr>
            <a:r>
              <a:rPr lang="en-US" sz="2000" dirty="0"/>
              <a:t>                      </a:t>
            </a:r>
            <a:r>
              <a:rPr lang="en-US" sz="2000" dirty="0" err="1"/>
              <a:t>System.out.println</a:t>
            </a:r>
            <a:r>
              <a:rPr lang="en-US" sz="2000" dirty="0"/>
              <a:t>(num);</a:t>
            </a:r>
          </a:p>
          <a:p>
            <a:pPr marL="0" indent="0">
              <a:buNone/>
            </a:pPr>
            <a:r>
              <a:rPr lang="en-US" sz="2000" dirty="0"/>
              <a:t>                     }</a:t>
            </a:r>
          </a:p>
          <a:p>
            <a:pPr marL="0" indent="0">
              <a:buNone/>
            </a:pPr>
            <a:r>
              <a:rPr lang="en-US" sz="2000" dirty="0"/>
              <a:t>               }</a:t>
            </a:r>
          </a:p>
          <a:p>
            <a:pPr marL="0" indent="0">
              <a:buNone/>
            </a:pPr>
            <a:r>
              <a:rPr lang="en-US" sz="2000" dirty="0"/>
              <a:t>           }</a:t>
            </a:r>
          </a:p>
          <a:p>
            <a:pPr marL="0" indent="0">
              <a:buNone/>
            </a:pPr>
            <a:r>
              <a:rPr lang="en-US" sz="2000" dirty="0"/>
              <a:t>}</a:t>
            </a:r>
          </a:p>
        </p:txBody>
      </p:sp>
      <p:sp>
        <p:nvSpPr>
          <p:cNvPr id="6" name="Content Placeholder 5">
            <a:extLst>
              <a:ext uri="{FF2B5EF4-FFF2-40B4-BE49-F238E27FC236}">
                <a16:creationId xmlns:a16="http://schemas.microsoft.com/office/drawing/2014/main" id="{39726F8D-ED6B-444B-BCF3-646C4550154C}"/>
              </a:ext>
            </a:extLst>
          </p:cNvPr>
          <p:cNvSpPr>
            <a:spLocks noGrp="1"/>
          </p:cNvSpPr>
          <p:nvPr>
            <p:ph sz="half" idx="2"/>
          </p:nvPr>
        </p:nvSpPr>
        <p:spPr>
          <a:xfrm>
            <a:off x="4648200" y="1600200"/>
            <a:ext cx="4419600" cy="4525963"/>
          </a:xfrm>
        </p:spPr>
        <p:txBody>
          <a:bodyPr>
            <a:normAutofit lnSpcReduction="10000"/>
          </a:bodyPr>
          <a:lstStyle/>
          <a:p>
            <a:pPr marL="0" indent="0">
              <a:buNone/>
            </a:pPr>
            <a:r>
              <a:rPr lang="en-US" sz="2000" dirty="0"/>
              <a:t>public class Main</a:t>
            </a:r>
          </a:p>
          <a:p>
            <a:pPr marL="0" indent="0">
              <a:buNone/>
            </a:pPr>
            <a:r>
              <a:rPr lang="en-US" sz="2000" dirty="0"/>
              <a:t>{</a:t>
            </a:r>
          </a:p>
          <a:p>
            <a:pPr marL="0" indent="0">
              <a:buNone/>
            </a:pPr>
            <a:r>
              <a:rPr lang="en-US" sz="2000" dirty="0"/>
              <a:t>public static void main(String[] </a:t>
            </a:r>
            <a:r>
              <a:rPr lang="en-US" sz="2000" dirty="0" err="1"/>
              <a:t>args</a:t>
            </a:r>
            <a:r>
              <a:rPr lang="en-US" sz="2000" dirty="0"/>
              <a:t>)</a:t>
            </a:r>
          </a:p>
          <a:p>
            <a:pPr marL="0" indent="0">
              <a:buNone/>
            </a:pPr>
            <a:r>
              <a:rPr lang="en-US" sz="2000" dirty="0"/>
              <a:t>	{</a:t>
            </a:r>
          </a:p>
          <a:p>
            <a:pPr marL="0" indent="0">
              <a:buNone/>
            </a:pPr>
            <a:r>
              <a:rPr lang="en-US" sz="2000" dirty="0"/>
              <a:t>	    </a:t>
            </a:r>
            <a:r>
              <a:rPr lang="en-US" sz="2000" dirty="0" err="1"/>
              <a:t>Outer.inner</a:t>
            </a:r>
            <a:r>
              <a:rPr lang="en-US" sz="2000" dirty="0"/>
              <a:t> in=new </a:t>
            </a:r>
            <a:r>
              <a:rPr lang="en-US" sz="2000" dirty="0" err="1"/>
              <a:t>Outer.inner</a:t>
            </a:r>
            <a:r>
              <a:rPr lang="en-US" sz="2000" dirty="0"/>
              <a:t>();</a:t>
            </a:r>
          </a:p>
          <a:p>
            <a:pPr marL="0" indent="0">
              <a:buNone/>
            </a:pPr>
            <a:r>
              <a:rPr lang="en-US" sz="2000" dirty="0"/>
              <a:t>	    </a:t>
            </a:r>
            <a:r>
              <a:rPr lang="en-US" sz="2000" dirty="0" err="1"/>
              <a:t>in.getData</a:t>
            </a:r>
            <a:r>
              <a:rPr lang="en-US" sz="2000" dirty="0"/>
              <a:t>();</a:t>
            </a:r>
          </a:p>
          <a:p>
            <a:pPr marL="0" indent="0">
              <a:buNone/>
            </a:pPr>
            <a:r>
              <a:rPr lang="en-US" sz="2000" dirty="0"/>
              <a:t>		</a:t>
            </a:r>
          </a:p>
          <a:p>
            <a:pPr marL="0" indent="0">
              <a:buNone/>
            </a:pPr>
            <a:r>
              <a:rPr lang="en-US" sz="2000" dirty="0"/>
              <a:t>	}</a:t>
            </a:r>
          </a:p>
          <a:p>
            <a:pPr marL="0" indent="0">
              <a:buNone/>
            </a:pPr>
            <a:r>
              <a:rPr lang="en-US" sz="2000" dirty="0"/>
              <a:t>}</a:t>
            </a:r>
          </a:p>
        </p:txBody>
      </p:sp>
    </p:spTree>
    <p:extLst>
      <p:ext uri="{BB962C8B-B14F-4D97-AF65-F5344CB8AC3E}">
        <p14:creationId xmlns:p14="http://schemas.microsoft.com/office/powerpoint/2010/main" val="3277061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5C71FE5-90D2-4DF7-BA96-54F92FB3F583}"/>
              </a:ext>
            </a:extLst>
          </p:cNvPr>
          <p:cNvSpPr>
            <a:spLocks noGrp="1"/>
          </p:cNvSpPr>
          <p:nvPr>
            <p:ph sz="half" idx="1"/>
          </p:nvPr>
        </p:nvSpPr>
        <p:spPr>
          <a:xfrm>
            <a:off x="0" y="762000"/>
            <a:ext cx="4495800" cy="5364163"/>
          </a:xfrm>
        </p:spPr>
        <p:txBody>
          <a:bodyPr>
            <a:normAutofit/>
          </a:bodyPr>
          <a:lstStyle/>
          <a:p>
            <a:pPr marL="0" indent="0">
              <a:buNone/>
            </a:pPr>
            <a:r>
              <a:rPr lang="en-US" sz="2000" dirty="0"/>
              <a:t>static class Outer{</a:t>
            </a:r>
          </a:p>
          <a:p>
            <a:pPr marL="0" indent="0">
              <a:buNone/>
            </a:pPr>
            <a:r>
              <a:rPr lang="en-US" sz="2000" dirty="0"/>
              <a:t>           </a:t>
            </a:r>
          </a:p>
          <a:p>
            <a:pPr marL="0" indent="0">
              <a:buNone/>
            </a:pPr>
            <a:r>
              <a:rPr lang="en-US" sz="2000" dirty="0"/>
              <a:t>           class inner</a:t>
            </a:r>
          </a:p>
          <a:p>
            <a:pPr marL="0" indent="0">
              <a:buNone/>
            </a:pPr>
            <a:r>
              <a:rPr lang="en-US" sz="2000" dirty="0"/>
              <a:t>	{</a:t>
            </a:r>
          </a:p>
          <a:p>
            <a:pPr marL="0" indent="0">
              <a:buNone/>
            </a:pPr>
            <a:r>
              <a:rPr lang="en-US" sz="2000" dirty="0"/>
              <a:t>	public void </a:t>
            </a:r>
            <a:r>
              <a:rPr lang="en-US" sz="2000" dirty="0" err="1"/>
              <a:t>getData</a:t>
            </a:r>
            <a:r>
              <a:rPr lang="en-US" sz="2000" dirty="0"/>
              <a:t>()</a:t>
            </a:r>
          </a:p>
          <a:p>
            <a:pPr marL="0" indent="0">
              <a:buNone/>
            </a:pPr>
            <a:r>
              <a:rPr lang="en-US" sz="2000" dirty="0"/>
              <a:t>               {</a:t>
            </a:r>
          </a:p>
          <a:p>
            <a:pPr marL="0" indent="0">
              <a:buNone/>
            </a:pPr>
            <a:r>
              <a:rPr lang="en-US" sz="2000" dirty="0"/>
              <a:t>  int </a:t>
            </a:r>
            <a:r>
              <a:rPr lang="en-US" sz="2000" dirty="0" err="1"/>
              <a:t>myArray</a:t>
            </a:r>
            <a:r>
              <a:rPr lang="en-US" sz="2000" dirty="0"/>
              <a:t>[]=new int[]{11,12,13,14,15};</a:t>
            </a:r>
          </a:p>
          <a:p>
            <a:pPr marL="0" indent="0">
              <a:buNone/>
            </a:pPr>
            <a:r>
              <a:rPr lang="en-US" sz="2000" dirty="0"/>
              <a:t>                    for(int </a:t>
            </a:r>
            <a:r>
              <a:rPr lang="en-US" sz="2000" dirty="0" err="1"/>
              <a:t>num:myArray</a:t>
            </a:r>
            <a:r>
              <a:rPr lang="en-US" sz="2000" dirty="0"/>
              <a:t>)</a:t>
            </a:r>
          </a:p>
          <a:p>
            <a:pPr marL="0" indent="0">
              <a:buNone/>
            </a:pPr>
            <a:r>
              <a:rPr lang="en-US" sz="2000" dirty="0"/>
              <a:t>                    {</a:t>
            </a:r>
          </a:p>
          <a:p>
            <a:pPr marL="0" indent="0">
              <a:buNone/>
            </a:pPr>
            <a:r>
              <a:rPr lang="en-US" sz="2000" dirty="0"/>
              <a:t>                      </a:t>
            </a:r>
            <a:r>
              <a:rPr lang="en-US" sz="2000" dirty="0" err="1"/>
              <a:t>System.out.println</a:t>
            </a:r>
            <a:r>
              <a:rPr lang="en-US" sz="2000" dirty="0"/>
              <a:t>(num);</a:t>
            </a:r>
          </a:p>
          <a:p>
            <a:pPr marL="0" indent="0">
              <a:buNone/>
            </a:pPr>
            <a:r>
              <a:rPr lang="en-US" sz="2000" dirty="0"/>
              <a:t>                     }</a:t>
            </a:r>
          </a:p>
          <a:p>
            <a:pPr marL="0" indent="0">
              <a:buNone/>
            </a:pPr>
            <a:r>
              <a:rPr lang="en-US" sz="2000" dirty="0"/>
              <a:t>               }</a:t>
            </a:r>
          </a:p>
          <a:p>
            <a:pPr marL="0" indent="0">
              <a:buNone/>
            </a:pPr>
            <a:r>
              <a:rPr lang="en-US" sz="2000" dirty="0"/>
              <a:t>           }</a:t>
            </a:r>
          </a:p>
          <a:p>
            <a:pPr marL="0" indent="0">
              <a:buNone/>
            </a:pPr>
            <a:r>
              <a:rPr lang="en-US" sz="2000" dirty="0"/>
              <a:t>}</a:t>
            </a:r>
          </a:p>
        </p:txBody>
      </p:sp>
      <p:sp>
        <p:nvSpPr>
          <p:cNvPr id="6" name="Content Placeholder 5">
            <a:extLst>
              <a:ext uri="{FF2B5EF4-FFF2-40B4-BE49-F238E27FC236}">
                <a16:creationId xmlns:a16="http://schemas.microsoft.com/office/drawing/2014/main" id="{39726F8D-ED6B-444B-BCF3-646C4550154C}"/>
              </a:ext>
            </a:extLst>
          </p:cNvPr>
          <p:cNvSpPr>
            <a:spLocks noGrp="1"/>
          </p:cNvSpPr>
          <p:nvPr>
            <p:ph sz="half" idx="2"/>
          </p:nvPr>
        </p:nvSpPr>
        <p:spPr>
          <a:xfrm>
            <a:off x="4648200" y="838200"/>
            <a:ext cx="4419600" cy="5287963"/>
          </a:xfrm>
        </p:spPr>
        <p:txBody>
          <a:bodyPr>
            <a:normAutofit/>
          </a:bodyPr>
          <a:lstStyle/>
          <a:p>
            <a:pPr marL="0" indent="0">
              <a:buNone/>
            </a:pPr>
            <a:r>
              <a:rPr lang="en-US" sz="2000" dirty="0"/>
              <a:t>public class Main</a:t>
            </a:r>
          </a:p>
          <a:p>
            <a:pPr marL="0" indent="0">
              <a:buNone/>
            </a:pPr>
            <a:r>
              <a:rPr lang="en-US" sz="2000" dirty="0"/>
              <a:t>{</a:t>
            </a:r>
          </a:p>
          <a:p>
            <a:pPr marL="0" indent="0">
              <a:buNone/>
            </a:pPr>
            <a:r>
              <a:rPr lang="en-US" sz="2000" dirty="0"/>
              <a:t>public static void main(String[] </a:t>
            </a:r>
            <a:r>
              <a:rPr lang="en-US" sz="2000" dirty="0" err="1"/>
              <a:t>args</a:t>
            </a:r>
            <a:r>
              <a:rPr lang="en-US" sz="2000" dirty="0"/>
              <a:t>)</a:t>
            </a:r>
          </a:p>
          <a:p>
            <a:pPr marL="0" indent="0">
              <a:buNone/>
            </a:pPr>
            <a:r>
              <a:rPr lang="en-US" sz="2000" dirty="0"/>
              <a:t>	{</a:t>
            </a:r>
          </a:p>
          <a:p>
            <a:pPr marL="0" indent="0">
              <a:buNone/>
            </a:pPr>
            <a:r>
              <a:rPr lang="en-US" sz="2000" dirty="0"/>
              <a:t>	    </a:t>
            </a:r>
            <a:r>
              <a:rPr lang="en-US" sz="2000" dirty="0" err="1"/>
              <a:t>Outer.inner</a:t>
            </a:r>
            <a:r>
              <a:rPr lang="en-US" sz="2000" dirty="0"/>
              <a:t> in=new </a:t>
            </a:r>
            <a:r>
              <a:rPr lang="en-US" sz="2000" dirty="0" err="1"/>
              <a:t>Outer.inner</a:t>
            </a:r>
            <a:r>
              <a:rPr lang="en-US" sz="2000" dirty="0"/>
              <a:t>();</a:t>
            </a:r>
          </a:p>
          <a:p>
            <a:pPr marL="0" indent="0">
              <a:buNone/>
            </a:pPr>
            <a:r>
              <a:rPr lang="en-US" sz="2000" dirty="0"/>
              <a:t>	    </a:t>
            </a:r>
            <a:r>
              <a:rPr lang="en-US" sz="2000" dirty="0" err="1"/>
              <a:t>in.getData</a:t>
            </a:r>
            <a:r>
              <a:rPr lang="en-US" sz="2000" dirty="0"/>
              <a:t>();</a:t>
            </a:r>
          </a:p>
          <a:p>
            <a:pPr marL="0" indent="0">
              <a:buNone/>
            </a:pPr>
            <a:r>
              <a:rPr lang="en-US" sz="2000" dirty="0"/>
              <a:t>	}</a:t>
            </a:r>
          </a:p>
          <a:p>
            <a:pPr marL="0" indent="0">
              <a:buNone/>
            </a:pPr>
            <a:r>
              <a:rPr lang="en-US" sz="2000" dirty="0"/>
              <a:t>}</a:t>
            </a:r>
          </a:p>
        </p:txBody>
      </p:sp>
      <p:sp>
        <p:nvSpPr>
          <p:cNvPr id="2" name="TextBox 1">
            <a:extLst>
              <a:ext uri="{FF2B5EF4-FFF2-40B4-BE49-F238E27FC236}">
                <a16:creationId xmlns:a16="http://schemas.microsoft.com/office/drawing/2014/main" id="{3737CAD5-C9BF-4932-875E-4D0DC095E6E8}"/>
              </a:ext>
            </a:extLst>
          </p:cNvPr>
          <p:cNvSpPr txBox="1"/>
          <p:nvPr/>
        </p:nvSpPr>
        <p:spPr>
          <a:xfrm>
            <a:off x="228600" y="20782"/>
            <a:ext cx="2895600" cy="461665"/>
          </a:xfrm>
          <a:prstGeom prst="rect">
            <a:avLst/>
          </a:prstGeom>
          <a:noFill/>
        </p:spPr>
        <p:txBody>
          <a:bodyPr wrap="square" rtlCol="0">
            <a:spAutoFit/>
          </a:bodyPr>
          <a:lstStyle/>
          <a:p>
            <a:r>
              <a:rPr lang="en-US" sz="2400" dirty="0">
                <a:solidFill>
                  <a:srgbClr val="FF0000"/>
                </a:solidFill>
              </a:rPr>
              <a:t>What will be output?</a:t>
            </a:r>
          </a:p>
        </p:txBody>
      </p:sp>
    </p:spTree>
    <p:extLst>
      <p:ext uri="{BB962C8B-B14F-4D97-AF65-F5344CB8AC3E}">
        <p14:creationId xmlns:p14="http://schemas.microsoft.com/office/powerpoint/2010/main" val="2533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2C2866-84FD-4568-87F7-7D7FBC1C89E5}"/>
              </a:ext>
            </a:extLst>
          </p:cNvPr>
          <p:cNvSpPr>
            <a:spLocks noGrp="1"/>
          </p:cNvSpPr>
          <p:nvPr>
            <p:ph type="title"/>
          </p:nvPr>
        </p:nvSpPr>
        <p:spPr>
          <a:xfrm>
            <a:off x="457200" y="1295400"/>
            <a:ext cx="8229600" cy="122238"/>
          </a:xfrm>
        </p:spPr>
        <p:txBody>
          <a:bodyPr>
            <a:noAutofit/>
          </a:bodyPr>
          <a:lstStyle/>
          <a:p>
            <a:pPr algn="l"/>
            <a:r>
              <a:rPr lang="en-US" sz="2800" b="1" dirty="0"/>
              <a:t>Difference between Normal inner class and Static nested class</a:t>
            </a:r>
            <a:br>
              <a:rPr lang="en-US" sz="2800" b="1" dirty="0"/>
            </a:br>
            <a:endParaRPr lang="en-US" sz="2800" dirty="0"/>
          </a:p>
        </p:txBody>
      </p:sp>
      <p:sp>
        <p:nvSpPr>
          <p:cNvPr id="6" name="Content Placeholder 5">
            <a:extLst>
              <a:ext uri="{FF2B5EF4-FFF2-40B4-BE49-F238E27FC236}">
                <a16:creationId xmlns:a16="http://schemas.microsoft.com/office/drawing/2014/main" id="{724A30CD-BF13-4914-9C2B-7599F25D7D05}"/>
              </a:ext>
            </a:extLst>
          </p:cNvPr>
          <p:cNvSpPr>
            <a:spLocks noGrp="1"/>
          </p:cNvSpPr>
          <p:nvPr>
            <p:ph idx="1"/>
          </p:nvPr>
        </p:nvSpPr>
        <p:spPr/>
        <p:txBody>
          <a:bodyPr>
            <a:normAutofit fontScale="85000" lnSpcReduction="10000"/>
          </a:bodyPr>
          <a:lstStyle/>
          <a:p>
            <a:pPr algn="just"/>
            <a:r>
              <a:rPr lang="en-US" dirty="0"/>
              <a:t>In normal inner class, we cannot declare any static members but in the static nested class, we can declare a static member including the main method.</a:t>
            </a:r>
          </a:p>
          <a:p>
            <a:pPr algn="just"/>
            <a:r>
              <a:rPr lang="en-US" dirty="0"/>
              <a:t>Since we cannot declare the main method in the normal inner class, therefore, we cannot run inner class directly from the command prompt. But we can declare the main method and can also run the static nested class directly from the command prompt.</a:t>
            </a:r>
          </a:p>
          <a:p>
            <a:pPr algn="just"/>
            <a:r>
              <a:rPr lang="en-US" dirty="0"/>
              <a:t>A normal inner class can access both static and non-static members of the outer class directly but from the static nested class, we can access only static members.</a:t>
            </a:r>
          </a:p>
          <a:p>
            <a:pPr algn="just"/>
            <a:endParaRPr lang="en-US" dirty="0"/>
          </a:p>
        </p:txBody>
      </p:sp>
    </p:spTree>
    <p:extLst>
      <p:ext uri="{BB962C8B-B14F-4D97-AF65-F5344CB8AC3E}">
        <p14:creationId xmlns:p14="http://schemas.microsoft.com/office/powerpoint/2010/main" val="3993132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7892" name="Object 4"/>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19635" r:id="rId3" imgW="13937020" imgH="5409524" progId="">
                  <p:embed/>
                </p:oleObj>
              </mc:Choice>
              <mc:Fallback>
                <p:oleObj r:id="rId3" imgW="13937020" imgH="540952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Tree>
    <p:extLst>
      <p:ext uri="{BB962C8B-B14F-4D97-AF65-F5344CB8AC3E}">
        <p14:creationId xmlns:p14="http://schemas.microsoft.com/office/powerpoint/2010/main" val="2507906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4651-B63A-4428-AEB0-82AE36EFE772}"/>
              </a:ext>
            </a:extLst>
          </p:cNvPr>
          <p:cNvSpPr>
            <a:spLocks noGrp="1"/>
          </p:cNvSpPr>
          <p:nvPr>
            <p:ph type="title"/>
          </p:nvPr>
        </p:nvSpPr>
        <p:spPr/>
        <p:txBody>
          <a:bodyPr/>
          <a:lstStyle/>
          <a:p>
            <a:r>
              <a:rPr lang="en-US" dirty="0"/>
              <a:t>Today’s topics</a:t>
            </a:r>
          </a:p>
        </p:txBody>
      </p:sp>
      <p:sp>
        <p:nvSpPr>
          <p:cNvPr id="3" name="Content Placeholder 2">
            <a:extLst>
              <a:ext uri="{FF2B5EF4-FFF2-40B4-BE49-F238E27FC236}">
                <a16:creationId xmlns:a16="http://schemas.microsoft.com/office/drawing/2014/main" id="{51FAA355-D7FC-4A03-918F-4B98F2636EBD}"/>
              </a:ext>
            </a:extLst>
          </p:cNvPr>
          <p:cNvSpPr>
            <a:spLocks noGrp="1"/>
          </p:cNvSpPr>
          <p:nvPr>
            <p:ph idx="1"/>
          </p:nvPr>
        </p:nvSpPr>
        <p:spPr/>
        <p:txBody>
          <a:bodyPr>
            <a:normAutofit fontScale="92500" lnSpcReduction="20000"/>
          </a:bodyPr>
          <a:lstStyle/>
          <a:p>
            <a:pPr marL="0" indent="0">
              <a:buNone/>
            </a:pPr>
            <a:r>
              <a:rPr lang="en-US" sz="2800" b="1" i="0" dirty="0">
                <a:solidFill>
                  <a:srgbClr val="FF0000"/>
                </a:solidFill>
                <a:effectLst/>
              </a:rPr>
              <a:t>Introduction to Java </a:t>
            </a:r>
            <a:r>
              <a:rPr lang="en-US" sz="2400" b="0" i="0" dirty="0">
                <a:solidFill>
                  <a:srgbClr val="FF0000"/>
                </a:solidFill>
                <a:effectLst/>
              </a:rPr>
              <a:t>: </a:t>
            </a:r>
            <a:r>
              <a:rPr lang="en-US" b="0" i="0" dirty="0">
                <a:solidFill>
                  <a:srgbClr val="000000"/>
                </a:solidFill>
                <a:effectLst/>
              </a:rPr>
              <a:t>basic java concepts:</a:t>
            </a:r>
          </a:p>
          <a:p>
            <a:pPr>
              <a:buFont typeface="Wingdings" panose="05000000000000000000" pitchFamily="2" charset="2"/>
              <a:buChar char="ü"/>
            </a:pPr>
            <a:r>
              <a:rPr lang="en-US" dirty="0">
                <a:solidFill>
                  <a:srgbClr val="000000"/>
                </a:solidFill>
              </a:rPr>
              <a:t>Introduction about the java programming development tools,</a:t>
            </a:r>
          </a:p>
          <a:p>
            <a:pPr>
              <a:buFont typeface="Wingdings" panose="05000000000000000000" pitchFamily="2" charset="2"/>
              <a:buChar char="ü"/>
            </a:pPr>
            <a:r>
              <a:rPr lang="en-US" b="0" i="0" dirty="0">
                <a:solidFill>
                  <a:srgbClr val="000000"/>
                </a:solidFill>
                <a:effectLst/>
              </a:rPr>
              <a:t>Java keywords,</a:t>
            </a:r>
          </a:p>
          <a:p>
            <a:pPr>
              <a:buFont typeface="Wingdings" panose="05000000000000000000" pitchFamily="2" charset="2"/>
              <a:buChar char="ü"/>
            </a:pPr>
            <a:r>
              <a:rPr lang="en-US" b="0" i="0" dirty="0">
                <a:solidFill>
                  <a:srgbClr val="000000"/>
                </a:solidFill>
                <a:effectLst/>
              </a:rPr>
              <a:t>variables,</a:t>
            </a:r>
          </a:p>
          <a:p>
            <a:pPr>
              <a:buFont typeface="Wingdings" panose="05000000000000000000" pitchFamily="2" charset="2"/>
              <a:buChar char="ü"/>
            </a:pPr>
            <a:r>
              <a:rPr lang="en-US" b="0" i="0" dirty="0">
                <a:solidFill>
                  <a:srgbClr val="000000"/>
                </a:solidFill>
                <a:effectLst/>
              </a:rPr>
              <a:t>data types,</a:t>
            </a:r>
          </a:p>
          <a:p>
            <a:pPr>
              <a:buFont typeface="Wingdings" panose="05000000000000000000" pitchFamily="2" charset="2"/>
              <a:buChar char="ü"/>
            </a:pPr>
            <a:r>
              <a:rPr lang="en-US" b="0" i="0" dirty="0">
                <a:solidFill>
                  <a:srgbClr val="000000"/>
                </a:solidFill>
                <a:effectLst/>
              </a:rPr>
              <a:t>operators and </a:t>
            </a:r>
          </a:p>
          <a:p>
            <a:pPr>
              <a:buFont typeface="Wingdings" panose="05000000000000000000" pitchFamily="2" charset="2"/>
              <a:buChar char="ü"/>
            </a:pPr>
            <a:r>
              <a:rPr lang="en-US" b="0" i="0" dirty="0">
                <a:solidFill>
                  <a:srgbClr val="000000"/>
                </a:solidFill>
                <a:effectLst/>
              </a:rPr>
              <a:t>control statements</a:t>
            </a:r>
          </a:p>
          <a:p>
            <a:pPr marL="0" indent="0">
              <a:buNone/>
            </a:pPr>
            <a:br>
              <a:rPr lang="en-US" dirty="0"/>
            </a:br>
            <a:endParaRPr lang="en-US" dirty="0"/>
          </a:p>
        </p:txBody>
      </p:sp>
    </p:spTree>
    <p:extLst>
      <p:ext uri="{BB962C8B-B14F-4D97-AF65-F5344CB8AC3E}">
        <p14:creationId xmlns:p14="http://schemas.microsoft.com/office/powerpoint/2010/main" val="2544476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0FB6-CEFC-4133-9D6C-2167E2D49353}"/>
              </a:ext>
            </a:extLst>
          </p:cNvPr>
          <p:cNvSpPr>
            <a:spLocks noGrp="1"/>
          </p:cNvSpPr>
          <p:nvPr>
            <p:ph type="title"/>
          </p:nvPr>
        </p:nvSpPr>
        <p:spPr/>
        <p:txBody>
          <a:bodyPr/>
          <a:lstStyle/>
          <a:p>
            <a:r>
              <a:rPr lang="en-US" dirty="0"/>
              <a:t>Control Statements:</a:t>
            </a:r>
          </a:p>
        </p:txBody>
      </p:sp>
      <p:sp>
        <p:nvSpPr>
          <p:cNvPr id="3" name="Content Placeholder 2">
            <a:extLst>
              <a:ext uri="{FF2B5EF4-FFF2-40B4-BE49-F238E27FC236}">
                <a16:creationId xmlns:a16="http://schemas.microsoft.com/office/drawing/2014/main" id="{E23C9D22-9836-4241-8DE7-CF35794D2A8C}"/>
              </a:ext>
            </a:extLst>
          </p:cNvPr>
          <p:cNvSpPr>
            <a:spLocks noGrp="1"/>
          </p:cNvSpPr>
          <p:nvPr>
            <p:ph idx="1"/>
          </p:nvPr>
        </p:nvSpPr>
        <p:spPr/>
        <p:txBody>
          <a:bodyPr/>
          <a:lstStyle/>
          <a:p>
            <a:r>
              <a:rPr lang="en-US" dirty="0"/>
              <a:t>???</a:t>
            </a:r>
          </a:p>
        </p:txBody>
      </p:sp>
    </p:spTree>
    <p:extLst>
      <p:ext uri="{BB962C8B-B14F-4D97-AF65-F5344CB8AC3E}">
        <p14:creationId xmlns:p14="http://schemas.microsoft.com/office/powerpoint/2010/main" val="54033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A2174553-9E21-4508-AC1A-213615D4B404}"/>
              </a:ext>
            </a:extLst>
          </p:cNvPr>
          <p:cNvSpPr>
            <a:spLocks noGrp="1"/>
          </p:cNvSpPr>
          <p:nvPr>
            <p:ph type="title"/>
          </p:nvPr>
        </p:nvSpPr>
        <p:spPr/>
        <p:txBody>
          <a:bodyPr/>
          <a:lstStyle/>
          <a:p>
            <a:pPr eaLnBrk="1" hangingPunct="1"/>
            <a:r>
              <a:rPr lang="en-US" altLang="en-US"/>
              <a:t>if/else constructs</a:t>
            </a:r>
          </a:p>
        </p:txBody>
      </p:sp>
      <p:sp>
        <p:nvSpPr>
          <p:cNvPr id="72707" name="Content Placeholder 2">
            <a:extLst>
              <a:ext uri="{FF2B5EF4-FFF2-40B4-BE49-F238E27FC236}">
                <a16:creationId xmlns:a16="http://schemas.microsoft.com/office/drawing/2014/main" id="{0A3E908A-3B41-4BFE-9592-C015714FDE3A}"/>
              </a:ext>
            </a:extLst>
          </p:cNvPr>
          <p:cNvSpPr>
            <a:spLocks noGrp="1"/>
          </p:cNvSpPr>
          <p:nvPr>
            <p:ph idx="1"/>
          </p:nvPr>
        </p:nvSpPr>
        <p:spPr/>
        <p:txBody>
          <a:bodyPr>
            <a:normAutofit lnSpcReduction="10000"/>
          </a:bodyPr>
          <a:lstStyle/>
          <a:p>
            <a:pPr eaLnBrk="1" hangingPunct="1">
              <a:buFont typeface="Arial" panose="020B0604020202020204" pitchFamily="34" charset="0"/>
              <a:buNone/>
            </a:pPr>
            <a:r>
              <a:rPr lang="en-US" altLang="en-US"/>
              <a:t>If(condition)</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 statement execute when condition true</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else</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 statement execute when condition false</a:t>
            </a:r>
          </a:p>
          <a:p>
            <a:pPr eaLnBrk="1" hangingPunct="1">
              <a:buFont typeface="Arial" panose="020B0604020202020204" pitchFamily="34" charset="0"/>
              <a:buNone/>
            </a:pPr>
            <a:r>
              <a:rPr lang="en-US" altLang="en-US"/>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88D7EAEF-7EDE-4AA2-8584-322E825C5983}"/>
              </a:ext>
            </a:extLst>
          </p:cNvPr>
          <p:cNvSpPr>
            <a:spLocks noGrp="1"/>
          </p:cNvSpPr>
          <p:nvPr>
            <p:ph type="title"/>
          </p:nvPr>
        </p:nvSpPr>
        <p:spPr/>
        <p:txBody>
          <a:bodyPr/>
          <a:lstStyle/>
          <a:p>
            <a:pPr eaLnBrk="1" hangingPunct="1"/>
            <a:r>
              <a:rPr lang="en-US" altLang="en-US"/>
              <a:t>switch statement</a:t>
            </a:r>
          </a:p>
        </p:txBody>
      </p:sp>
      <p:sp>
        <p:nvSpPr>
          <p:cNvPr id="73731" name="Content Placeholder 2">
            <a:extLst>
              <a:ext uri="{FF2B5EF4-FFF2-40B4-BE49-F238E27FC236}">
                <a16:creationId xmlns:a16="http://schemas.microsoft.com/office/drawing/2014/main" id="{8E7394BD-F420-47A3-9DF0-F715E5C60982}"/>
              </a:ext>
            </a:extLst>
          </p:cNvPr>
          <p:cNvSpPr>
            <a:spLocks noGrp="1"/>
          </p:cNvSpPr>
          <p:nvPr>
            <p:ph idx="1"/>
          </p:nvPr>
        </p:nvSpPr>
        <p:spPr/>
        <p:txBody>
          <a:bodyPr/>
          <a:lstStyle/>
          <a:p>
            <a:pPr eaLnBrk="1" hangingPunct="1">
              <a:buFont typeface="Arial" panose="020B0604020202020204" pitchFamily="34" charset="0"/>
              <a:buNone/>
            </a:pPr>
            <a:r>
              <a:rPr lang="en-US" altLang="en-US"/>
              <a:t>To select choices/options from user it used:</a:t>
            </a:r>
          </a:p>
          <a:p>
            <a:pPr eaLnBrk="1" hangingPunct="1">
              <a:buFont typeface="Arial" panose="020B0604020202020204" pitchFamily="34" charset="0"/>
              <a:buNone/>
            </a:pPr>
            <a:r>
              <a:rPr lang="en-US" altLang="en-US"/>
              <a:t>Switch with choice (integer value like: 1,2,..)</a:t>
            </a:r>
          </a:p>
          <a:p>
            <a:pPr eaLnBrk="1" hangingPunct="1">
              <a:buFont typeface="Arial" panose="020B0604020202020204" pitchFamily="34" charset="0"/>
              <a:buNone/>
            </a:pPr>
            <a:r>
              <a:rPr lang="en-US" altLang="en-US"/>
              <a:t>Switch with choice (character value like: A,B,..)</a:t>
            </a:r>
          </a:p>
          <a:p>
            <a:pPr eaLnBrk="1" hangingPunct="1">
              <a:buFont typeface="Arial" panose="020B0604020202020204" pitchFamily="34" charset="0"/>
              <a:buNone/>
            </a:pPr>
            <a:r>
              <a:rPr lang="en-US" altLang="en-US"/>
              <a:t>Switch with choice (String value like: “ADD”,”SUB”,..)</a:t>
            </a:r>
          </a:p>
          <a:p>
            <a:pPr eaLnBrk="1" hangingPunct="1">
              <a:buFont typeface="Arial" panose="020B0604020202020204" pitchFamily="34" charset="0"/>
              <a:buNone/>
            </a:pPr>
            <a:endParaRPr lang="en-US" altLang="en-US"/>
          </a:p>
          <a:p>
            <a:pPr eaLnBrk="1" hangingPunct="1">
              <a:buFont typeface="Arial" panose="020B0604020202020204" pitchFamily="34" charset="0"/>
              <a:buNone/>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DC63B-11CA-49E0-8FC4-B60E11657601}"/>
              </a:ext>
            </a:extLst>
          </p:cNvPr>
          <p:cNvSpPr>
            <a:spLocks noGrp="1"/>
          </p:cNvSpPr>
          <p:nvPr>
            <p:ph type="title"/>
          </p:nvPr>
        </p:nvSpPr>
        <p:spPr/>
        <p:txBody>
          <a:bodyPr rtlCol="0">
            <a:normAutofit fontScale="90000"/>
          </a:bodyPr>
          <a:lstStyle/>
          <a:p>
            <a:pPr algn="l" eaLnBrk="1" fontAlgn="auto" hangingPunct="1">
              <a:spcAft>
                <a:spcPts val="0"/>
              </a:spcAft>
              <a:defRPr/>
            </a:pPr>
            <a:br>
              <a:rPr lang="en-US" dirty="0"/>
            </a:br>
            <a:r>
              <a:rPr lang="en-US" dirty="0"/>
              <a:t>looping controls, nested loops</a:t>
            </a:r>
            <a:br>
              <a:rPr lang="en-US" dirty="0"/>
            </a:br>
            <a:endParaRPr lang="en-US" dirty="0"/>
          </a:p>
        </p:txBody>
      </p:sp>
      <p:sp>
        <p:nvSpPr>
          <p:cNvPr id="74755" name="Content Placeholder 2">
            <a:extLst>
              <a:ext uri="{FF2B5EF4-FFF2-40B4-BE49-F238E27FC236}">
                <a16:creationId xmlns:a16="http://schemas.microsoft.com/office/drawing/2014/main" id="{4F0A3D69-AAEA-4DF1-BC99-E88DA60F9C08}"/>
              </a:ext>
            </a:extLst>
          </p:cNvPr>
          <p:cNvSpPr>
            <a:spLocks noGrp="1"/>
          </p:cNvSpPr>
          <p:nvPr>
            <p:ph idx="1"/>
          </p:nvPr>
        </p:nvSpPr>
        <p:spPr/>
        <p:txBody>
          <a:bodyPr/>
          <a:lstStyle/>
          <a:p>
            <a:pPr eaLnBrk="1" hangingPunct="1"/>
            <a:r>
              <a:rPr lang="en-US" altLang="en-US"/>
              <a:t>While loop</a:t>
            </a:r>
          </a:p>
          <a:p>
            <a:pPr eaLnBrk="1" hangingPunct="1"/>
            <a:r>
              <a:rPr lang="en-US" altLang="en-US"/>
              <a:t>Do while loop</a:t>
            </a:r>
          </a:p>
          <a:p>
            <a:pPr eaLnBrk="1" hangingPunct="1"/>
            <a:r>
              <a:rPr lang="en-US" altLang="en-US"/>
              <a:t>For loop</a:t>
            </a:r>
          </a:p>
          <a:p>
            <a:pPr eaLnBrk="1" hangingPunct="1"/>
            <a:r>
              <a:rPr lang="en-US" altLang="en-US"/>
              <a:t>Enhanced or advanced for loop</a:t>
            </a:r>
          </a:p>
          <a:p>
            <a:pPr eaLnBrk="1" hangingPunct="1"/>
            <a:r>
              <a:rPr lang="en-US" altLang="en-US"/>
              <a:t>Nested loops means one loop inside another loop.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31F5-378A-417B-931D-889ABFD2F566}"/>
              </a:ext>
            </a:extLst>
          </p:cNvPr>
          <p:cNvSpPr>
            <a:spLocks noGrp="1"/>
          </p:cNvSpPr>
          <p:nvPr>
            <p:ph type="title"/>
          </p:nvPr>
        </p:nvSpPr>
        <p:spPr/>
        <p:txBody>
          <a:bodyPr/>
          <a:lstStyle/>
          <a:p>
            <a:r>
              <a:rPr lang="en-US" dirty="0"/>
              <a:t>Enhanced For loop</a:t>
            </a:r>
          </a:p>
        </p:txBody>
      </p:sp>
      <p:sp>
        <p:nvSpPr>
          <p:cNvPr id="3" name="Content Placeholder 2">
            <a:extLst>
              <a:ext uri="{FF2B5EF4-FFF2-40B4-BE49-F238E27FC236}">
                <a16:creationId xmlns:a16="http://schemas.microsoft.com/office/drawing/2014/main" id="{0420D5BB-1446-424B-BA62-56D7D2AA9FDA}"/>
              </a:ext>
            </a:extLst>
          </p:cNvPr>
          <p:cNvSpPr>
            <a:spLocks noGrp="1"/>
          </p:cNvSpPr>
          <p:nvPr>
            <p:ph idx="1"/>
          </p:nvPr>
        </p:nvSpPr>
        <p:spPr/>
        <p:txBody>
          <a:bodyPr/>
          <a:lstStyle/>
          <a:p>
            <a:pPr marL="0" indent="0">
              <a:buNone/>
            </a:pPr>
            <a:r>
              <a:rPr lang="en-US" dirty="0"/>
              <a:t>for(</a:t>
            </a:r>
            <a:r>
              <a:rPr lang="en-US" dirty="0" err="1"/>
              <a:t>data_type</a:t>
            </a:r>
            <a:r>
              <a:rPr lang="en-US" dirty="0"/>
              <a:t> variable : array | collection)</a:t>
            </a:r>
          </a:p>
          <a:p>
            <a:pPr marL="0" indent="0">
              <a:buNone/>
            </a:pPr>
            <a:r>
              <a:rPr lang="en-US" dirty="0"/>
              <a:t>{  </a:t>
            </a:r>
          </a:p>
          <a:p>
            <a:pPr marL="0" indent="0">
              <a:buNone/>
            </a:pPr>
            <a:r>
              <a:rPr lang="en-US" dirty="0"/>
              <a:t>//body of for-each loop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336635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15AF-9D4E-4484-B45E-07DA4A4778F4}"/>
              </a:ext>
            </a:extLst>
          </p:cNvPr>
          <p:cNvSpPr>
            <a:spLocks noGrp="1"/>
          </p:cNvSpPr>
          <p:nvPr>
            <p:ph type="title"/>
          </p:nvPr>
        </p:nvSpPr>
        <p:spPr/>
        <p:txBody>
          <a:bodyPr>
            <a:normAutofit/>
          </a:bodyPr>
          <a:lstStyle/>
          <a:p>
            <a:pPr algn="l"/>
            <a:r>
              <a:rPr lang="en-US" sz="3600" dirty="0"/>
              <a:t>Example:</a:t>
            </a:r>
          </a:p>
        </p:txBody>
      </p:sp>
      <p:sp>
        <p:nvSpPr>
          <p:cNvPr id="3" name="Content Placeholder 2">
            <a:extLst>
              <a:ext uri="{FF2B5EF4-FFF2-40B4-BE49-F238E27FC236}">
                <a16:creationId xmlns:a16="http://schemas.microsoft.com/office/drawing/2014/main" id="{693068CA-79E2-4985-B413-3EB5C92F7557}"/>
              </a:ext>
            </a:extLst>
          </p:cNvPr>
          <p:cNvSpPr>
            <a:spLocks noGrp="1"/>
          </p:cNvSpPr>
          <p:nvPr>
            <p:ph idx="1"/>
          </p:nvPr>
        </p:nvSpPr>
        <p:spPr/>
        <p:txBody>
          <a:bodyPr/>
          <a:lstStyle/>
          <a:p>
            <a:pPr marL="0" indent="0">
              <a:buNone/>
            </a:pPr>
            <a:r>
              <a:rPr lang="en-US" dirty="0"/>
              <a:t>int </a:t>
            </a:r>
            <a:r>
              <a:rPr lang="en-US" dirty="0" err="1"/>
              <a:t>myArray</a:t>
            </a:r>
            <a:r>
              <a:rPr lang="en-US" dirty="0"/>
              <a:t>[]=new int[]{11,12,13,14,15};</a:t>
            </a:r>
          </a:p>
          <a:p>
            <a:pPr marL="0" indent="0">
              <a:buNone/>
            </a:pPr>
            <a:r>
              <a:rPr lang="en-US" dirty="0"/>
              <a:t>for(int num : </a:t>
            </a:r>
            <a:r>
              <a:rPr lang="en-US" dirty="0" err="1"/>
              <a:t>myArray</a:t>
            </a:r>
            <a:r>
              <a:rPr lang="en-US" dirty="0"/>
              <a:t>)</a:t>
            </a:r>
          </a:p>
          <a:p>
            <a:pPr marL="0" indent="0">
              <a:buNone/>
            </a:pPr>
            <a:r>
              <a:rPr lang="en-US" dirty="0"/>
              <a:t>{  </a:t>
            </a:r>
          </a:p>
          <a:p>
            <a:pPr marL="0" indent="0">
              <a:buNone/>
            </a:pPr>
            <a:r>
              <a:rPr lang="en-US" dirty="0" err="1"/>
              <a:t>System.out.println</a:t>
            </a:r>
            <a:r>
              <a:rPr lang="en-US" dirty="0"/>
              <a:t>(num);</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652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AB02D-19C6-4C06-B18B-FA55C666AE88}"/>
              </a:ext>
            </a:extLst>
          </p:cNvPr>
          <p:cNvSpPr>
            <a:spLocks noGrp="1"/>
          </p:cNvSpPr>
          <p:nvPr>
            <p:ph type="title"/>
          </p:nvPr>
        </p:nvSpPr>
        <p:spPr/>
        <p:txBody>
          <a:bodyPr>
            <a:normAutofit fontScale="90000"/>
          </a:bodyPr>
          <a:lstStyle/>
          <a:p>
            <a:pPr algn="l"/>
            <a:br>
              <a:rPr lang="en-US" b="1" dirty="0"/>
            </a:br>
            <a:r>
              <a:rPr lang="en-US" b="1" dirty="0"/>
              <a:t>Does Java support </a:t>
            </a:r>
            <a:r>
              <a:rPr lang="en-US" b="1" dirty="0" err="1"/>
              <a:t>goto</a:t>
            </a:r>
            <a:r>
              <a:rPr lang="en-US" b="1" dirty="0"/>
              <a:t>?</a:t>
            </a:r>
            <a:br>
              <a:rPr lang="en-US" b="1" dirty="0"/>
            </a:br>
            <a:endParaRPr lang="en-US" dirty="0"/>
          </a:p>
        </p:txBody>
      </p:sp>
      <p:sp>
        <p:nvSpPr>
          <p:cNvPr id="3" name="Content Placeholder 2">
            <a:extLst>
              <a:ext uri="{FF2B5EF4-FFF2-40B4-BE49-F238E27FC236}">
                <a16:creationId xmlns:a16="http://schemas.microsoft.com/office/drawing/2014/main" id="{934E9DBE-9EBB-4A3D-983B-97D9CD8918B8}"/>
              </a:ext>
            </a:extLst>
          </p:cNvPr>
          <p:cNvSpPr>
            <a:spLocks noGrp="1"/>
          </p:cNvSpPr>
          <p:nvPr>
            <p:ph idx="1"/>
          </p:nvPr>
        </p:nvSpPr>
        <p:spPr/>
        <p:txBody>
          <a:bodyPr/>
          <a:lstStyle/>
          <a:p>
            <a:r>
              <a:rPr lang="en-US" dirty="0"/>
              <a:t>No </a:t>
            </a:r>
          </a:p>
        </p:txBody>
      </p:sp>
    </p:spTree>
    <p:extLst>
      <p:ext uri="{BB962C8B-B14F-4D97-AF65-F5344CB8AC3E}">
        <p14:creationId xmlns:p14="http://schemas.microsoft.com/office/powerpoint/2010/main" val="1868595572"/>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6831</TotalTime>
  <Words>554</Words>
  <Application>Microsoft Office PowerPoint</Application>
  <PresentationFormat>On-screen Show (4:3)</PresentationFormat>
  <Paragraphs>105</Paragraphs>
  <Slides>15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15</vt:i4>
      </vt:variant>
    </vt:vector>
  </HeadingPairs>
  <TitlesOfParts>
    <vt:vector size="22" baseType="lpstr">
      <vt:lpstr>Arial</vt:lpstr>
      <vt:lpstr>Arial Rounded MT Bold</vt:lpstr>
      <vt:lpstr>Calibri</vt:lpstr>
      <vt:lpstr>Courier New</vt:lpstr>
      <vt:lpstr>Tahoma</vt:lpstr>
      <vt:lpstr>Wingdings</vt:lpstr>
      <vt:lpstr>Lpu theme final with copyright(S)</vt:lpstr>
      <vt:lpstr>CAP615 PROGRAMMING IN JAVA</vt:lpstr>
      <vt:lpstr>Today’s topics</vt:lpstr>
      <vt:lpstr>Control Statements:</vt:lpstr>
      <vt:lpstr>if/else constructs</vt:lpstr>
      <vt:lpstr>switch statement</vt:lpstr>
      <vt:lpstr> looping controls, nested loops </vt:lpstr>
      <vt:lpstr>Enhanced For loop</vt:lpstr>
      <vt:lpstr>Example:</vt:lpstr>
      <vt:lpstr> Does Java support goto? </vt:lpstr>
      <vt:lpstr>inner and nested classes</vt:lpstr>
      <vt:lpstr>PowerPoint Presentation</vt:lpstr>
      <vt:lpstr>PowerPoint Presentation</vt:lpstr>
      <vt:lpstr>PowerPoint Presentation</vt:lpstr>
      <vt:lpstr>Difference between Normal inner class and Static nested class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rockstar</cp:lastModifiedBy>
  <cp:revision>240</cp:revision>
  <dcterms:created xsi:type="dcterms:W3CDTF">2014-05-25T11:13:57Z</dcterms:created>
  <dcterms:modified xsi:type="dcterms:W3CDTF">2022-02-02T03:49:16Z</dcterms:modified>
</cp:coreProperties>
</file>