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75" r:id="rId10"/>
    <p:sldId id="263" r:id="rId11"/>
    <p:sldId id="276" r:id="rId12"/>
    <p:sldId id="264" r:id="rId13"/>
    <p:sldId id="265" r:id="rId14"/>
    <p:sldId id="277" r:id="rId15"/>
    <p:sldId id="266" r:id="rId16"/>
    <p:sldId id="267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8000"/>
    <a:srgbClr val="54CC49"/>
    <a:srgbClr val="FF1414"/>
    <a:srgbClr val="302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726CEE-DEEF-4B5F-8BED-495CDAF28F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09781-BC7C-4468-AE74-47E4E846E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35BD4-1BDD-4A7F-8C51-205AB58EC9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57921-09C5-44C6-BA37-6141D0B2E0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946ADD-2129-47F8-95EB-80FD96492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764C-E7AD-47D5-988D-62E57696B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BD31A-BCB6-404A-A1B9-74331619F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2DB63-AA88-4613-8346-ADF5EFB28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C4D13-432B-47DF-A446-1E91A92984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64176-5147-4427-9F72-63298511B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1339-5485-462D-9BDC-2371A77BA6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3B432-8446-4484-B1EF-2D05532CD8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19AA1-D8CA-4A03-A649-ECDEA5C90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0A4F29C-1787-4B44-BC42-996BD54DB0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5BB-7996-470A-8104-E5654422B11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Analysis of Algorithms</a:t>
            </a: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3581400" cy="4114800"/>
          </a:xfrm>
        </p:spPr>
        <p:txBody>
          <a:bodyPr/>
          <a:lstStyle/>
          <a:p>
            <a:r>
              <a:rPr lang="en-US" altLang="en-US" sz="2800"/>
              <a:t>Running Time</a:t>
            </a:r>
          </a:p>
          <a:p>
            <a:r>
              <a:rPr lang="en-US" altLang="en-US" sz="2800"/>
              <a:t>Pseudo-Code</a:t>
            </a:r>
          </a:p>
          <a:p>
            <a:r>
              <a:rPr lang="en-US" altLang="en-US" sz="2800"/>
              <a:t>Analysis of Algorithms</a:t>
            </a:r>
          </a:p>
          <a:p>
            <a:r>
              <a:rPr lang="en-US" altLang="en-US" sz="2800"/>
              <a:t>Asymptotic Notation</a:t>
            </a:r>
          </a:p>
          <a:p>
            <a:r>
              <a:rPr lang="en-US" altLang="en-US" sz="2800"/>
              <a:t>Asymptotic Analysis</a:t>
            </a:r>
          </a:p>
          <a:p>
            <a:r>
              <a:rPr lang="en-US" altLang="en-US" sz="2800"/>
              <a:t>Mathematical facts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14800" y="1981200"/>
            <a:ext cx="4191000" cy="3048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F337-167E-4604-AC8E-97535BAF02C9}" type="slidenum">
              <a:rPr lang="en-US"/>
              <a:pPr/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Asymptotic Notation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0000" cy="4572000"/>
          </a:xfrm>
        </p:spPr>
        <p:txBody>
          <a:bodyPr/>
          <a:lstStyle/>
          <a:p>
            <a:r>
              <a:rPr lang="en-US" altLang="en-US" b="1"/>
              <a:t>Goal</a:t>
            </a:r>
            <a:r>
              <a:rPr lang="en-US" altLang="en-US"/>
              <a:t>: to simplify analysis by getting rid of unneeded information (like “rounding” 1,000,001≈1,000,000)</a:t>
            </a:r>
          </a:p>
          <a:p>
            <a:r>
              <a:rPr lang="en-US" altLang="en-US"/>
              <a:t>We want to say in a formal way 3n</a:t>
            </a:r>
            <a:r>
              <a:rPr lang="en-US" altLang="en-US" baseline="30000"/>
              <a:t>2</a:t>
            </a:r>
            <a:r>
              <a:rPr lang="en-US" altLang="en-US"/>
              <a:t> ≈ n</a:t>
            </a:r>
            <a:r>
              <a:rPr lang="en-US" altLang="en-US" baseline="30000"/>
              <a:t>2</a:t>
            </a:r>
            <a:endParaRPr lang="en-US" altLang="en-US"/>
          </a:p>
          <a:p>
            <a:r>
              <a:rPr lang="en-US" altLang="en-US">
                <a:solidFill>
                  <a:srgbClr val="3028FF"/>
                </a:solidFill>
              </a:rPr>
              <a:t>The “Big-Oh” Notation:</a:t>
            </a:r>
            <a:endParaRPr lang="en-US" altLang="en-US"/>
          </a:p>
          <a:p>
            <a:pPr lvl="1"/>
            <a:r>
              <a:rPr lang="en-US" altLang="en-US"/>
              <a:t>given functions </a:t>
            </a:r>
            <a:r>
              <a:rPr lang="en-US" altLang="en-US" b="1" i="1">
                <a:solidFill>
                  <a:srgbClr val="3028FF"/>
                </a:solidFill>
              </a:rPr>
              <a:t>f(n)</a:t>
            </a:r>
            <a:r>
              <a:rPr lang="en-US" altLang="en-US"/>
              <a:t> and g(n), we say that </a:t>
            </a:r>
            <a:r>
              <a:rPr lang="en-US" altLang="en-US" b="1" i="1">
                <a:solidFill>
                  <a:srgbClr val="3028FF"/>
                </a:solidFill>
              </a:rPr>
              <a:t>f(n)</a:t>
            </a:r>
            <a:r>
              <a:rPr lang="en-US" altLang="en-US"/>
              <a:t> is O(</a:t>
            </a:r>
            <a:r>
              <a:rPr lang="en-US" altLang="en-US" b="1" i="1">
                <a:solidFill>
                  <a:srgbClr val="FF1414"/>
                </a:solidFill>
              </a:rPr>
              <a:t>g(n)</a:t>
            </a:r>
            <a:r>
              <a:rPr lang="en-US" altLang="en-US"/>
              <a:t> ) if and only if there are positive constants </a:t>
            </a:r>
            <a:r>
              <a:rPr lang="en-US" altLang="en-US" b="1" i="1">
                <a:solidFill>
                  <a:srgbClr val="54CC49"/>
                </a:solidFill>
              </a:rPr>
              <a:t>c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54CC49"/>
                </a:solidFill>
              </a:rPr>
              <a:t>n</a:t>
            </a:r>
            <a:r>
              <a:rPr lang="en-US" altLang="en-US" i="1" baseline="-25000">
                <a:solidFill>
                  <a:srgbClr val="54CC49"/>
                </a:solidFill>
              </a:rPr>
              <a:t>0</a:t>
            </a:r>
            <a:r>
              <a:rPr lang="en-US" altLang="en-US"/>
              <a:t> such that </a:t>
            </a:r>
            <a:r>
              <a:rPr lang="en-US" altLang="en-US" b="1" i="1">
                <a:solidFill>
                  <a:srgbClr val="3028FF"/>
                </a:solidFill>
              </a:rPr>
              <a:t>f(n)≤</a:t>
            </a:r>
            <a:r>
              <a:rPr lang="en-US" altLang="en-US"/>
              <a:t>  </a:t>
            </a:r>
            <a:r>
              <a:rPr lang="en-US" altLang="en-US" b="1" i="1">
                <a:solidFill>
                  <a:srgbClr val="54CC49"/>
                </a:solidFill>
              </a:rPr>
              <a:t>c g(n)</a:t>
            </a:r>
            <a:r>
              <a:rPr lang="en-US" altLang="en-US"/>
              <a:t> </a:t>
            </a:r>
            <a:r>
              <a:rPr lang="en-US" altLang="en-US">
                <a:solidFill>
                  <a:srgbClr val="3028FF"/>
                </a:solidFill>
              </a:rPr>
              <a:t>for </a:t>
            </a:r>
            <a:r>
              <a:rPr lang="en-US" altLang="en-US" i="1">
                <a:solidFill>
                  <a:srgbClr val="54CC49"/>
                </a:solidFill>
              </a:rPr>
              <a:t>n</a:t>
            </a:r>
            <a:r>
              <a:rPr lang="en-US" altLang="en-US">
                <a:solidFill>
                  <a:srgbClr val="3028FF"/>
                </a:solidFill>
              </a:rPr>
              <a:t> ≥ </a:t>
            </a:r>
            <a:r>
              <a:rPr lang="en-US" altLang="en-US" i="1">
                <a:solidFill>
                  <a:srgbClr val="54CC49"/>
                </a:solidFill>
              </a:rPr>
              <a:t>n</a:t>
            </a:r>
            <a:r>
              <a:rPr lang="en-US" altLang="en-US" i="1" baseline="-25000">
                <a:solidFill>
                  <a:srgbClr val="54CC49"/>
                </a:solidFill>
              </a:rPr>
              <a:t>0</a:t>
            </a:r>
            <a:endParaRPr lang="en-US" altLang="en-US" sz="2400" i="1" baseline="-25000">
              <a:solidFill>
                <a:srgbClr val="54CC49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6013" y="1760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715-8A47-42E3-AFA8-EE800B82AB6F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Example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196013" y="1760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685800"/>
            <a:ext cx="48514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057400"/>
            <a:ext cx="38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4419600" y="2362200"/>
            <a:ext cx="3886200" cy="3886200"/>
          </a:xfrm>
          <a:prstGeom prst="line">
            <a:avLst/>
          </a:prstGeom>
          <a:noFill/>
          <a:ln w="28575">
            <a:solidFill>
              <a:srgbClr val="FF141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4419600" y="1905000"/>
            <a:ext cx="3276600" cy="3276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4419600" y="1905000"/>
            <a:ext cx="3733800" cy="3733800"/>
          </a:xfrm>
          <a:prstGeom prst="line">
            <a:avLst/>
          </a:prstGeom>
          <a:noFill/>
          <a:ln w="9525">
            <a:solidFill>
              <a:srgbClr val="3028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676400"/>
            <a:ext cx="40640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524000"/>
            <a:ext cx="15621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8600" y="1447800"/>
            <a:ext cx="32766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For functions </a:t>
            </a:r>
            <a:r>
              <a:rPr lang="en-US" altLang="en-US" sz="2800" b="1" i="1"/>
              <a:t>f(n) </a:t>
            </a:r>
            <a:r>
              <a:rPr lang="en-US" altLang="en-US" sz="2800"/>
              <a:t>and</a:t>
            </a:r>
            <a:r>
              <a:rPr lang="en-US" altLang="en-US" sz="2800" b="1" i="1"/>
              <a:t> g(n)</a:t>
            </a:r>
            <a:r>
              <a:rPr lang="en-US" altLang="en-US" sz="2800"/>
              <a:t> (to the right) there are positive constants </a:t>
            </a:r>
            <a:r>
              <a:rPr lang="en-US" altLang="en-US" sz="2800" b="1" i="1">
                <a:solidFill>
                  <a:srgbClr val="54CC49"/>
                </a:solidFill>
              </a:rPr>
              <a:t>c</a:t>
            </a:r>
            <a:r>
              <a:rPr lang="en-US" altLang="en-US" sz="2800"/>
              <a:t> and </a:t>
            </a:r>
            <a:r>
              <a:rPr lang="en-US" altLang="en-US" sz="2800" i="1">
                <a:solidFill>
                  <a:srgbClr val="54CC49"/>
                </a:solidFill>
              </a:rPr>
              <a:t>n</a:t>
            </a:r>
            <a:r>
              <a:rPr lang="en-US" altLang="en-US" sz="2800" i="1" baseline="-25000">
                <a:solidFill>
                  <a:srgbClr val="54CC49"/>
                </a:solidFill>
              </a:rPr>
              <a:t>0</a:t>
            </a:r>
            <a:r>
              <a:rPr lang="en-US" altLang="en-US" sz="2800"/>
              <a:t> such that: </a:t>
            </a:r>
            <a:r>
              <a:rPr lang="en-US" altLang="en-US" sz="2800" b="1" i="1">
                <a:solidFill>
                  <a:srgbClr val="3028FF"/>
                </a:solidFill>
              </a:rPr>
              <a:t>f(n)≤</a:t>
            </a:r>
            <a:r>
              <a:rPr lang="en-US" altLang="en-US" sz="2800" b="1" i="1">
                <a:solidFill>
                  <a:srgbClr val="54CC49"/>
                </a:solidFill>
              </a:rPr>
              <a:t>c g(n)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3028FF"/>
                </a:solidFill>
              </a:rPr>
              <a:t>for </a:t>
            </a:r>
            <a:r>
              <a:rPr lang="en-US" altLang="en-US" sz="2800" i="1">
                <a:solidFill>
                  <a:srgbClr val="54CC49"/>
                </a:solidFill>
              </a:rPr>
              <a:t>n</a:t>
            </a:r>
            <a:r>
              <a:rPr lang="en-US" altLang="en-US" sz="2800">
                <a:solidFill>
                  <a:srgbClr val="3028FF"/>
                </a:solidFill>
              </a:rPr>
              <a:t> ≥ </a:t>
            </a:r>
            <a:r>
              <a:rPr lang="en-US" altLang="en-US" sz="2800" i="1">
                <a:solidFill>
                  <a:srgbClr val="54CC49"/>
                </a:solidFill>
              </a:rPr>
              <a:t>n</a:t>
            </a:r>
            <a:r>
              <a:rPr lang="en-US" altLang="en-US" sz="2800" i="1" baseline="-25000">
                <a:solidFill>
                  <a:srgbClr val="54CC49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endParaRPr lang="en-US" altLang="en-US" sz="2800" b="1">
              <a:solidFill>
                <a:srgbClr val="3028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u="sng">
                <a:solidFill>
                  <a:srgbClr val="3028FF"/>
                </a:solidFill>
              </a:rPr>
              <a:t>conclusion</a:t>
            </a:r>
            <a:r>
              <a:rPr lang="en-US" altLang="en-US" sz="2800">
                <a:solidFill>
                  <a:srgbClr val="3028FF"/>
                </a:solidFill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3028FF"/>
                </a:solidFill>
              </a:rPr>
              <a:t>     2n+6 is O(n).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F16-1D57-4249-8728-E66DD9109163}" type="slidenum">
              <a:rPr lang="en-US"/>
              <a:pPr/>
              <a:t>12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533400"/>
            <a:ext cx="9296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Another Example</a:t>
            </a:r>
            <a:endParaRPr lang="en-US" altLang="en-US" b="1">
              <a:solidFill>
                <a:schemeClr val="accent2"/>
              </a:solidFill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40288" y="1752600"/>
            <a:ext cx="3424237" cy="4343400"/>
          </a:xfrm>
          <a:noFill/>
          <a:ln/>
        </p:spPr>
      </p:pic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04800" y="2209800"/>
            <a:ext cx="40386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 i="1">
                <a:solidFill>
                  <a:srgbClr val="3028FF"/>
                </a:solidFill>
              </a:rPr>
              <a:t>On the other hand…</a:t>
            </a:r>
          </a:p>
          <a:p>
            <a:r>
              <a:rPr lang="en-US" altLang="en-US" b="1" i="1">
                <a:solidFill>
                  <a:srgbClr val="3028FF"/>
                </a:solidFill>
              </a:rPr>
              <a:t>n</a:t>
            </a:r>
            <a:r>
              <a:rPr lang="en-US" altLang="en-US" b="1" i="1" baseline="30000">
                <a:solidFill>
                  <a:srgbClr val="3028FF"/>
                </a:solidFill>
              </a:rPr>
              <a:t>2</a:t>
            </a:r>
            <a:r>
              <a:rPr lang="en-US" altLang="en-US"/>
              <a:t> is not O(</a:t>
            </a:r>
            <a:r>
              <a:rPr lang="en-US" altLang="en-US" b="1" i="1">
                <a:solidFill>
                  <a:srgbClr val="FF1414"/>
                </a:solidFill>
              </a:rPr>
              <a:t>n</a:t>
            </a:r>
            <a:r>
              <a:rPr lang="en-US" altLang="en-US"/>
              <a:t>) because there is no </a:t>
            </a:r>
            <a:r>
              <a:rPr lang="en-US" altLang="en-US" b="1" i="1">
                <a:solidFill>
                  <a:srgbClr val="54CC49"/>
                </a:solidFill>
              </a:rPr>
              <a:t>c</a:t>
            </a:r>
            <a:r>
              <a:rPr lang="en-US" altLang="en-US"/>
              <a:t> and </a:t>
            </a:r>
            <a:r>
              <a:rPr lang="en-US" altLang="en-US" b="1" i="1">
                <a:solidFill>
                  <a:srgbClr val="54CC49"/>
                </a:solidFill>
              </a:rPr>
              <a:t>n</a:t>
            </a:r>
            <a:r>
              <a:rPr lang="en-US" altLang="en-US" b="1" i="1" baseline="-25000">
                <a:solidFill>
                  <a:srgbClr val="54CC49"/>
                </a:solidFill>
              </a:rPr>
              <a:t>0</a:t>
            </a:r>
            <a:r>
              <a:rPr lang="en-US" altLang="en-US"/>
              <a:t> such that:  	</a:t>
            </a:r>
            <a:r>
              <a:rPr lang="en-US" altLang="en-US" b="1" i="1">
                <a:solidFill>
                  <a:srgbClr val="3028FF"/>
                </a:solidFill>
              </a:rPr>
              <a:t>n</a:t>
            </a:r>
            <a:r>
              <a:rPr lang="en-US" altLang="en-US" b="1" i="1" baseline="30000">
                <a:solidFill>
                  <a:srgbClr val="3028FF"/>
                </a:solidFill>
              </a:rPr>
              <a:t>2</a:t>
            </a:r>
            <a:r>
              <a:rPr lang="en-US" altLang="en-US"/>
              <a:t> ≤ </a:t>
            </a:r>
            <a:r>
              <a:rPr lang="en-US" altLang="en-US" b="1" i="1">
                <a:solidFill>
                  <a:srgbClr val="54CC49"/>
                </a:solidFill>
              </a:rPr>
              <a:t>cn</a:t>
            </a:r>
            <a:r>
              <a:rPr lang="en-US" altLang="en-US"/>
              <a:t> for </a:t>
            </a:r>
            <a:r>
              <a:rPr lang="en-US" altLang="en-US">
                <a:solidFill>
                  <a:srgbClr val="54CC49"/>
                </a:solidFill>
              </a:rPr>
              <a:t>n</a:t>
            </a:r>
            <a:r>
              <a:rPr lang="en-US" altLang="en-US"/>
              <a:t> </a:t>
            </a:r>
            <a:r>
              <a:rPr lang="en-US" altLang="en-US">
                <a:solidFill>
                  <a:srgbClr val="3028FF"/>
                </a:solidFill>
              </a:rPr>
              <a:t>≥</a:t>
            </a:r>
            <a:r>
              <a:rPr lang="en-US" altLang="en-US"/>
              <a:t> </a:t>
            </a:r>
            <a:r>
              <a:rPr lang="en-US" altLang="en-US">
                <a:solidFill>
                  <a:srgbClr val="54CC49"/>
                </a:solidFill>
              </a:rPr>
              <a:t>n</a:t>
            </a:r>
            <a:r>
              <a:rPr lang="en-US" altLang="en-US" baseline="-25000">
                <a:solidFill>
                  <a:srgbClr val="54CC49"/>
                </a:solidFill>
              </a:rPr>
              <a:t>0 </a:t>
            </a:r>
          </a:p>
          <a:p>
            <a:endParaRPr lang="en-US" altLang="en-US" baseline="-25000">
              <a:solidFill>
                <a:srgbClr val="54CC49"/>
              </a:solidFill>
            </a:endParaRPr>
          </a:p>
          <a:p>
            <a:r>
              <a:rPr lang="en-US" altLang="en-US"/>
              <a:t>(As the graph to the right illustrates, no matter how large a </a:t>
            </a:r>
            <a:r>
              <a:rPr lang="en-US" altLang="en-US">
                <a:solidFill>
                  <a:srgbClr val="3028FF"/>
                </a:solidFill>
              </a:rPr>
              <a:t>c</a:t>
            </a:r>
            <a:r>
              <a:rPr lang="en-US" altLang="en-US"/>
              <a:t> is chosen there is an </a:t>
            </a:r>
            <a:r>
              <a:rPr lang="en-US" altLang="en-US">
                <a:solidFill>
                  <a:srgbClr val="3028FF"/>
                </a:solidFill>
              </a:rPr>
              <a:t>n</a:t>
            </a:r>
            <a:r>
              <a:rPr lang="en-US" altLang="en-US"/>
              <a:t> big enough that </a:t>
            </a:r>
            <a:r>
              <a:rPr lang="en-US" altLang="en-US" b="1" i="1">
                <a:solidFill>
                  <a:srgbClr val="3028FF"/>
                </a:solidFill>
              </a:rPr>
              <a:t>n</a:t>
            </a:r>
            <a:r>
              <a:rPr lang="en-US" altLang="en-US" b="1" i="1" baseline="30000">
                <a:solidFill>
                  <a:srgbClr val="3028FF"/>
                </a:solidFill>
              </a:rPr>
              <a:t>2</a:t>
            </a:r>
            <a:r>
              <a:rPr lang="en-US" altLang="en-US"/>
              <a:t>&gt;</a:t>
            </a:r>
            <a:r>
              <a:rPr lang="en-US" altLang="en-US" b="1" i="1">
                <a:solidFill>
                  <a:srgbClr val="54CC49"/>
                </a:solidFill>
              </a:rPr>
              <a:t>cn </a:t>
            </a:r>
            <a:r>
              <a:rPr lang="en-US" altLang="en-US"/>
              <a:t>) </a:t>
            </a:r>
            <a:r>
              <a:rPr lang="en-US" altLang="en-US" baseline="-25000">
                <a:solidFill>
                  <a:srgbClr val="54CC49"/>
                </a:solidFill>
              </a:rPr>
              <a:t>.</a:t>
            </a:r>
            <a:endParaRPr lang="en-US" altLang="en-US" sz="2000" baseline="-25000">
              <a:solidFill>
                <a:srgbClr val="54CC4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F3A5-07BD-4FF2-AEC1-D01C99381B8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Asymptotic Notation (cont.)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8686800" cy="3733800"/>
          </a:xfrm>
        </p:spPr>
        <p:txBody>
          <a:bodyPr/>
          <a:lstStyle/>
          <a:p>
            <a:r>
              <a:rPr lang="en-US" altLang="en-US" sz="2800">
                <a:solidFill>
                  <a:srgbClr val="FF1414"/>
                </a:solidFill>
              </a:rPr>
              <a:t>Note</a:t>
            </a:r>
            <a:r>
              <a:rPr lang="en-US" altLang="en-US" sz="2800"/>
              <a:t>: Even though it is </a:t>
            </a:r>
            <a:r>
              <a:rPr lang="en-US" altLang="en-US" sz="2800">
                <a:solidFill>
                  <a:srgbClr val="FF1414"/>
                </a:solidFill>
              </a:rPr>
              <a:t>correct</a:t>
            </a:r>
            <a:r>
              <a:rPr lang="en-US" altLang="en-US" sz="2800"/>
              <a:t> to say </a:t>
            </a:r>
            <a:r>
              <a:rPr lang="en-US" altLang="en-US" sz="2500"/>
              <a:t>“7n - 3 is O(n</a:t>
            </a:r>
            <a:r>
              <a:rPr lang="en-US" altLang="en-US" sz="2500" baseline="30000"/>
              <a:t>3</a:t>
            </a:r>
            <a:r>
              <a:rPr lang="en-US" altLang="en-US" sz="2500"/>
              <a:t>)”, a </a:t>
            </a:r>
            <a:r>
              <a:rPr lang="en-US" altLang="en-US" sz="2500">
                <a:solidFill>
                  <a:srgbClr val="3028FF"/>
                </a:solidFill>
              </a:rPr>
              <a:t>better</a:t>
            </a:r>
            <a:r>
              <a:rPr lang="en-US" altLang="en-US" sz="2500"/>
              <a:t> statement is “7n - 3 is O(n)”, that is, one should make the approximation as tight as possible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3028FF"/>
                </a:solidFill>
              </a:rPr>
              <a:t>Simple Rule</a:t>
            </a:r>
            <a:r>
              <a:rPr lang="en-US" altLang="en-US" sz="2800"/>
              <a:t>: Drop lower order terms and constant factors</a:t>
            </a:r>
          </a:p>
          <a:p>
            <a:pPr lvl="1">
              <a:buFontTx/>
              <a:buNone/>
            </a:pPr>
            <a:r>
              <a:rPr lang="en-US" altLang="en-US" sz="2100"/>
              <a:t>	7n-3 is O(n) </a:t>
            </a:r>
          </a:p>
          <a:p>
            <a:pPr lvl="1">
              <a:buFontTx/>
              <a:buNone/>
            </a:pPr>
            <a:r>
              <a:rPr lang="en-US" altLang="en-US" sz="2100"/>
              <a:t>	8n</a:t>
            </a:r>
            <a:r>
              <a:rPr lang="en-US" altLang="en-US" sz="2100" baseline="30000"/>
              <a:t>2</a:t>
            </a:r>
            <a:r>
              <a:rPr lang="en-US" altLang="en-US" sz="2100"/>
              <a:t>log n + 5n</a:t>
            </a:r>
            <a:r>
              <a:rPr lang="en-US" altLang="en-US" sz="2100" baseline="30000"/>
              <a:t>2 </a:t>
            </a:r>
            <a:r>
              <a:rPr lang="en-US" altLang="en-US" sz="2100"/>
              <a:t>+ n is O(n</a:t>
            </a:r>
            <a:r>
              <a:rPr lang="en-US" altLang="en-US" sz="2100" baseline="30000"/>
              <a:t>2</a:t>
            </a:r>
            <a:r>
              <a:rPr lang="en-US" altLang="en-US" sz="2100"/>
              <a:t>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27C-8147-4CD4-9C10-4D718A81AB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Asymptotic Notation </a:t>
            </a:r>
            <a:r>
              <a:rPr lang="en-US" altLang="en-US" b="1" i="1">
                <a:solidFill>
                  <a:schemeClr val="tx1"/>
                </a:solidFill>
              </a:rPr>
              <a:t>(terminology)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8305800" cy="4495800"/>
          </a:xfrm>
        </p:spPr>
        <p:txBody>
          <a:bodyPr/>
          <a:lstStyle/>
          <a:p>
            <a:r>
              <a:rPr lang="en-US" altLang="en-US" sz="2800"/>
              <a:t>Special classes of algorithms:</a:t>
            </a:r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3028FF"/>
                </a:solidFill>
              </a:rPr>
              <a:t>logarithmic</a:t>
            </a:r>
            <a:r>
              <a:rPr lang="en-US" altLang="en-US" sz="2100"/>
              <a:t>:	</a:t>
            </a:r>
            <a:r>
              <a:rPr lang="en-US" altLang="en-US" sz="2100" b="1"/>
              <a:t>O(log n)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1414"/>
                </a:solidFill>
              </a:rPr>
              <a:t>linear</a:t>
            </a:r>
            <a:r>
              <a:rPr lang="en-US" altLang="en-US" sz="2100"/>
              <a:t>:	</a:t>
            </a:r>
            <a:r>
              <a:rPr lang="en-US" altLang="en-US" sz="2100" b="1"/>
              <a:t>O(n)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008000"/>
                </a:solidFill>
              </a:rPr>
              <a:t>quadratic</a:t>
            </a:r>
            <a:r>
              <a:rPr lang="en-US" altLang="en-US" sz="2100"/>
              <a:t>:	</a:t>
            </a:r>
            <a:r>
              <a:rPr lang="en-US" altLang="en-US" sz="2100" b="1"/>
              <a:t>O(n</a:t>
            </a:r>
            <a:r>
              <a:rPr lang="en-US" altLang="en-US" sz="2100" b="1" baseline="30000"/>
              <a:t>2</a:t>
            </a:r>
            <a:r>
              <a:rPr lang="en-US" altLang="en-US" sz="2100" b="1"/>
              <a:t>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/>
              <a:t>polynomial</a:t>
            </a:r>
            <a:r>
              <a:rPr lang="en-US" altLang="en-US" sz="2100"/>
              <a:t>:	</a:t>
            </a:r>
            <a:r>
              <a:rPr lang="en-US" altLang="en-US" sz="2100" b="1"/>
              <a:t>O(n</a:t>
            </a:r>
            <a:r>
              <a:rPr lang="en-US" altLang="en-US" sz="2100" b="1" baseline="30000"/>
              <a:t>k</a:t>
            </a:r>
            <a:r>
              <a:rPr lang="en-US" altLang="en-US" sz="2100" b="1"/>
              <a:t>), k ≥ 1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CC3399"/>
                </a:solidFill>
              </a:rPr>
              <a:t>exponential</a:t>
            </a:r>
            <a:r>
              <a:rPr lang="en-US" altLang="en-US" sz="2100"/>
              <a:t>:	</a:t>
            </a:r>
            <a:r>
              <a:rPr lang="en-US" altLang="en-US" sz="2100" b="1"/>
              <a:t>O(a</a:t>
            </a:r>
            <a:r>
              <a:rPr lang="en-US" altLang="en-US" sz="2100" b="1" baseline="30000"/>
              <a:t>n</a:t>
            </a:r>
            <a:r>
              <a:rPr lang="en-US" altLang="en-US" sz="2100" b="1"/>
              <a:t>), n &gt; 1</a:t>
            </a:r>
            <a:endParaRPr lang="en-US" altLang="en-US" sz="2100"/>
          </a:p>
          <a:p>
            <a:pPr>
              <a:buFontTx/>
              <a:buNone/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2800"/>
              <a:t>“Relatives” of the Big-Oh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500">
                <a:sym typeface="Symbol" pitchFamily="18" charset="2"/>
              </a:rPr>
              <a:t></a:t>
            </a:r>
            <a:r>
              <a:rPr lang="en-US" altLang="en-US" sz="2500"/>
              <a:t> (f(n)): </a:t>
            </a:r>
            <a:r>
              <a:rPr lang="en-US" altLang="en-US" sz="2500">
                <a:solidFill>
                  <a:srgbClr val="CC3399"/>
                </a:solidFill>
              </a:rPr>
              <a:t>Big Omega</a:t>
            </a:r>
            <a:r>
              <a:rPr lang="en-US" altLang="en-US" sz="2500"/>
              <a:t>--asymptotic </a:t>
            </a:r>
            <a:r>
              <a:rPr lang="en-US" altLang="en-US" sz="2500" i="1"/>
              <a:t>lower</a:t>
            </a:r>
            <a:r>
              <a:rPr lang="en-US" altLang="en-US" sz="2500"/>
              <a:t> bound</a:t>
            </a:r>
          </a:p>
          <a:p>
            <a:pPr lvl="1">
              <a:lnSpc>
                <a:spcPct val="90000"/>
              </a:lnSpc>
            </a:pPr>
            <a:r>
              <a:rPr lang="en-US" altLang="en-US" sz="2500">
                <a:sym typeface="Symbol" pitchFamily="18" charset="2"/>
              </a:rPr>
              <a:t></a:t>
            </a:r>
            <a:r>
              <a:rPr lang="en-US" altLang="en-US" sz="2500"/>
              <a:t> (f(n)): </a:t>
            </a:r>
            <a:r>
              <a:rPr lang="en-US" altLang="en-US" sz="2500">
                <a:solidFill>
                  <a:srgbClr val="CC3399"/>
                </a:solidFill>
              </a:rPr>
              <a:t>Big Theta</a:t>
            </a:r>
            <a:r>
              <a:rPr lang="en-US" altLang="en-US" sz="2500"/>
              <a:t>--asymptotic </a:t>
            </a:r>
            <a:r>
              <a:rPr lang="en-US" altLang="en-US" sz="2500" i="1"/>
              <a:t>tight</a:t>
            </a:r>
            <a:r>
              <a:rPr lang="en-US" altLang="en-US" sz="2500"/>
              <a:t> bound</a:t>
            </a:r>
            <a:endParaRPr lang="en-US" altLang="en-US" sz="2100"/>
          </a:p>
          <a:p>
            <a:pPr>
              <a:buFontTx/>
              <a:buNone/>
            </a:pPr>
            <a:endParaRPr lang="en-US" altLang="en-US" sz="2500"/>
          </a:p>
          <a:p>
            <a:endParaRPr lang="en-US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94D7-F1A7-4E65-A7F0-4973F923CED9}" type="slidenum">
              <a:rPr lang="en-US"/>
              <a:pPr/>
              <a:t>15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Asymptotic Analysis of The Running Time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Use the Big-Oh notation to express the number of primitive operations executed as a function of the input size.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example, we say that the </a:t>
            </a:r>
            <a:r>
              <a:rPr lang="en-US" altLang="en-US" sz="2400">
                <a:solidFill>
                  <a:srgbClr val="3028FF"/>
                </a:solidFill>
              </a:rPr>
              <a:t>arrayMax</a:t>
            </a:r>
            <a:r>
              <a:rPr lang="en-US" altLang="en-US" sz="2400"/>
              <a:t> algorithm runs in </a:t>
            </a:r>
            <a:r>
              <a:rPr lang="en-US" altLang="en-US" sz="2400" b="1" i="1"/>
              <a:t>O</a:t>
            </a:r>
            <a:r>
              <a:rPr lang="en-US" altLang="en-US" sz="2400"/>
              <a:t>(n) time.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Comparing the asymptotic running time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-an algorithm that runs in </a:t>
            </a:r>
            <a:r>
              <a:rPr lang="en-US" altLang="en-US" sz="1800" b="1" i="1"/>
              <a:t>O</a:t>
            </a:r>
            <a:r>
              <a:rPr lang="en-US" altLang="en-US" sz="1800"/>
              <a:t>(n) time is better than one that runs in </a:t>
            </a:r>
            <a:r>
              <a:rPr lang="en-US" altLang="en-US" sz="1800" b="1" i="1"/>
              <a:t>O</a:t>
            </a:r>
            <a:r>
              <a:rPr lang="en-US" altLang="en-US" sz="1800"/>
              <a:t>(n</a:t>
            </a:r>
            <a:r>
              <a:rPr lang="en-US" altLang="en-US" sz="1800" baseline="30000"/>
              <a:t>2</a:t>
            </a:r>
            <a:r>
              <a:rPr lang="en-US" altLang="en-US" sz="1800"/>
              <a:t>) time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-similarly, </a:t>
            </a:r>
            <a:r>
              <a:rPr lang="en-US" altLang="en-US" sz="1800" b="1" i="1"/>
              <a:t>O</a:t>
            </a:r>
            <a:r>
              <a:rPr lang="en-US" altLang="en-US" sz="1800"/>
              <a:t>(log n) is better than </a:t>
            </a:r>
            <a:r>
              <a:rPr lang="en-US" altLang="en-US" sz="1800" b="1" i="1"/>
              <a:t>O</a:t>
            </a:r>
            <a:r>
              <a:rPr lang="en-US" altLang="en-US" sz="1800"/>
              <a:t>(n)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-hierarchy of functions:   </a:t>
            </a:r>
            <a:r>
              <a:rPr lang="en-US" altLang="en-US" sz="2000"/>
              <a:t>log n &lt;&lt; n &lt;&lt; n</a:t>
            </a:r>
            <a:r>
              <a:rPr lang="en-US" altLang="en-US" sz="1800" baseline="30000"/>
              <a:t>2</a:t>
            </a:r>
            <a:r>
              <a:rPr lang="en-US" altLang="en-US" sz="1800"/>
              <a:t> &lt;&lt; n</a:t>
            </a:r>
            <a:r>
              <a:rPr lang="en-US" altLang="en-US" sz="1800" baseline="30000"/>
              <a:t>3</a:t>
            </a:r>
            <a:r>
              <a:rPr lang="en-US" altLang="en-US" sz="1800"/>
              <a:t> &lt;&lt; 2n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1414"/>
                </a:solidFill>
              </a:rPr>
              <a:t>Caution!</a:t>
            </a:r>
            <a:r>
              <a:rPr lang="en-US" altLang="en-US" sz="2400"/>
              <a:t>  Beware of very large constant factors. An algorithm running in time 1,000,000 n is still </a:t>
            </a:r>
            <a:r>
              <a:rPr lang="en-US" altLang="en-US" sz="2400" b="1" i="1"/>
              <a:t>O</a:t>
            </a:r>
            <a:r>
              <a:rPr lang="en-US" altLang="en-US" sz="2400"/>
              <a:t>(n) but might be less efficient on your data set than one running in time 2n</a:t>
            </a:r>
            <a:r>
              <a:rPr lang="en-US" altLang="en-US" sz="2400" baseline="30000"/>
              <a:t>2</a:t>
            </a:r>
            <a:r>
              <a:rPr lang="en-US" altLang="en-US" sz="2400"/>
              <a:t>, which is </a:t>
            </a:r>
            <a:r>
              <a:rPr lang="en-US" altLang="en-US" sz="2400" b="1" i="1"/>
              <a:t>O</a:t>
            </a:r>
            <a:r>
              <a:rPr lang="en-US" altLang="en-US" sz="2400"/>
              <a:t>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EBD7-B6EE-45A0-AB57-43EB1F4429A0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Example of Asymptotic Analysis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83058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An algorithm for computing prefix averages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028FF"/>
                </a:solidFill>
              </a:rPr>
              <a:t>Algorithm</a:t>
            </a:r>
            <a:r>
              <a:rPr lang="en-US" altLang="en-US" sz="2000">
                <a:solidFill>
                  <a:srgbClr val="3028FF"/>
                </a:solidFill>
              </a:rPr>
              <a:t> prefixAverages1(X):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/>
              <a:t>Input</a:t>
            </a:r>
            <a:r>
              <a:rPr lang="en-US" altLang="en-US" sz="2000"/>
              <a:t>: An </a:t>
            </a:r>
            <a:r>
              <a:rPr lang="en-US" altLang="en-US" sz="2000" i="1"/>
              <a:t>n</a:t>
            </a:r>
            <a:r>
              <a:rPr lang="en-US" altLang="en-US" sz="2000"/>
              <a:t>-element array X of numbers.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/>
              <a:t>Output</a:t>
            </a:r>
            <a:r>
              <a:rPr lang="en-US" altLang="en-US" sz="2000" i="1"/>
              <a:t>:</a:t>
            </a:r>
            <a:r>
              <a:rPr lang="en-US" altLang="en-US" sz="2000"/>
              <a:t> An </a:t>
            </a:r>
            <a:r>
              <a:rPr lang="en-US" altLang="en-US" sz="2000" i="1"/>
              <a:t>n</a:t>
            </a:r>
            <a:r>
              <a:rPr lang="en-US" altLang="en-US" sz="2000"/>
              <a:t> -element array A of numbers such that A[</a:t>
            </a:r>
            <a:r>
              <a:rPr lang="en-US" altLang="en-US" sz="2000" i="1"/>
              <a:t>i</a:t>
            </a:r>
            <a:r>
              <a:rPr lang="en-US" altLang="en-US" sz="2000"/>
              <a:t>] is the average of elements X[0], ... , X[</a:t>
            </a:r>
            <a:r>
              <a:rPr lang="en-US" altLang="en-US" sz="2000" i="1"/>
              <a:t>i</a:t>
            </a:r>
            <a:r>
              <a:rPr lang="en-US" altLang="en-US" sz="2000"/>
              <a:t>].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Let A be an array of </a:t>
            </a:r>
            <a:r>
              <a:rPr lang="en-US" altLang="en-US" sz="1800" b="1" i="1">
                <a:solidFill>
                  <a:srgbClr val="3028FF"/>
                </a:solidFill>
              </a:rPr>
              <a:t>n</a:t>
            </a:r>
            <a:r>
              <a:rPr lang="en-US" altLang="en-US" sz="1800">
                <a:solidFill>
                  <a:srgbClr val="3028FF"/>
                </a:solidFill>
              </a:rPr>
              <a:t> numbers.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3028FF"/>
                </a:solidFill>
              </a:rPr>
              <a:t>for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0 </a:t>
            </a:r>
            <a:r>
              <a:rPr lang="en-US" altLang="en-US" sz="1800" b="1">
                <a:solidFill>
                  <a:srgbClr val="3028FF"/>
                </a:solidFill>
              </a:rPr>
              <a:t>to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 i="1">
                <a:solidFill>
                  <a:srgbClr val="3028FF"/>
                </a:solidFill>
              </a:rPr>
              <a:t>n</a:t>
            </a:r>
            <a:r>
              <a:rPr lang="en-US" altLang="en-US" sz="1800">
                <a:solidFill>
                  <a:srgbClr val="3028FF"/>
                </a:solidFill>
              </a:rPr>
              <a:t> - 1 </a:t>
            </a:r>
            <a:r>
              <a:rPr lang="en-US" altLang="en-US" sz="1800" b="1">
                <a:solidFill>
                  <a:srgbClr val="3028FF"/>
                </a:solidFill>
              </a:rPr>
              <a:t>do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	a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3028FF"/>
                </a:solidFill>
              </a:rPr>
              <a:t>	for</a:t>
            </a:r>
            <a:r>
              <a:rPr lang="en-US" altLang="en-US" sz="1800">
                <a:solidFill>
                  <a:srgbClr val="3028FF"/>
                </a:solidFill>
              </a:rPr>
              <a:t> j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0 </a:t>
            </a:r>
            <a:r>
              <a:rPr lang="en-US" altLang="en-US" sz="1800" b="1">
                <a:solidFill>
                  <a:srgbClr val="3028FF"/>
                </a:solidFill>
              </a:rPr>
              <a:t>to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>
                <a:solidFill>
                  <a:srgbClr val="3028FF"/>
                </a:solidFill>
              </a:rPr>
              <a:t>do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		a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a + X[</a:t>
            </a:r>
            <a:r>
              <a:rPr lang="en-US" altLang="en-US" sz="1800" b="1" i="1">
                <a:solidFill>
                  <a:srgbClr val="3028FF"/>
                </a:solidFill>
              </a:rPr>
              <a:t>j</a:t>
            </a:r>
            <a:r>
              <a:rPr lang="en-US" altLang="en-US" sz="1800">
                <a:solidFill>
                  <a:srgbClr val="3028FF"/>
                </a:solidFill>
              </a:rPr>
              <a:t>]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	A[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]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a/(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+ 1)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3028FF"/>
                </a:solidFill>
              </a:rPr>
              <a:t>return</a:t>
            </a:r>
            <a:r>
              <a:rPr lang="en-US" altLang="en-US" sz="1800">
                <a:solidFill>
                  <a:srgbClr val="3028FF"/>
                </a:solidFill>
              </a:rPr>
              <a:t> array A</a:t>
            </a: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Analysis ...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2590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124200" y="4953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 step</a:t>
            </a:r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3962400" y="47244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141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9600" y="4876800"/>
            <a:ext cx="198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1414"/>
                </a:solidFill>
              </a:rPr>
              <a:t>i iterations with i=0,1,2...n-1</a:t>
            </a:r>
          </a:p>
        </p:txBody>
      </p:sp>
      <p:sp>
        <p:nvSpPr>
          <p:cNvPr id="13324" name="AutoShape 12"/>
          <p:cNvSpPr>
            <a:spLocks/>
          </p:cNvSpPr>
          <p:nvPr/>
        </p:nvSpPr>
        <p:spPr bwMode="auto">
          <a:xfrm>
            <a:off x="6172200" y="4191000"/>
            <a:ext cx="533400" cy="1828800"/>
          </a:xfrm>
          <a:prstGeom prst="rightBrace">
            <a:avLst>
              <a:gd name="adj1" fmla="val 28571"/>
              <a:gd name="adj2" fmla="val 50000"/>
            </a:avLst>
          </a:prstGeom>
          <a:noFill/>
          <a:ln w="9525">
            <a:solidFill>
              <a:srgbClr val="3028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781800" y="4876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028FF"/>
                </a:solidFill>
              </a:rPr>
              <a:t>n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7" grpId="0" animBg="1"/>
      <p:bldP spid="13318" grpId="0" autoUpdateAnimBg="0"/>
      <p:bldP spid="13319" grpId="0" animBg="1"/>
      <p:bldP spid="13323" grpId="0" autoUpdateAnimBg="0"/>
      <p:bldP spid="13324" grpId="0" animBg="1"/>
      <p:bldP spid="133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0570-F9A2-48A0-B5FA-07C631205FED}" type="slidenum">
              <a:rPr lang="en-US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Another Example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better algorithm for computing prefix averages: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028FF"/>
                </a:solidFill>
              </a:rPr>
              <a:t>Algorithm</a:t>
            </a:r>
            <a:r>
              <a:rPr lang="en-US" altLang="en-US" sz="2000">
                <a:solidFill>
                  <a:srgbClr val="3028FF"/>
                </a:solidFill>
              </a:rPr>
              <a:t> prefixAverages2(X):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/>
              <a:t>Input</a:t>
            </a:r>
            <a:r>
              <a:rPr lang="en-US" altLang="en-US" sz="2000"/>
              <a:t>: An </a:t>
            </a:r>
            <a:r>
              <a:rPr lang="en-US" altLang="en-US" sz="2000" i="1"/>
              <a:t>n</a:t>
            </a:r>
            <a:r>
              <a:rPr lang="en-US" altLang="en-US" sz="2000"/>
              <a:t>-element array X of numbers.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/>
              <a:t>Output:</a:t>
            </a:r>
            <a:r>
              <a:rPr lang="en-US" altLang="en-US" sz="2000"/>
              <a:t> An </a:t>
            </a:r>
            <a:r>
              <a:rPr lang="en-US" altLang="en-US" sz="2000" i="1"/>
              <a:t>n</a:t>
            </a:r>
            <a:r>
              <a:rPr lang="en-US" altLang="en-US" sz="2000"/>
              <a:t> -element array A of numbers such that A[</a:t>
            </a:r>
            <a:r>
              <a:rPr lang="en-US" altLang="en-US" sz="2000" i="1"/>
              <a:t>i</a:t>
            </a:r>
            <a:r>
              <a:rPr lang="en-US" altLang="en-US" sz="2000"/>
              <a:t>] is the average of elements X[0], ... , X[</a:t>
            </a:r>
            <a:r>
              <a:rPr lang="en-US" altLang="en-US" sz="2000" i="1"/>
              <a:t>i</a:t>
            </a:r>
            <a:r>
              <a:rPr lang="en-US" altLang="en-US" sz="2000"/>
              <a:t>].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3028FF"/>
                </a:solidFill>
              </a:rPr>
              <a:t>Let A be an array of </a:t>
            </a:r>
            <a:r>
              <a:rPr lang="en-US" altLang="en-US" sz="1800" b="1" i="1">
                <a:solidFill>
                  <a:srgbClr val="3028FF"/>
                </a:solidFill>
              </a:rPr>
              <a:t>n</a:t>
            </a:r>
            <a:r>
              <a:rPr lang="en-US" altLang="en-US" sz="1800">
                <a:solidFill>
                  <a:srgbClr val="3028FF"/>
                </a:solidFill>
              </a:rPr>
              <a:t> numbers.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s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3028FF"/>
                </a:solidFill>
              </a:rPr>
              <a:t>for</a:t>
            </a:r>
            <a:r>
              <a:rPr lang="en-US" altLang="en-US" sz="1800">
                <a:solidFill>
                  <a:srgbClr val="3028FF"/>
                </a:solidFill>
              </a:rPr>
              <a:t> i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0 </a:t>
            </a:r>
            <a:r>
              <a:rPr lang="en-US" altLang="en-US" sz="1800" b="1">
                <a:solidFill>
                  <a:srgbClr val="3028FF"/>
                </a:solidFill>
              </a:rPr>
              <a:t>to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 i="1">
                <a:solidFill>
                  <a:srgbClr val="3028FF"/>
                </a:solidFill>
              </a:rPr>
              <a:t>n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  <a:r>
              <a:rPr lang="en-US" altLang="en-US" sz="1800" b="1">
                <a:solidFill>
                  <a:srgbClr val="3028FF"/>
                </a:solidFill>
              </a:rPr>
              <a:t>do</a:t>
            </a:r>
            <a:r>
              <a:rPr lang="en-US" altLang="en-US" sz="1800">
                <a:solidFill>
                  <a:srgbClr val="3028FF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	s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s + X[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]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3028FF"/>
                </a:solidFill>
              </a:rPr>
              <a:t>	A[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] </a:t>
            </a:r>
            <a:r>
              <a:rPr lang="en-US" altLang="en-US" sz="1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1800">
                <a:solidFill>
                  <a:srgbClr val="3028FF"/>
                </a:solidFill>
              </a:rPr>
              <a:t> s/(</a:t>
            </a:r>
            <a:r>
              <a:rPr lang="en-US" altLang="en-US" sz="1800" b="1" i="1">
                <a:solidFill>
                  <a:srgbClr val="3028FF"/>
                </a:solidFill>
              </a:rPr>
              <a:t>i</a:t>
            </a:r>
            <a:r>
              <a:rPr lang="en-US" altLang="en-US" sz="1800">
                <a:solidFill>
                  <a:srgbClr val="3028FF"/>
                </a:solidFill>
              </a:rPr>
              <a:t>+ 1)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3028FF"/>
                </a:solidFill>
              </a:rPr>
              <a:t>return</a:t>
            </a:r>
            <a:r>
              <a:rPr lang="en-US" altLang="en-US" sz="1800">
                <a:solidFill>
                  <a:srgbClr val="3028FF"/>
                </a:solidFill>
              </a:rPr>
              <a:t> array A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Analysis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E360-150C-4A2E-9F26-8A9FEBDEACEA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Math You Need to Review</a:t>
            </a:r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 </a:t>
            </a:r>
            <a:r>
              <a:rPr lang="en-US" altLang="en-US" sz="2800"/>
              <a:t>Logarithms and Exponents (Appendix A, p.617)</a:t>
            </a:r>
            <a:endParaRPr lang="en-US" alt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086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1414"/>
                </a:solidFill>
              </a:rPr>
              <a:t>properties of logarithms:</a:t>
            </a:r>
            <a:endParaRPr lang="en-US" altLang="en-US" sz="2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xa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a=	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800">
                <a:solidFill>
                  <a:srgbClr val="3028FF"/>
                </a:solidFill>
              </a:rPr>
              <a:t>:</a:t>
            </a:r>
            <a:endParaRPr lang="en-US" altLang="en-US" sz="2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30000"/>
              <a:t>(b+c)</a:t>
            </a:r>
            <a:r>
              <a:rPr lang="en-US" altLang="en-US" sz="2400"/>
              <a:t> = a</a:t>
            </a:r>
            <a:r>
              <a:rPr lang="en-US" altLang="en-US" sz="2400" baseline="30000"/>
              <a:t>b</a:t>
            </a:r>
            <a:r>
              <a:rPr lang="en-US" altLang="en-US" sz="2400"/>
              <a:t>a </a:t>
            </a:r>
            <a:r>
              <a:rPr lang="en-US" altLang="en-US" sz="2400" baseline="30000"/>
              <a:t>c</a:t>
            </a: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30000"/>
              <a:t>bc</a:t>
            </a:r>
            <a:r>
              <a:rPr lang="en-US" altLang="en-US" sz="2400"/>
              <a:t> = (a</a:t>
            </a:r>
            <a:r>
              <a:rPr lang="en-US" altLang="en-US" sz="2400" baseline="30000"/>
              <a:t>b</a:t>
            </a:r>
            <a:r>
              <a:rPr lang="en-US" altLang="en-US" sz="2400"/>
              <a:t>)</a:t>
            </a:r>
            <a:r>
              <a:rPr lang="en-US" altLang="en-US" sz="2400" baseline="30000"/>
              <a:t>c</a:t>
            </a: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30000"/>
              <a:t>b</a:t>
            </a:r>
            <a:r>
              <a:rPr lang="en-US" altLang="en-US" sz="2400"/>
              <a:t> /a</a:t>
            </a:r>
            <a:r>
              <a:rPr lang="en-US" altLang="en-US" sz="2400" baseline="30000"/>
              <a:t>c</a:t>
            </a:r>
            <a:r>
              <a:rPr lang="en-US" altLang="en-US" sz="2400"/>
              <a:t> = a</a:t>
            </a:r>
            <a:r>
              <a:rPr lang="en-US" altLang="en-US" sz="2400" baseline="30000"/>
              <a:t>(b-c)</a:t>
            </a: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b = a </a:t>
            </a:r>
            <a:r>
              <a:rPr lang="en-US" altLang="en-US" sz="2400" baseline="30000"/>
              <a:t>log</a:t>
            </a:r>
            <a:r>
              <a:rPr lang="en-US" altLang="en-US" sz="2400" baseline="-11000"/>
              <a:t>a</a:t>
            </a:r>
            <a:r>
              <a:rPr lang="en-US" altLang="en-US" sz="2400" baseline="30000"/>
              <a:t>b</a:t>
            </a: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30000"/>
              <a:t>c</a:t>
            </a:r>
            <a:r>
              <a:rPr lang="en-US" altLang="en-US" sz="2400"/>
              <a:t> = a </a:t>
            </a:r>
            <a:r>
              <a:rPr lang="en-US" altLang="en-US" sz="2400" baseline="30000"/>
              <a:t>c*log</a:t>
            </a:r>
            <a:r>
              <a:rPr lang="en-US" altLang="en-US" sz="2400" baseline="-11000"/>
              <a:t>a</a:t>
            </a:r>
            <a:r>
              <a:rPr lang="en-US" altLang="en-US" sz="2400" baseline="30000"/>
              <a:t>b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EDF6-3FAC-41C6-81FA-821ACCA70D52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More Math to Review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0"/>
            <a:ext cx="7924800" cy="2362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>
                <a:solidFill>
                  <a:srgbClr val="3028FF"/>
                </a:solidFill>
              </a:rPr>
              <a:t>Floor</a:t>
            </a:r>
            <a:r>
              <a:rPr lang="en-US" altLang="en-US" sz="2800"/>
              <a:t>:	</a:t>
            </a:r>
            <a:r>
              <a:rPr lang="en-US" altLang="en-US" sz="2800">
                <a:sym typeface="Symbol" pitchFamily="18" charset="2"/>
              </a:rPr>
              <a:t></a:t>
            </a:r>
            <a:r>
              <a:rPr lang="en-US" altLang="en-US" sz="2800"/>
              <a:t>x</a:t>
            </a:r>
            <a:r>
              <a:rPr lang="en-US" altLang="en-US" sz="2800">
                <a:sym typeface="Symbol" pitchFamily="18" charset="2"/>
              </a:rPr>
              <a:t></a:t>
            </a:r>
            <a:r>
              <a:rPr lang="en-US" altLang="en-US" sz="2800"/>
              <a:t> = the largest integer  ≤ x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solidFill>
                  <a:srgbClr val="3028FF"/>
                </a:solidFill>
              </a:rPr>
              <a:t>Ceiling</a:t>
            </a:r>
            <a:r>
              <a:rPr lang="en-US" altLang="en-US" sz="2800"/>
              <a:t>:	</a:t>
            </a:r>
            <a:r>
              <a:rPr lang="en-US" altLang="en-US" sz="2800">
                <a:sym typeface="Symbol" pitchFamily="18" charset="2"/>
              </a:rPr>
              <a:t></a:t>
            </a:r>
            <a:r>
              <a:rPr lang="en-US" altLang="en-US" sz="2800"/>
              <a:t>x</a:t>
            </a:r>
            <a:r>
              <a:rPr lang="en-US" altLang="en-US" sz="2800">
                <a:sym typeface="Symbol" pitchFamily="18" charset="2"/>
              </a:rPr>
              <a:t></a:t>
            </a:r>
            <a:r>
              <a:rPr lang="en-US" altLang="en-US" sz="2800"/>
              <a:t> = the smallest integer ≥ x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solidFill>
                  <a:srgbClr val="3028FF"/>
                </a:solidFill>
              </a:rPr>
              <a:t>Summations:  </a:t>
            </a:r>
            <a:r>
              <a:rPr lang="en-US" altLang="en-US" sz="2800">
                <a:solidFill>
                  <a:schemeClr val="tx2"/>
                </a:solidFill>
              </a:rPr>
              <a:t>(see Appendix A, p.619)</a:t>
            </a:r>
            <a:endParaRPr lang="en-US" altLang="en-US" sz="2800">
              <a:solidFill>
                <a:srgbClr val="3028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>
                <a:solidFill>
                  <a:srgbClr val="3028FF"/>
                </a:solidFill>
              </a:rPr>
              <a:t>Geometric progression: </a:t>
            </a:r>
            <a:r>
              <a:rPr lang="en-US" altLang="en-US" sz="2800">
                <a:solidFill>
                  <a:schemeClr val="tx2"/>
                </a:solidFill>
              </a:rPr>
              <a:t>(see Appendix A, p.620)</a:t>
            </a:r>
            <a:endParaRPr lang="en-US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7DA3-60D5-4ACF-8D8C-D10F6A5BA3FE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Average Case vs. Worst Case Running Timeof an algorithm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52600"/>
            <a:ext cx="8839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algorithm may run faster on certain data sets than on others.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Finding the </a:t>
            </a:r>
            <a:r>
              <a:rPr lang="en-US" altLang="en-US" sz="2400">
                <a:solidFill>
                  <a:srgbClr val="3028FF"/>
                </a:solidFill>
              </a:rPr>
              <a:t>average case</a:t>
            </a:r>
            <a:r>
              <a:rPr lang="en-US" altLang="en-US" sz="2400"/>
              <a:t> can be very difficult, so typically algorithms are measured by the </a:t>
            </a:r>
            <a:r>
              <a:rPr lang="en-US" altLang="en-US" sz="2400">
                <a:solidFill>
                  <a:srgbClr val="FF1414"/>
                </a:solidFill>
              </a:rPr>
              <a:t>worst-case</a:t>
            </a:r>
            <a:r>
              <a:rPr lang="en-US" altLang="en-US" sz="2400"/>
              <a:t> time complexity.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Also, in certain application domains (e.g., air traffic control, surgery, IP lookup) knowing the </a:t>
            </a:r>
            <a:r>
              <a:rPr lang="en-US" altLang="en-US" sz="2400">
                <a:solidFill>
                  <a:srgbClr val="FF1414"/>
                </a:solidFill>
              </a:rPr>
              <a:t>worst-case</a:t>
            </a:r>
            <a:r>
              <a:rPr lang="en-US" altLang="en-US" sz="2400"/>
              <a:t> time complexity is of crucial importance.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3077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3962400"/>
            <a:ext cx="5486400" cy="2895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954E-B106-43DB-98B0-C8676F29D72D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Measuring the Running Time</a:t>
            </a:r>
            <a:r>
              <a:rPr lang="en-US" altLang="en-US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7772400" cy="2362200"/>
          </a:xfrm>
        </p:spPr>
        <p:txBody>
          <a:bodyPr/>
          <a:lstStyle/>
          <a:p>
            <a:r>
              <a:rPr lang="en-US" altLang="en-US" sz="2400"/>
              <a:t>How should we measure the running time of an </a:t>
            </a:r>
            <a:r>
              <a:rPr lang="en-US" altLang="en-US" sz="2400">
                <a:solidFill>
                  <a:srgbClr val="FF1414"/>
                </a:solidFill>
              </a:rPr>
              <a:t>algorithm</a:t>
            </a:r>
            <a:r>
              <a:rPr lang="en-US" altLang="en-US" sz="2400"/>
              <a:t>?</a:t>
            </a:r>
          </a:p>
          <a:p>
            <a:r>
              <a:rPr lang="en-US" altLang="en-US" sz="2400"/>
              <a:t>Approach 1: Experimental Study</a:t>
            </a:r>
          </a:p>
          <a:p>
            <a:pPr lvl="1"/>
            <a:r>
              <a:rPr lang="en-US" altLang="en-US" sz="2000"/>
              <a:t>Write a </a:t>
            </a:r>
            <a:r>
              <a:rPr lang="en-US" altLang="en-US" sz="2000">
                <a:solidFill>
                  <a:srgbClr val="3028FF"/>
                </a:solidFill>
              </a:rPr>
              <a:t>program</a:t>
            </a:r>
            <a:r>
              <a:rPr lang="en-US" altLang="en-US" sz="2000"/>
              <a:t> that implements the algorithm</a:t>
            </a:r>
          </a:p>
          <a:p>
            <a:pPr lvl="1"/>
            <a:r>
              <a:rPr lang="en-US" altLang="en-US" sz="2000"/>
              <a:t>Run the program with data sets of varying size and composition.</a:t>
            </a:r>
          </a:p>
          <a:p>
            <a:pPr lvl="1"/>
            <a:r>
              <a:rPr lang="en-US" altLang="en-US" sz="2000"/>
              <a:t>Use a method like </a:t>
            </a:r>
            <a:r>
              <a:rPr lang="en-US" altLang="en-US" sz="2000">
                <a:solidFill>
                  <a:srgbClr val="54CC49"/>
                </a:solidFill>
              </a:rPr>
              <a:t>System.currentTimeMillis()</a:t>
            </a:r>
            <a:r>
              <a:rPr lang="en-US" altLang="en-US" sz="2000"/>
              <a:t> to get an accurate measure of the actual running time.</a:t>
            </a:r>
            <a:endParaRPr lang="en-US" altLang="en-US" sz="24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002088"/>
            <a:ext cx="3219450" cy="28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A75A-F42C-4BAA-997E-0E65D1521A19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i="1">
                <a:solidFill>
                  <a:srgbClr val="CC3399"/>
                </a:solidFill>
              </a:rPr>
              <a:t>Beyond Experimental Studies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86106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Experimental studies have several limitations: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 sz="2400"/>
              <a:t>It is necessary to </a:t>
            </a:r>
            <a:r>
              <a:rPr lang="en-US" altLang="en-US" sz="2400">
                <a:solidFill>
                  <a:srgbClr val="FF1414"/>
                </a:solidFill>
              </a:rPr>
              <a:t>implement</a:t>
            </a:r>
            <a:r>
              <a:rPr lang="en-US" altLang="en-US" sz="2400"/>
              <a:t> and test the algorithm in order to determine its running time.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Experiments can be done only on a </a:t>
            </a:r>
            <a:r>
              <a:rPr lang="en-US" altLang="en-US" sz="2400">
                <a:solidFill>
                  <a:srgbClr val="FF1414"/>
                </a:solidFill>
              </a:rPr>
              <a:t>limited set of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1414"/>
                </a:solidFill>
              </a:rPr>
              <a:t>inputs</a:t>
            </a:r>
            <a:r>
              <a:rPr lang="en-US" altLang="en-US" sz="2400"/>
              <a:t>, and may not be indicative of the running time on other inputs not included in the experiment.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 order to compare two algorithms, the same </a:t>
            </a:r>
            <a:r>
              <a:rPr lang="en-US" altLang="en-US" sz="2400">
                <a:solidFill>
                  <a:srgbClr val="FF1414"/>
                </a:solidFill>
              </a:rPr>
              <a:t>hardware and software environments</a:t>
            </a:r>
            <a:r>
              <a:rPr lang="en-US" altLang="en-US" sz="2400"/>
              <a:t> should be used.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9AEA-70B9-4ED3-B5A0-21A41878A3E5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Beyond Experimental Studies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610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will now develop a </a:t>
            </a:r>
            <a:r>
              <a:rPr lang="en-US" altLang="en-US">
                <a:solidFill>
                  <a:srgbClr val="3028FF"/>
                </a:solidFill>
              </a:rPr>
              <a:t>general methodology</a:t>
            </a:r>
            <a:r>
              <a:rPr lang="en-US" altLang="en-US"/>
              <a:t> for analyzing the running time of algorithms. In contrast to the "experimental approach", this methodology: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Uses a </a:t>
            </a:r>
            <a:r>
              <a:rPr lang="en-US" altLang="en-US" sz="2400">
                <a:solidFill>
                  <a:srgbClr val="3028FF"/>
                </a:solidFill>
              </a:rPr>
              <a:t>high-level description</a:t>
            </a:r>
            <a:r>
              <a:rPr lang="en-US" altLang="en-US" sz="2400"/>
              <a:t> of the algorithm instead of testing one of its implementations.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Takes into account </a:t>
            </a:r>
            <a:r>
              <a:rPr lang="en-US" altLang="en-US" sz="2400">
                <a:solidFill>
                  <a:srgbClr val="3028FF"/>
                </a:solidFill>
              </a:rPr>
              <a:t>all possible inputs.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Allows one to evaluate the efficiency of any algorithm in a way that is </a:t>
            </a:r>
            <a:r>
              <a:rPr lang="en-US" altLang="en-US" sz="2400">
                <a:solidFill>
                  <a:srgbClr val="3028FF"/>
                </a:solidFill>
              </a:rPr>
              <a:t>independent from the hardware and software environment</a:t>
            </a:r>
            <a:r>
              <a:rPr lang="en-US" altLang="en-US">
                <a:solidFill>
                  <a:srgbClr val="3028FF"/>
                </a:solidFill>
              </a:rPr>
              <a:t>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3DD9-C5AB-47C0-8933-2CBE36A3C3D6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Pseudo-Code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Pseudo-code is a description of an algorithm that is more structured than usual prose but less formal than a programming language.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 finding the maximum element of an array.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3028FF"/>
                </a:solidFill>
              </a:rPr>
              <a:t>Algorithm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3028FF"/>
                </a:solidFill>
              </a:rPr>
              <a:t>arrayMax(A, </a:t>
            </a:r>
            <a:r>
              <a:rPr lang="en-US" altLang="en-US" sz="2000" i="1">
                <a:solidFill>
                  <a:srgbClr val="3028FF"/>
                </a:solidFill>
              </a:rPr>
              <a:t>n</a:t>
            </a:r>
            <a:r>
              <a:rPr lang="en-US" altLang="en-US" sz="2000">
                <a:solidFill>
                  <a:srgbClr val="3028FF"/>
                </a:solidFill>
              </a:rPr>
              <a:t>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028FF"/>
                </a:solidFill>
              </a:rPr>
              <a:t>	</a:t>
            </a:r>
            <a:r>
              <a:rPr lang="en-US" altLang="en-US" sz="2000" i="1"/>
              <a:t>Input:</a:t>
            </a:r>
            <a:r>
              <a:rPr lang="en-US" altLang="en-US" sz="2000">
                <a:solidFill>
                  <a:srgbClr val="3028FF"/>
                </a:solidFill>
              </a:rPr>
              <a:t> An array A storing n integers.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/>
              <a:t>	Output:</a:t>
            </a:r>
            <a:r>
              <a:rPr lang="en-US" altLang="en-US" sz="2000">
                <a:solidFill>
                  <a:srgbClr val="3028FF"/>
                </a:solidFill>
              </a:rPr>
              <a:t> The maximum element in A.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028FF"/>
                </a:solidFill>
              </a:rPr>
              <a:t>	</a:t>
            </a:r>
            <a:r>
              <a:rPr lang="en-US" altLang="en-US" sz="2000" i="1">
                <a:solidFill>
                  <a:srgbClr val="3028FF"/>
                </a:solidFill>
              </a:rPr>
              <a:t>currentMax</a:t>
            </a:r>
            <a:r>
              <a:rPr lang="en-US" altLang="en-US" sz="2000">
                <a:solidFill>
                  <a:srgbClr val="3028FF"/>
                </a:solidFill>
              </a:rPr>
              <a:t> </a:t>
            </a:r>
            <a:r>
              <a:rPr lang="en-US" altLang="en-US" sz="20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2000">
                <a:solidFill>
                  <a:srgbClr val="3028FF"/>
                </a:solidFill>
              </a:rPr>
              <a:t> A[0]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028FF"/>
                </a:solidFill>
              </a:rPr>
              <a:t>	</a:t>
            </a:r>
            <a:r>
              <a:rPr lang="en-US" altLang="en-US" sz="2000" b="1">
                <a:solidFill>
                  <a:srgbClr val="3028FF"/>
                </a:solidFill>
              </a:rPr>
              <a:t>for  </a:t>
            </a:r>
            <a:r>
              <a:rPr lang="en-US" altLang="en-US" sz="2000" b="1" i="1">
                <a:solidFill>
                  <a:srgbClr val="3028FF"/>
                </a:solidFill>
              </a:rPr>
              <a:t>i</a:t>
            </a:r>
            <a:r>
              <a:rPr lang="en-US" altLang="en-US" sz="2000" b="1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2000" b="1">
                <a:solidFill>
                  <a:srgbClr val="3028FF"/>
                </a:solidFill>
              </a:rPr>
              <a:t> 1 to </a:t>
            </a:r>
            <a:r>
              <a:rPr lang="en-US" altLang="en-US" sz="2000" b="1" i="1">
                <a:solidFill>
                  <a:srgbClr val="3028FF"/>
                </a:solidFill>
              </a:rPr>
              <a:t>n </a:t>
            </a:r>
            <a:r>
              <a:rPr lang="en-US" altLang="en-US" sz="2000" b="1">
                <a:solidFill>
                  <a:srgbClr val="3028FF"/>
                </a:solidFill>
              </a:rPr>
              <a:t>-1 do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028FF"/>
                </a:solidFill>
              </a:rPr>
              <a:t>		</a:t>
            </a:r>
            <a:r>
              <a:rPr lang="en-US" altLang="en-US" sz="2000" b="1">
                <a:solidFill>
                  <a:srgbClr val="3028FF"/>
                </a:solidFill>
              </a:rPr>
              <a:t>if</a:t>
            </a:r>
            <a:r>
              <a:rPr lang="en-US" altLang="en-US" sz="2000">
                <a:solidFill>
                  <a:srgbClr val="3028FF"/>
                </a:solidFill>
              </a:rPr>
              <a:t> </a:t>
            </a:r>
            <a:r>
              <a:rPr lang="en-US" altLang="en-US" sz="2000" i="1">
                <a:solidFill>
                  <a:srgbClr val="3028FF"/>
                </a:solidFill>
              </a:rPr>
              <a:t>currentMax </a:t>
            </a:r>
            <a:r>
              <a:rPr lang="en-US" altLang="en-US" sz="2000">
                <a:solidFill>
                  <a:srgbClr val="3028FF"/>
                </a:solidFill>
              </a:rPr>
              <a:t>&lt; A[i] </a:t>
            </a:r>
            <a:r>
              <a:rPr lang="en-US" altLang="en-US" sz="2000" b="1">
                <a:solidFill>
                  <a:srgbClr val="3028FF"/>
                </a:solidFill>
              </a:rPr>
              <a:t>then</a:t>
            </a:r>
            <a:r>
              <a:rPr lang="en-US" altLang="en-US" sz="2000">
                <a:solidFill>
                  <a:srgbClr val="3028FF"/>
                </a:solidFill>
              </a:rPr>
              <a:t> </a:t>
            </a:r>
            <a:r>
              <a:rPr lang="en-US" altLang="en-US" sz="2000" i="1">
                <a:solidFill>
                  <a:srgbClr val="3028FF"/>
                </a:solidFill>
              </a:rPr>
              <a:t>currentMax</a:t>
            </a:r>
            <a:r>
              <a:rPr lang="en-US" altLang="en-US" sz="2000">
                <a:solidFill>
                  <a:srgbClr val="3028FF"/>
                </a:solidFill>
              </a:rPr>
              <a:t> </a:t>
            </a:r>
            <a:r>
              <a:rPr lang="en-US" altLang="en-US" sz="20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2000">
                <a:solidFill>
                  <a:srgbClr val="3028FF"/>
                </a:solidFill>
              </a:rPr>
              <a:t> A[i]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>
                <a:solidFill>
                  <a:srgbClr val="3028FF"/>
                </a:solidFill>
              </a:rPr>
              <a:t>return</a:t>
            </a:r>
            <a:r>
              <a:rPr lang="en-US" altLang="en-US" sz="2000"/>
              <a:t> </a:t>
            </a:r>
            <a:r>
              <a:rPr lang="en-US" altLang="en-US" sz="2000" i="1">
                <a:solidFill>
                  <a:srgbClr val="3028FF"/>
                </a:solidFill>
              </a:rPr>
              <a:t>currentMax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Pseudo-code is our preferred notation for describing algorithms.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However, pseudo-code hides program design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D37C-B8AC-406A-9E37-0C6BD9D8F62D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What is Pseudo-Code ?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52600"/>
            <a:ext cx="8915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A mixture of natural language and high-level programming concepts that describes the main ideas behind a generic implementation of a data structure or algorithm.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     -Expressions: use standard mathematical symbols to describe         numeric and boolean expressions  </a:t>
            </a:r>
            <a:r>
              <a:rPr lang="en-US" altLang="en-US" sz="1900"/>
              <a:t> -use </a:t>
            </a:r>
            <a:r>
              <a:rPr lang="en-US" altLang="en-US" sz="1900">
                <a:sym typeface="Symbol" pitchFamily="18" charset="2"/>
              </a:rPr>
              <a:t></a:t>
            </a:r>
            <a:r>
              <a:rPr lang="en-US" altLang="en-US" sz="1900"/>
              <a:t> for assignment (“=” in Java)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                                                          -use </a:t>
            </a:r>
            <a:r>
              <a:rPr lang="en-US" altLang="en-US" sz="1900" b="1"/>
              <a:t>=</a:t>
            </a:r>
            <a:r>
              <a:rPr lang="en-US" altLang="en-US" sz="1900"/>
              <a:t> for the equality relationship (“==” in Java)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200"/>
              <a:t>-Method Declarations: </a:t>
            </a:r>
            <a:r>
              <a:rPr lang="en-US" altLang="en-US" sz="2400"/>
              <a:t>       </a:t>
            </a:r>
            <a:r>
              <a:rPr lang="en-US" altLang="en-US" sz="1900"/>
              <a:t>-</a:t>
            </a:r>
            <a:r>
              <a:rPr lang="en-US" altLang="en-US" sz="1900" b="1"/>
              <a:t>Algorithm</a:t>
            </a:r>
            <a:r>
              <a:rPr lang="en-US" altLang="en-US" sz="1900"/>
              <a:t> name(</a:t>
            </a:r>
            <a:r>
              <a:rPr lang="en-US" altLang="en-US" sz="1900" b="1" i="1"/>
              <a:t>param1, param2</a:t>
            </a:r>
            <a:r>
              <a:rPr lang="en-US" altLang="en-US" sz="190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-</a:t>
            </a:r>
            <a:r>
              <a:rPr lang="en-US" altLang="en-US" sz="2200"/>
              <a:t>Programming Constructs:  </a:t>
            </a:r>
            <a:r>
              <a:rPr lang="en-US" altLang="en-US" sz="1900"/>
              <a:t>-  decision structures:	</a:t>
            </a:r>
            <a:r>
              <a:rPr lang="en-US" altLang="en-US" sz="1900" b="1"/>
              <a:t>if ... then ... [else ... 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				             -  while-loops: 	               </a:t>
            </a:r>
            <a:r>
              <a:rPr lang="en-US" altLang="en-US" sz="1900" b="1"/>
              <a:t>while ... 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				             -  repeat-loops: 	               </a:t>
            </a:r>
            <a:r>
              <a:rPr lang="en-US" altLang="en-US" sz="1900" b="1"/>
              <a:t>repeat ... until ...</a:t>
            </a:r>
            <a:r>
              <a:rPr lang="en-US" altLang="en-US" sz="19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       			             -  for-loop:                              </a:t>
            </a:r>
            <a:r>
              <a:rPr lang="en-US" altLang="en-US" sz="1900" b="1"/>
              <a:t>for ... do</a:t>
            </a:r>
            <a:r>
              <a:rPr lang="en-US" altLang="en-US" sz="19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				            -  array indexing:          	</a:t>
            </a:r>
            <a:r>
              <a:rPr lang="en-US" altLang="en-US" sz="1900" b="1"/>
              <a:t>A[i]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-</a:t>
            </a:r>
            <a:r>
              <a:rPr lang="en-US" altLang="en-US" sz="2200"/>
              <a:t>Methods:		        </a:t>
            </a:r>
            <a:r>
              <a:rPr lang="en-US" altLang="en-US" sz="1900"/>
              <a:t>   -  calls: 	object method(args)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0"/>
              <a:t>           			            -  returns:	</a:t>
            </a:r>
            <a:r>
              <a:rPr lang="en-US" altLang="en-US" sz="1900" b="1"/>
              <a:t>return </a:t>
            </a:r>
            <a:r>
              <a:rPr lang="en-US" altLang="en-US" sz="1900"/>
              <a:t>value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8EA0-95A4-4018-8FD4-1210A4FF1F50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Analysis of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915400" cy="4114800"/>
          </a:xfrm>
        </p:spPr>
        <p:txBody>
          <a:bodyPr/>
          <a:lstStyle/>
          <a:p>
            <a:r>
              <a:rPr lang="en-US" altLang="en-US" sz="2800" b="1"/>
              <a:t>Primitive Operations:</a:t>
            </a:r>
            <a:r>
              <a:rPr lang="en-US" altLang="en-US" sz="2800"/>
              <a:t> Low-level computations independent from the programming language can be identified in pseudocode.</a:t>
            </a:r>
          </a:p>
          <a:p>
            <a:r>
              <a:rPr lang="en-US" altLang="en-US" sz="2800"/>
              <a:t>Examples:</a:t>
            </a:r>
          </a:p>
          <a:p>
            <a:pPr lvl="1"/>
            <a:r>
              <a:rPr lang="en-US" altLang="en-US" sz="2400"/>
              <a:t>calling a method and returning from a method</a:t>
            </a:r>
          </a:p>
          <a:p>
            <a:pPr lvl="1"/>
            <a:r>
              <a:rPr lang="en-US" altLang="en-US" sz="2400"/>
              <a:t>arithmetic operations (e.g. addition)</a:t>
            </a:r>
          </a:p>
          <a:p>
            <a:pPr lvl="1"/>
            <a:r>
              <a:rPr lang="en-US" altLang="en-US" sz="2400"/>
              <a:t>comparing two numbers, etc.</a:t>
            </a:r>
          </a:p>
          <a:p>
            <a:r>
              <a:rPr lang="en-US" altLang="en-US" sz="2800"/>
              <a:t> By inspecting the pseudo-code, we can count the number of primitive operations executed by an algorithm.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33DE-64B9-47E1-B731-A06F88142870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endParaRPr lang="en-US" altLang="en-US" sz="4000" i="1">
              <a:solidFill>
                <a:srgbClr val="3028FF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38200" y="2057400"/>
            <a:ext cx="71628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3028FF"/>
                </a:solidFill>
              </a:rPr>
              <a:t>Algorithm </a:t>
            </a:r>
            <a:r>
              <a:rPr lang="en-US" altLang="en-US" sz="2800">
                <a:solidFill>
                  <a:srgbClr val="3028FF"/>
                </a:solidFill>
              </a:rPr>
              <a:t>arrayMax(A, n):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Input:</a:t>
            </a:r>
            <a:r>
              <a:rPr lang="en-US" altLang="en-US" sz="2800"/>
              <a:t> An array A storing n integers.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Output</a:t>
            </a:r>
            <a:r>
              <a:rPr lang="en-US" altLang="en-US" sz="2800"/>
              <a:t>: The maximum element in A.</a:t>
            </a:r>
            <a:br>
              <a:rPr lang="en-US" altLang="en-US" sz="2800"/>
            </a:br>
            <a:r>
              <a:rPr lang="en-US" altLang="en-US" sz="2800" i="1">
                <a:solidFill>
                  <a:srgbClr val="3028FF"/>
                </a:solidFill>
              </a:rPr>
              <a:t>currentMax </a:t>
            </a:r>
            <a:r>
              <a:rPr lang="en-US" altLang="en-US" sz="2800"/>
              <a:t>¨ </a:t>
            </a:r>
            <a:r>
              <a:rPr lang="en-US" altLang="en-US" sz="2800">
                <a:solidFill>
                  <a:srgbClr val="3028FF"/>
                </a:solidFill>
              </a:rPr>
              <a:t>A[0]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 b="1">
                <a:solidFill>
                  <a:srgbClr val="3028FF"/>
                </a:solidFill>
              </a:rPr>
              <a:t>for</a:t>
            </a:r>
            <a:r>
              <a:rPr lang="en-US" altLang="en-US" sz="2800"/>
              <a:t> </a:t>
            </a:r>
            <a:r>
              <a:rPr lang="en-US" altLang="en-US" sz="2800" i="1">
                <a:solidFill>
                  <a:srgbClr val="3028FF"/>
                </a:solidFill>
              </a:rPr>
              <a:t>i </a:t>
            </a:r>
            <a:r>
              <a:rPr lang="en-US" altLang="en-US" sz="2800"/>
              <a:t>¨ </a:t>
            </a:r>
            <a:r>
              <a:rPr lang="en-US" altLang="en-US" sz="2800">
                <a:solidFill>
                  <a:srgbClr val="3028FF"/>
                </a:solidFill>
              </a:rPr>
              <a:t>1</a:t>
            </a:r>
            <a:r>
              <a:rPr lang="en-US" altLang="en-US" sz="2800" i="1">
                <a:solidFill>
                  <a:srgbClr val="3028FF"/>
                </a:solidFill>
              </a:rPr>
              <a:t> </a:t>
            </a:r>
            <a:r>
              <a:rPr lang="en-US" altLang="en-US" sz="2800" b="1">
                <a:solidFill>
                  <a:srgbClr val="3028FF"/>
                </a:solidFill>
              </a:rPr>
              <a:t>to</a:t>
            </a:r>
            <a:r>
              <a:rPr lang="en-US" altLang="en-US" sz="2800" i="1">
                <a:solidFill>
                  <a:srgbClr val="3028FF"/>
                </a:solidFill>
              </a:rPr>
              <a:t> n -1 </a:t>
            </a:r>
            <a:r>
              <a:rPr lang="en-US" altLang="en-US" sz="2800" b="1">
                <a:solidFill>
                  <a:srgbClr val="3028FF"/>
                </a:solidFill>
              </a:rPr>
              <a:t>do</a:t>
            </a:r>
            <a:br>
              <a:rPr lang="en-US" altLang="en-US" sz="2800" b="1">
                <a:solidFill>
                  <a:srgbClr val="3028FF"/>
                </a:solidFill>
              </a:rPr>
            </a:br>
            <a:r>
              <a:rPr lang="en-US" altLang="en-US" sz="2800" b="1">
                <a:solidFill>
                  <a:srgbClr val="3028FF"/>
                </a:solidFill>
              </a:rPr>
              <a:t>if </a:t>
            </a:r>
            <a:r>
              <a:rPr lang="en-US" altLang="en-US" sz="2800" i="1">
                <a:solidFill>
                  <a:srgbClr val="3028FF"/>
                </a:solidFill>
              </a:rPr>
              <a:t>currentMax &lt; A[i] </a:t>
            </a:r>
            <a:r>
              <a:rPr lang="en-US" altLang="en-US" sz="2800" b="1">
                <a:solidFill>
                  <a:srgbClr val="3028FF"/>
                </a:solidFill>
              </a:rPr>
              <a:t>then</a:t>
            </a:r>
            <a:br>
              <a:rPr lang="en-US" altLang="en-US" sz="2800" b="1">
                <a:solidFill>
                  <a:srgbClr val="3028FF"/>
                </a:solidFill>
              </a:rPr>
            </a:br>
            <a:r>
              <a:rPr lang="en-US" altLang="en-US" sz="2800" i="1">
                <a:solidFill>
                  <a:srgbClr val="3028FF"/>
                </a:solidFill>
              </a:rPr>
              <a:t>	  currentMax </a:t>
            </a:r>
            <a:r>
              <a:rPr lang="en-US" altLang="en-US" sz="2800">
                <a:solidFill>
                  <a:srgbClr val="3028FF"/>
                </a:solidFill>
                <a:sym typeface="Symbol" pitchFamily="18" charset="2"/>
              </a:rPr>
              <a:t></a:t>
            </a:r>
            <a:r>
              <a:rPr lang="en-US" altLang="en-US" sz="2800" i="1">
                <a:solidFill>
                  <a:srgbClr val="3028FF"/>
                </a:solidFill>
              </a:rPr>
              <a:t> A[i]</a:t>
            </a:r>
            <a:br>
              <a:rPr lang="en-US" altLang="en-US" sz="2800" i="1">
                <a:solidFill>
                  <a:srgbClr val="3028FF"/>
                </a:solidFill>
              </a:rPr>
            </a:br>
            <a:r>
              <a:rPr lang="en-US" altLang="en-US" sz="2800" b="1">
                <a:solidFill>
                  <a:srgbClr val="3028FF"/>
                </a:solidFill>
              </a:rPr>
              <a:t>return</a:t>
            </a:r>
            <a:r>
              <a:rPr lang="en-US" altLang="en-US" sz="2800" i="1">
                <a:solidFill>
                  <a:srgbClr val="3028FF"/>
                </a:solidFill>
              </a:rPr>
              <a:t> currentMax</a:t>
            </a:r>
            <a:endParaRPr lang="en-US" altLang="en-US" sz="2000" i="1">
              <a:solidFill>
                <a:srgbClr val="3028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1058</Words>
  <Application>Microsoft Office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Times</vt:lpstr>
      <vt:lpstr>Symbol</vt:lpstr>
      <vt:lpstr>Blank</vt:lpstr>
      <vt:lpstr>Analysis of Algorithms</vt:lpstr>
      <vt:lpstr>Average Case vs. Worst Case Running Timeof an algorithm</vt:lpstr>
      <vt:lpstr>Measuring the Running Time </vt:lpstr>
      <vt:lpstr>Beyond Experimental Studies</vt:lpstr>
      <vt:lpstr>Beyond Experimental Studies</vt:lpstr>
      <vt:lpstr>Pseudo-Code</vt:lpstr>
      <vt:lpstr>What is Pseudo-Code ?</vt:lpstr>
      <vt:lpstr>Analysis of Algorithms</vt:lpstr>
      <vt:lpstr>Example:</vt:lpstr>
      <vt:lpstr>Asymptotic Notation</vt:lpstr>
      <vt:lpstr>Example</vt:lpstr>
      <vt:lpstr>Another Example</vt:lpstr>
      <vt:lpstr>Asymptotic Notation (cont.)</vt:lpstr>
      <vt:lpstr>Asymptotic Notation (terminology)</vt:lpstr>
      <vt:lpstr>Asymptotic Analysis of The Running Time</vt:lpstr>
      <vt:lpstr>Example of Asymptotic Analysis</vt:lpstr>
      <vt:lpstr>Another Example</vt:lpstr>
      <vt:lpstr>Math You Need to Review  Logarithms and Exponents (Appendix A, p.617)</vt:lpstr>
      <vt:lpstr>More Math to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iu</dc:creator>
  <cp:lastModifiedBy>User</cp:lastModifiedBy>
  <cp:revision>32</cp:revision>
  <dcterms:created xsi:type="dcterms:W3CDTF">2001-06-23T00:09:54Z</dcterms:created>
  <dcterms:modified xsi:type="dcterms:W3CDTF">2021-01-14T05:33:35Z</dcterms:modified>
</cp:coreProperties>
</file>