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71" r:id="rId7"/>
    <p:sldId id="273" r:id="rId8"/>
    <p:sldId id="272" r:id="rId9"/>
    <p:sldId id="275" r:id="rId10"/>
    <p:sldId id="289" r:id="rId11"/>
    <p:sldId id="279" r:id="rId12"/>
    <p:sldId id="293" r:id="rId13"/>
    <p:sldId id="290" r:id="rId14"/>
    <p:sldId id="292" r:id="rId15"/>
    <p:sldId id="274" r:id="rId16"/>
    <p:sldId id="291" r:id="rId17"/>
    <p:sldId id="299" r:id="rId18"/>
    <p:sldId id="280" r:id="rId19"/>
    <p:sldId id="281" r:id="rId20"/>
    <p:sldId id="282" r:id="rId21"/>
    <p:sldId id="283" r:id="rId22"/>
    <p:sldId id="285" r:id="rId23"/>
    <p:sldId id="286" r:id="rId24"/>
    <p:sldId id="297" r:id="rId25"/>
    <p:sldId id="298" r:id="rId26"/>
    <p:sldId id="296" r:id="rId27"/>
    <p:sldId id="287" r:id="rId28"/>
    <p:sldId id="295" r:id="rId29"/>
    <p:sldId id="294" r:id="rId30"/>
    <p:sldId id="260" r:id="rId31"/>
    <p:sldId id="261" r:id="rId32"/>
    <p:sldId id="262" r:id="rId33"/>
    <p:sldId id="301" r:id="rId34"/>
    <p:sldId id="313" r:id="rId35"/>
    <p:sldId id="314" r:id="rId36"/>
    <p:sldId id="305" r:id="rId37"/>
    <p:sldId id="306" r:id="rId38"/>
    <p:sldId id="307" r:id="rId39"/>
    <p:sldId id="308" r:id="rId40"/>
    <p:sldId id="309" r:id="rId41"/>
    <p:sldId id="304"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488" y="-59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6334471B-B874-4D99-B3F8-500E7D6FAE0B}" type="datetimeFigureOut">
              <a:rPr lang="en-IN"/>
              <a:pPr>
                <a:defRPr/>
              </a:pPr>
              <a:t>01-02-2021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E96683A-FA67-4E82-97DD-76239127D193}"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BDEA79A-4F91-4784-BA95-31AB9D438273}" type="datetimeFigureOut">
              <a:rPr lang="en-IN"/>
              <a:pPr>
                <a:defRPr/>
              </a:pPr>
              <a:t>01-02-2021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387D319-FB76-4ABA-8BF9-01831A39B2D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CFA8DBA2-D6D3-4B32-93CC-DEC746C7119F}" type="datetimeFigureOut">
              <a:rPr lang="en-IN"/>
              <a:pPr>
                <a:defRPr/>
              </a:pPr>
              <a:t>01-02-2021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7D91967-184F-4671-8A93-19A9E85A4C7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5DC40B60-3492-4797-A8CD-F6F4B86B07CA}" type="datetimeFigureOut">
              <a:rPr lang="en-IN"/>
              <a:pPr>
                <a:defRPr/>
              </a:pPr>
              <a:t>01-02-2021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295F5A8-1DE0-4CDD-BD80-3E180B809FF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657CBBF-2BB1-4F29-87D5-80252C5FD8E8}" type="datetimeFigureOut">
              <a:rPr lang="en-IN"/>
              <a:pPr>
                <a:defRPr/>
              </a:pPr>
              <a:t>01-02-2021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0E693A0-AE2B-4991-BAC0-04011A7605E7}"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A74B5348-9F99-4040-BF63-E134CF9D4508}" type="datetimeFigureOut">
              <a:rPr lang="en-IN"/>
              <a:pPr>
                <a:defRPr/>
              </a:pPr>
              <a:t>01-02-2021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C5A1C44-04E0-4798-A6C9-EA829A7579CB}"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1F93165B-8A45-4207-A65E-F7DEAC251965}" type="datetimeFigureOut">
              <a:rPr lang="en-IN"/>
              <a:pPr>
                <a:defRPr/>
              </a:pPr>
              <a:t>01-02-2021</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914A13-8EF0-4FA7-8794-AE8097CEA523}"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F4932157-0747-44B5-A848-340639AD03E5}" type="datetimeFigureOut">
              <a:rPr lang="en-IN"/>
              <a:pPr>
                <a:defRPr/>
              </a:pPr>
              <a:t>01-02-2021</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F7B1268B-7D3D-4716-89D3-CE67EAF2F3F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01838D-9CD3-4695-AC9F-1389272FE23C}" type="datetimeFigureOut">
              <a:rPr lang="en-IN"/>
              <a:pPr>
                <a:defRPr/>
              </a:pPr>
              <a:t>01-02-2021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73381145-1E94-4FCD-8D9A-60D306608206}"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26EAE9-DF25-42F0-9195-166E4CE3307B}" type="datetimeFigureOut">
              <a:rPr lang="en-IN"/>
              <a:pPr>
                <a:defRPr/>
              </a:pPr>
              <a:t>01-02-2021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17D80DE-F5C7-46E0-907B-BD57D851D6E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F181CA-137E-46EF-8451-101FA26CA5B0}" type="datetimeFigureOut">
              <a:rPr lang="en-IN"/>
              <a:pPr>
                <a:defRPr/>
              </a:pPr>
              <a:t>01-02-2021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875E842E-1118-4A29-B311-343EBAFCC58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A0525A-124A-431B-A359-9735B178BDA6}" type="datetimeFigureOut">
              <a:rPr lang="en-IN"/>
              <a:pPr>
                <a:defRPr/>
              </a:pPr>
              <a:t>01-02-2021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529BD70-31EA-466D-ACD1-4751B42E6F18}"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atement_(programming)" TargetMode="External"/><Relationship Id="rId2" Type="http://schemas.openxmlformats.org/officeDocument/2006/relationships/hyperlink" Target="https://en.wikipedia.org/wiki/Run_time_(program_lifecycle_ph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IN" sz="8800" b="1" i="1" smtClean="0">
                <a:latin typeface="Monotype Corsiva" pitchFamily="66" charset="0"/>
              </a:rPr>
              <a:t>Array</a:t>
            </a:r>
          </a:p>
        </p:txBody>
      </p:sp>
      <p:sp>
        <p:nvSpPr>
          <p:cNvPr id="2051" name="Subtitle 2"/>
          <p:cNvSpPr>
            <a:spLocks noGrp="1"/>
          </p:cNvSpPr>
          <p:nvPr>
            <p:ph type="subTitle" idx="1"/>
          </p:nvPr>
        </p:nvSpPr>
        <p:spPr/>
        <p:txBody>
          <a:bodyPr/>
          <a:lstStyle/>
          <a:p>
            <a:pPr eaLnBrk="1" hangingPunct="1"/>
            <a:endParaRPr lang="en-I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146300" y="269875"/>
            <a:ext cx="11366500" cy="2030413"/>
          </a:xfrm>
          <a:prstGeom prst="rect">
            <a:avLst/>
          </a:prstGeom>
          <a:noFill/>
          <a:ln w="9525">
            <a:noFill/>
            <a:miter lim="800000"/>
            <a:headEnd/>
            <a:tailEnd/>
          </a:ln>
        </p:spPr>
        <p:txBody>
          <a:bodyPr>
            <a:spAutoFit/>
          </a:bodyPr>
          <a:lstStyle/>
          <a:p>
            <a:pPr algn="ctr"/>
            <a:r>
              <a:rPr lang="en-US" b="1" i="1"/>
              <a:t>Algorithm to Insert an Element in the Middle of an Array</a:t>
            </a:r>
          </a:p>
          <a:p>
            <a:pPr algn="ctr"/>
            <a:endParaRPr lang="en-US" b="1" i="1"/>
          </a:p>
          <a:p>
            <a:r>
              <a:rPr lang="en-US"/>
              <a:t>The algorithm INSERT will be declared as INSERT (A, N, POS, VAL). The arguments are</a:t>
            </a:r>
          </a:p>
          <a:p>
            <a:r>
              <a:rPr lang="en-US"/>
              <a:t>(a) A, the array in which the element has to be inserted</a:t>
            </a:r>
          </a:p>
          <a:p>
            <a:r>
              <a:rPr lang="en-US"/>
              <a:t>(b) N, the number of elements in the array</a:t>
            </a:r>
          </a:p>
          <a:p>
            <a:r>
              <a:rPr lang="en-US"/>
              <a:t>(c) POS, the position at which the element has to be inserted</a:t>
            </a:r>
          </a:p>
          <a:p>
            <a:r>
              <a:rPr lang="en-US"/>
              <a:t>(d) VAL, the value that has to be inserted</a:t>
            </a:r>
          </a:p>
        </p:txBody>
      </p:sp>
      <p:sp>
        <p:nvSpPr>
          <p:cNvPr id="11267" name="Rectangle 2"/>
          <p:cNvSpPr>
            <a:spLocks noChangeArrowheads="1"/>
          </p:cNvSpPr>
          <p:nvPr/>
        </p:nvSpPr>
        <p:spPr bwMode="auto">
          <a:xfrm>
            <a:off x="2197100" y="2579688"/>
            <a:ext cx="6096000" cy="2308225"/>
          </a:xfrm>
          <a:prstGeom prst="rect">
            <a:avLst/>
          </a:prstGeom>
          <a:noFill/>
          <a:ln w="9525">
            <a:noFill/>
            <a:miter lim="800000"/>
            <a:headEnd/>
            <a:tailEnd/>
          </a:ln>
        </p:spPr>
        <p:txBody>
          <a:bodyPr>
            <a:spAutoFit/>
          </a:bodyPr>
          <a:lstStyle/>
          <a:p>
            <a:r>
              <a:rPr lang="en-US"/>
              <a:t>Step 1: [INITIALIZATION] SET I = N</a:t>
            </a:r>
          </a:p>
          <a:p>
            <a:r>
              <a:rPr lang="en-US"/>
              <a:t>Step 2: Repeat Steps 3 and 4 while I &gt;= POS</a:t>
            </a:r>
          </a:p>
          <a:p>
            <a:r>
              <a:rPr lang="en-US"/>
              <a:t>Step 3: SET A[I + 1] = A[I]</a:t>
            </a:r>
          </a:p>
          <a:p>
            <a:r>
              <a:rPr lang="en-US"/>
              <a:t>Step 4: SET I = I – 1</a:t>
            </a:r>
          </a:p>
          <a:p>
            <a:r>
              <a:rPr lang="en-US"/>
              <a:t>[END OF LOOP]</a:t>
            </a:r>
          </a:p>
          <a:p>
            <a:r>
              <a:rPr lang="en-US"/>
              <a:t>Step 5: SET N = N + 1</a:t>
            </a:r>
          </a:p>
          <a:p>
            <a:r>
              <a:rPr lang="en-US"/>
              <a:t>Step 6: SET A[POS] = VAL</a:t>
            </a:r>
          </a:p>
          <a:p>
            <a:r>
              <a:rPr lang="en-US"/>
              <a:t>Step 7: EXIT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insertion of an element in an array"/>
          <p:cNvPicPr>
            <a:picLocks noChangeAspect="1" noChangeArrowheads="1"/>
          </p:cNvPicPr>
          <p:nvPr/>
        </p:nvPicPr>
        <p:blipFill>
          <a:blip r:embed="rId2" cstate="print"/>
          <a:srcRect/>
          <a:stretch>
            <a:fillRect/>
          </a:stretch>
        </p:blipFill>
        <p:spPr bwMode="auto">
          <a:xfrm>
            <a:off x="927100" y="558800"/>
            <a:ext cx="9804400" cy="519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546100" y="304800"/>
            <a:ext cx="10858500" cy="47244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738188" y="4876800"/>
            <a:ext cx="10323512"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279400" y="171450"/>
            <a:ext cx="11557000" cy="1477963"/>
          </a:xfrm>
          <a:prstGeom prst="rect">
            <a:avLst/>
          </a:prstGeom>
          <a:noFill/>
          <a:ln w="9525">
            <a:noFill/>
            <a:miter lim="800000"/>
            <a:headEnd/>
            <a:tailEnd/>
          </a:ln>
        </p:spPr>
        <p:txBody>
          <a:bodyPr>
            <a:spAutoFit/>
          </a:bodyPr>
          <a:lstStyle/>
          <a:p>
            <a:pPr algn="ctr"/>
            <a:r>
              <a:rPr lang="en-US" b="1"/>
              <a:t>Algorithm to delete the last element of</a:t>
            </a:r>
          </a:p>
          <a:p>
            <a:pPr algn="ctr"/>
            <a:r>
              <a:rPr lang="en-US" b="1"/>
              <a:t>an array</a:t>
            </a:r>
          </a:p>
          <a:p>
            <a:pPr algn="just"/>
            <a:endParaRPr lang="en-US" b="1"/>
          </a:p>
          <a:p>
            <a:r>
              <a:rPr lang="en-US"/>
              <a:t>Step 1: SET upper_bound = upper_bound - 1</a:t>
            </a:r>
          </a:p>
          <a:p>
            <a:r>
              <a:rPr lang="en-US"/>
              <a:t>Step 2: EXIT</a:t>
            </a:r>
            <a:endParaRPr lang="en-US" b="1"/>
          </a:p>
        </p:txBody>
      </p:sp>
      <p:sp>
        <p:nvSpPr>
          <p:cNvPr id="14339" name="Rectangle 2"/>
          <p:cNvSpPr>
            <a:spLocks noChangeArrowheads="1"/>
          </p:cNvSpPr>
          <p:nvPr/>
        </p:nvSpPr>
        <p:spPr bwMode="auto">
          <a:xfrm>
            <a:off x="419100" y="1743075"/>
            <a:ext cx="11569700" cy="1476375"/>
          </a:xfrm>
          <a:prstGeom prst="rect">
            <a:avLst/>
          </a:prstGeom>
          <a:noFill/>
          <a:ln w="9525">
            <a:noFill/>
            <a:miter lim="800000"/>
            <a:headEnd/>
            <a:tailEnd/>
          </a:ln>
        </p:spPr>
        <p:txBody>
          <a:bodyPr>
            <a:spAutoFit/>
          </a:bodyPr>
          <a:lstStyle/>
          <a:p>
            <a:pPr algn="ctr"/>
            <a:r>
              <a:rPr lang="en-US" b="1" i="1"/>
              <a:t>Algorithm to delete an element from the middle of an array</a:t>
            </a:r>
          </a:p>
          <a:p>
            <a:r>
              <a:rPr lang="en-US"/>
              <a:t>The algorithm DELETE will be declared as DELETE(A, N, POS). The arguments are:</a:t>
            </a:r>
          </a:p>
          <a:p>
            <a:r>
              <a:rPr lang="en-US"/>
              <a:t>(a) A, the array from which the element has to bedeleted</a:t>
            </a:r>
          </a:p>
          <a:p>
            <a:r>
              <a:rPr lang="en-US"/>
              <a:t>(b) N, the number of elements in the array</a:t>
            </a:r>
          </a:p>
          <a:p>
            <a:r>
              <a:rPr lang="en-US"/>
              <a:t>(c) POS, the position from which the element has to be deleted</a:t>
            </a:r>
          </a:p>
        </p:txBody>
      </p:sp>
      <p:sp>
        <p:nvSpPr>
          <p:cNvPr id="14340" name="Rectangle 3"/>
          <p:cNvSpPr>
            <a:spLocks noChangeArrowheads="1"/>
          </p:cNvSpPr>
          <p:nvPr/>
        </p:nvSpPr>
        <p:spPr bwMode="auto">
          <a:xfrm>
            <a:off x="660400" y="3835400"/>
            <a:ext cx="6096000" cy="2032000"/>
          </a:xfrm>
          <a:prstGeom prst="rect">
            <a:avLst/>
          </a:prstGeom>
          <a:noFill/>
          <a:ln w="9525">
            <a:noFill/>
            <a:miter lim="800000"/>
            <a:headEnd/>
            <a:tailEnd/>
          </a:ln>
        </p:spPr>
        <p:txBody>
          <a:bodyPr>
            <a:spAutoFit/>
          </a:bodyPr>
          <a:lstStyle/>
          <a:p>
            <a:r>
              <a:rPr lang="en-US"/>
              <a:t>Step 1: [INITIALIZATION] SET I = POS</a:t>
            </a:r>
          </a:p>
          <a:p>
            <a:r>
              <a:rPr lang="en-US"/>
              <a:t>Step 2: Repeat Steps 3 and 4 while I &lt;= N – 1</a:t>
            </a:r>
          </a:p>
          <a:p>
            <a:r>
              <a:rPr lang="en-US"/>
              <a:t>Step 3: SET A[I] = A[I + 1]</a:t>
            </a:r>
          </a:p>
          <a:p>
            <a:r>
              <a:rPr lang="en-US"/>
              <a:t>Step 4: SET I = I + 1</a:t>
            </a:r>
          </a:p>
          <a:p>
            <a:r>
              <a:rPr lang="en-US"/>
              <a:t>[END OF LOOP]</a:t>
            </a:r>
          </a:p>
          <a:p>
            <a:r>
              <a:rPr lang="en-US"/>
              <a:t>Step 5: SET N = N – 1</a:t>
            </a:r>
          </a:p>
          <a:p>
            <a:r>
              <a:rPr lang="en-US"/>
              <a:t>Step 6: EXIT</a:t>
            </a:r>
          </a:p>
        </p:txBody>
      </p:sp>
      <p:pic>
        <p:nvPicPr>
          <p:cNvPr id="14341" name="Picture 2"/>
          <p:cNvPicPr>
            <a:picLocks noChangeAspect="1" noChangeArrowheads="1"/>
          </p:cNvPicPr>
          <p:nvPr/>
        </p:nvPicPr>
        <p:blipFill>
          <a:blip r:embed="rId2" cstate="print"/>
          <a:srcRect/>
          <a:stretch>
            <a:fillRect/>
          </a:stretch>
        </p:blipFill>
        <p:spPr bwMode="auto">
          <a:xfrm>
            <a:off x="6203950" y="3219450"/>
            <a:ext cx="578485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17500" y="433388"/>
            <a:ext cx="11595100" cy="1200150"/>
          </a:xfrm>
          <a:prstGeom prst="rect">
            <a:avLst/>
          </a:prstGeom>
          <a:noFill/>
          <a:ln w="9525">
            <a:noFill/>
            <a:miter lim="800000"/>
            <a:headEnd/>
            <a:tailEnd/>
          </a:ln>
        </p:spPr>
        <p:txBody>
          <a:bodyPr>
            <a:spAutoFit/>
          </a:bodyPr>
          <a:lstStyle/>
          <a:p>
            <a:r>
              <a:rPr lang="en-US"/>
              <a:t>Data[] is an array that is declared as int Data[10]; and contains the following values:</a:t>
            </a:r>
          </a:p>
          <a:p>
            <a:r>
              <a:rPr lang="en-US"/>
              <a:t>Data[] = {12, 23, 34, 45, 56, 67, 78, 89, 90, 100};</a:t>
            </a:r>
          </a:p>
          <a:p>
            <a:r>
              <a:rPr lang="en-US"/>
              <a:t>(a) If a data element with value 56 has to be deleted, find its position.</a:t>
            </a:r>
          </a:p>
          <a:p>
            <a:r>
              <a:rPr lang="en-US"/>
              <a:t>(b) Delete the data element 56 and show the memory representation after the deletion.</a:t>
            </a:r>
          </a:p>
        </p:txBody>
      </p:sp>
      <p:sp>
        <p:nvSpPr>
          <p:cNvPr id="15363" name="Rectangle 2"/>
          <p:cNvSpPr>
            <a:spLocks noChangeArrowheads="1"/>
          </p:cNvSpPr>
          <p:nvPr/>
        </p:nvSpPr>
        <p:spPr bwMode="auto">
          <a:xfrm>
            <a:off x="647700" y="1681163"/>
            <a:ext cx="10883900" cy="2032000"/>
          </a:xfrm>
          <a:prstGeom prst="rect">
            <a:avLst/>
          </a:prstGeom>
          <a:noFill/>
          <a:ln w="9525">
            <a:noFill/>
            <a:miter lim="800000"/>
            <a:headEnd/>
            <a:tailEnd/>
          </a:ln>
        </p:spPr>
        <p:txBody>
          <a:bodyPr>
            <a:spAutoFit/>
          </a:bodyPr>
          <a:lstStyle/>
          <a:p>
            <a:r>
              <a:rPr lang="en-US" b="1" i="1"/>
              <a:t>Solution</a:t>
            </a:r>
          </a:p>
          <a:p>
            <a:endParaRPr lang="en-US" b="1" i="1"/>
          </a:p>
          <a:p>
            <a:r>
              <a:rPr lang="en-US"/>
              <a:t>(a) Since the elements of the array are stored in ascending order, we will compare the value that has to be deleted with the value of every element in the array. As soon as VAL = Data[I], where I is the index or subscript of the array, we will get the position from which the element has to be deleted. For example, if we see this array, here VAL = 56. Data[0] = 12 which is not equal to 56. We will continue to compare and finally get the value of POS = 4.</a:t>
            </a:r>
          </a:p>
        </p:txBody>
      </p:sp>
      <p:pic>
        <p:nvPicPr>
          <p:cNvPr id="15364" name="Picture 2"/>
          <p:cNvPicPr>
            <a:picLocks noChangeAspect="1" noChangeArrowheads="1"/>
          </p:cNvPicPr>
          <p:nvPr/>
        </p:nvPicPr>
        <p:blipFill>
          <a:blip r:embed="rId2" cstate="print"/>
          <a:srcRect/>
          <a:stretch>
            <a:fillRect/>
          </a:stretch>
        </p:blipFill>
        <p:spPr bwMode="auto">
          <a:xfrm>
            <a:off x="782638" y="4487863"/>
            <a:ext cx="11041062" cy="6762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Image result for algorithm for linear search"/>
          <p:cNvPicPr>
            <a:picLocks noChangeAspect="1" noChangeArrowheads="1"/>
          </p:cNvPicPr>
          <p:nvPr/>
        </p:nvPicPr>
        <p:blipFill>
          <a:blip r:embed="rId2" cstate="print"/>
          <a:srcRect/>
          <a:stretch>
            <a:fillRect/>
          </a:stretch>
        </p:blipFill>
        <p:spPr bwMode="auto">
          <a:xfrm>
            <a:off x="1376363" y="481013"/>
            <a:ext cx="9144000" cy="553878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mage result for algorithm for linear search"/>
          <p:cNvPicPr>
            <a:picLocks noChangeAspect="1" noChangeArrowheads="1"/>
          </p:cNvPicPr>
          <p:nvPr/>
        </p:nvPicPr>
        <p:blipFill>
          <a:blip r:embed="rId2" cstate="print"/>
          <a:srcRect/>
          <a:stretch>
            <a:fillRect/>
          </a:stretch>
        </p:blipFill>
        <p:spPr bwMode="auto">
          <a:xfrm>
            <a:off x="144463" y="739775"/>
            <a:ext cx="11239500" cy="52959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linear search example step by step"/>
          <p:cNvPicPr>
            <a:picLocks noChangeAspect="1" noChangeArrowheads="1"/>
          </p:cNvPicPr>
          <p:nvPr/>
        </p:nvPicPr>
        <p:blipFill>
          <a:blip r:embed="rId2" cstate="print"/>
          <a:srcRect/>
          <a:stretch>
            <a:fillRect/>
          </a:stretch>
        </p:blipFill>
        <p:spPr bwMode="auto">
          <a:xfrm>
            <a:off x="841375" y="0"/>
            <a:ext cx="9906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85800" y="600075"/>
            <a:ext cx="10820400" cy="5657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82600" y="0"/>
            <a:ext cx="10515600" cy="803275"/>
          </a:xfrm>
          <a:prstGeom prst="rect">
            <a:avLst/>
          </a:prstGeom>
        </p:spPr>
        <p:txBody>
          <a:bodyPr/>
          <a:lstStyle/>
          <a:p>
            <a:pPr fontAlgn="auto">
              <a:lnSpc>
                <a:spcPct val="90000"/>
              </a:lnSpc>
              <a:spcAft>
                <a:spcPts val="0"/>
              </a:spcAft>
              <a:defRPr/>
            </a:pPr>
            <a:r>
              <a:rPr lang="en-IN" sz="4400" dirty="0">
                <a:latin typeface="+mj-lt"/>
                <a:ea typeface="+mj-ea"/>
                <a:cs typeface="+mj-cs"/>
              </a:rPr>
              <a:t>Advantages and Disadvantages of linear search</a:t>
            </a:r>
          </a:p>
        </p:txBody>
      </p:sp>
      <p:sp>
        <p:nvSpPr>
          <p:cNvPr id="3" name="Content Placeholder 2"/>
          <p:cNvSpPr txBox="1">
            <a:spLocks/>
          </p:cNvSpPr>
          <p:nvPr/>
        </p:nvSpPr>
        <p:spPr>
          <a:xfrm>
            <a:off x="571500" y="1368425"/>
            <a:ext cx="10515600" cy="4351338"/>
          </a:xfrm>
          <a:prstGeom prst="rect">
            <a:avLst/>
          </a:prstGeom>
        </p:spPr>
        <p:txBody>
          <a:bodyPr/>
          <a:lstStyle/>
          <a:p>
            <a:pPr marL="228600" indent="-228600" fontAlgn="auto">
              <a:lnSpc>
                <a:spcPct val="90000"/>
              </a:lnSpc>
              <a:spcBef>
                <a:spcPts val="1000"/>
              </a:spcBef>
              <a:spcAft>
                <a:spcPts val="0"/>
              </a:spcAft>
              <a:buFont typeface="Arial" panose="020B0604020202020204" pitchFamily="34" charset="0"/>
              <a:buChar char="•"/>
              <a:defRPr/>
            </a:pPr>
            <a:r>
              <a:rPr lang="en-IN" sz="2800" b="1" dirty="0">
                <a:latin typeface="+mn-lt"/>
                <a:cs typeface="+mn-cs"/>
              </a:rPr>
              <a:t>Advantages</a:t>
            </a:r>
          </a:p>
          <a:p>
            <a:pPr fontAlgn="auto">
              <a:lnSpc>
                <a:spcPct val="90000"/>
              </a:lnSpc>
              <a:spcBef>
                <a:spcPts val="1000"/>
              </a:spcBef>
              <a:spcAft>
                <a:spcPts val="0"/>
              </a:spcAft>
              <a:buFont typeface="Arial" panose="020B0604020202020204" pitchFamily="34" charset="0"/>
              <a:buNone/>
              <a:defRPr/>
            </a:pPr>
            <a:r>
              <a:rPr lang="en-IN" sz="2800" dirty="0">
                <a:latin typeface="+mn-lt"/>
                <a:cs typeface="+mn-cs"/>
              </a:rPr>
              <a:t>Easy to understand and simple</a:t>
            </a:r>
          </a:p>
          <a:p>
            <a:pPr fontAlgn="auto">
              <a:lnSpc>
                <a:spcPct val="90000"/>
              </a:lnSpc>
              <a:spcBef>
                <a:spcPts val="1000"/>
              </a:spcBef>
              <a:spcAft>
                <a:spcPts val="0"/>
              </a:spcAft>
              <a:buFont typeface="Arial" panose="020B0604020202020204" pitchFamily="34" charset="0"/>
              <a:buNone/>
              <a:defRPr/>
            </a:pPr>
            <a:r>
              <a:rPr lang="en-IN" sz="2800" dirty="0">
                <a:latin typeface="+mn-lt"/>
                <a:cs typeface="+mn-cs"/>
              </a:rPr>
              <a:t>Does not require a sorted array</a:t>
            </a:r>
          </a:p>
          <a:p>
            <a:pPr fontAlgn="auto">
              <a:lnSpc>
                <a:spcPct val="90000"/>
              </a:lnSpc>
              <a:spcBef>
                <a:spcPts val="1000"/>
              </a:spcBef>
              <a:spcAft>
                <a:spcPts val="0"/>
              </a:spcAft>
              <a:buFont typeface="Arial" panose="020B0604020202020204" pitchFamily="34" charset="0"/>
              <a:buNone/>
              <a:defRPr/>
            </a:pPr>
            <a:r>
              <a:rPr lang="en-US" sz="2800" dirty="0">
                <a:latin typeface="+mn-lt"/>
                <a:cs typeface="+mn-cs"/>
              </a:rPr>
              <a:t>Handy and practical approach when the list to be searched has only a few elements.</a:t>
            </a:r>
          </a:p>
          <a:p>
            <a:pPr fontAlgn="auto">
              <a:lnSpc>
                <a:spcPct val="90000"/>
              </a:lnSpc>
              <a:spcBef>
                <a:spcPts val="1000"/>
              </a:spcBef>
              <a:spcAft>
                <a:spcPts val="0"/>
              </a:spcAft>
              <a:buFont typeface="Arial" panose="020B0604020202020204" pitchFamily="34" charset="0"/>
              <a:buNone/>
              <a:defRPr/>
            </a:pPr>
            <a:endParaRPr lang="en-US" sz="2800" dirty="0">
              <a:latin typeface="+mn-lt"/>
              <a:cs typeface="+mn-cs"/>
            </a:endParaRPr>
          </a:p>
          <a:p>
            <a:pPr fontAlgn="auto">
              <a:lnSpc>
                <a:spcPct val="90000"/>
              </a:lnSpc>
              <a:spcBef>
                <a:spcPts val="1000"/>
              </a:spcBef>
              <a:spcAft>
                <a:spcPts val="0"/>
              </a:spcAft>
              <a:buFont typeface="Arial" panose="020B0604020202020204" pitchFamily="34" charset="0"/>
              <a:buNone/>
              <a:defRPr/>
            </a:pPr>
            <a:r>
              <a:rPr lang="en-US" sz="2800" b="1" dirty="0">
                <a:latin typeface="+mn-lt"/>
                <a:cs typeface="+mn-cs"/>
              </a:rPr>
              <a:t>Disadvantages:</a:t>
            </a:r>
          </a:p>
          <a:p>
            <a:pPr fontAlgn="auto">
              <a:lnSpc>
                <a:spcPct val="90000"/>
              </a:lnSpc>
              <a:spcBef>
                <a:spcPts val="1000"/>
              </a:spcBef>
              <a:spcAft>
                <a:spcPts val="0"/>
              </a:spcAft>
              <a:buFont typeface="Arial" panose="020B0604020202020204" pitchFamily="34" charset="0"/>
              <a:buNone/>
              <a:defRPr/>
            </a:pPr>
            <a:endParaRPr lang="en-US" sz="2800" b="1" dirty="0">
              <a:latin typeface="+mn-lt"/>
              <a:cs typeface="+mn-cs"/>
            </a:endParaRPr>
          </a:p>
          <a:p>
            <a:pPr fontAlgn="auto">
              <a:lnSpc>
                <a:spcPct val="90000"/>
              </a:lnSpc>
              <a:spcBef>
                <a:spcPts val="1000"/>
              </a:spcBef>
              <a:spcAft>
                <a:spcPts val="0"/>
              </a:spcAft>
              <a:buFont typeface="Arial" panose="020B0604020202020204" pitchFamily="34" charset="0"/>
              <a:buNone/>
              <a:defRPr/>
            </a:pPr>
            <a:r>
              <a:rPr lang="en-IN" sz="2800" dirty="0">
                <a:latin typeface="+mn-lt"/>
                <a:cs typeface="+mn-cs"/>
              </a:rPr>
              <a:t>Slow and time consuming</a:t>
            </a:r>
          </a:p>
          <a:p>
            <a:pPr fontAlgn="auto">
              <a:lnSpc>
                <a:spcPct val="90000"/>
              </a:lnSpc>
              <a:spcBef>
                <a:spcPts val="1000"/>
              </a:spcBef>
              <a:spcAft>
                <a:spcPts val="0"/>
              </a:spcAft>
              <a:buFont typeface="Arial" panose="020B0604020202020204" pitchFamily="34" charset="0"/>
              <a:buNone/>
              <a:defRPr/>
            </a:pPr>
            <a:r>
              <a:rPr lang="en-US" sz="2800" dirty="0">
                <a:latin typeface="+mn-lt"/>
                <a:cs typeface="+mn-cs"/>
              </a:rPr>
              <a:t>A major disadvantage of using linear search is that it looks down a list, one item at a time, without jumping any element. </a:t>
            </a:r>
            <a:endParaRPr lang="en-IN" sz="2800" b="1" dirty="0">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N" smtClean="0"/>
              <a:t>What is array</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Wingdings" panose="05000000000000000000" pitchFamily="2" charset="2"/>
              <a:buChar char="Ø"/>
              <a:defRPr/>
            </a:pPr>
            <a:r>
              <a:rPr lang="en-IN" dirty="0"/>
              <a:t>L</a:t>
            </a:r>
            <a:r>
              <a:rPr lang="en-IN" dirty="0" smtClean="0"/>
              <a:t>inear structure of the data elements in the memory.</a:t>
            </a:r>
          </a:p>
          <a:p>
            <a:pPr eaLnBrk="1" fontAlgn="auto" hangingPunct="1">
              <a:spcAft>
                <a:spcPts val="0"/>
              </a:spcAft>
              <a:buFont typeface="Wingdings" panose="05000000000000000000" pitchFamily="2" charset="2"/>
              <a:buChar char="Ø"/>
              <a:defRPr/>
            </a:pPr>
            <a:endParaRPr lang="en-IN" dirty="0"/>
          </a:p>
          <a:p>
            <a:pPr eaLnBrk="1" fontAlgn="auto" hangingPunct="1">
              <a:spcAft>
                <a:spcPts val="0"/>
              </a:spcAft>
              <a:buFont typeface="Wingdings" panose="05000000000000000000" pitchFamily="2" charset="2"/>
              <a:buChar char="Ø"/>
              <a:defRPr/>
            </a:pPr>
            <a:r>
              <a:rPr lang="en-IN" dirty="0" smtClean="0"/>
              <a:t>Can contain only similar data elements in the  memory.</a:t>
            </a:r>
          </a:p>
          <a:p>
            <a:pPr eaLnBrk="1" fontAlgn="auto" hangingPunct="1">
              <a:spcAft>
                <a:spcPts val="0"/>
              </a:spcAft>
              <a:buFont typeface="Wingdings" panose="05000000000000000000" pitchFamily="2" charset="2"/>
              <a:buChar char="Ø"/>
              <a:defRPr/>
            </a:pPr>
            <a:endParaRPr lang="en-IN" dirty="0"/>
          </a:p>
          <a:p>
            <a:pPr eaLnBrk="1" fontAlgn="auto" hangingPunct="1">
              <a:spcAft>
                <a:spcPts val="0"/>
              </a:spcAft>
              <a:buFont typeface="Wingdings" panose="05000000000000000000" pitchFamily="2" charset="2"/>
              <a:buChar char="Ø"/>
              <a:defRPr/>
            </a:pPr>
            <a:r>
              <a:rPr lang="en-US" dirty="0"/>
              <a:t>Arrays are among the oldest and most important data structures, and are used by almost every program</a:t>
            </a:r>
            <a:r>
              <a:rPr lang="en-US" dirty="0" smtClean="0"/>
              <a:t>.</a:t>
            </a:r>
          </a:p>
          <a:p>
            <a:pPr eaLnBrk="1" fontAlgn="auto" hangingPunct="1">
              <a:spcAft>
                <a:spcPts val="0"/>
              </a:spcAft>
              <a:buFont typeface="Wingdings" panose="05000000000000000000" pitchFamily="2" charset="2"/>
              <a:buChar char="Ø"/>
              <a:defRPr/>
            </a:pPr>
            <a:endParaRPr lang="en-US" dirty="0"/>
          </a:p>
          <a:p>
            <a:pPr eaLnBrk="1" fontAlgn="auto" hangingPunct="1">
              <a:spcAft>
                <a:spcPts val="0"/>
              </a:spcAft>
              <a:buFont typeface="Wingdings" panose="05000000000000000000" pitchFamily="2" charset="2"/>
              <a:buChar char="Ø"/>
              <a:defRPr/>
            </a:pPr>
            <a:r>
              <a:rPr lang="en-US" dirty="0"/>
              <a:t>Arrays are useful mostly because the element indices can be computed at </a:t>
            </a:r>
            <a:r>
              <a:rPr lang="en-US" dirty="0">
                <a:hlinkClick r:id="rId2" tooltip="Run time (program lifecycle phase)"/>
              </a:rPr>
              <a:t>run time</a:t>
            </a:r>
            <a:r>
              <a:rPr lang="en-US" dirty="0"/>
              <a:t>. Among other things, this feature allows a single iterative </a:t>
            </a:r>
            <a:r>
              <a:rPr lang="en-US" dirty="0">
                <a:hlinkClick r:id="rId3" tooltip="Statement (programming)"/>
              </a:rPr>
              <a:t>statement</a:t>
            </a:r>
            <a:r>
              <a:rPr lang="en-US" dirty="0"/>
              <a:t> to process arbitrarily many elements of an array.</a:t>
            </a:r>
            <a:endParaRPr lang="en-IN" dirty="0" smtClean="0"/>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r>
              <a:rPr lang="en-IN" b="1" dirty="0" smtClean="0"/>
              <a:t>Declaration of the array:</a:t>
            </a:r>
          </a:p>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dirty="0" smtClean="0"/>
              <a:t>Data type Array Name[ Size of the array];</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N" smtClean="0"/>
              <a:t>Binary Search</a:t>
            </a:r>
          </a:p>
        </p:txBody>
      </p:sp>
      <p:sp>
        <p:nvSpPr>
          <p:cNvPr id="21507" name="Content Placeholder 2"/>
          <p:cNvSpPr>
            <a:spLocks noGrp="1"/>
          </p:cNvSpPr>
          <p:nvPr>
            <p:ph idx="1"/>
          </p:nvPr>
        </p:nvSpPr>
        <p:spPr/>
        <p:txBody>
          <a:bodyPr/>
          <a:lstStyle/>
          <a:p>
            <a:pPr eaLnBrk="1" hangingPunct="1"/>
            <a:r>
              <a:rPr lang="en-US" sz="2000" smtClean="0"/>
              <a:t>Binary search is a searching algorithm that works efficiently with a sorted list.</a:t>
            </a:r>
          </a:p>
          <a:p>
            <a:pPr eaLnBrk="1" hangingPunct="1"/>
            <a:endParaRPr lang="en-US" sz="2000" smtClean="0"/>
          </a:p>
          <a:p>
            <a:pPr eaLnBrk="1" hangingPunct="1"/>
            <a:r>
              <a:rPr lang="en-US" sz="2000" smtClean="0"/>
              <a:t>This search algorithm works on the principle of divide and conquer. For this algorithm to work properly, the data collection should be in the sorted form.</a:t>
            </a:r>
          </a:p>
          <a:p>
            <a:pPr eaLnBrk="1" hangingPunct="1"/>
            <a:endParaRPr lang="en-US" sz="2000" smtClean="0"/>
          </a:p>
          <a:p>
            <a:pPr eaLnBrk="1" hangingPunct="1"/>
            <a:r>
              <a:rPr lang="en-US" sz="2000" smtClean="0"/>
              <a:t>Binary search can be used only with list of element which are already arranged in a order. The binary search can not be used for list of element which are in random order. </a:t>
            </a:r>
          </a:p>
          <a:p>
            <a:pPr eaLnBrk="1" hangingPunct="1"/>
            <a:endParaRPr lang="en-US" sz="2000" smtClean="0"/>
          </a:p>
          <a:p>
            <a:pPr eaLnBrk="1" hangingPunct="1"/>
            <a:r>
              <a:rPr lang="en-US" sz="2000" smtClean="0"/>
              <a:t>This search process starts comparing of the search element with the middle element in the list. If both are matched, then the result is "element found". </a:t>
            </a:r>
            <a:endParaRPr lang="en-IN"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IN" smtClean="0"/>
          </a:p>
        </p:txBody>
      </p:sp>
      <p:sp>
        <p:nvSpPr>
          <p:cNvPr id="22531" name="Content Placeholder 2"/>
          <p:cNvSpPr>
            <a:spLocks noGrp="1"/>
          </p:cNvSpPr>
          <p:nvPr>
            <p:ph idx="1"/>
          </p:nvPr>
        </p:nvSpPr>
        <p:spPr/>
        <p:txBody>
          <a:bodyPr/>
          <a:lstStyle/>
          <a:p>
            <a:pPr eaLnBrk="1" hangingPunct="1"/>
            <a:r>
              <a:rPr lang="en-US" smtClean="0"/>
              <a:t>Otherwise, we check whether the search element is smaller or larger than the middle element in the list. If the search element is smaller, then we repeat the same process for left sublist of the middle element. If the search element is larger, then we repeat the same process for right sublist of the middle element. We repeat this process until we find the search element in the list or until we left with a sublist of only one element. And if that element also doesn't match with the search element, then the result is "Element not found in the list".</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a:xfrm>
            <a:off x="674688" y="1836738"/>
            <a:ext cx="10515600" cy="4351337"/>
          </a:xfrm>
        </p:spPr>
        <p:txBody>
          <a:bodyPr rtlCol="0">
            <a:normAutofit/>
          </a:bodyPr>
          <a:lstStyle/>
          <a:p>
            <a:pPr eaLnBrk="1" fontAlgn="auto" hangingPunct="1">
              <a:spcAft>
                <a:spcPts val="0"/>
              </a:spcAft>
              <a:defRPr/>
            </a:pPr>
            <a:r>
              <a:rPr lang="en-US" sz="2000" dirty="0" smtClean="0">
                <a:latin typeface="Times New Roman" panose="02020603050405020304" pitchFamily="18" charset="0"/>
                <a:cs typeface="Times New Roman" panose="02020603050405020304" pitchFamily="18" charset="0"/>
              </a:rPr>
              <a:t>Step 1: [INITIALIZE] SET BEG = </a:t>
            </a:r>
            <a:r>
              <a:rPr lang="en-US" sz="2000" dirty="0" err="1" smtClean="0">
                <a:latin typeface="Times New Roman" panose="02020603050405020304" pitchFamily="18" charset="0"/>
                <a:cs typeface="Times New Roman" panose="02020603050405020304" pitchFamily="18" charset="0"/>
              </a:rPr>
              <a:t>lower_bound</a:t>
            </a:r>
            <a:r>
              <a:rPr lang="en-US" sz="2000" dirty="0" smtClean="0">
                <a:latin typeface="Times New Roman" panose="02020603050405020304" pitchFamily="18" charset="0"/>
                <a:cs typeface="Times New Roman" panose="02020603050405020304" pitchFamily="18" charset="0"/>
              </a:rPr>
              <a:t> , END = </a:t>
            </a:r>
            <a:r>
              <a:rPr lang="en-US" sz="2000" dirty="0" err="1" smtClean="0">
                <a:latin typeface="Times New Roman" panose="02020603050405020304" pitchFamily="18" charset="0"/>
                <a:cs typeface="Times New Roman" panose="02020603050405020304" pitchFamily="18" charset="0"/>
              </a:rPr>
              <a:t>upper_bound</a:t>
            </a:r>
            <a:r>
              <a:rPr lang="en-US" sz="2000" dirty="0" smtClean="0">
                <a:latin typeface="Times New Roman" panose="02020603050405020304" pitchFamily="18" charset="0"/>
                <a:cs typeface="Times New Roman" panose="02020603050405020304" pitchFamily="18" charset="0"/>
              </a:rPr>
              <a:t>, MID= INT ((BEG+END)/2).</a:t>
            </a:r>
          </a:p>
          <a:p>
            <a:pPr eaLnBrk="1" fontAlgn="auto" hangingPunct="1">
              <a:spcAft>
                <a:spcPts val="0"/>
              </a:spcAft>
              <a:defRPr/>
            </a:pPr>
            <a:r>
              <a:rPr lang="en-US" sz="2000" dirty="0" smtClean="0">
                <a:latin typeface="Times New Roman" panose="02020603050405020304" pitchFamily="18" charset="0"/>
                <a:cs typeface="Times New Roman" panose="02020603050405020304" pitchFamily="18" charset="0"/>
              </a:rPr>
              <a:t>Step 2: Repeat Steps 3 and 4 while BEG &lt;= END  and DATA [MID] not equal VAL</a:t>
            </a:r>
          </a:p>
          <a:p>
            <a:pPr eaLnBrk="1" fontAlgn="auto" hangingPunct="1">
              <a:spcAft>
                <a:spcPts val="0"/>
              </a:spcAft>
              <a:defRPr/>
            </a:pPr>
            <a:r>
              <a:rPr lang="en-US" sz="2000" dirty="0" smtClean="0">
                <a:latin typeface="Times New Roman" panose="02020603050405020304" pitchFamily="18" charset="0"/>
                <a:cs typeface="Times New Roman" panose="02020603050405020304" pitchFamily="18" charset="0"/>
              </a:rPr>
              <a:t>Step 3: SET MID = (BEG + END)/2 </a:t>
            </a:r>
          </a:p>
          <a:p>
            <a:pPr eaLnBrk="1" fontAlgn="auto" hangingPunct="1">
              <a:spcAft>
                <a:spcPts val="0"/>
              </a:spcAft>
              <a:defRPr/>
            </a:pPr>
            <a:r>
              <a:rPr lang="en-US" sz="2000" dirty="0" smtClean="0">
                <a:latin typeface="Times New Roman" panose="02020603050405020304" pitchFamily="18" charset="0"/>
                <a:cs typeface="Times New Roman" panose="02020603050405020304" pitchFamily="18" charset="0"/>
              </a:rPr>
              <a:t>Step 4: IF A[MID] = VAL           PRINT VAL         Go to Step </a:t>
            </a:r>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       </a:t>
            </a:r>
          </a:p>
          <a:p>
            <a:pPr marL="0" indent="0" eaLnBrk="1" fontAlgn="auto" hangingPunct="1">
              <a:spcAft>
                <a:spcPts val="0"/>
              </a:spcAft>
              <a:buFont typeface="Arial" pitchFamily="34" charset="0"/>
              <a:buNone/>
              <a:defRPr/>
            </a:pPr>
            <a:r>
              <a:rPr lang="en-US" sz="2000" dirty="0" smtClean="0">
                <a:latin typeface="Times New Roman" panose="02020603050405020304" pitchFamily="18" charset="0"/>
                <a:cs typeface="Times New Roman" panose="02020603050405020304" pitchFamily="18" charset="0"/>
              </a:rPr>
              <a:t>    ELSE IF A[MID] &gt; VAL</a:t>
            </a:r>
          </a:p>
          <a:p>
            <a:pPr marL="0" indent="0" eaLnBrk="1" fontAlgn="auto" hangingPunct="1">
              <a:spcAft>
                <a:spcPts val="0"/>
              </a:spcAft>
              <a:buFont typeface="Arial" pitchFamily="34" charset="0"/>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SET END = MID - 1</a:t>
            </a:r>
          </a:p>
          <a:p>
            <a:pPr marL="0" indent="0" eaLnBrk="1" fontAlgn="auto" hangingPunct="1">
              <a:spcAft>
                <a:spcPts val="0"/>
              </a:spcAft>
              <a:buFont typeface="Arial" pitchFamily="34" charset="0"/>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ELSE</a:t>
            </a:r>
          </a:p>
          <a:p>
            <a:pPr marL="0" indent="0" eaLnBrk="1" fontAlgn="auto" hangingPunct="1">
              <a:spcAft>
                <a:spcPts val="0"/>
              </a:spcAft>
              <a:buFont typeface="Arial" pitchFamily="34" charset="0"/>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SET BEG = MID + 1</a:t>
            </a:r>
          </a:p>
          <a:p>
            <a:pPr marL="0" indent="0" eaLnBrk="1" fontAlgn="auto" hangingPunct="1">
              <a:spcAft>
                <a:spcPts val="0"/>
              </a:spcAft>
              <a:buFont typeface="Arial" pitchFamily="34" charset="0"/>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[END OF IF]</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 Step 5: set MID= INT((BEG + END)/2)</a:t>
            </a:r>
          </a:p>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[END OF LOOP]</a:t>
            </a:r>
          </a:p>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Step 6: IF DATA[MID]= VAL</a:t>
            </a:r>
          </a:p>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SET LOC=MID</a:t>
            </a:r>
          </a:p>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ELSE</a:t>
            </a:r>
          </a:p>
          <a:p>
            <a:pPr marL="0" indent="0" eaLnBrk="1" fontAlgn="auto" hangingPunct="1">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SET LOC=NULL</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[END OF IF]</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Step 7: EXIT</a:t>
            </a:r>
            <a:endParaRPr lang="en-IN"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lated image"/>
          <p:cNvPicPr>
            <a:picLocks noChangeAspect="1" noChangeArrowheads="1"/>
          </p:cNvPicPr>
          <p:nvPr/>
        </p:nvPicPr>
        <p:blipFill>
          <a:blip r:embed="rId2" cstate="print"/>
          <a:srcRect/>
          <a:stretch>
            <a:fillRect/>
          </a:stretch>
        </p:blipFill>
        <p:spPr bwMode="auto">
          <a:xfrm>
            <a:off x="1155700" y="304800"/>
            <a:ext cx="9601200" cy="60579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binary search example step by step"/>
          <p:cNvPicPr>
            <a:picLocks noChangeAspect="1" noChangeArrowheads="1"/>
          </p:cNvPicPr>
          <p:nvPr/>
        </p:nvPicPr>
        <p:blipFill>
          <a:blip r:embed="rId2" cstate="print"/>
          <a:srcRect/>
          <a:stretch>
            <a:fillRect/>
          </a:stretch>
        </p:blipFill>
        <p:spPr bwMode="auto">
          <a:xfrm>
            <a:off x="698500" y="290513"/>
            <a:ext cx="10566400" cy="588168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719138"/>
            <a:ext cx="9753600" cy="1200150"/>
          </a:xfrm>
          <a:prstGeom prst="rect">
            <a:avLst/>
          </a:prstGeom>
        </p:spPr>
        <p:txBody>
          <a:bodyPr>
            <a:spAutoFit/>
          </a:bodyPr>
          <a:lstStyle/>
          <a:p>
            <a:pPr>
              <a:defRPr/>
            </a:pPr>
            <a:r>
              <a:rPr lang="en-US" dirty="0">
                <a:latin typeface="Arial" charset="0"/>
                <a:cs typeface="Arial" charset="0"/>
              </a:rPr>
              <a:t>Given a list of numbers a[] = {1, 3, 5, 7, 9, 11, 13, 15, 17, 19, 21}</a:t>
            </a:r>
            <a:r>
              <a:rPr lang="en-US" i="1" dirty="0">
                <a:latin typeface="Arial" charset="0"/>
                <a:cs typeface="Arial" charset="0"/>
              </a:rPr>
              <a:t>. </a:t>
            </a:r>
            <a:r>
              <a:rPr lang="en-US" dirty="0">
                <a:latin typeface="Arial" charset="0"/>
                <a:cs typeface="Arial" charset="0"/>
              </a:rPr>
              <a:t>Search</a:t>
            </a:r>
          </a:p>
          <a:p>
            <a:pPr>
              <a:defRPr/>
            </a:pPr>
            <a:r>
              <a:rPr lang="en-US" dirty="0">
                <a:latin typeface="Arial" charset="0"/>
                <a:cs typeface="Arial" charset="0"/>
              </a:rPr>
              <a:t>for value 19 using </a:t>
            </a:r>
          </a:p>
          <a:p>
            <a:pPr marL="342900" indent="-342900">
              <a:buFontTx/>
              <a:buAutoNum type="arabicPeriod"/>
              <a:defRPr/>
            </a:pPr>
            <a:r>
              <a:rPr lang="en-US" dirty="0">
                <a:latin typeface="Arial" charset="0"/>
                <a:cs typeface="Arial" charset="0"/>
              </a:rPr>
              <a:t>Linear search</a:t>
            </a:r>
          </a:p>
          <a:p>
            <a:pPr marL="342900" indent="-342900">
              <a:buFontTx/>
              <a:buAutoNum type="arabicPeriod"/>
              <a:defRPr/>
            </a:pPr>
            <a:r>
              <a:rPr lang="en-US" dirty="0">
                <a:latin typeface="Arial" charset="0"/>
                <a:cs typeface="Arial" charset="0"/>
              </a:rPr>
              <a:t>Binary search technique.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endParaRPr lang="en-IN" smtClean="0"/>
          </a:p>
        </p:txBody>
      </p:sp>
      <p:sp>
        <p:nvSpPr>
          <p:cNvPr id="21507" name="Content Placeholder 2"/>
          <p:cNvSpPr>
            <a:spLocks noGrp="1"/>
          </p:cNvSpPr>
          <p:nvPr>
            <p:ph idx="1"/>
          </p:nvPr>
        </p:nvSpPr>
        <p:spPr/>
        <p:txBody>
          <a:bodyPr rtlCol="0">
            <a:normAutofit lnSpcReduction="10000"/>
          </a:bodyPr>
          <a:lstStyle/>
          <a:p>
            <a:pPr eaLnBrk="1" fontAlgn="auto" hangingPunct="1">
              <a:spcAft>
                <a:spcPts val="0"/>
              </a:spcAft>
              <a:defRPr/>
            </a:pPr>
            <a:r>
              <a:rPr lang="en-US" b="1" smtClean="0"/>
              <a:t>Complexity of Binary Search Algorithm</a:t>
            </a:r>
          </a:p>
          <a:p>
            <a:pPr eaLnBrk="1" fontAlgn="auto" hangingPunct="1">
              <a:spcAft>
                <a:spcPts val="0"/>
              </a:spcAft>
              <a:defRPr/>
            </a:pPr>
            <a:endParaRPr lang="en-US" b="1" smtClean="0"/>
          </a:p>
          <a:p>
            <a:pPr eaLnBrk="1" fontAlgn="auto" hangingPunct="1">
              <a:spcAft>
                <a:spcPts val="0"/>
              </a:spcAft>
              <a:defRPr/>
            </a:pPr>
            <a:r>
              <a:rPr lang="en-US" smtClean="0"/>
              <a:t>best case is when the key is equal to the first element compared from the list, in which case only one comparison is needed.</a:t>
            </a:r>
          </a:p>
          <a:p>
            <a:pPr eaLnBrk="1" fontAlgn="auto" hangingPunct="1">
              <a:spcAft>
                <a:spcPts val="0"/>
              </a:spcAft>
              <a:defRPr/>
            </a:pPr>
            <a:endParaRPr lang="en-US" b="1" smtClean="0"/>
          </a:p>
          <a:p>
            <a:pPr eaLnBrk="1" fontAlgn="auto" hangingPunct="1">
              <a:spcAft>
                <a:spcPts val="0"/>
              </a:spcAft>
              <a:defRPr/>
            </a:pPr>
            <a:r>
              <a:rPr lang="en-US" smtClean="0"/>
              <a:t>The worst case occurs when the key is present in the list but at such a position/ index that it requires more comparisons to find it.</a:t>
            </a:r>
          </a:p>
          <a:p>
            <a:pPr eaLnBrk="1" fontAlgn="auto" hangingPunct="1">
              <a:spcAft>
                <a:spcPts val="0"/>
              </a:spcAft>
              <a:defRPr/>
            </a:pPr>
            <a:endParaRPr lang="en-US" smtClean="0"/>
          </a:p>
          <a:p>
            <a:pPr eaLnBrk="1" fontAlgn="auto" hangingPunct="1">
              <a:spcAft>
                <a:spcPts val="0"/>
              </a:spcAft>
              <a:defRPr/>
            </a:pPr>
            <a:r>
              <a:rPr lang="en-US" smtClean="0"/>
              <a:t>Another possible worst case is when the value is not present in the list.</a:t>
            </a:r>
            <a:endParaRPr lang="en-US" b="1" smtClean="0"/>
          </a:p>
          <a:p>
            <a:pPr eaLnBrk="1" fontAlgn="auto" hangingPunct="1">
              <a:spcAft>
                <a:spcPts val="0"/>
              </a:spcAft>
              <a:defRPr/>
            </a:pPr>
            <a:endParaRPr lang="en-I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Image result for complexity of binary search algorithm"/>
          <p:cNvPicPr>
            <a:picLocks noChangeAspect="1" noChangeArrowheads="1"/>
          </p:cNvPicPr>
          <p:nvPr/>
        </p:nvPicPr>
        <p:blipFill>
          <a:blip r:embed="rId2" cstate="print"/>
          <a:srcRect/>
          <a:stretch>
            <a:fillRect/>
          </a:stretch>
        </p:blipFill>
        <p:spPr bwMode="auto">
          <a:xfrm>
            <a:off x="482600" y="165100"/>
            <a:ext cx="10655300" cy="63119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mage result for advantages and disadvantages of binary search"/>
          <p:cNvPicPr>
            <a:picLocks noChangeAspect="1" noChangeArrowheads="1"/>
          </p:cNvPicPr>
          <p:nvPr/>
        </p:nvPicPr>
        <p:blipFill>
          <a:blip r:embed="rId2" cstate="print"/>
          <a:srcRect/>
          <a:stretch>
            <a:fillRect/>
          </a:stretch>
        </p:blipFill>
        <p:spPr bwMode="auto">
          <a:xfrm>
            <a:off x="1247775" y="138113"/>
            <a:ext cx="9144000" cy="600868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b="1" smtClean="0"/>
              <a:t>Operations can be performed</a:t>
            </a:r>
          </a:p>
        </p:txBody>
      </p:sp>
      <p:sp>
        <p:nvSpPr>
          <p:cNvPr id="4099" name="Content Placeholder 2"/>
          <p:cNvSpPr>
            <a:spLocks noGrp="1"/>
          </p:cNvSpPr>
          <p:nvPr>
            <p:ph idx="1"/>
          </p:nvPr>
        </p:nvSpPr>
        <p:spPr/>
        <p:txBody>
          <a:bodyPr/>
          <a:lstStyle/>
          <a:p>
            <a:pPr eaLnBrk="1" hangingPunct="1"/>
            <a:r>
              <a:rPr lang="en-IN" smtClean="0"/>
              <a:t>Traversing</a:t>
            </a:r>
          </a:p>
          <a:p>
            <a:pPr eaLnBrk="1" hangingPunct="1"/>
            <a:endParaRPr lang="en-IN" smtClean="0"/>
          </a:p>
          <a:p>
            <a:pPr eaLnBrk="1" hangingPunct="1"/>
            <a:r>
              <a:rPr lang="en-IN" smtClean="0"/>
              <a:t>Searching- linear n binary</a:t>
            </a:r>
          </a:p>
          <a:p>
            <a:pPr eaLnBrk="1" hangingPunct="1"/>
            <a:endParaRPr lang="en-IN" smtClean="0"/>
          </a:p>
          <a:p>
            <a:pPr eaLnBrk="1" hangingPunct="1"/>
            <a:r>
              <a:rPr lang="en-IN" smtClean="0"/>
              <a:t>Insertion start middle and end</a:t>
            </a:r>
          </a:p>
          <a:p>
            <a:pPr eaLnBrk="1" hangingPunct="1"/>
            <a:endParaRPr lang="en-IN" smtClean="0"/>
          </a:p>
          <a:p>
            <a:pPr eaLnBrk="1" hangingPunct="1"/>
            <a:r>
              <a:rPr lang="en-IN" smtClean="0"/>
              <a:t>Deletion</a:t>
            </a:r>
          </a:p>
          <a:p>
            <a:pPr eaLnBrk="1" hangingPunct="1"/>
            <a:endParaRPr lang="en-I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IN" b="1" i="1" smtClean="0"/>
              <a:t>Two Dimensional Array</a:t>
            </a:r>
            <a:endParaRPr lang="en-IN"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a:t>An array of arrays is known as 2D </a:t>
            </a:r>
            <a:r>
              <a:rPr lang="en-US" dirty="0" smtClean="0"/>
              <a:t>array.</a:t>
            </a:r>
          </a:p>
          <a:p>
            <a:pPr eaLnBrk="1" fontAlgn="auto" hangingPunct="1">
              <a:spcAft>
                <a:spcPts val="0"/>
              </a:spcAft>
              <a:defRPr/>
            </a:pPr>
            <a:endParaRPr lang="en-US" dirty="0"/>
          </a:p>
          <a:p>
            <a:pPr eaLnBrk="1" fontAlgn="auto" hangingPunct="1">
              <a:spcAft>
                <a:spcPts val="0"/>
              </a:spcAft>
              <a:defRPr/>
            </a:pPr>
            <a:r>
              <a:rPr lang="en-US" dirty="0"/>
              <a:t>The two dimensional (2D) </a:t>
            </a:r>
            <a:r>
              <a:rPr lang="en-US" dirty="0" smtClean="0"/>
              <a:t>array</a:t>
            </a:r>
            <a:r>
              <a:rPr lang="en-US" dirty="0"/>
              <a:t> is also known as matrix. A matrix can be represented as a table of rows and columns</a:t>
            </a:r>
            <a:r>
              <a:rPr lang="en-US" dirty="0" smtClean="0"/>
              <a:t>.</a:t>
            </a:r>
          </a:p>
          <a:p>
            <a:pPr eaLnBrk="1" fontAlgn="auto" hangingPunct="1">
              <a:spcAft>
                <a:spcPts val="0"/>
              </a:spcAft>
              <a:defRPr/>
            </a:pPr>
            <a:endParaRPr lang="en-US" dirty="0" smtClean="0"/>
          </a:p>
          <a:p>
            <a:pPr eaLnBrk="1" fontAlgn="auto" hangingPunct="1">
              <a:spcAft>
                <a:spcPts val="0"/>
              </a:spcAft>
              <a:defRPr/>
            </a:pPr>
            <a:r>
              <a:rPr lang="en-US" dirty="0"/>
              <a:t>Implementing a database of information as a collection of arrays can be inconvenient when we have to pass many arrays to utility functions to process the database. It would be nice to have a single data structure which can hold all the information, and pass it all at once</a:t>
            </a:r>
            <a:r>
              <a:rPr lang="en-US" dirty="0" smtClean="0"/>
              <a:t>.</a:t>
            </a:r>
          </a:p>
          <a:p>
            <a:pPr eaLnBrk="1" fontAlgn="auto" hangingPunct="1">
              <a:spcAft>
                <a:spcPts val="0"/>
              </a:spcAft>
              <a:defRPr/>
            </a:pPr>
            <a:r>
              <a:rPr lang="en-US" dirty="0"/>
              <a:t> </a:t>
            </a:r>
            <a:r>
              <a:rPr lang="en-US" dirty="0" smtClean="0"/>
              <a:t>The </a:t>
            </a:r>
            <a:r>
              <a:rPr lang="en-US" dirty="0"/>
              <a:t>data associated with certain systems (a digital image, a board game, etc.) lives in two dimensions.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b="1" smtClean="0">
                <a:solidFill>
                  <a:srgbClr val="000000"/>
                </a:solidFill>
                <a:latin typeface="Times New Roman" pitchFamily="18" charset="0"/>
                <a:cs typeface="Times New Roman" pitchFamily="18" charset="0"/>
              </a:rPr>
              <a:t>How do we declare a 2D array?</a:t>
            </a:r>
            <a:br>
              <a:rPr lang="en-US" b="1" smtClean="0">
                <a:solidFill>
                  <a:srgbClr val="000000"/>
                </a:solidFill>
                <a:latin typeface="Times New Roman" pitchFamily="18" charset="0"/>
                <a:cs typeface="Times New Roman" pitchFamily="18" charset="0"/>
              </a:rPr>
            </a:br>
            <a:endParaRPr lang="en-IN" smtClean="0"/>
          </a:p>
        </p:txBody>
      </p:sp>
      <p:sp>
        <p:nvSpPr>
          <p:cNvPr id="5" name="Content Placeholder 4"/>
          <p:cNvSpPr>
            <a:spLocks noGrp="1"/>
          </p:cNvSpPr>
          <p:nvPr>
            <p:ph idx="1"/>
          </p:nvPr>
        </p:nvSpPr>
        <p:spPr/>
        <p:txBody>
          <a:bodyPr rtlCol="0">
            <a:normAutofit/>
          </a:bodyPr>
          <a:lstStyle/>
          <a:p>
            <a:pPr eaLnBrk="1" fontAlgn="auto" hangingPunct="1">
              <a:spcAft>
                <a:spcPts val="0"/>
              </a:spcAft>
              <a:defRPr/>
            </a:pPr>
            <a:r>
              <a:rPr lang="en-US" dirty="0"/>
              <a:t>Similar to the 1D array, we must specify the data type, the name, and the size of the array. But the size of the array is described as the number of rows and number of columns. </a:t>
            </a:r>
            <a:endParaRPr lang="en-US" dirty="0" smtClean="0"/>
          </a:p>
          <a:p>
            <a:pPr eaLnBrk="1" fontAlgn="auto" hangingPunct="1">
              <a:spcAft>
                <a:spcPts val="0"/>
              </a:spcAft>
              <a:defRPr/>
            </a:pPr>
            <a:endParaRPr lang="en-US" dirty="0"/>
          </a:p>
          <a:p>
            <a:pPr marL="0" indent="0" eaLnBrk="1" fontAlgn="auto" hangingPunct="1">
              <a:spcAft>
                <a:spcPts val="0"/>
              </a:spcAft>
              <a:buFont typeface="Arial" pitchFamily="34" charset="0"/>
              <a:buNone/>
              <a:defRPr/>
            </a:pPr>
            <a:r>
              <a:rPr lang="en-IN" dirty="0" smtClean="0"/>
              <a:t>E.G:</a:t>
            </a:r>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r>
              <a:rPr lang="en-IN" dirty="0" err="1" smtClean="0"/>
              <a:t>Int</a:t>
            </a:r>
            <a:r>
              <a:rPr lang="en-IN" dirty="0" smtClean="0"/>
              <a:t> a[rows][cols];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smtClean="0">
                <a:solidFill>
                  <a:srgbClr val="000000"/>
                </a:solidFill>
                <a:latin typeface="Times New Roman" pitchFamily="18" charset="0"/>
              </a:rPr>
              <a:t>Access data in a 2D array:</a:t>
            </a:r>
            <a:br>
              <a:rPr lang="en-US" b="1" smtClean="0">
                <a:solidFill>
                  <a:srgbClr val="000000"/>
                </a:solidFill>
                <a:latin typeface="Times New Roman" pitchFamily="18" charset="0"/>
              </a:rPr>
            </a:br>
            <a:endParaRPr lang="en-IN" smtClean="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a:t>Like 1D arrays, we can access individual cells in a 2D array by using subscripting expressions giving the indexes, only now we have two indexes for a cell: its row index and its column index. The expressions look like</a:t>
            </a:r>
            <a:r>
              <a:rPr lang="en-US" dirty="0" smtClean="0"/>
              <a:t>:</a:t>
            </a:r>
            <a:r>
              <a:rPr lang="en-IN" dirty="0" smtClean="0"/>
              <a:t> </a:t>
            </a:r>
          </a:p>
          <a:p>
            <a:pPr marL="0" indent="0" eaLnBrk="1" fontAlgn="auto" hangingPunct="1">
              <a:spcAft>
                <a:spcPts val="0"/>
              </a:spcAft>
              <a:buFont typeface="Arial" pitchFamily="34" charset="0"/>
              <a:buNone/>
              <a:defRPr/>
            </a:pPr>
            <a:r>
              <a:rPr lang="en-IN" dirty="0" smtClean="0"/>
              <a:t>A[</a:t>
            </a:r>
            <a:r>
              <a:rPr lang="en-IN" dirty="0" err="1" smtClean="0"/>
              <a:t>i</a:t>
            </a:r>
            <a:r>
              <a:rPr lang="en-IN" dirty="0" smtClean="0"/>
              <a:t>][j]=0;</a:t>
            </a:r>
          </a:p>
          <a:p>
            <a:pPr marL="0" indent="0" eaLnBrk="1" fontAlgn="auto" hangingPunct="1">
              <a:spcAft>
                <a:spcPts val="0"/>
              </a:spcAft>
              <a:buFont typeface="Arial" pitchFamily="34" charset="0"/>
              <a:buNone/>
              <a:defRPr/>
            </a:pPr>
            <a:r>
              <a:rPr lang="en-US" dirty="0"/>
              <a:t>We can initialize all elements of an array to 0 like</a:t>
            </a:r>
            <a:r>
              <a:rPr lang="en-US" dirty="0" smtClean="0"/>
              <a:t>:</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r>
              <a:rPr lang="en-IN" dirty="0"/>
              <a:t> for(</a:t>
            </a:r>
            <a:r>
              <a:rPr lang="en-IN" dirty="0" err="1"/>
              <a:t>i</a:t>
            </a:r>
            <a:r>
              <a:rPr lang="en-IN" dirty="0"/>
              <a:t> = 0; </a:t>
            </a:r>
            <a:r>
              <a:rPr lang="en-IN" dirty="0" err="1"/>
              <a:t>i</a:t>
            </a:r>
            <a:r>
              <a:rPr lang="en-IN" dirty="0"/>
              <a:t> &lt; MAX_ROWS; </a:t>
            </a:r>
            <a:r>
              <a:rPr lang="en-IN" dirty="0" err="1"/>
              <a:t>i</a:t>
            </a:r>
            <a:r>
              <a:rPr lang="en-IN" dirty="0"/>
              <a:t>++)</a:t>
            </a:r>
          </a:p>
          <a:p>
            <a:pPr marL="0" indent="0" eaLnBrk="1" fontAlgn="auto" hangingPunct="1">
              <a:spcAft>
                <a:spcPts val="0"/>
              </a:spcAft>
              <a:buFont typeface="Arial" pitchFamily="34" charset="0"/>
              <a:buNone/>
              <a:defRPr/>
            </a:pPr>
            <a:r>
              <a:rPr lang="en-IN" dirty="0"/>
              <a:t>          for(j = 0; j &lt; MAX_COLS; j++)</a:t>
            </a:r>
          </a:p>
          <a:p>
            <a:pPr marL="0" indent="0" eaLnBrk="1" fontAlgn="auto" hangingPunct="1">
              <a:spcAft>
                <a:spcPts val="0"/>
              </a:spcAft>
              <a:buFont typeface="Arial" pitchFamily="34" charset="0"/>
              <a:buNone/>
              <a:defRPr/>
            </a:pPr>
            <a:r>
              <a:rPr lang="en-IN" dirty="0"/>
              <a:t>               a[</a:t>
            </a:r>
            <a:r>
              <a:rPr lang="en-IN" dirty="0" err="1"/>
              <a:t>i</a:t>
            </a:r>
            <a:r>
              <a:rPr lang="en-IN" dirty="0"/>
              <a:t>][j] = 0;</a:t>
            </a:r>
          </a:p>
          <a:p>
            <a:pPr marL="0" indent="0"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647700" y="1074738"/>
            <a:ext cx="10414000" cy="923925"/>
          </a:xfrm>
          <a:prstGeom prst="rect">
            <a:avLst/>
          </a:prstGeom>
          <a:noFill/>
          <a:ln w="9525">
            <a:noFill/>
            <a:miter lim="800000"/>
            <a:headEnd/>
            <a:tailEnd/>
          </a:ln>
        </p:spPr>
        <p:txBody>
          <a:bodyPr>
            <a:spAutoFit/>
          </a:bodyPr>
          <a:lstStyle/>
          <a:p>
            <a:r>
              <a:rPr lang="en-US"/>
              <a:t>The programming language will store the array A either,</a:t>
            </a:r>
          </a:p>
          <a:p>
            <a:r>
              <a:rPr lang="en-US"/>
              <a:t>1. column by column is called </a:t>
            </a:r>
            <a:r>
              <a:rPr lang="en-US" b="1"/>
              <a:t>column major order</a:t>
            </a:r>
            <a:r>
              <a:rPr lang="en-US"/>
              <a:t> or</a:t>
            </a:r>
          </a:p>
          <a:p>
            <a:r>
              <a:rPr lang="en-US"/>
              <a:t>2. Row by row, in </a:t>
            </a:r>
            <a:r>
              <a:rPr lang="en-US" b="1"/>
              <a:t>row major order</a:t>
            </a:r>
            <a:endParaRPr lang="en-US"/>
          </a:p>
        </p:txBody>
      </p:sp>
      <p:sp>
        <p:nvSpPr>
          <p:cNvPr id="34819" name="Rectangle 2"/>
          <p:cNvSpPr>
            <a:spLocks noChangeArrowheads="1"/>
          </p:cNvSpPr>
          <p:nvPr/>
        </p:nvSpPr>
        <p:spPr bwMode="auto">
          <a:xfrm>
            <a:off x="3362325" y="133350"/>
            <a:ext cx="5891213" cy="368300"/>
          </a:xfrm>
          <a:prstGeom prst="rect">
            <a:avLst/>
          </a:prstGeom>
          <a:noFill/>
          <a:ln w="9525">
            <a:noFill/>
            <a:miter lim="800000"/>
            <a:headEnd/>
            <a:tailEnd/>
          </a:ln>
        </p:spPr>
        <p:txBody>
          <a:bodyPr wrap="none">
            <a:spAutoFit/>
          </a:bodyPr>
          <a:lstStyle/>
          <a:p>
            <a:r>
              <a:rPr lang="en-US" b="1"/>
              <a:t>Representation of two-dimensional array in memory</a:t>
            </a:r>
          </a:p>
        </p:txBody>
      </p:sp>
      <p:pic>
        <p:nvPicPr>
          <p:cNvPr id="34820" name="Picture 2"/>
          <p:cNvPicPr>
            <a:picLocks noChangeAspect="1" noChangeArrowheads="1"/>
          </p:cNvPicPr>
          <p:nvPr/>
        </p:nvPicPr>
        <p:blipFill>
          <a:blip r:embed="rId2" cstate="print"/>
          <a:srcRect/>
          <a:stretch>
            <a:fillRect/>
          </a:stretch>
        </p:blipFill>
        <p:spPr bwMode="auto">
          <a:xfrm>
            <a:off x="301625" y="2413000"/>
            <a:ext cx="5770563" cy="3810000"/>
          </a:xfrm>
          <a:prstGeom prst="rect">
            <a:avLst/>
          </a:prstGeom>
          <a:noFill/>
          <a:ln w="9525">
            <a:noFill/>
            <a:miter lim="800000"/>
            <a:headEnd/>
            <a:tailEnd/>
          </a:ln>
        </p:spPr>
      </p:pic>
      <p:pic>
        <p:nvPicPr>
          <p:cNvPr id="34821" name="Picture 3"/>
          <p:cNvPicPr>
            <a:picLocks noChangeAspect="1" noChangeArrowheads="1"/>
          </p:cNvPicPr>
          <p:nvPr/>
        </p:nvPicPr>
        <p:blipFill>
          <a:blip r:embed="rId3" cstate="print"/>
          <a:srcRect/>
          <a:stretch>
            <a:fillRect/>
          </a:stretch>
        </p:blipFill>
        <p:spPr bwMode="auto">
          <a:xfrm>
            <a:off x="6072188" y="2460625"/>
            <a:ext cx="5838825"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91987\Desktop\1d.JPG"/>
          <p:cNvPicPr>
            <a:picLocks noChangeAspect="1" noChangeArrowheads="1"/>
          </p:cNvPicPr>
          <p:nvPr/>
        </p:nvPicPr>
        <p:blipFill>
          <a:blip r:embed="rId2" cstate="print"/>
          <a:srcRect/>
          <a:stretch>
            <a:fillRect/>
          </a:stretch>
        </p:blipFill>
        <p:spPr bwMode="auto">
          <a:xfrm>
            <a:off x="204788" y="409575"/>
            <a:ext cx="11644312" cy="621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91987\Desktop\1dd.JPG"/>
          <p:cNvPicPr>
            <a:picLocks noChangeAspect="1" noChangeArrowheads="1"/>
          </p:cNvPicPr>
          <p:nvPr/>
        </p:nvPicPr>
        <p:blipFill>
          <a:blip r:embed="rId2" cstate="print"/>
          <a:srcRect/>
          <a:stretch>
            <a:fillRect/>
          </a:stretch>
        </p:blipFill>
        <p:spPr bwMode="auto">
          <a:xfrm>
            <a:off x="495300" y="157163"/>
            <a:ext cx="12115800" cy="671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91987\Desktop\1.JPG"/>
          <p:cNvPicPr>
            <a:picLocks noChangeAspect="1" noChangeArrowheads="1"/>
          </p:cNvPicPr>
          <p:nvPr/>
        </p:nvPicPr>
        <p:blipFill>
          <a:blip r:embed="rId2" cstate="print"/>
          <a:srcRect/>
          <a:stretch>
            <a:fillRect/>
          </a:stretch>
        </p:blipFill>
        <p:spPr bwMode="auto">
          <a:xfrm>
            <a:off x="0" y="576263"/>
            <a:ext cx="12036425" cy="628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91987\Desktop\2.JPG"/>
          <p:cNvPicPr>
            <a:picLocks noChangeAspect="1" noChangeArrowheads="1"/>
          </p:cNvPicPr>
          <p:nvPr/>
        </p:nvPicPr>
        <p:blipFill>
          <a:blip r:embed="rId2" cstate="print"/>
          <a:srcRect/>
          <a:stretch>
            <a:fillRect/>
          </a:stretch>
        </p:blipFill>
        <p:spPr bwMode="auto">
          <a:xfrm>
            <a:off x="0" y="0"/>
            <a:ext cx="10972800" cy="6662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91987\Desktop\3.JPG"/>
          <p:cNvPicPr>
            <a:picLocks noChangeAspect="1" noChangeArrowheads="1"/>
          </p:cNvPicPr>
          <p:nvPr/>
        </p:nvPicPr>
        <p:blipFill>
          <a:blip r:embed="rId2" cstate="print"/>
          <a:srcRect/>
          <a:stretch>
            <a:fillRect/>
          </a:stretch>
        </p:blipFill>
        <p:spPr bwMode="auto">
          <a:xfrm>
            <a:off x="571500" y="0"/>
            <a:ext cx="11163300" cy="694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91987\Desktop\4.JPG"/>
          <p:cNvPicPr>
            <a:picLocks noChangeAspect="1" noChangeArrowheads="1"/>
          </p:cNvPicPr>
          <p:nvPr/>
        </p:nvPicPr>
        <p:blipFill>
          <a:blip r:embed="rId2" cstate="print"/>
          <a:srcRect/>
          <a:stretch>
            <a:fillRect/>
          </a:stretch>
        </p:blipFill>
        <p:spPr bwMode="auto">
          <a:xfrm>
            <a:off x="123825" y="1090613"/>
            <a:ext cx="12230100" cy="3576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IN" sz="6000" b="1" i="1" smtClean="0"/>
              <a:t>Single/One Dimensional Array</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Wingdings" panose="05000000000000000000" pitchFamily="2" charset="2"/>
              <a:buChar char="Ø"/>
              <a:defRPr/>
            </a:pPr>
            <a:r>
              <a:rPr lang="en-US" dirty="0"/>
              <a:t>A one-dimensional array (or single dimension array) is a type of linear array</a:t>
            </a:r>
            <a:r>
              <a:rPr lang="en-US" dirty="0" smtClean="0"/>
              <a:t>.</a:t>
            </a:r>
          </a:p>
          <a:p>
            <a:pPr eaLnBrk="1" fontAlgn="auto" hangingPunct="1">
              <a:spcAft>
                <a:spcPts val="0"/>
              </a:spcAft>
              <a:buFont typeface="Wingdings" panose="05000000000000000000" pitchFamily="2" charset="2"/>
              <a:buChar char="Ø"/>
              <a:defRPr/>
            </a:pPr>
            <a:endParaRPr lang="en-US" dirty="0"/>
          </a:p>
          <a:p>
            <a:pPr eaLnBrk="1" fontAlgn="auto" hangingPunct="1">
              <a:spcAft>
                <a:spcPts val="0"/>
              </a:spcAft>
              <a:buFont typeface="Wingdings" panose="05000000000000000000" pitchFamily="2" charset="2"/>
              <a:buChar char="Ø"/>
              <a:defRPr/>
            </a:pPr>
            <a:r>
              <a:rPr lang="en-US" dirty="0"/>
              <a:t>I</a:t>
            </a:r>
            <a:r>
              <a:rPr lang="en-US" dirty="0" smtClean="0"/>
              <a:t>ts </a:t>
            </a:r>
            <a:r>
              <a:rPr lang="en-US" dirty="0"/>
              <a:t>elements involves a single subscript which can either represent a row or column index</a:t>
            </a:r>
            <a:r>
              <a:rPr lang="en-US" dirty="0" smtClean="0"/>
              <a:t>.</a:t>
            </a:r>
          </a:p>
          <a:p>
            <a:pPr eaLnBrk="1" fontAlgn="auto" hangingPunct="1">
              <a:spcAft>
                <a:spcPts val="0"/>
              </a:spcAft>
              <a:buFont typeface="Wingdings" panose="05000000000000000000" pitchFamily="2" charset="2"/>
              <a:buChar char="Ø"/>
              <a:defRPr/>
            </a:pPr>
            <a:endParaRPr lang="en-US" dirty="0"/>
          </a:p>
          <a:p>
            <a:pPr marL="0" indent="0" eaLnBrk="1" fontAlgn="auto" hangingPunct="1">
              <a:spcAft>
                <a:spcPts val="0"/>
              </a:spcAft>
              <a:buFont typeface="Arial" pitchFamily="34" charset="0"/>
              <a:buNone/>
              <a:defRPr/>
            </a:pPr>
            <a:endParaRPr lang="en-IN" dirty="0"/>
          </a:p>
        </p:txBody>
      </p:sp>
      <p:pic>
        <p:nvPicPr>
          <p:cNvPr id="5124" name="Picture 3"/>
          <p:cNvPicPr>
            <a:picLocks noChangeAspect="1"/>
          </p:cNvPicPr>
          <p:nvPr/>
        </p:nvPicPr>
        <p:blipFill>
          <a:blip r:embed="rId2" cstate="print"/>
          <a:srcRect/>
          <a:stretch>
            <a:fillRect/>
          </a:stretch>
        </p:blipFill>
        <p:spPr bwMode="auto">
          <a:xfrm>
            <a:off x="1450975" y="4344988"/>
            <a:ext cx="9637713"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91987\Desktop\5.JPG"/>
          <p:cNvPicPr>
            <a:picLocks noChangeAspect="1" noChangeArrowheads="1"/>
          </p:cNvPicPr>
          <p:nvPr/>
        </p:nvPicPr>
        <p:blipFill>
          <a:blip r:embed="rId2" cstate="print"/>
          <a:srcRect/>
          <a:stretch>
            <a:fillRect/>
          </a:stretch>
        </p:blipFill>
        <p:spPr bwMode="auto">
          <a:xfrm>
            <a:off x="476250" y="0"/>
            <a:ext cx="11811000" cy="685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3394075" y="42863"/>
            <a:ext cx="5403850" cy="369887"/>
          </a:xfrm>
          <a:prstGeom prst="rect">
            <a:avLst/>
          </a:prstGeom>
          <a:noFill/>
          <a:ln w="9525">
            <a:noFill/>
            <a:miter lim="800000"/>
            <a:headEnd/>
            <a:tailEnd/>
          </a:ln>
        </p:spPr>
        <p:txBody>
          <a:bodyPr wrap="none">
            <a:spAutoFit/>
          </a:bodyPr>
          <a:lstStyle/>
          <a:p>
            <a:r>
              <a:rPr lang="en-US" b="1"/>
              <a:t>OPERATIONS ON TWO-DIMENSIONAL ARRAYS</a:t>
            </a:r>
            <a:endParaRPr lang="en-US"/>
          </a:p>
        </p:txBody>
      </p:sp>
      <p:sp>
        <p:nvSpPr>
          <p:cNvPr id="3" name="Rectangle 2"/>
          <p:cNvSpPr/>
          <p:nvPr/>
        </p:nvSpPr>
        <p:spPr>
          <a:xfrm>
            <a:off x="723900" y="412750"/>
            <a:ext cx="10744200" cy="5908675"/>
          </a:xfrm>
          <a:prstGeom prst="rect">
            <a:avLst/>
          </a:prstGeom>
        </p:spPr>
        <p:txBody>
          <a:bodyPr>
            <a:spAutoFit/>
          </a:bodyPr>
          <a:lstStyle/>
          <a:p>
            <a:pPr>
              <a:defRPr/>
            </a:pPr>
            <a:r>
              <a:rPr lang="en-US" dirty="0">
                <a:latin typeface="Arial" charset="0"/>
                <a:cs typeface="Arial" charset="0"/>
              </a:rPr>
              <a:t>Two-dimensional arrays can be used to implement the mathematical concept of matrices. In</a:t>
            </a:r>
          </a:p>
          <a:p>
            <a:pPr>
              <a:defRPr/>
            </a:pPr>
            <a:r>
              <a:rPr lang="en-US" dirty="0">
                <a:latin typeface="Arial" charset="0"/>
                <a:cs typeface="Arial" charset="0"/>
              </a:rPr>
              <a:t>mathematics, a matrix is a grid of numbers, arranged in rows and columns. Thus, </a:t>
            </a:r>
            <a:r>
              <a:rPr lang="en-US">
                <a:latin typeface="Arial" charset="0"/>
                <a:cs typeface="Arial" charset="0"/>
              </a:rPr>
              <a:t>using two dimensional</a:t>
            </a:r>
            <a:endParaRPr lang="en-US" dirty="0">
              <a:latin typeface="Arial" charset="0"/>
              <a:cs typeface="Arial" charset="0"/>
            </a:endParaRPr>
          </a:p>
          <a:p>
            <a:pPr>
              <a:defRPr/>
            </a:pPr>
            <a:r>
              <a:rPr lang="en-US" dirty="0">
                <a:latin typeface="Arial" charset="0"/>
                <a:cs typeface="Arial" charset="0"/>
              </a:rPr>
              <a:t>arrays, we can perform the following operations on an </a:t>
            </a:r>
            <a:r>
              <a:rPr lang="en-US" dirty="0" err="1">
                <a:latin typeface="Arial" charset="0"/>
                <a:cs typeface="Arial" charset="0"/>
              </a:rPr>
              <a:t>m×n</a:t>
            </a:r>
            <a:r>
              <a:rPr lang="en-US" dirty="0">
                <a:latin typeface="Arial" charset="0"/>
                <a:cs typeface="Arial" charset="0"/>
              </a:rPr>
              <a:t> matrix:</a:t>
            </a:r>
          </a:p>
          <a:p>
            <a:pPr>
              <a:defRPr/>
            </a:pPr>
            <a:endParaRPr lang="en-US" b="1" i="1" dirty="0">
              <a:latin typeface="Arial" charset="0"/>
              <a:cs typeface="Arial" charset="0"/>
            </a:endParaRPr>
          </a:p>
          <a:p>
            <a:pPr marL="342900" indent="-342900">
              <a:buFont typeface="+mj-lt"/>
              <a:buAutoNum type="arabicPeriod"/>
              <a:defRPr/>
            </a:pPr>
            <a:r>
              <a:rPr lang="en-US" b="1" i="1" dirty="0">
                <a:latin typeface="Arial" charset="0"/>
                <a:cs typeface="Arial" charset="0"/>
              </a:rPr>
              <a:t>Transpose </a:t>
            </a:r>
            <a:r>
              <a:rPr lang="en-US" dirty="0" err="1">
                <a:latin typeface="Arial" charset="0"/>
                <a:cs typeface="Arial" charset="0"/>
              </a:rPr>
              <a:t>Transpose</a:t>
            </a:r>
            <a:r>
              <a:rPr lang="en-US" dirty="0">
                <a:latin typeface="Arial" charset="0"/>
                <a:cs typeface="Arial" charset="0"/>
              </a:rPr>
              <a:t> of an m \ n matrix A is given as a n \ m matrix B, where </a:t>
            </a:r>
            <a:r>
              <a:rPr lang="en-US" dirty="0" err="1">
                <a:latin typeface="Arial" charset="0"/>
                <a:cs typeface="Arial" charset="0"/>
              </a:rPr>
              <a:t>Bi,j</a:t>
            </a:r>
            <a:r>
              <a:rPr lang="en-US" dirty="0">
                <a:latin typeface="Arial" charset="0"/>
                <a:cs typeface="Arial" charset="0"/>
              </a:rPr>
              <a:t> = </a:t>
            </a:r>
            <a:r>
              <a:rPr lang="en-US" dirty="0" err="1">
                <a:latin typeface="Arial" charset="0"/>
                <a:cs typeface="Arial" charset="0"/>
              </a:rPr>
              <a:t>Aj,i</a:t>
            </a:r>
            <a:r>
              <a:rPr lang="en-US" dirty="0">
                <a:latin typeface="Arial" charset="0"/>
                <a:cs typeface="Arial" charset="0"/>
              </a:rPr>
              <a:t>.</a:t>
            </a:r>
          </a:p>
          <a:p>
            <a:pPr marL="342900" indent="-342900">
              <a:buFont typeface="+mj-lt"/>
              <a:buAutoNum type="arabicPeriod"/>
              <a:defRPr/>
            </a:pPr>
            <a:endParaRPr lang="en-US" b="1" i="1" dirty="0">
              <a:latin typeface="Arial" charset="0"/>
              <a:cs typeface="Arial" charset="0"/>
            </a:endParaRPr>
          </a:p>
          <a:p>
            <a:pPr marL="342900" indent="-342900">
              <a:buFont typeface="+mj-lt"/>
              <a:buAutoNum type="arabicPeriod"/>
              <a:defRPr/>
            </a:pPr>
            <a:r>
              <a:rPr lang="en-US" b="1" i="1" dirty="0">
                <a:latin typeface="Arial" charset="0"/>
                <a:cs typeface="Arial" charset="0"/>
              </a:rPr>
              <a:t>Sum </a:t>
            </a:r>
            <a:r>
              <a:rPr lang="en-US" dirty="0">
                <a:latin typeface="Arial" charset="0"/>
                <a:cs typeface="Arial" charset="0"/>
              </a:rPr>
              <a:t>Two matrices that are compatible with each other can be added together, storing the result</a:t>
            </a:r>
          </a:p>
          <a:p>
            <a:pPr>
              <a:defRPr/>
            </a:pPr>
            <a:r>
              <a:rPr lang="en-US" dirty="0">
                <a:latin typeface="Arial" charset="0"/>
                <a:cs typeface="Arial" charset="0"/>
              </a:rPr>
              <a:t>in the third matrix. Two matrices are said to be compatible when they have the same number of</a:t>
            </a:r>
          </a:p>
          <a:p>
            <a:pPr>
              <a:defRPr/>
            </a:pPr>
            <a:r>
              <a:rPr lang="en-US" dirty="0">
                <a:latin typeface="Arial" charset="0"/>
                <a:cs typeface="Arial" charset="0"/>
              </a:rPr>
              <a:t>rows and columns. The elements of two matrices can be added by writing:</a:t>
            </a:r>
          </a:p>
          <a:p>
            <a:pPr>
              <a:defRPr/>
            </a:pPr>
            <a:r>
              <a:rPr lang="en-US" dirty="0" err="1">
                <a:latin typeface="Arial" charset="0"/>
                <a:cs typeface="Arial" charset="0"/>
              </a:rPr>
              <a:t>Ci,j</a:t>
            </a:r>
            <a:r>
              <a:rPr lang="en-US" dirty="0">
                <a:latin typeface="Arial" charset="0"/>
                <a:cs typeface="Arial" charset="0"/>
              </a:rPr>
              <a:t> = </a:t>
            </a:r>
            <a:r>
              <a:rPr lang="en-US" dirty="0" err="1">
                <a:latin typeface="Arial" charset="0"/>
                <a:cs typeface="Arial" charset="0"/>
              </a:rPr>
              <a:t>Ai,j</a:t>
            </a:r>
            <a:r>
              <a:rPr lang="en-US" dirty="0">
                <a:latin typeface="Arial" charset="0"/>
                <a:cs typeface="Arial" charset="0"/>
              </a:rPr>
              <a:t> + </a:t>
            </a:r>
            <a:r>
              <a:rPr lang="en-US" dirty="0" err="1">
                <a:latin typeface="Arial" charset="0"/>
                <a:cs typeface="Arial" charset="0"/>
              </a:rPr>
              <a:t>Bi,j</a:t>
            </a:r>
            <a:endParaRPr lang="en-US" dirty="0">
              <a:latin typeface="Arial" charset="0"/>
              <a:cs typeface="Arial" charset="0"/>
            </a:endParaRPr>
          </a:p>
          <a:p>
            <a:pPr>
              <a:defRPr/>
            </a:pPr>
            <a:endParaRPr lang="en-US" b="1" i="1" dirty="0">
              <a:latin typeface="Arial" charset="0"/>
              <a:cs typeface="Arial" charset="0"/>
            </a:endParaRPr>
          </a:p>
          <a:p>
            <a:pPr>
              <a:defRPr/>
            </a:pPr>
            <a:r>
              <a:rPr lang="en-US" b="1" i="1" dirty="0">
                <a:latin typeface="Arial" charset="0"/>
                <a:cs typeface="Arial" charset="0"/>
              </a:rPr>
              <a:t>3. Difference </a:t>
            </a:r>
            <a:r>
              <a:rPr lang="en-US" dirty="0">
                <a:latin typeface="Arial" charset="0"/>
                <a:cs typeface="Arial" charset="0"/>
              </a:rPr>
              <a:t>Two matrices that are compatible with each other can be subtracted, storing the result</a:t>
            </a:r>
          </a:p>
          <a:p>
            <a:pPr>
              <a:defRPr/>
            </a:pPr>
            <a:r>
              <a:rPr lang="en-US" dirty="0">
                <a:latin typeface="Arial" charset="0"/>
                <a:cs typeface="Arial" charset="0"/>
              </a:rPr>
              <a:t>in the third matrix. Two matrices are said to be compatible when they have the same number of</a:t>
            </a:r>
          </a:p>
          <a:p>
            <a:pPr>
              <a:defRPr/>
            </a:pPr>
            <a:r>
              <a:rPr lang="en-US" dirty="0">
                <a:latin typeface="Arial" charset="0"/>
                <a:cs typeface="Arial" charset="0"/>
              </a:rPr>
              <a:t>rows and columns. The elements of two matrices can be subtracted by writing:</a:t>
            </a:r>
          </a:p>
          <a:p>
            <a:pPr>
              <a:defRPr/>
            </a:pPr>
            <a:r>
              <a:rPr lang="en-US" dirty="0" err="1">
                <a:latin typeface="Arial" charset="0"/>
                <a:cs typeface="Arial" charset="0"/>
              </a:rPr>
              <a:t>Ci,j</a:t>
            </a:r>
            <a:r>
              <a:rPr lang="en-US" dirty="0">
                <a:latin typeface="Arial" charset="0"/>
                <a:cs typeface="Arial" charset="0"/>
              </a:rPr>
              <a:t> = </a:t>
            </a:r>
            <a:r>
              <a:rPr lang="en-US" dirty="0" err="1">
                <a:latin typeface="Arial" charset="0"/>
                <a:cs typeface="Arial" charset="0"/>
              </a:rPr>
              <a:t>Ai,j</a:t>
            </a:r>
            <a:r>
              <a:rPr lang="en-US" dirty="0">
                <a:latin typeface="Arial" charset="0"/>
                <a:cs typeface="Arial" charset="0"/>
              </a:rPr>
              <a:t> – </a:t>
            </a:r>
            <a:r>
              <a:rPr lang="en-US" dirty="0" err="1">
                <a:latin typeface="Arial" charset="0"/>
                <a:cs typeface="Arial" charset="0"/>
              </a:rPr>
              <a:t>Bi,j</a:t>
            </a:r>
            <a:endParaRPr lang="en-US" dirty="0">
              <a:latin typeface="Arial" charset="0"/>
              <a:cs typeface="Arial" charset="0"/>
            </a:endParaRPr>
          </a:p>
          <a:p>
            <a:pPr marL="342900" indent="-342900">
              <a:buFont typeface="+mj-lt"/>
              <a:buAutoNum type="arabicPeriod"/>
              <a:defRPr/>
            </a:pPr>
            <a:endParaRPr lang="en-US" b="1" i="1" dirty="0">
              <a:latin typeface="Arial" charset="0"/>
              <a:cs typeface="Arial" charset="0"/>
            </a:endParaRPr>
          </a:p>
          <a:p>
            <a:pPr>
              <a:defRPr/>
            </a:pPr>
            <a:r>
              <a:rPr lang="en-US" b="1" i="1" dirty="0">
                <a:latin typeface="Arial" charset="0"/>
                <a:cs typeface="Arial" charset="0"/>
              </a:rPr>
              <a:t>4. Product </a:t>
            </a:r>
            <a:r>
              <a:rPr lang="en-US" dirty="0">
                <a:latin typeface="Arial" charset="0"/>
                <a:cs typeface="Arial" charset="0"/>
              </a:rPr>
              <a:t>Two matrices can be multiplied with each other if the number of columns in the first</a:t>
            </a:r>
          </a:p>
          <a:p>
            <a:pPr>
              <a:defRPr/>
            </a:pPr>
            <a:r>
              <a:rPr lang="en-US" dirty="0">
                <a:latin typeface="Arial" charset="0"/>
                <a:cs typeface="Arial" charset="0"/>
              </a:rPr>
              <a:t>matrix is equal to the number of rows in the second matrix. Therefore, m \ n matrix A can be</a:t>
            </a:r>
          </a:p>
          <a:p>
            <a:pPr>
              <a:defRPr/>
            </a:pPr>
            <a:r>
              <a:rPr lang="en-US" dirty="0">
                <a:latin typeface="Arial" charset="0"/>
                <a:cs typeface="Arial" charset="0"/>
              </a:rPr>
              <a:t>multiplied with a p \ q matrix B if n=p. The dimension of the product matrix is m \ q. The elements</a:t>
            </a:r>
          </a:p>
          <a:p>
            <a:pPr>
              <a:defRPr/>
            </a:pPr>
            <a:r>
              <a:rPr lang="en-US" dirty="0">
                <a:latin typeface="Arial" charset="0"/>
                <a:cs typeface="Arial" charset="0"/>
              </a:rPr>
              <a:t>of two matrices can be multiplied by writing:</a:t>
            </a:r>
          </a:p>
          <a:p>
            <a:pPr>
              <a:defRPr/>
            </a:pPr>
            <a:r>
              <a:rPr lang="pl-PL" dirty="0">
                <a:latin typeface="Arial" charset="0"/>
                <a:cs typeface="Arial" charset="0"/>
              </a:rPr>
              <a:t>Ci,j = S Ai,kBk,j for k = 1 to n</a:t>
            </a:r>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IN" smtClean="0"/>
              <a:t>Linear Array:</a:t>
            </a:r>
          </a:p>
        </p:txBody>
      </p:sp>
      <p:sp>
        <p:nvSpPr>
          <p:cNvPr id="3" name="Content Placeholder 2"/>
          <p:cNvSpPr>
            <a:spLocks noGrp="1"/>
          </p:cNvSpPr>
          <p:nvPr>
            <p:ph idx="1"/>
          </p:nvPr>
        </p:nvSpPr>
        <p:spPr/>
        <p:txBody>
          <a:bodyPr rtlCol="0">
            <a:normAutofit fontScale="92500" lnSpcReduction="10000"/>
          </a:bodyPr>
          <a:lstStyle/>
          <a:p>
            <a:pPr marL="0" indent="0" eaLnBrk="1" fontAlgn="auto" hangingPunct="1">
              <a:spcAft>
                <a:spcPts val="0"/>
              </a:spcAft>
              <a:buFont typeface="Arial" pitchFamily="34" charset="0"/>
              <a:buNone/>
              <a:defRPr/>
            </a:pPr>
            <a:r>
              <a:rPr lang="en-IN" dirty="0" smtClean="0"/>
              <a:t> A linear array is a list of finite number of homogeneous  data elements (same data type)</a:t>
            </a:r>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r>
              <a:rPr lang="en-IN" dirty="0" smtClean="0"/>
              <a:t>Length of the array is : upper bound-lower bound+1.</a:t>
            </a:r>
          </a:p>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b="1" dirty="0" smtClean="0"/>
              <a:t>Representation </a:t>
            </a:r>
            <a:r>
              <a:rPr lang="en-IN" b="1" dirty="0"/>
              <a:t>of Linear Array in </a:t>
            </a:r>
            <a:r>
              <a:rPr lang="en-IN" b="1" dirty="0" smtClean="0"/>
              <a:t>memory</a:t>
            </a:r>
          </a:p>
          <a:p>
            <a:pPr eaLnBrk="1" fontAlgn="auto" hangingPunct="1">
              <a:spcAft>
                <a:spcPts val="0"/>
              </a:spcAft>
              <a:defRPr/>
            </a:pPr>
            <a:endParaRPr lang="en-IN" dirty="0"/>
          </a:p>
          <a:p>
            <a:pPr eaLnBrk="1" fontAlgn="auto" hangingPunct="1">
              <a:spcAft>
                <a:spcPts val="0"/>
              </a:spcAft>
              <a:defRPr/>
            </a:pPr>
            <a:r>
              <a:rPr lang="en-IN" dirty="0" smtClean="0"/>
              <a:t>LOC(LA[K]=address of the element LA[K] of the array LA.</a:t>
            </a:r>
          </a:p>
          <a:p>
            <a:pPr eaLnBrk="1" fontAlgn="auto" hangingPunct="1">
              <a:spcAft>
                <a:spcPts val="0"/>
              </a:spcAft>
              <a:defRPr/>
            </a:pPr>
            <a:endParaRPr lang="en-IN" dirty="0"/>
          </a:p>
          <a:p>
            <a:pPr eaLnBrk="1" fontAlgn="auto" hangingPunct="1">
              <a:spcAft>
                <a:spcPts val="0"/>
              </a:spcAft>
              <a:defRPr/>
            </a:pPr>
            <a:r>
              <a:rPr lang="en-IN" dirty="0" smtClean="0"/>
              <a:t>LOC(LA[K]=Base(LA)+w(K-lower bound).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1.wp.com/www.guideforschool.com/wp-content/uploads/2013/11/1d-one-dimensional-array-memory-address-calculation.jpg"/>
          <p:cNvPicPr>
            <a:picLocks noChangeAspect="1" noChangeArrowheads="1"/>
          </p:cNvPicPr>
          <p:nvPr/>
        </p:nvPicPr>
        <p:blipFill>
          <a:blip r:embed="rId2" cstate="print"/>
          <a:srcRect/>
          <a:stretch>
            <a:fillRect/>
          </a:stretch>
        </p:blipFill>
        <p:spPr bwMode="auto">
          <a:xfrm>
            <a:off x="1109663" y="1198563"/>
            <a:ext cx="8621712"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93700" y="215900"/>
            <a:ext cx="10972800" cy="2124075"/>
          </a:xfrm>
          <a:prstGeom prst="rect">
            <a:avLst/>
          </a:prstGeom>
          <a:noFill/>
          <a:ln w="9525">
            <a:noFill/>
            <a:miter lim="800000"/>
            <a:headEnd/>
            <a:tailEnd/>
          </a:ln>
        </p:spPr>
        <p:txBody>
          <a:bodyPr>
            <a:spAutoFit/>
          </a:bodyPr>
          <a:lstStyle/>
          <a:p>
            <a:r>
              <a:rPr lang="en-US" sz="2200">
                <a:latin typeface="Calibri" pitchFamily="34" charset="0"/>
              </a:rPr>
              <a:t>Q1. Data[] is an array that is declared as intData[20]; and contains the following</a:t>
            </a:r>
          </a:p>
          <a:p>
            <a:r>
              <a:rPr lang="en-US" sz="2200">
                <a:latin typeface="Calibri" pitchFamily="34" charset="0"/>
              </a:rPr>
              <a:t>values:</a:t>
            </a:r>
          </a:p>
          <a:p>
            <a:r>
              <a:rPr lang="en-US" sz="2200">
                <a:latin typeface="Calibri" pitchFamily="34" charset="0"/>
              </a:rPr>
              <a:t>Data[] = {12, 23, 34, 45, 56, 67, 78, 89, 90, 100};</a:t>
            </a:r>
          </a:p>
          <a:p>
            <a:r>
              <a:rPr lang="en-US" sz="2200">
                <a:latin typeface="Calibri" pitchFamily="34" charset="0"/>
              </a:rPr>
              <a:t>(a) Calculate the length of the array.</a:t>
            </a:r>
          </a:p>
          <a:p>
            <a:r>
              <a:rPr lang="en-US" sz="2200">
                <a:latin typeface="Calibri" pitchFamily="34" charset="0"/>
              </a:rPr>
              <a:t>(b) Find the upper_bound and lower_bound.</a:t>
            </a:r>
          </a:p>
          <a:p>
            <a:r>
              <a:rPr lang="en-US" sz="2200">
                <a:latin typeface="Calibri" pitchFamily="34" charset="0"/>
              </a:rPr>
              <a:t>(c) Show the memory representation of the array.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782638" y="476250"/>
            <a:ext cx="10596562" cy="3970338"/>
          </a:xfrm>
          <a:prstGeom prst="rect">
            <a:avLst/>
          </a:prstGeom>
          <a:noFill/>
          <a:ln w="9525">
            <a:noFill/>
            <a:miter lim="800000"/>
            <a:headEnd/>
            <a:tailEnd/>
          </a:ln>
        </p:spPr>
        <p:txBody>
          <a:bodyPr>
            <a:spAutoFit/>
          </a:bodyPr>
          <a:lstStyle/>
          <a:p>
            <a:r>
              <a:rPr lang="en-US" b="1">
                <a:latin typeface="Calibri" pitchFamily="34" charset="0"/>
              </a:rPr>
              <a:t>Traversing an Array</a:t>
            </a:r>
          </a:p>
          <a:p>
            <a:endParaRPr lang="en-US" b="1">
              <a:latin typeface="Calibri" pitchFamily="34" charset="0"/>
            </a:endParaRPr>
          </a:p>
          <a:p>
            <a:r>
              <a:rPr lang="en-US">
                <a:latin typeface="Calibri" pitchFamily="34" charset="0"/>
              </a:rPr>
              <a:t>Step 1: [INITIALIZATION] SET I = lower_bound</a:t>
            </a:r>
          </a:p>
          <a:p>
            <a:r>
              <a:rPr lang="en-US">
                <a:latin typeface="Calibri" pitchFamily="34" charset="0"/>
              </a:rPr>
              <a:t>Step 2: Repeat Steps 3 to 4 while I &lt;= upper_bound</a:t>
            </a:r>
          </a:p>
          <a:p>
            <a:r>
              <a:rPr lang="en-US">
                <a:latin typeface="Calibri" pitchFamily="34" charset="0"/>
              </a:rPr>
              <a:t>Step 3: Apply Process to A[I]</a:t>
            </a:r>
          </a:p>
          <a:p>
            <a:r>
              <a:rPr lang="en-US">
                <a:latin typeface="Calibri" pitchFamily="34" charset="0"/>
              </a:rPr>
              <a:t>Step 4: SET I = I + 1</a:t>
            </a:r>
          </a:p>
          <a:p>
            <a:r>
              <a:rPr lang="en-US">
                <a:latin typeface="Calibri" pitchFamily="34" charset="0"/>
              </a:rPr>
              <a:t>[END OF LOOP]</a:t>
            </a:r>
          </a:p>
          <a:p>
            <a:r>
              <a:rPr lang="en-US">
                <a:latin typeface="Calibri" pitchFamily="34" charset="0"/>
              </a:rPr>
              <a:t>Step 5: EXIT</a:t>
            </a:r>
          </a:p>
          <a:p>
            <a:endParaRPr lang="en-US">
              <a:latin typeface="Calibri" pitchFamily="34" charset="0"/>
            </a:endParaRPr>
          </a:p>
          <a:p>
            <a:r>
              <a:rPr lang="en-US"/>
              <a:t>In Step 1, we initialize the index to the lower bound of the array. In Step 2, a while loop is</a:t>
            </a:r>
          </a:p>
          <a:p>
            <a:r>
              <a:rPr lang="en-US"/>
              <a:t>executed. Step 3 processes the individual array element as specified by the array name and index</a:t>
            </a:r>
          </a:p>
          <a:p>
            <a:r>
              <a:rPr lang="en-US"/>
              <a:t>value. Step 4 increments the index value so that the next array element could be processed. The</a:t>
            </a:r>
          </a:p>
          <a:p>
            <a:r>
              <a:rPr lang="en-US"/>
              <a:t>while loop in Step 2 is executed until all the elements in the array are processed, i.e., until I is</a:t>
            </a:r>
          </a:p>
          <a:p>
            <a:r>
              <a:rPr lang="en-US"/>
              <a:t>less than or equal to the upper bound of the array.</a:t>
            </a:r>
            <a:endParaRPr lang="en-US">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305300" y="0"/>
            <a:ext cx="3581400" cy="333375"/>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66725" y="608013"/>
            <a:ext cx="10801350" cy="1322387"/>
          </a:xfrm>
          <a:prstGeom prst="rect">
            <a:avLst/>
          </a:prstGeom>
          <a:noFill/>
          <a:ln w="9525">
            <a:noFill/>
            <a:miter lim="800000"/>
            <a:headEnd/>
            <a:tailEnd/>
          </a:ln>
        </p:spPr>
      </p:pic>
      <p:sp>
        <p:nvSpPr>
          <p:cNvPr id="5" name="Rectangle 4"/>
          <p:cNvSpPr/>
          <p:nvPr/>
        </p:nvSpPr>
        <p:spPr>
          <a:xfrm>
            <a:off x="406400" y="2384425"/>
            <a:ext cx="11315700" cy="3908425"/>
          </a:xfrm>
          <a:prstGeom prst="rect">
            <a:avLst/>
          </a:prstGeom>
        </p:spPr>
        <p:txBody>
          <a:bodyPr>
            <a:spAutoFit/>
          </a:bodyPr>
          <a:lstStyle/>
          <a:p>
            <a:pPr algn="just" fontAlgn="auto">
              <a:spcBef>
                <a:spcPts val="0"/>
              </a:spcBef>
              <a:spcAft>
                <a:spcPts val="0"/>
              </a:spcAft>
              <a:defRPr/>
            </a:pPr>
            <a:r>
              <a:rPr lang="en-US" sz="2200" b="1" dirty="0">
                <a:latin typeface="+mn-lt"/>
                <a:cs typeface="+mn-cs"/>
              </a:rPr>
              <a:t>Both insertion and deletion  can take place at the following positions:</a:t>
            </a:r>
          </a:p>
          <a:p>
            <a:pPr marL="342900" indent="-342900" algn="just" fontAlgn="auto">
              <a:spcBef>
                <a:spcPts val="0"/>
              </a:spcBef>
              <a:spcAft>
                <a:spcPts val="0"/>
              </a:spcAft>
              <a:buFontTx/>
              <a:buAutoNum type="alphaLcPeriod"/>
              <a:defRPr/>
            </a:pPr>
            <a:r>
              <a:rPr lang="en-US" sz="2200" b="1" dirty="0">
                <a:latin typeface="+mn-lt"/>
                <a:cs typeface="+mn-cs"/>
              </a:rPr>
              <a:t>At start</a:t>
            </a:r>
          </a:p>
          <a:p>
            <a:pPr marL="342900" indent="-342900" algn="just" fontAlgn="auto">
              <a:spcBef>
                <a:spcPts val="0"/>
              </a:spcBef>
              <a:spcAft>
                <a:spcPts val="0"/>
              </a:spcAft>
              <a:buFontTx/>
              <a:buAutoNum type="alphaLcPeriod"/>
              <a:defRPr/>
            </a:pPr>
            <a:r>
              <a:rPr lang="en-US" sz="2200" b="1" dirty="0">
                <a:latin typeface="+mn-lt"/>
                <a:cs typeface="+mn-cs"/>
              </a:rPr>
              <a:t>In between</a:t>
            </a:r>
          </a:p>
          <a:p>
            <a:pPr marL="342900" indent="-342900" algn="just" fontAlgn="auto">
              <a:spcBef>
                <a:spcPts val="0"/>
              </a:spcBef>
              <a:spcAft>
                <a:spcPts val="0"/>
              </a:spcAft>
              <a:buFontTx/>
              <a:buAutoNum type="alphaLcPeriod"/>
              <a:defRPr/>
            </a:pPr>
            <a:r>
              <a:rPr lang="en-US" sz="2200" b="1" dirty="0">
                <a:latin typeface="+mn-lt"/>
                <a:cs typeface="+mn-cs"/>
              </a:rPr>
              <a:t>At end</a:t>
            </a:r>
          </a:p>
          <a:p>
            <a:pPr marL="342900" indent="-342900" algn="just" fontAlgn="auto">
              <a:spcBef>
                <a:spcPts val="0"/>
              </a:spcBef>
              <a:spcAft>
                <a:spcPts val="0"/>
              </a:spcAft>
              <a:defRPr/>
            </a:pPr>
            <a:endParaRPr lang="en-US" sz="2200" b="1" dirty="0">
              <a:latin typeface="+mn-lt"/>
              <a:cs typeface="+mn-cs"/>
            </a:endParaRPr>
          </a:p>
          <a:p>
            <a:pPr algn="just" fontAlgn="auto">
              <a:spcBef>
                <a:spcPts val="0"/>
              </a:spcBef>
              <a:spcAft>
                <a:spcPts val="0"/>
              </a:spcAft>
              <a:defRPr/>
            </a:pPr>
            <a:r>
              <a:rPr lang="en-US" sz="2200" b="1" dirty="0">
                <a:latin typeface="+mn-lt"/>
                <a:cs typeface="+mn-cs"/>
              </a:rPr>
              <a:t>If an element has to be inserted at the end of an existing array,</a:t>
            </a:r>
            <a:r>
              <a:rPr lang="en-US" sz="2200" dirty="0">
                <a:latin typeface="+mn-lt"/>
                <a:cs typeface="+mn-cs"/>
              </a:rPr>
              <a:t> then the task of insertion is quite simple. We just have to add 1 to the </a:t>
            </a:r>
            <a:r>
              <a:rPr lang="en-US" sz="2200" dirty="0" err="1">
                <a:latin typeface="+mn-lt"/>
                <a:cs typeface="+mn-cs"/>
              </a:rPr>
              <a:t>upper_bound</a:t>
            </a:r>
            <a:r>
              <a:rPr lang="en-US" sz="2200" dirty="0">
                <a:latin typeface="+mn-lt"/>
                <a:cs typeface="+mn-cs"/>
              </a:rPr>
              <a:t> and assign the value.</a:t>
            </a:r>
          </a:p>
          <a:p>
            <a:pPr algn="just" fontAlgn="auto">
              <a:spcBef>
                <a:spcPts val="0"/>
              </a:spcBef>
              <a:spcAft>
                <a:spcPts val="0"/>
              </a:spcAft>
              <a:defRPr/>
            </a:pPr>
            <a:endParaRPr lang="en-US" sz="2200" dirty="0">
              <a:latin typeface="+mn-lt"/>
              <a:cs typeface="+mn-cs"/>
            </a:endParaRPr>
          </a:p>
          <a:p>
            <a:pPr fontAlgn="auto">
              <a:spcBef>
                <a:spcPts val="0"/>
              </a:spcBef>
              <a:spcAft>
                <a:spcPts val="0"/>
              </a:spcAft>
              <a:defRPr/>
            </a:pPr>
            <a:r>
              <a:rPr lang="en-US" sz="2400" dirty="0">
                <a:latin typeface="+mn-lt"/>
                <a:cs typeface="+mn-cs"/>
              </a:rPr>
              <a:t>Step 1: Set </a:t>
            </a:r>
            <a:r>
              <a:rPr lang="en-US" sz="2400" dirty="0" err="1">
                <a:latin typeface="+mn-lt"/>
                <a:cs typeface="+mn-cs"/>
              </a:rPr>
              <a:t>upper_bound</a:t>
            </a:r>
            <a:r>
              <a:rPr lang="en-US" sz="2400" dirty="0">
                <a:latin typeface="+mn-lt"/>
                <a:cs typeface="+mn-cs"/>
              </a:rPr>
              <a:t> = </a:t>
            </a:r>
            <a:r>
              <a:rPr lang="en-US" sz="2400" dirty="0" err="1">
                <a:latin typeface="+mn-lt"/>
                <a:cs typeface="+mn-cs"/>
              </a:rPr>
              <a:t>upper_bound</a:t>
            </a:r>
            <a:r>
              <a:rPr lang="en-US" sz="2400" dirty="0">
                <a:latin typeface="+mn-lt"/>
                <a:cs typeface="+mn-cs"/>
              </a:rPr>
              <a:t> + 1</a:t>
            </a:r>
          </a:p>
          <a:p>
            <a:pPr fontAlgn="auto">
              <a:spcBef>
                <a:spcPts val="0"/>
              </a:spcBef>
              <a:spcAft>
                <a:spcPts val="0"/>
              </a:spcAft>
              <a:defRPr/>
            </a:pPr>
            <a:r>
              <a:rPr lang="en-US" sz="2400" dirty="0">
                <a:latin typeface="+mn-lt"/>
                <a:cs typeface="+mn-cs"/>
              </a:rPr>
              <a:t>Step 2: Set A[</a:t>
            </a:r>
            <a:r>
              <a:rPr lang="en-US" sz="2400" dirty="0" err="1">
                <a:latin typeface="+mn-lt"/>
                <a:cs typeface="+mn-cs"/>
              </a:rPr>
              <a:t>upper_bound</a:t>
            </a:r>
            <a:r>
              <a:rPr lang="en-US" sz="2400" dirty="0">
                <a:latin typeface="+mn-lt"/>
                <a:cs typeface="+mn-cs"/>
              </a:rPr>
              <a:t>] = VAL</a:t>
            </a:r>
          </a:p>
          <a:p>
            <a:pPr fontAlgn="auto">
              <a:spcBef>
                <a:spcPts val="0"/>
              </a:spcBef>
              <a:spcAft>
                <a:spcPts val="0"/>
              </a:spcAft>
              <a:defRPr/>
            </a:pPr>
            <a:r>
              <a:rPr lang="en-US" sz="2400" dirty="0">
                <a:latin typeface="+mn-lt"/>
                <a:cs typeface="+mn-cs"/>
              </a:rPr>
              <a:t>Step 3: EXIT</a:t>
            </a:r>
            <a:endParaRPr lang="en-US" sz="2200" dirty="0">
              <a:latin typeface="+mn-lt"/>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1859</Words>
  <Application>Microsoft Office PowerPoint</Application>
  <PresentationFormat>Custom</PresentationFormat>
  <Paragraphs>198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 Light</vt:lpstr>
      <vt:lpstr>Calibri</vt:lpstr>
      <vt:lpstr>Monotype Corsiva</vt:lpstr>
      <vt:lpstr>Wingdings</vt:lpstr>
      <vt:lpstr>Times New Roman</vt:lpstr>
      <vt:lpstr>Office Theme</vt:lpstr>
      <vt:lpstr>Array</vt:lpstr>
      <vt:lpstr>What is array</vt:lpstr>
      <vt:lpstr>Operations can be performed</vt:lpstr>
      <vt:lpstr>Single/One Dimensional Array</vt:lpstr>
      <vt:lpstr>Linear Array:</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Binary Search</vt:lpstr>
      <vt:lpstr>Slide 21</vt:lpstr>
      <vt:lpstr>Slide 22</vt:lpstr>
      <vt:lpstr>Slide 23</vt:lpstr>
      <vt:lpstr>Slide 24</vt:lpstr>
      <vt:lpstr>Slide 25</vt:lpstr>
      <vt:lpstr>Slide 26</vt:lpstr>
      <vt:lpstr>Slide 27</vt:lpstr>
      <vt:lpstr>Slide 28</vt:lpstr>
      <vt:lpstr>Slide 29</vt:lpstr>
      <vt:lpstr>Two Dimensional Array</vt:lpstr>
      <vt:lpstr>How do we declare a 2D array? </vt:lpstr>
      <vt:lpstr>Access data in a 2D array: </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neha</dc:creator>
  <cp:lastModifiedBy>User</cp:lastModifiedBy>
  <cp:revision>89</cp:revision>
  <dcterms:created xsi:type="dcterms:W3CDTF">2018-01-27T20:34:37Z</dcterms:created>
  <dcterms:modified xsi:type="dcterms:W3CDTF">2021-02-01T08:22:36Z</dcterms:modified>
</cp:coreProperties>
</file>