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2" r:id="rId4"/>
    <p:sldId id="259" r:id="rId5"/>
    <p:sldId id="260" r:id="rId6"/>
    <p:sldId id="261" r:id="rId7"/>
    <p:sldId id="262" r:id="rId8"/>
    <p:sldId id="263" r:id="rId9"/>
    <p:sldId id="264" r:id="rId10"/>
    <p:sldId id="265" r:id="rId11"/>
    <p:sldId id="293" r:id="rId12"/>
    <p:sldId id="300" r:id="rId13"/>
    <p:sldId id="294" r:id="rId14"/>
    <p:sldId id="295" r:id="rId15"/>
    <p:sldId id="296" r:id="rId16"/>
    <p:sldId id="297" r:id="rId17"/>
    <p:sldId id="298" r:id="rId18"/>
    <p:sldId id="299"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rpreet Singh" initials="GS" lastIdx="1" clrIdx="0">
    <p:extLst>
      <p:ext uri="{19B8F6BF-5375-455C-9EA6-DF929625EA0E}">
        <p15:presenceInfo xmlns:p15="http://schemas.microsoft.com/office/powerpoint/2012/main" userId="63abcecc4dded4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85" autoAdjust="0"/>
    <p:restoredTop sz="94660"/>
  </p:normalViewPr>
  <p:slideViewPr>
    <p:cSldViewPr snapToGrid="0">
      <p:cViewPr varScale="1">
        <p:scale>
          <a:sx n="86" d="100"/>
          <a:sy n="86" d="100"/>
        </p:scale>
        <p:origin x="70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6ECC-589E-4615-A790-03A9AED48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512646-DB06-424F-AC2B-BF7129AE4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828769-269C-4224-BDA0-8339FE5648D1}"/>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5" name="Footer Placeholder 4">
            <a:extLst>
              <a:ext uri="{FF2B5EF4-FFF2-40B4-BE49-F238E27FC236}">
                <a16:creationId xmlns:a16="http://schemas.microsoft.com/office/drawing/2014/main" id="{1204EAA1-791D-429A-A1B2-F2300E973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2E156-68A9-4B22-B403-C1C3CE753B01}"/>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233404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2A25-EACE-4E16-86DA-331143D273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47BDFD-FBCA-4E13-90D3-F6490A0CB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E879E-01FF-4BE1-819E-EBE096C14EFD}"/>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5" name="Footer Placeholder 4">
            <a:extLst>
              <a:ext uri="{FF2B5EF4-FFF2-40B4-BE49-F238E27FC236}">
                <a16:creationId xmlns:a16="http://schemas.microsoft.com/office/drawing/2014/main" id="{CD1980A6-4A3D-4C54-9F30-B794EB40D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95B6A-0D1E-4CA1-8544-8C96C58BEEE1}"/>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74853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BF58E-4A67-4C0A-9766-96D7D246EE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1CBC67-F542-4DA1-9D94-56097CF95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B1312D-0F6F-4E61-AD40-334DEC27B17A}"/>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5" name="Footer Placeholder 4">
            <a:extLst>
              <a:ext uri="{FF2B5EF4-FFF2-40B4-BE49-F238E27FC236}">
                <a16:creationId xmlns:a16="http://schemas.microsoft.com/office/drawing/2014/main" id="{2B60D91C-01AB-41EB-8572-73741057D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D2693-9307-427D-881D-E741B2E58DBF}"/>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326822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9AF8-4FB4-481C-A83D-FE262041E4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25EC77-D8C6-4DBB-A7D9-32202D1E6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C18DF-3D41-40AD-B7AC-A01C80D2984D}"/>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5" name="Footer Placeholder 4">
            <a:extLst>
              <a:ext uri="{FF2B5EF4-FFF2-40B4-BE49-F238E27FC236}">
                <a16:creationId xmlns:a16="http://schemas.microsoft.com/office/drawing/2014/main" id="{93A31CEE-B24B-4B20-84B5-0392A21561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85046-93AF-4508-B03B-A591B112FDF1}"/>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362546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B6F4-A6B0-4269-999A-93371155F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709D5C-5E30-41DA-96C7-DD0714951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BACF9-EC5D-4A09-90B0-22064CF25869}"/>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5" name="Footer Placeholder 4">
            <a:extLst>
              <a:ext uri="{FF2B5EF4-FFF2-40B4-BE49-F238E27FC236}">
                <a16:creationId xmlns:a16="http://schemas.microsoft.com/office/drawing/2014/main" id="{A7FFDBD2-CCF6-4D2E-B5C8-A4126FF7C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9BF1D-86A0-4A46-A251-64C20DBC99DD}"/>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407086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E2C3-28B7-43A8-A880-90128AC1E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32E41-C708-42FD-A0C7-B21BE92828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05524B-88C3-4BEF-8A47-D864688322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A6EC76-8532-49AE-AC4E-AA1315E6D308}"/>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6" name="Footer Placeholder 5">
            <a:extLst>
              <a:ext uri="{FF2B5EF4-FFF2-40B4-BE49-F238E27FC236}">
                <a16:creationId xmlns:a16="http://schemas.microsoft.com/office/drawing/2014/main" id="{23EE5035-D4A0-4954-B459-F5FA97442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7F4C9F-0687-46A4-A484-80FAF28FF359}"/>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127548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4094-DEC3-470B-9834-13CC39D1C5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3C9C7-71FF-4CAC-8A2B-1F911CED0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C0ACB-7D13-43A0-A861-98B2F8AFE4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6D0E87-33EC-4ABA-A767-28E3574D7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7522B-BF52-4E48-9FC4-35D4EF9D9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C78F70-EF90-4836-B85E-9C9888346180}"/>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8" name="Footer Placeholder 7">
            <a:extLst>
              <a:ext uri="{FF2B5EF4-FFF2-40B4-BE49-F238E27FC236}">
                <a16:creationId xmlns:a16="http://schemas.microsoft.com/office/drawing/2014/main" id="{0B1C2A68-F6C2-4B3A-9E9E-308A9B7C74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94214A-E57E-4343-AD8F-78B2C5DAD10C}"/>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406193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C7FE-BEAB-46E8-9C17-24A03DC1E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669AE0-71A9-4D2D-850B-6EEC0B80F99F}"/>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4" name="Footer Placeholder 3">
            <a:extLst>
              <a:ext uri="{FF2B5EF4-FFF2-40B4-BE49-F238E27FC236}">
                <a16:creationId xmlns:a16="http://schemas.microsoft.com/office/drawing/2014/main" id="{8A8660AE-6E70-4674-AD94-6A5BC0DED8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87E0B4-A477-4E16-A29E-D454A2459689}"/>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373895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F118B6-1FD4-4058-B872-3161FF743602}"/>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3" name="Footer Placeholder 2">
            <a:extLst>
              <a:ext uri="{FF2B5EF4-FFF2-40B4-BE49-F238E27FC236}">
                <a16:creationId xmlns:a16="http://schemas.microsoft.com/office/drawing/2014/main" id="{5E9FEA9D-DC3D-4BC5-B800-CE225DE858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4A30EB-D931-4EAC-9F80-D8EAB17D35A8}"/>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9473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3B05-9C52-4E86-9EE7-D61B0ECE4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357698-BC8E-4934-A6E6-DF3D21086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809D66-58DC-47D8-B2AB-755B60F12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51369-7D15-419F-A560-4BCB86B4EFF8}"/>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6" name="Footer Placeholder 5">
            <a:extLst>
              <a:ext uri="{FF2B5EF4-FFF2-40B4-BE49-F238E27FC236}">
                <a16:creationId xmlns:a16="http://schemas.microsoft.com/office/drawing/2014/main" id="{6BB51480-5B88-4834-8999-591F022D0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023C0-C214-49D0-AAC3-B591BBC68A17}"/>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392017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5AB2-DE05-4AE9-ADEC-D7AB0D164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C0757-5E59-4AB2-AF16-4A7A67594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27AA61-B652-485A-9EC4-77807D2A4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10737-6FBE-4108-BD03-B4DE2D01FF4C}"/>
              </a:ext>
            </a:extLst>
          </p:cNvPr>
          <p:cNvSpPr>
            <a:spLocks noGrp="1"/>
          </p:cNvSpPr>
          <p:nvPr>
            <p:ph type="dt" sz="half" idx="10"/>
          </p:nvPr>
        </p:nvSpPr>
        <p:spPr/>
        <p:txBody>
          <a:bodyPr/>
          <a:lstStyle/>
          <a:p>
            <a:fld id="{0BE22C18-1B12-46E3-A4F1-BB1C4CBFD95C}" type="datetimeFigureOut">
              <a:rPr lang="en-IN" smtClean="0"/>
              <a:t>26-08-2021</a:t>
            </a:fld>
            <a:endParaRPr lang="en-IN"/>
          </a:p>
        </p:txBody>
      </p:sp>
      <p:sp>
        <p:nvSpPr>
          <p:cNvPr id="6" name="Footer Placeholder 5">
            <a:extLst>
              <a:ext uri="{FF2B5EF4-FFF2-40B4-BE49-F238E27FC236}">
                <a16:creationId xmlns:a16="http://schemas.microsoft.com/office/drawing/2014/main" id="{0783530D-0E86-443C-A3D6-D3BFD6D2E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83AD98-966C-49F2-9BD4-E26693779E6A}"/>
              </a:ext>
            </a:extLst>
          </p:cNvPr>
          <p:cNvSpPr>
            <a:spLocks noGrp="1"/>
          </p:cNvSpPr>
          <p:nvPr>
            <p:ph type="sldNum" sz="quarter" idx="12"/>
          </p:nvPr>
        </p:nvSpPr>
        <p:spPr/>
        <p:txBody>
          <a:bodyPr/>
          <a:lstStyle/>
          <a:p>
            <a:fld id="{067B2F3A-AE8F-4FB2-BCD8-D11C697268A2}" type="slidenum">
              <a:rPr lang="en-IN" smtClean="0"/>
              <a:t>‹#›</a:t>
            </a:fld>
            <a:endParaRPr lang="en-IN"/>
          </a:p>
        </p:txBody>
      </p:sp>
    </p:spTree>
    <p:extLst>
      <p:ext uri="{BB962C8B-B14F-4D97-AF65-F5344CB8AC3E}">
        <p14:creationId xmlns:p14="http://schemas.microsoft.com/office/powerpoint/2010/main" val="101783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F1A2-BD0F-4B9E-AFE2-3B252630B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9B1880-5073-49D8-AC91-7CFADA6BE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9DEC6-78F5-4F1A-81FD-7137BC3554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22C18-1B12-46E3-A4F1-BB1C4CBFD95C}" type="datetimeFigureOut">
              <a:rPr lang="en-IN" smtClean="0"/>
              <a:t>26-08-2021</a:t>
            </a:fld>
            <a:endParaRPr lang="en-IN"/>
          </a:p>
        </p:txBody>
      </p:sp>
      <p:sp>
        <p:nvSpPr>
          <p:cNvPr id="5" name="Footer Placeholder 4">
            <a:extLst>
              <a:ext uri="{FF2B5EF4-FFF2-40B4-BE49-F238E27FC236}">
                <a16:creationId xmlns:a16="http://schemas.microsoft.com/office/drawing/2014/main" id="{39FCDF34-7F77-47FA-96FB-169C58B64A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BE4F29-F6B0-4BA6-9A2D-5D09A39FD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B2F3A-AE8F-4FB2-BCD8-D11C697268A2}" type="slidenum">
              <a:rPr lang="en-IN" smtClean="0"/>
              <a:t>‹#›</a:t>
            </a:fld>
            <a:endParaRPr lang="en-IN"/>
          </a:p>
        </p:txBody>
      </p:sp>
    </p:spTree>
    <p:extLst>
      <p:ext uri="{BB962C8B-B14F-4D97-AF65-F5344CB8AC3E}">
        <p14:creationId xmlns:p14="http://schemas.microsoft.com/office/powerpoint/2010/main" val="327017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png"/><Relationship Id="rId4" Type="http://schemas.openxmlformats.org/officeDocument/2006/relationships/hyperlink" Target="https://pixabay.com/en/thank-you-label-card-sign-wedding-97164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4929-4F4E-4C6F-8332-C11BAB07E460}"/>
              </a:ext>
            </a:extLst>
          </p:cNvPr>
          <p:cNvSpPr>
            <a:spLocks noGrp="1"/>
          </p:cNvSpPr>
          <p:nvPr>
            <p:ph type="ctrTitle"/>
          </p:nvPr>
        </p:nvSpPr>
        <p:spPr>
          <a:xfrm>
            <a:off x="1524000" y="1122363"/>
            <a:ext cx="9144000" cy="1417637"/>
          </a:xfrm>
        </p:spPr>
        <p:txBody>
          <a:bodyPr>
            <a:normAutofit/>
          </a:bodyPr>
          <a:lstStyle/>
          <a:p>
            <a:r>
              <a:rPr lang="en-IN" sz="5400" dirty="0">
                <a:latin typeface="Times New Roman" panose="02020603050405020304" pitchFamily="18" charset="0"/>
                <a:cs typeface="Times New Roman" panose="02020603050405020304" pitchFamily="18" charset="0"/>
              </a:rPr>
              <a:t>MTH403 </a:t>
            </a:r>
          </a:p>
        </p:txBody>
      </p:sp>
      <p:sp>
        <p:nvSpPr>
          <p:cNvPr id="3" name="Subtitle 2">
            <a:extLst>
              <a:ext uri="{FF2B5EF4-FFF2-40B4-BE49-F238E27FC236}">
                <a16:creationId xmlns:a16="http://schemas.microsoft.com/office/drawing/2014/main" id="{8D599324-5B6B-41AA-A7FC-FD451EE88609}"/>
              </a:ext>
            </a:extLst>
          </p:cNvPr>
          <p:cNvSpPr>
            <a:spLocks noGrp="1"/>
          </p:cNvSpPr>
          <p:nvPr>
            <p:ph type="subTitle" idx="1"/>
          </p:nvPr>
        </p:nvSpPr>
        <p:spPr>
          <a:xfrm>
            <a:off x="1524000" y="2662239"/>
            <a:ext cx="9828628" cy="3392332"/>
          </a:xfrm>
        </p:spPr>
        <p:txBody>
          <a:bodyPr>
            <a:noAutofit/>
          </a:bodyPr>
          <a:lstStyle/>
          <a:p>
            <a:r>
              <a:rPr lang="en-US" sz="4800" b="1" dirty="0">
                <a:latin typeface="Times New Roman" panose="02020603050405020304" pitchFamily="18" charset="0"/>
                <a:cs typeface="Times New Roman" panose="02020603050405020304" pitchFamily="18" charset="0"/>
              </a:rPr>
              <a:t>MATHEMATICAL FOUNDATION FOR COMPUTER SCIENCE</a:t>
            </a:r>
          </a:p>
          <a:p>
            <a:r>
              <a:rPr lang="en-IN" sz="5400" dirty="0">
                <a:latin typeface="Times New Roman" panose="02020603050405020304" pitchFamily="18" charset="0"/>
                <a:cs typeface="Times New Roman" panose="02020603050405020304" pitchFamily="18" charset="0"/>
              </a:rPr>
              <a:t>#Zero Lecture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p>
          <a:p>
            <a:endParaRPr lang="en-IN" sz="60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a:t>
            </a:r>
          </a:p>
          <a:p>
            <a:r>
              <a:rPr lang="en-IN" sz="18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9654C2B-9F41-4BC7-A315-CC25E7023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662" y="473491"/>
            <a:ext cx="2278966" cy="1297744"/>
          </a:xfrm>
          <a:prstGeom prst="rect">
            <a:avLst/>
          </a:prstGeom>
        </p:spPr>
      </p:pic>
    </p:spTree>
    <p:custDataLst>
      <p:tags r:id="rId1"/>
    </p:custDataLst>
    <p:extLst>
      <p:ext uri="{BB962C8B-B14F-4D97-AF65-F5344CB8AC3E}">
        <p14:creationId xmlns:p14="http://schemas.microsoft.com/office/powerpoint/2010/main" val="510292677"/>
      </p:ext>
    </p:extLst>
  </p:cSld>
  <p:clrMapOvr>
    <a:masterClrMapping/>
  </p:clrMapOvr>
  <mc:AlternateContent xmlns:mc="http://schemas.openxmlformats.org/markup-compatibility/2006" xmlns:p14="http://schemas.microsoft.com/office/powerpoint/2010/main">
    <mc:Choice Requires="p14">
      <p:transition spd="slow" p14:dur="2000" advTm="45197"/>
    </mc:Choice>
    <mc:Fallback xmlns="">
      <p:transition spd="slow" advTm="451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Unit-6</a:t>
            </a:r>
          </a:p>
        </p:txBody>
      </p:sp>
      <p:sp>
        <p:nvSpPr>
          <p:cNvPr id="3" name="Content Placeholder 2">
            <a:extLst>
              <a:ext uri="{FF2B5EF4-FFF2-40B4-BE49-F238E27FC236}">
                <a16:creationId xmlns:a16="http://schemas.microsoft.com/office/drawing/2014/main" id="{1EE43395-0DAD-4FB8-84A6-DEE8BC0F030D}"/>
              </a:ext>
            </a:extLst>
          </p:cNvPr>
          <p:cNvSpPr>
            <a:spLocks noGrp="1"/>
          </p:cNvSpPr>
          <p:nvPr>
            <p:ph idx="1"/>
          </p:nvPr>
        </p:nvSpPr>
        <p:spPr>
          <a:xfrm>
            <a:off x="838200" y="1825625"/>
            <a:ext cx="10515600" cy="4520584"/>
          </a:xfrm>
        </p:spPr>
        <p:txBody>
          <a:bodyPr>
            <a:normAutofit/>
          </a:bodyPr>
          <a:lstStyle/>
          <a:p>
            <a:pPr marL="0" lvl="0" indent="0" algn="ctr">
              <a:lnSpc>
                <a:spcPct val="100000"/>
              </a:lnSpc>
              <a:spcBef>
                <a:spcPts val="0"/>
              </a:spcBef>
              <a:buNone/>
            </a:pPr>
            <a:r>
              <a:rPr lang="en-US" sz="3200" b="1" u="sng" dirty="0">
                <a:latin typeface="Times New Roman" panose="02020603050405020304" pitchFamily="18" charset="0"/>
                <a:cs typeface="Times New Roman" panose="02020603050405020304" pitchFamily="18" charset="0"/>
              </a:rPr>
              <a:t>Spanning tree and tree traversal</a:t>
            </a:r>
            <a:r>
              <a:rPr lang="en-IN" sz="3000" dirty="0">
                <a:latin typeface="Times New Roman" panose="02020603050405020304" pitchFamily="18" charset="0"/>
                <a:cs typeface="Times New Roman" panose="02020603050405020304" pitchFamily="18" charset="0"/>
              </a:rPr>
              <a:t>, </a:t>
            </a:r>
          </a:p>
          <a:p>
            <a:pPr marL="457200" indent="-457200" algn="just">
              <a:lnSpc>
                <a:spcPct val="110000"/>
              </a:lnSpc>
            </a:pPr>
            <a:r>
              <a:rPr lang="en-IN" sz="3000" dirty="0">
                <a:latin typeface="Times New Roman" panose="02020603050405020304" pitchFamily="18" charset="0"/>
                <a:cs typeface="Times New Roman" panose="02020603050405020304" pitchFamily="18" charset="0"/>
              </a:rPr>
              <a:t>Spanning tree, minimum spanning tree, </a:t>
            </a:r>
          </a:p>
          <a:p>
            <a:pPr marL="457200" indent="-457200" algn="just">
              <a:lnSpc>
                <a:spcPct val="110000"/>
              </a:lnSpc>
            </a:pPr>
            <a:r>
              <a:rPr lang="en-IN" sz="3000" dirty="0">
                <a:latin typeface="Times New Roman" panose="02020603050405020304" pitchFamily="18" charset="0"/>
                <a:cs typeface="Times New Roman" panose="02020603050405020304" pitchFamily="18" charset="0"/>
              </a:rPr>
              <a:t>Kruskal and Prims algorithms to find minimum spanning tree</a:t>
            </a:r>
          </a:p>
          <a:p>
            <a:pPr marL="457200" marR="0" lvl="0" indent="-4572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Binary search tree, infix,</a:t>
            </a:r>
          </a:p>
          <a:p>
            <a:pPr marL="457200" marR="0" lvl="0" indent="-4572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Prefix, and post-fix notation, </a:t>
            </a:r>
          </a:p>
          <a:p>
            <a:pPr marL="457200" marR="0" lvl="0" indent="-4572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Pre-order traversal, in-order traversal, and post-order traversal</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indent="-457200" algn="just">
              <a:lnSpc>
                <a:spcPct val="110000"/>
              </a:lnSpc>
            </a:pPr>
            <a:endParaRPr lang="en-US" sz="3000" b="1" u="sng" dirty="0">
              <a:latin typeface="Times New Roman" panose="02020603050405020304" pitchFamily="18" charset="0"/>
              <a:cs typeface="Times New Roman" panose="02020603050405020304" pitchFamily="18" charset="0"/>
            </a:endParaRPr>
          </a:p>
          <a:p>
            <a:pPr marL="0" lvl="0" indent="0" algn="ctr">
              <a:lnSpc>
                <a:spcPct val="10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val="2875549909"/>
      </p:ext>
    </p:extLst>
  </p:cSld>
  <p:clrMapOvr>
    <a:masterClrMapping/>
  </p:clrMapOvr>
  <mc:AlternateContent xmlns:mc="http://schemas.openxmlformats.org/markup-compatibility/2006" xmlns:p14="http://schemas.microsoft.com/office/powerpoint/2010/main">
    <mc:Choice Requires="p14">
      <p:transition spd="slow" p14:dur="2000" advTm="25463"/>
    </mc:Choice>
    <mc:Fallback xmlns="">
      <p:transition spd="slow" advTm="254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43786" y="268733"/>
            <a:ext cx="10931289" cy="4638118"/>
          </a:xfrm>
          <a:prstGeom prst="rect">
            <a:avLst/>
          </a:prstGeom>
        </p:spPr>
      </p:pic>
      <p:sp>
        <p:nvSpPr>
          <p:cNvPr id="6" name="Rectangle 5"/>
          <p:cNvSpPr/>
          <p:nvPr/>
        </p:nvSpPr>
        <p:spPr>
          <a:xfrm>
            <a:off x="1111689" y="268733"/>
            <a:ext cx="7504278" cy="769441"/>
          </a:xfrm>
          <a:prstGeom prst="rect">
            <a:avLst/>
          </a:prstGeom>
        </p:spPr>
        <p:txBody>
          <a:bodyPr wrap="square">
            <a:spAutoFit/>
          </a:bodyPr>
          <a:lstStyle/>
          <a:p>
            <a:r>
              <a:rPr lang="en-US" sz="4400" dirty="0"/>
              <a:t>Why  to study logics and Proof ? </a:t>
            </a:r>
          </a:p>
        </p:txBody>
      </p:sp>
      <p:sp>
        <p:nvSpPr>
          <p:cNvPr id="8" name="Rectangle 7"/>
          <p:cNvSpPr/>
          <p:nvPr/>
        </p:nvSpPr>
        <p:spPr>
          <a:xfrm>
            <a:off x="669702" y="5075727"/>
            <a:ext cx="10805374" cy="1569660"/>
          </a:xfrm>
          <a:prstGeom prst="rect">
            <a:avLst/>
          </a:prstGeom>
        </p:spPr>
        <p:txBody>
          <a:bodyPr wrap="square">
            <a:spAutoFit/>
          </a:bodyPr>
          <a:lstStyle/>
          <a:p>
            <a:r>
              <a:rPr lang="en-US" sz="2400" dirty="0">
                <a:solidFill>
                  <a:srgbClr val="0070C0"/>
                </a:solidFill>
              </a:rPr>
              <a:t>Computer programs are written in special, symbolic languages, e.g., Fortran, C++, Lisp, Prolog. These languages contain features of logical symbolism, and Lisp and Prolog are derived from formal languages for logic. Through such connections, the study of logic can help one in the design of programs</a:t>
            </a:r>
            <a:r>
              <a:rPr lang="en-US" dirty="0"/>
              <a:t>. </a:t>
            </a:r>
          </a:p>
        </p:txBody>
      </p:sp>
    </p:spTree>
    <p:extLst>
      <p:ext uri="{BB962C8B-B14F-4D97-AF65-F5344CB8AC3E}">
        <p14:creationId xmlns:p14="http://schemas.microsoft.com/office/powerpoint/2010/main" val="221504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FE84FA-52C4-41B3-97A8-0D3012808B57}"/>
              </a:ext>
            </a:extLst>
          </p:cNvPr>
          <p:cNvSpPr txBox="1"/>
          <p:nvPr/>
        </p:nvSpPr>
        <p:spPr>
          <a:xfrm>
            <a:off x="2416943" y="334677"/>
            <a:ext cx="7810131" cy="677108"/>
          </a:xfrm>
          <a:prstGeom prst="rect">
            <a:avLst/>
          </a:prstGeom>
          <a:noFill/>
        </p:spPr>
        <p:txBody>
          <a:bodyPr wrap="square">
            <a:spAutoFit/>
          </a:bodyPr>
          <a:lstStyle/>
          <a:p>
            <a:r>
              <a:rPr lang="en-US" sz="3800" dirty="0">
                <a:solidFill>
                  <a:srgbClr val="FF0000"/>
                </a:solidFill>
                <a:latin typeface="Arial" panose="020B0604020202020204" pitchFamily="34" charset="0"/>
                <a:cs typeface="Arial" panose="020B0604020202020204" pitchFamily="34" charset="0"/>
              </a:rPr>
              <a:t>The Seven Bridges of </a:t>
            </a:r>
            <a:r>
              <a:rPr lang="en-US" sz="3800" dirty="0" err="1">
                <a:solidFill>
                  <a:srgbClr val="FF0000"/>
                </a:solidFill>
                <a:latin typeface="Arial" panose="020B0604020202020204" pitchFamily="34" charset="0"/>
                <a:cs typeface="Arial" panose="020B0604020202020204" pitchFamily="34" charset="0"/>
              </a:rPr>
              <a:t>Königsberg</a:t>
            </a:r>
            <a:endParaRPr lang="en-IN" sz="3800" dirty="0">
              <a:solidFill>
                <a:srgbClr val="FF000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F0135F7-8FA5-4882-9B00-4631C4F85114}"/>
              </a:ext>
            </a:extLst>
          </p:cNvPr>
          <p:cNvPicPr>
            <a:picLocks noChangeAspect="1"/>
          </p:cNvPicPr>
          <p:nvPr/>
        </p:nvPicPr>
        <p:blipFill>
          <a:blip r:embed="rId2"/>
          <a:stretch>
            <a:fillRect/>
          </a:stretch>
        </p:blipFill>
        <p:spPr>
          <a:xfrm>
            <a:off x="1657695" y="1118318"/>
            <a:ext cx="8669107" cy="3435927"/>
          </a:xfrm>
          <a:prstGeom prst="rect">
            <a:avLst/>
          </a:prstGeom>
        </p:spPr>
      </p:pic>
      <p:sp>
        <p:nvSpPr>
          <p:cNvPr id="9" name="TextBox 8">
            <a:extLst>
              <a:ext uri="{FF2B5EF4-FFF2-40B4-BE49-F238E27FC236}">
                <a16:creationId xmlns:a16="http://schemas.microsoft.com/office/drawing/2014/main" id="{EEDEA6FE-54AE-460F-9A9B-958EEBBB56CD}"/>
              </a:ext>
            </a:extLst>
          </p:cNvPr>
          <p:cNvSpPr txBox="1"/>
          <p:nvPr/>
        </p:nvSpPr>
        <p:spPr>
          <a:xfrm>
            <a:off x="585926" y="4554245"/>
            <a:ext cx="11301274" cy="1569660"/>
          </a:xfrm>
          <a:prstGeom prst="rect">
            <a:avLst/>
          </a:prstGeom>
          <a:noFill/>
        </p:spPr>
        <p:txBody>
          <a:bodyPr wrap="square">
            <a:spAutoFit/>
          </a:bodyPr>
          <a:lstStyle/>
          <a:p>
            <a:r>
              <a:rPr lang="en-US" sz="3200" dirty="0"/>
              <a:t>Is it possible to start at some location in the town, travel across all the bridges once without crossing any bridge twice, and return to the starting point.</a:t>
            </a:r>
            <a:endParaRPr lang="en-IN" sz="3200" dirty="0"/>
          </a:p>
        </p:txBody>
      </p:sp>
    </p:spTree>
    <p:extLst>
      <p:ext uri="{BB962C8B-B14F-4D97-AF65-F5344CB8AC3E}">
        <p14:creationId xmlns:p14="http://schemas.microsoft.com/office/powerpoint/2010/main" val="177771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489" y="1815920"/>
            <a:ext cx="4508753" cy="3335629"/>
          </a:xfrm>
          <a:prstGeom prst="rect">
            <a:avLst/>
          </a:prstGeom>
        </p:spPr>
      </p:pic>
      <p:sp>
        <p:nvSpPr>
          <p:cNvPr id="5" name="Rectangle 4"/>
          <p:cNvSpPr/>
          <p:nvPr/>
        </p:nvSpPr>
        <p:spPr>
          <a:xfrm>
            <a:off x="2987900" y="204920"/>
            <a:ext cx="5589432" cy="646331"/>
          </a:xfrm>
          <a:prstGeom prst="rect">
            <a:avLst/>
          </a:prstGeom>
        </p:spPr>
        <p:txBody>
          <a:bodyPr wrap="square">
            <a:spAutoFit/>
          </a:bodyPr>
          <a:lstStyle/>
          <a:p>
            <a:r>
              <a:rPr lang="en-US" sz="3600" dirty="0">
                <a:solidFill>
                  <a:srgbClr val="FF0000"/>
                </a:solidFill>
              </a:rPr>
              <a:t>Application of graph theory </a:t>
            </a:r>
          </a:p>
        </p:txBody>
      </p:sp>
      <p:sp>
        <p:nvSpPr>
          <p:cNvPr id="6" name="Rectangle 5"/>
          <p:cNvSpPr/>
          <p:nvPr/>
        </p:nvSpPr>
        <p:spPr>
          <a:xfrm>
            <a:off x="4765183" y="1068946"/>
            <a:ext cx="6954592" cy="5632311"/>
          </a:xfrm>
          <a:prstGeom prst="rect">
            <a:avLst/>
          </a:prstGeom>
        </p:spPr>
        <p:txBody>
          <a:bodyPr wrap="square">
            <a:spAutoFit/>
          </a:bodyPr>
          <a:lstStyle/>
          <a:p>
            <a:r>
              <a:rPr lang="en-US" sz="3000" dirty="0"/>
              <a:t>Consider the problem of joining three houses to each of three separate utilities, as shown in Figure . </a:t>
            </a:r>
          </a:p>
          <a:p>
            <a:r>
              <a:rPr lang="en-US" sz="3000" dirty="0"/>
              <a:t>Is it possible to join these houses and utilities so that none of the connections cross?</a:t>
            </a:r>
          </a:p>
          <a:p>
            <a:endParaRPr lang="en-US" sz="3000" dirty="0"/>
          </a:p>
          <a:p>
            <a:r>
              <a:rPr lang="en-US" sz="3000" dirty="0"/>
              <a:t>In this section we will study the question of whether a graph can be drawn in the plane</a:t>
            </a:r>
          </a:p>
          <a:p>
            <a:r>
              <a:rPr lang="en-US" sz="3000" dirty="0"/>
              <a:t>without edges crossing. In particular, we will answer the houses-and-utilities problem.</a:t>
            </a:r>
          </a:p>
        </p:txBody>
      </p:sp>
    </p:spTree>
    <p:extLst>
      <p:ext uri="{BB962C8B-B14F-4D97-AF65-F5344CB8AC3E}">
        <p14:creationId xmlns:p14="http://schemas.microsoft.com/office/powerpoint/2010/main" val="3110232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6675" y="238167"/>
            <a:ext cx="7972023" cy="6099493"/>
          </a:xfrm>
          <a:prstGeom prst="rect">
            <a:avLst/>
          </a:prstGeom>
        </p:spPr>
      </p:pic>
    </p:spTree>
    <p:extLst>
      <p:ext uri="{BB962C8B-B14F-4D97-AF65-F5344CB8AC3E}">
        <p14:creationId xmlns:p14="http://schemas.microsoft.com/office/powerpoint/2010/main" val="165456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72483"/>
            <a:ext cx="10148552" cy="523220"/>
          </a:xfrm>
          <a:prstGeom prst="rect">
            <a:avLst/>
          </a:prstGeom>
        </p:spPr>
        <p:txBody>
          <a:bodyPr wrap="square">
            <a:spAutoFit/>
          </a:bodyPr>
          <a:lstStyle/>
          <a:p>
            <a:r>
              <a:rPr lang="en-US" sz="2800" dirty="0">
                <a:solidFill>
                  <a:srgbClr val="FF0000"/>
                </a:solidFill>
              </a:rPr>
              <a:t>Determining if two compounds with the same formula are identical.</a:t>
            </a:r>
          </a:p>
        </p:txBody>
      </p:sp>
      <p:pic>
        <p:nvPicPr>
          <p:cNvPr id="5" name="Picture 4"/>
          <p:cNvPicPr>
            <a:picLocks noChangeAspect="1"/>
          </p:cNvPicPr>
          <p:nvPr/>
        </p:nvPicPr>
        <p:blipFill>
          <a:blip r:embed="rId2"/>
          <a:stretch>
            <a:fillRect/>
          </a:stretch>
        </p:blipFill>
        <p:spPr>
          <a:xfrm>
            <a:off x="554343" y="1504173"/>
            <a:ext cx="4102964" cy="3798137"/>
          </a:xfrm>
          <a:prstGeom prst="rect">
            <a:avLst/>
          </a:prstGeom>
        </p:spPr>
      </p:pic>
      <p:pic>
        <p:nvPicPr>
          <p:cNvPr id="6" name="Picture 5"/>
          <p:cNvPicPr>
            <a:picLocks noChangeAspect="1"/>
          </p:cNvPicPr>
          <p:nvPr/>
        </p:nvPicPr>
        <p:blipFill>
          <a:blip r:embed="rId3"/>
          <a:stretch>
            <a:fillRect/>
          </a:stretch>
        </p:blipFill>
        <p:spPr>
          <a:xfrm>
            <a:off x="7062443" y="1423558"/>
            <a:ext cx="3682303" cy="3811702"/>
          </a:xfrm>
          <a:prstGeom prst="rect">
            <a:avLst/>
          </a:prstGeom>
        </p:spPr>
      </p:pic>
      <p:pic>
        <p:nvPicPr>
          <p:cNvPr id="7" name="Picture 6"/>
          <p:cNvPicPr>
            <a:picLocks noChangeAspect="1"/>
          </p:cNvPicPr>
          <p:nvPr/>
        </p:nvPicPr>
        <p:blipFill>
          <a:blip r:embed="rId4"/>
          <a:stretch>
            <a:fillRect/>
          </a:stretch>
        </p:blipFill>
        <p:spPr>
          <a:xfrm>
            <a:off x="5169327" y="3160753"/>
            <a:ext cx="1853345" cy="536494"/>
          </a:xfrm>
          <a:prstGeom prst="rect">
            <a:avLst/>
          </a:prstGeom>
        </p:spPr>
      </p:pic>
      <p:pic>
        <p:nvPicPr>
          <p:cNvPr id="8" name="Picture 7"/>
          <p:cNvPicPr>
            <a:picLocks noChangeAspect="1"/>
          </p:cNvPicPr>
          <p:nvPr/>
        </p:nvPicPr>
        <p:blipFill>
          <a:blip r:embed="rId5"/>
          <a:stretch>
            <a:fillRect/>
          </a:stretch>
        </p:blipFill>
        <p:spPr>
          <a:xfrm>
            <a:off x="3236183" y="5151211"/>
            <a:ext cx="5127180" cy="755970"/>
          </a:xfrm>
          <a:prstGeom prst="rect">
            <a:avLst/>
          </a:prstGeom>
        </p:spPr>
      </p:pic>
    </p:spTree>
    <p:extLst>
      <p:ext uri="{BB962C8B-B14F-4D97-AF65-F5344CB8AC3E}">
        <p14:creationId xmlns:p14="http://schemas.microsoft.com/office/powerpoint/2010/main" val="266416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3417" y="1455594"/>
            <a:ext cx="7392473" cy="5048235"/>
          </a:xfrm>
          <a:prstGeom prst="rect">
            <a:avLst/>
          </a:prstGeom>
        </p:spPr>
      </p:pic>
      <p:sp>
        <p:nvSpPr>
          <p:cNvPr id="5" name="Rectangle 4"/>
          <p:cNvSpPr/>
          <p:nvPr/>
        </p:nvSpPr>
        <p:spPr>
          <a:xfrm>
            <a:off x="2890216" y="179162"/>
            <a:ext cx="6675674" cy="584775"/>
          </a:xfrm>
          <a:prstGeom prst="rect">
            <a:avLst/>
          </a:prstGeom>
        </p:spPr>
        <p:txBody>
          <a:bodyPr wrap="none">
            <a:spAutoFit/>
          </a:bodyPr>
          <a:lstStyle/>
          <a:p>
            <a:r>
              <a:rPr lang="en-US" sz="3200" dirty="0">
                <a:solidFill>
                  <a:srgbClr val="FF0000"/>
                </a:solidFill>
              </a:rPr>
              <a:t>Application of Minimum Spanning Tree</a:t>
            </a:r>
          </a:p>
        </p:txBody>
      </p:sp>
      <p:sp>
        <p:nvSpPr>
          <p:cNvPr id="6" name="Rectangle 5"/>
          <p:cNvSpPr/>
          <p:nvPr/>
        </p:nvSpPr>
        <p:spPr>
          <a:xfrm>
            <a:off x="4411881" y="763937"/>
            <a:ext cx="4079578" cy="461665"/>
          </a:xfrm>
          <a:prstGeom prst="rect">
            <a:avLst/>
          </a:prstGeom>
        </p:spPr>
        <p:txBody>
          <a:bodyPr wrap="none">
            <a:spAutoFit/>
          </a:bodyPr>
          <a:lstStyle/>
          <a:p>
            <a:r>
              <a:rPr lang="en-US" sz="2400" dirty="0">
                <a:solidFill>
                  <a:srgbClr val="00B0F0"/>
                </a:solidFill>
              </a:rPr>
              <a:t>Problem laying Telephone Wire</a:t>
            </a:r>
          </a:p>
        </p:txBody>
      </p:sp>
    </p:spTree>
    <p:extLst>
      <p:ext uri="{BB962C8B-B14F-4D97-AF65-F5344CB8AC3E}">
        <p14:creationId xmlns:p14="http://schemas.microsoft.com/office/powerpoint/2010/main" val="832226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5466" y="342855"/>
            <a:ext cx="8827760" cy="6326937"/>
          </a:xfrm>
          <a:prstGeom prst="rect">
            <a:avLst/>
          </a:prstGeom>
        </p:spPr>
      </p:pic>
    </p:spTree>
    <p:extLst>
      <p:ext uri="{BB962C8B-B14F-4D97-AF65-F5344CB8AC3E}">
        <p14:creationId xmlns:p14="http://schemas.microsoft.com/office/powerpoint/2010/main" val="141818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662" y="333709"/>
            <a:ext cx="4056845" cy="646331"/>
          </a:xfrm>
          <a:prstGeom prst="rect">
            <a:avLst/>
          </a:prstGeom>
        </p:spPr>
        <p:txBody>
          <a:bodyPr wrap="square">
            <a:spAutoFit/>
          </a:bodyPr>
          <a:lstStyle/>
          <a:p>
            <a:r>
              <a:rPr lang="en-US" sz="3600" dirty="0">
                <a:solidFill>
                  <a:srgbClr val="FF0000"/>
                </a:solidFill>
              </a:rPr>
              <a:t>Assignment problem</a:t>
            </a:r>
          </a:p>
        </p:txBody>
      </p:sp>
      <p:pic>
        <p:nvPicPr>
          <p:cNvPr id="5" name="Picture 4"/>
          <p:cNvPicPr>
            <a:picLocks noChangeAspect="1"/>
          </p:cNvPicPr>
          <p:nvPr/>
        </p:nvPicPr>
        <p:blipFill>
          <a:blip r:embed="rId2"/>
          <a:stretch>
            <a:fillRect/>
          </a:stretch>
        </p:blipFill>
        <p:spPr>
          <a:xfrm>
            <a:off x="290059" y="1333091"/>
            <a:ext cx="4490682" cy="4230581"/>
          </a:xfrm>
          <a:prstGeom prst="rect">
            <a:avLst/>
          </a:prstGeom>
        </p:spPr>
      </p:pic>
      <p:sp>
        <p:nvSpPr>
          <p:cNvPr id="6" name="Rectangle 5"/>
          <p:cNvSpPr/>
          <p:nvPr/>
        </p:nvSpPr>
        <p:spPr>
          <a:xfrm>
            <a:off x="4855334" y="1333091"/>
            <a:ext cx="7147776" cy="4524317"/>
          </a:xfrm>
          <a:prstGeom prst="rect">
            <a:avLst/>
          </a:prstGeom>
        </p:spPr>
        <p:txBody>
          <a:bodyPr wrap="square">
            <a:spAutoFit/>
          </a:bodyPr>
          <a:lstStyle/>
          <a:p>
            <a:r>
              <a:rPr lang="en-US" sz="3200" dirty="0">
                <a:solidFill>
                  <a:srgbClr val="0070C0"/>
                </a:solidFill>
              </a:rPr>
              <a:t>There are  50 students in the class and teacher needs to prepare minimum number of class test for them in a way such that no two consecutive students get the same assignment.</a:t>
            </a:r>
          </a:p>
          <a:p>
            <a:endParaRPr lang="en-US" sz="3200" dirty="0">
              <a:solidFill>
                <a:srgbClr val="0070C0"/>
              </a:solidFill>
            </a:endParaRPr>
          </a:p>
          <a:p>
            <a:r>
              <a:rPr lang="en-US" sz="3200" dirty="0">
                <a:solidFill>
                  <a:srgbClr val="0070C0"/>
                </a:solidFill>
              </a:rPr>
              <a:t>It can be done via </a:t>
            </a:r>
            <a:r>
              <a:rPr lang="en-US" sz="3200" dirty="0">
                <a:solidFill>
                  <a:srgbClr val="00B050"/>
                </a:solidFill>
              </a:rPr>
              <a:t>graph coloring </a:t>
            </a:r>
            <a:r>
              <a:rPr lang="en-US" sz="3200" dirty="0">
                <a:solidFill>
                  <a:srgbClr val="0070C0"/>
                </a:solidFill>
              </a:rPr>
              <a:t>, teacher can find chromatic no. of graphical representation of students</a:t>
            </a:r>
          </a:p>
        </p:txBody>
      </p:sp>
    </p:spTree>
    <p:extLst>
      <p:ext uri="{BB962C8B-B14F-4D97-AF65-F5344CB8AC3E}">
        <p14:creationId xmlns:p14="http://schemas.microsoft.com/office/powerpoint/2010/main" val="238901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3789040"/>
            <a:ext cx="7155254" cy="1143000"/>
          </a:xfrm>
        </p:spPr>
        <p:txBody>
          <a:bodyPr>
            <a:noAutofit/>
          </a:bodyPr>
          <a:lstStyle/>
          <a:p>
            <a:pPr algn="r"/>
            <a:r>
              <a:rPr lang="en-US" sz="3600" dirty="0">
                <a:latin typeface="Times New Roman" panose="02020603050405020304" pitchFamily="18" charset="0"/>
                <a:cs typeface="Times New Roman" panose="02020603050405020304" pitchFamily="18" charset="0"/>
              </a:rPr>
              <a:t>Next Class: Logic  </a:t>
            </a:r>
            <a:endParaRPr lang="en-IN" sz="14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2279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2">
            <a:extLst>
              <a:ext uri="{FF2B5EF4-FFF2-40B4-BE49-F238E27FC236}">
                <a16:creationId xmlns:a16="http://schemas.microsoft.com/office/drawing/2014/main" id="{F0FE947B-EA45-41CC-A141-C493CE23E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9993" y="460413"/>
            <a:ext cx="2512114" cy="1297744"/>
          </a:xfrm>
          <a:prstGeom prst="rect">
            <a:avLst/>
          </a:prstGeom>
        </p:spPr>
      </p:pic>
    </p:spTree>
    <p:custDataLst>
      <p:tags r:id="rId1"/>
    </p:custDataLst>
    <p:extLst>
      <p:ext uri="{BB962C8B-B14F-4D97-AF65-F5344CB8AC3E}">
        <p14:creationId xmlns:p14="http://schemas.microsoft.com/office/powerpoint/2010/main" val="1065580734"/>
      </p:ext>
    </p:extLst>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7AB9-ADA0-4A42-BC90-87CB861C4D26}"/>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Books Required</a:t>
            </a:r>
          </a:p>
        </p:txBody>
      </p:sp>
      <p:sp>
        <p:nvSpPr>
          <p:cNvPr id="3" name="Content Placeholder 2">
            <a:extLst>
              <a:ext uri="{FF2B5EF4-FFF2-40B4-BE49-F238E27FC236}">
                <a16:creationId xmlns:a16="http://schemas.microsoft.com/office/drawing/2014/main" id="{A6BFA826-EB02-437D-A8B7-2DDBCCD15831}"/>
              </a:ext>
            </a:extLst>
          </p:cNvPr>
          <p:cNvSpPr>
            <a:spLocks noGrp="1"/>
          </p:cNvSpPr>
          <p:nvPr>
            <p:ph idx="1"/>
          </p:nvPr>
        </p:nvSpPr>
        <p:spPr>
          <a:xfrm>
            <a:off x="838200" y="1455314"/>
            <a:ext cx="10907332" cy="5223782"/>
          </a:xfrm>
        </p:spPr>
        <p:txBody>
          <a:bodyPr/>
          <a:lstStyle/>
          <a:p>
            <a:pPr marL="0" indent="0">
              <a:buNone/>
            </a:pPr>
            <a:r>
              <a:rPr lang="en-IN" b="1" u="sng" dirty="0">
                <a:latin typeface="Times New Roman" panose="02020603050405020304" pitchFamily="18" charset="0"/>
                <a:cs typeface="Times New Roman" panose="02020603050405020304" pitchFamily="18" charset="0"/>
              </a:rPr>
              <a:t>Text Book: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DISCRETE MATHEMATICS &amp; ITS APPLICATIONS by KENNETH H ROSEN, MCGRAW HILL EDUCATION</a:t>
            </a:r>
          </a:p>
          <a:p>
            <a:pPr marL="0" marR="0" lvl="0" indent="0" algn="l" defTabSz="914400" rtl="0" eaLnBrk="1" fontAlgn="auto" latinLnBrk="0" hangingPunct="1">
              <a:lnSpc>
                <a:spcPct val="90000"/>
              </a:lnSpc>
              <a:spcBef>
                <a:spcPts val="1000"/>
              </a:spcBef>
              <a:spcAft>
                <a:spcPts val="0"/>
              </a:spcAft>
              <a:buClrTx/>
              <a:buSzTx/>
              <a:buNone/>
              <a:tabLst/>
              <a:defRPr/>
            </a:pPr>
            <a:r>
              <a:rPr lang="en-US" b="1" u="sng" dirty="0">
                <a:solidFill>
                  <a:prstClr val="black"/>
                </a:solidFill>
                <a:latin typeface="Times New Roman" panose="02020603050405020304" pitchFamily="18" charset="0"/>
                <a:cs typeface="Times New Roman" panose="02020603050405020304" pitchFamily="18" charset="0"/>
              </a:rPr>
              <a:t>References Books:</a:t>
            </a:r>
            <a:r>
              <a:rPr lang="en-US" dirty="0">
                <a:solidFill>
                  <a:prstClr val="black"/>
                </a:solidFill>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DISCRETE MATHEMATICS (SCHAUM'S OUTLINES) (SIE) by SEYMOUR LIPSCHUTZ, MARC LIPSON, VARSHA H. PATIL, MCGRAW HILL EDUCATION</a:t>
            </a:r>
            <a:endParaRPr kumimoji="0" lang="en-US" sz="22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lvl="0" indent="0">
              <a:buNone/>
              <a:defRPr/>
            </a:pPr>
            <a:endParaRPr lang="en-US" sz="2200" dirty="0">
              <a:solidFill>
                <a:prstClr val="black"/>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C0EF9E-BAC1-4207-9A0D-791FE6914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662" y="433734"/>
            <a:ext cx="2278966" cy="1297744"/>
          </a:xfrm>
          <a:prstGeom prst="rect">
            <a:avLst/>
          </a:prstGeom>
        </p:spPr>
      </p:pic>
      <p:pic>
        <p:nvPicPr>
          <p:cNvPr id="1026" name="Picture 2" descr="https://images-na.ssl-images-amazon.com/images/I/513g7tfe5lL._SX367_BO1,204,203,200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9826" y="4067205"/>
            <a:ext cx="1391753" cy="18820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3542190" y="4067205"/>
            <a:ext cx="1420433" cy="1882074"/>
          </a:xfrm>
          <a:prstGeom prst="rect">
            <a:avLst/>
          </a:prstGeom>
        </p:spPr>
      </p:pic>
    </p:spTree>
    <p:custDataLst>
      <p:tags r:id="rId1"/>
    </p:custDataLst>
    <p:extLst>
      <p:ext uri="{BB962C8B-B14F-4D97-AF65-F5344CB8AC3E}">
        <p14:creationId xmlns:p14="http://schemas.microsoft.com/office/powerpoint/2010/main" val="3904040119"/>
      </p:ext>
    </p:extLst>
  </p:cSld>
  <p:clrMapOvr>
    <a:masterClrMapping/>
  </p:clrMapOvr>
  <mc:AlternateContent xmlns:mc="http://schemas.openxmlformats.org/markup-compatibility/2006" xmlns:p14="http://schemas.microsoft.com/office/powerpoint/2010/main">
    <mc:Choice Requires="p14">
      <p:transition spd="slow" p14:dur="2000" advTm="45968"/>
    </mc:Choice>
    <mc:Fallback xmlns="">
      <p:transition spd="slow" advTm="4596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D07C044-453E-4DEC-B214-6D9111741566}"/>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18232" y="1480343"/>
            <a:ext cx="9580727" cy="4746285"/>
          </a:xfrm>
        </p:spPr>
      </p:pic>
      <p:pic>
        <p:nvPicPr>
          <p:cNvPr id="5" name="Picture 4">
            <a:extLst>
              <a:ext uri="{FF2B5EF4-FFF2-40B4-BE49-F238E27FC236}">
                <a16:creationId xmlns:a16="http://schemas.microsoft.com/office/drawing/2014/main" id="{210D63EA-AD7C-45DE-8EF6-A9485D46F0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9993" y="460413"/>
            <a:ext cx="2278966" cy="1297744"/>
          </a:xfrm>
          <a:prstGeom prst="rect">
            <a:avLst/>
          </a:prstGeom>
        </p:spPr>
      </p:pic>
    </p:spTree>
    <p:custDataLst>
      <p:tags r:id="rId1"/>
    </p:custDataLst>
    <p:extLst>
      <p:ext uri="{BB962C8B-B14F-4D97-AF65-F5344CB8AC3E}">
        <p14:creationId xmlns:p14="http://schemas.microsoft.com/office/powerpoint/2010/main" val="1508254382"/>
      </p:ext>
    </p:extLst>
  </p:cSld>
  <p:clrMapOvr>
    <a:masterClrMapping/>
  </p:clrMapOvr>
  <mc:AlternateContent xmlns:mc="http://schemas.openxmlformats.org/markup-compatibility/2006" xmlns:p14="http://schemas.microsoft.com/office/powerpoint/2010/main">
    <mc:Choice Requires="p14">
      <p:transition spd="slow" p14:dur="2000" advTm="11838"/>
    </mc:Choice>
    <mc:Fallback xmlns="">
      <p:transition spd="slow" advTm="118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7AB9-ADA0-4A42-BC90-87CB861C4D26}"/>
              </a:ext>
            </a:extLst>
          </p:cNvPr>
          <p:cNvSpPr>
            <a:spLocks noGrp="1"/>
          </p:cNvSpPr>
          <p:nvPr>
            <p:ph type="title"/>
          </p:nvPr>
        </p:nvSpPr>
        <p:spPr>
          <a:xfrm>
            <a:off x="838200" y="396592"/>
            <a:ext cx="10515600" cy="1325563"/>
          </a:xfrm>
        </p:spPr>
        <p:txBody>
          <a:bodyPr/>
          <a:lstStyle/>
          <a:p>
            <a:r>
              <a:rPr lang="en-IN" b="1" u="sng" dirty="0">
                <a:latin typeface="Times New Roman" panose="02020603050405020304" pitchFamily="18" charset="0"/>
                <a:cs typeface="Times New Roman" panose="02020603050405020304" pitchFamily="18" charset="0"/>
              </a:rPr>
              <a:t>Course Objectives </a:t>
            </a:r>
          </a:p>
        </p:txBody>
      </p:sp>
      <p:sp>
        <p:nvSpPr>
          <p:cNvPr id="3" name="Content Placeholder 2">
            <a:extLst>
              <a:ext uri="{FF2B5EF4-FFF2-40B4-BE49-F238E27FC236}">
                <a16:creationId xmlns:a16="http://schemas.microsoft.com/office/drawing/2014/main" id="{A6BFA826-EB02-437D-A8B7-2DDBCCD15831}"/>
              </a:ext>
            </a:extLst>
          </p:cNvPr>
          <p:cNvSpPr>
            <a:spLocks noGrp="1"/>
          </p:cNvSpPr>
          <p:nvPr>
            <p:ph idx="1"/>
          </p:nvPr>
        </p:nvSpPr>
        <p:spPr>
          <a:xfrm>
            <a:off x="838200" y="1722156"/>
            <a:ext cx="10205621" cy="4296904"/>
          </a:xfrm>
        </p:spPr>
        <p:txBody>
          <a:bodyPr/>
          <a:lstStyle/>
          <a:p>
            <a:r>
              <a:rPr lang="en-US" dirty="0">
                <a:latin typeface="Times New Roman" panose="02020603050405020304" pitchFamily="18" charset="0"/>
                <a:cs typeface="Times New Roman" panose="02020603050405020304" pitchFamily="18" charset="0"/>
              </a:rPr>
              <a:t>Visualize formal logical arguments using propositional logic.</a:t>
            </a:r>
          </a:p>
          <a:p>
            <a:r>
              <a:rPr lang="en-US" dirty="0">
                <a:latin typeface="Times New Roman" panose="02020603050405020304" pitchFamily="18" charset="0"/>
                <a:cs typeface="Times New Roman" panose="02020603050405020304" pitchFamily="18" charset="0"/>
              </a:rPr>
              <a:t> Discuss problem solving through the basics of combinatorics.</a:t>
            </a:r>
          </a:p>
          <a:p>
            <a:r>
              <a:rPr lang="en-US" dirty="0">
                <a:latin typeface="Times New Roman" panose="02020603050405020304" pitchFamily="18" charset="0"/>
                <a:cs typeface="Times New Roman" panose="02020603050405020304" pitchFamily="18" charset="0"/>
              </a:rPr>
              <a:t> Apply the concepts of trees to find the shortest path.</a:t>
            </a:r>
          </a:p>
          <a:p>
            <a:r>
              <a:rPr lang="en-US" dirty="0">
                <a:latin typeface="Times New Roman" panose="02020603050405020304" pitchFamily="18" charset="0"/>
                <a:cs typeface="Times New Roman" panose="02020603050405020304" pitchFamily="18" charset="0"/>
              </a:rPr>
              <a:t> Analyze basic discrete structures and algorithms</a:t>
            </a:r>
          </a:p>
          <a:p>
            <a:r>
              <a:rPr lang="en-US" dirty="0">
                <a:latin typeface="Times New Roman" panose="02020603050405020304" pitchFamily="18" charset="0"/>
                <a:cs typeface="Times New Roman" panose="02020603050405020304" pitchFamily="18" charset="0"/>
              </a:rPr>
              <a:t>Discuss properties of graphs and be able to relate these to practical examples.                                               </a:t>
            </a:r>
          </a:p>
          <a:p>
            <a:r>
              <a:rPr lang="en-US" dirty="0">
                <a:latin typeface="Times New Roman" panose="02020603050405020304" pitchFamily="18" charset="0"/>
                <a:cs typeface="Times New Roman" panose="02020603050405020304" pitchFamily="18" charset="0"/>
              </a:rPr>
              <a:t>Evaluate theorems about trees, connectivity, coloring and planar graphs.</a:t>
            </a:r>
            <a:endParaRPr lang="en-IN" sz="22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C0EF9E-BAC1-4207-9A0D-791FE6914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662" y="433734"/>
            <a:ext cx="2278966" cy="1297744"/>
          </a:xfrm>
          <a:prstGeom prst="rect">
            <a:avLst/>
          </a:prstGeom>
        </p:spPr>
      </p:pic>
    </p:spTree>
    <p:custDataLst>
      <p:tags r:id="rId1"/>
    </p:custDataLst>
    <p:extLst>
      <p:ext uri="{BB962C8B-B14F-4D97-AF65-F5344CB8AC3E}">
        <p14:creationId xmlns:p14="http://schemas.microsoft.com/office/powerpoint/2010/main" val="4066275836"/>
      </p:ext>
    </p:extLst>
  </p:cSld>
  <p:clrMapOvr>
    <a:masterClrMapping/>
  </p:clrMapOvr>
  <mc:AlternateContent xmlns:mc="http://schemas.openxmlformats.org/markup-compatibility/2006" xmlns:p14="http://schemas.microsoft.com/office/powerpoint/2010/main">
    <mc:Choice Requires="p14">
      <p:transition spd="slow" p14:dur="2000" advTm="45968"/>
    </mc:Choice>
    <mc:Fallback xmlns="">
      <p:transition spd="slow" advTm="4596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4831-B6C3-4655-8B92-2435398A4B37}"/>
              </a:ext>
            </a:extLst>
          </p:cNvPr>
          <p:cNvSpPr>
            <a:spLocks noGrp="1"/>
          </p:cNvSpPr>
          <p:nvPr>
            <p:ph type="title"/>
          </p:nvPr>
        </p:nvSpPr>
        <p:spPr>
          <a:xfrm>
            <a:off x="838200" y="365126"/>
            <a:ext cx="10515600" cy="1238388"/>
          </a:xfrm>
        </p:spPr>
        <p:txBody>
          <a:bodyPr>
            <a:normAutofit/>
          </a:bodyPr>
          <a:lstStyle/>
          <a:p>
            <a:r>
              <a:rPr lang="en-IN" u="sng" dirty="0">
                <a:latin typeface="Times New Roman" panose="02020603050405020304" pitchFamily="18" charset="0"/>
                <a:cs typeface="Times New Roman" panose="02020603050405020304" pitchFamily="18" charset="0"/>
              </a:rPr>
              <a:t>Course Assessment Model  </a:t>
            </a:r>
          </a:p>
        </p:txBody>
      </p:sp>
      <p:sp>
        <p:nvSpPr>
          <p:cNvPr id="3" name="Content Placeholder 2">
            <a:extLst>
              <a:ext uri="{FF2B5EF4-FFF2-40B4-BE49-F238E27FC236}">
                <a16:creationId xmlns:a16="http://schemas.microsoft.com/office/drawing/2014/main" id="{6865E16C-CD60-45FF-8036-F47807E8E450}"/>
              </a:ext>
            </a:extLst>
          </p:cNvPr>
          <p:cNvSpPr>
            <a:spLocks noGrp="1"/>
          </p:cNvSpPr>
          <p:nvPr>
            <p:ph idx="1"/>
          </p:nvPr>
        </p:nvSpPr>
        <p:spPr>
          <a:xfrm>
            <a:off x="838200" y="1603514"/>
            <a:ext cx="10515600" cy="4889360"/>
          </a:xfrm>
        </p:spPr>
        <p:txBody>
          <a:bodyPr>
            <a:normAutofit lnSpcReduction="10000"/>
          </a:bodyPr>
          <a:lstStyle/>
          <a:p>
            <a:pPr marL="0" indent="0">
              <a:lnSpc>
                <a:spcPct val="150000"/>
              </a:lnSpc>
              <a:spcBef>
                <a:spcPts val="0"/>
              </a:spcBef>
              <a:buNone/>
            </a:pPr>
            <a:r>
              <a:rPr lang="en-IN" b="1" u="sng" dirty="0">
                <a:latin typeface="Times New Roman" panose="02020603050405020304" pitchFamily="18" charset="0"/>
                <a:cs typeface="Times New Roman" panose="02020603050405020304" pitchFamily="18" charset="0"/>
              </a:rPr>
              <a:t>Teaching Model:</a:t>
            </a:r>
          </a:p>
          <a:p>
            <a:pPr marL="0" indent="0">
              <a:lnSpc>
                <a:spcPct val="150000"/>
              </a:lnSpc>
              <a:spcBef>
                <a:spcPts val="0"/>
              </a:spcBef>
              <a:buNone/>
            </a:pPr>
            <a:r>
              <a:rPr lang="en-IN" sz="2600" dirty="0">
                <a:latin typeface="Times New Roman" panose="02020603050405020304" pitchFamily="18" charset="0"/>
                <a:cs typeface="Times New Roman" panose="02020603050405020304" pitchFamily="18" charset="0"/>
              </a:rPr>
              <a:t>L-T-P: 3-1-0 	(3 Lectures, 1 Tutorial, 0 Practical)</a:t>
            </a:r>
            <a:endParaRPr kumimoji="0" lang="en-US" sz="2600" b="1"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1"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Marks </a:t>
            </a:r>
            <a:r>
              <a:rPr lang="en-US" sz="2600" b="1" u="sng" dirty="0">
                <a:latin typeface="Times New Roman" panose="02020603050405020304" pitchFamily="18" charset="0"/>
                <a:cs typeface="Times New Roman" panose="02020603050405020304" pitchFamily="18" charset="0"/>
              </a:rPr>
              <a:t>B</a:t>
            </a:r>
            <a:r>
              <a:rPr kumimoji="0" lang="en-US" sz="2600" b="1" i="0" u="sng"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reakup</a:t>
            </a:r>
            <a:r>
              <a:rPr kumimoji="0" lang="en-US" sz="2600" b="1"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Attendance						          	5</a:t>
            </a: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CA (2 best out of 3 Subjective Tests)			</a:t>
            </a:r>
            <a:r>
              <a:rPr lang="en-US" sz="2600" noProof="0" dirty="0">
                <a:latin typeface="Times New Roman" panose="02020603050405020304" pitchFamily="18" charset="0"/>
                <a:cs typeface="Times New Roman" panose="02020603050405020304" pitchFamily="18" charset="0"/>
              </a:rPr>
              <a:t>3</a:t>
            </a:r>
            <a:r>
              <a:rPr lang="en-US" sz="2600" dirty="0">
                <a:latin typeface="Times New Roman" panose="02020603050405020304" pitchFamily="18" charset="0"/>
                <a:cs typeface="Times New Roman" panose="02020603050405020304" pitchFamily="18" charset="0"/>
              </a:rPr>
              <a:t>0</a:t>
            </a:r>
            <a:endPar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MTE   (MCQ)	       			                	25</a:t>
            </a: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ETE    (MCQ) 					        	40</a:t>
            </a: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Total							      	100</a:t>
            </a:r>
          </a:p>
          <a:p>
            <a:pPr marL="0" marR="0" lvl="0" indent="0" algn="l" defTabSz="914400" rtl="0" eaLnBrk="1" fontAlgn="auto" latinLnBrk="0" hangingPunct="1">
              <a:lnSpc>
                <a:spcPct val="150000"/>
              </a:lnSpc>
              <a:spcBef>
                <a:spcPts val="0"/>
              </a:spcBef>
              <a:spcAft>
                <a:spcPts val="0"/>
              </a:spcAft>
              <a:buClrTx/>
              <a:buSzTx/>
              <a:buNone/>
              <a:tabLst/>
              <a:defRPr/>
            </a:pPr>
            <a:endParaRPr kumimoji="0" lang="en-IN"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2F28A5-FB22-4F6A-B8E3-57596059B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val="2988091682"/>
      </p:ext>
    </p:extLst>
  </p:cSld>
  <p:clrMapOvr>
    <a:masterClrMapping/>
  </p:clrMapOvr>
  <mc:AlternateContent xmlns:mc="http://schemas.openxmlformats.org/markup-compatibility/2006" xmlns:p14="http://schemas.microsoft.com/office/powerpoint/2010/main">
    <mc:Choice Requires="p14">
      <p:transition spd="slow" p14:dur="2000" advTm="71817"/>
    </mc:Choice>
    <mc:Fallback xmlns="">
      <p:transition spd="slow" advTm="7181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Syllabus Distribution:</a:t>
            </a:r>
            <a:br>
              <a:rPr lang="en-IN"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Unit-1</a:t>
            </a:r>
          </a:p>
        </p:txBody>
      </p:sp>
      <p:sp>
        <p:nvSpPr>
          <p:cNvPr id="3" name="Content Placeholder 2">
            <a:extLst>
              <a:ext uri="{FF2B5EF4-FFF2-40B4-BE49-F238E27FC236}">
                <a16:creationId xmlns:a16="http://schemas.microsoft.com/office/drawing/2014/main" id="{1EE43395-0DAD-4FB8-84A6-DEE8BC0F030D}"/>
              </a:ext>
            </a:extLst>
          </p:cNvPr>
          <p:cNvSpPr>
            <a:spLocks noGrp="1"/>
          </p:cNvSpPr>
          <p:nvPr>
            <p:ph idx="1"/>
          </p:nvPr>
        </p:nvSpPr>
        <p:spPr>
          <a:xfrm>
            <a:off x="838200" y="1825625"/>
            <a:ext cx="10515600" cy="4520584"/>
          </a:xfrm>
        </p:spPr>
        <p:txBody>
          <a:bodyPr>
            <a:norm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5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Mathematical Logic</a:t>
            </a:r>
          </a:p>
          <a:p>
            <a:pPr marL="228600" marR="0" lvl="0" indent="-2286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 to logic, propositions and compound propositions</a:t>
            </a:r>
          </a:p>
          <a:p>
            <a:pPr marL="228600" marR="0" lvl="0" indent="-2286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Basic logical operations, Propositions and truth tables</a:t>
            </a:r>
          </a:p>
          <a:p>
            <a:pPr marL="228600" marR="0" lvl="0" indent="-2286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Tautologies and contradiction, logical equivalence</a:t>
            </a:r>
          </a:p>
          <a:p>
            <a:pPr marL="228600" marR="0" lvl="0" indent="-2286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black"/>
                </a:solidFill>
                <a:latin typeface="Times New Roman" panose="02020603050405020304" pitchFamily="18" charset="0"/>
                <a:cs typeface="Times New Roman" panose="02020603050405020304" pitchFamily="18" charset="0"/>
              </a:rPr>
              <a:t>V</a:t>
            </a:r>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ariables</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quantifiers, </a:t>
            </a:r>
          </a:p>
          <a:p>
            <a:pPr marL="228600" marR="0" lvl="0" indent="-2286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black"/>
                </a:solidFill>
                <a:latin typeface="Times New Roman" panose="02020603050405020304" pitchFamily="18" charset="0"/>
                <a:cs typeface="Times New Roman" panose="02020603050405020304" pitchFamily="18" charset="0"/>
              </a:rPr>
              <a:t>R</a:t>
            </a:r>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edicate</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formulas, methods of proof</a:t>
            </a:r>
          </a:p>
        </p:txBody>
      </p:sp>
      <p:pic>
        <p:nvPicPr>
          <p:cNvPr id="5" name="Picture 4">
            <a:extLst>
              <a:ext uri="{FF2B5EF4-FFF2-40B4-BE49-F238E27FC236}">
                <a16:creationId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val="2266224717"/>
      </p:ext>
    </p:extLst>
  </p:cSld>
  <p:clrMapOvr>
    <a:masterClrMapping/>
  </p:clrMapOvr>
  <mc:AlternateContent xmlns:mc="http://schemas.openxmlformats.org/markup-compatibility/2006" xmlns:p14="http://schemas.microsoft.com/office/powerpoint/2010/main">
    <mc:Choice Requires="p14">
      <p:transition spd="slow" p14:dur="2000" advTm="42447"/>
    </mc:Choice>
    <mc:Fallback xmlns="">
      <p:transition spd="slow" advTm="4244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5A0F-2CAB-4EF5-99C1-4CC1E969BFF1}"/>
              </a:ext>
            </a:extLst>
          </p:cNvPr>
          <p:cNvSpPr>
            <a:spLocks noGrp="1"/>
          </p:cNvSpPr>
          <p:nvPr>
            <p:ph type="title"/>
          </p:nvPr>
        </p:nvSpPr>
        <p:spPr>
          <a:xfrm>
            <a:off x="838200" y="106533"/>
            <a:ext cx="10353541" cy="941032"/>
          </a:xfrm>
        </p:spPr>
        <p:txBody>
          <a:bodyPr>
            <a:normAutofit fontScale="90000"/>
          </a:bodyPr>
          <a:lstStyle/>
          <a:p>
            <a:pPr algn="ctr"/>
            <a:br>
              <a:rPr lang="en-IN" b="1" u="sng"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Unit-2</a:t>
            </a:r>
            <a:br>
              <a:rPr lang="en-IN"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E43395-0DAD-4FB8-84A6-DEE8BC0F030D}"/>
              </a:ext>
            </a:extLst>
          </p:cNvPr>
          <p:cNvSpPr>
            <a:spLocks noGrp="1"/>
          </p:cNvSpPr>
          <p:nvPr>
            <p:ph sz="half" idx="1"/>
          </p:nvPr>
        </p:nvSpPr>
        <p:spPr>
          <a:xfrm>
            <a:off x="838200" y="1246802"/>
            <a:ext cx="10515600" cy="5047466"/>
          </a:xfrm>
        </p:spPr>
        <p:txBody>
          <a:bodyPr>
            <a:normAutofit/>
          </a:bodyPr>
          <a:lstStyle/>
          <a:p>
            <a:pPr marL="0" lvl="0" indent="0" algn="just">
              <a:lnSpc>
                <a:spcPct val="150000"/>
              </a:lnSpc>
              <a:spcBef>
                <a:spcPts val="0"/>
              </a:spcBef>
              <a:buNone/>
            </a:pPr>
            <a:r>
              <a:rPr lang="en-US" sz="2800" b="1" i="0" u="none" strike="noStrike" baseline="0" dirty="0">
                <a:latin typeface="Verdana,Bold"/>
              </a:rPr>
              <a:t>        Ordered Sets, Lattices, Boolean algebra</a:t>
            </a:r>
          </a:p>
          <a:p>
            <a:pPr marL="0" lvl="0" indent="0" algn="just">
              <a:lnSpc>
                <a:spcPct val="150000"/>
              </a:lnSpc>
              <a:spcBef>
                <a:spcPts val="0"/>
              </a:spcBef>
              <a:buNone/>
            </a:pPr>
            <a:endParaRPr lang="en-US" sz="2800" b="1" i="0" u="none" strike="noStrike" baseline="0" dirty="0">
              <a:latin typeface="Verdana,Bold"/>
            </a:endParaRPr>
          </a:p>
          <a:p>
            <a:r>
              <a:rPr lang="en-US" dirty="0">
                <a:latin typeface="Times New Roman" panose="02020603050405020304" pitchFamily="18" charset="0"/>
                <a:cs typeface="Times New Roman" panose="02020603050405020304" pitchFamily="18" charset="0"/>
              </a:rPr>
              <a:t>Partially ordered sets, external elements of POSET</a:t>
            </a:r>
          </a:p>
          <a:p>
            <a:r>
              <a:rPr lang="en-US" dirty="0">
                <a:latin typeface="Times New Roman" panose="02020603050405020304" pitchFamily="18" charset="0"/>
                <a:cs typeface="Times New Roman" panose="02020603050405020304" pitchFamily="18" charset="0"/>
              </a:rPr>
              <a:t>HASSE diagrams of POSETS, well-ordered sets</a:t>
            </a:r>
          </a:p>
          <a:p>
            <a:r>
              <a:rPr lang="en-US" dirty="0">
                <a:latin typeface="Times New Roman" panose="02020603050405020304" pitchFamily="18" charset="0"/>
                <a:cs typeface="Times New Roman" panose="02020603050405020304" pitchFamily="18" charset="0"/>
              </a:rPr>
              <a:t>Lattices, bounded lattices, distributive lattices</a:t>
            </a:r>
          </a:p>
          <a:p>
            <a:r>
              <a:rPr lang="en-US" dirty="0">
                <a:latin typeface="Times New Roman" panose="02020603050405020304" pitchFamily="18" charset="0"/>
                <a:cs typeface="Times New Roman" panose="02020603050405020304" pitchFamily="18" charset="0"/>
              </a:rPr>
              <a:t>Introduction to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algebra, basic definitions</a:t>
            </a:r>
          </a:p>
          <a:p>
            <a:r>
              <a:rPr lang="en-US" dirty="0">
                <a:latin typeface="Times New Roman" panose="02020603050405020304" pitchFamily="18" charset="0"/>
                <a:cs typeface="Times New Roman" panose="02020603050405020304" pitchFamily="18" charset="0"/>
              </a:rPr>
              <a:t>Duality, basic theorems,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algebras as lattices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0"/>
              </a:spcBef>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val="3670456894"/>
      </p:ext>
    </p:extLst>
  </p:cSld>
  <p:clrMapOvr>
    <a:masterClrMapping/>
  </p:clrMapOvr>
  <mc:AlternateContent xmlns:mc="http://schemas.openxmlformats.org/markup-compatibility/2006" xmlns:p14="http://schemas.microsoft.com/office/powerpoint/2010/main">
    <mc:Choice Requires="p14">
      <p:transition spd="slow" p14:dur="2000" advTm="50289"/>
    </mc:Choice>
    <mc:Fallback xmlns="">
      <p:transition spd="slow" advTm="5028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Unit-3</a:t>
            </a:r>
          </a:p>
        </p:txBody>
      </p:sp>
      <p:sp>
        <p:nvSpPr>
          <p:cNvPr id="3" name="Content Placeholder 2">
            <a:extLst>
              <a:ext uri="{FF2B5EF4-FFF2-40B4-BE49-F238E27FC236}">
                <a16:creationId xmlns:a16="http://schemas.microsoft.com/office/drawing/2014/main" id="{1EE43395-0DAD-4FB8-84A6-DEE8BC0F030D}"/>
              </a:ext>
            </a:extLst>
          </p:cNvPr>
          <p:cNvSpPr>
            <a:spLocks noGrp="1"/>
          </p:cNvSpPr>
          <p:nvPr>
            <p:ph idx="1"/>
          </p:nvPr>
        </p:nvSpPr>
        <p:spPr>
          <a:xfrm>
            <a:off x="838200" y="1603514"/>
            <a:ext cx="10515600" cy="4742695"/>
          </a:xfrm>
        </p:spPr>
        <p:txBody>
          <a:bodyPr>
            <a:normAutofit/>
          </a:bodyPr>
          <a:lstStyle/>
          <a:p>
            <a:pPr marL="0" indent="0" algn="ctr">
              <a:buNone/>
            </a:pPr>
            <a:r>
              <a:rPr lang="en-IN" sz="3200" b="1" u="sng" dirty="0">
                <a:latin typeface="Times New Roman" panose="02020603050405020304" pitchFamily="18" charset="0"/>
                <a:cs typeface="Times New Roman" panose="02020603050405020304" pitchFamily="18" charset="0"/>
              </a:rPr>
              <a:t>Techniques of Counting</a:t>
            </a:r>
          </a:p>
          <a:p>
            <a:pPr marL="0" indent="0" algn="ctr">
              <a:buNone/>
            </a:pPr>
            <a:endParaRPr lang="en-IN" sz="3200" b="1"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Introduction, basic counting principles,</a:t>
            </a:r>
          </a:p>
          <a:p>
            <a:r>
              <a:rPr lang="en-IN" dirty="0">
                <a:latin typeface="Times New Roman" panose="02020603050405020304" pitchFamily="18" charset="0"/>
                <a:cs typeface="Times New Roman" panose="02020603050405020304" pitchFamily="18" charset="0"/>
              </a:rPr>
              <a:t>Mathematical functions</a:t>
            </a:r>
          </a:p>
          <a:p>
            <a:r>
              <a:rPr lang="en-US" dirty="0">
                <a:latin typeface="Times New Roman" panose="02020603050405020304" pitchFamily="18" charset="0"/>
                <a:cs typeface="Times New Roman" panose="02020603050405020304" pitchFamily="18" charset="0"/>
              </a:rPr>
              <a:t>Permutations </a:t>
            </a:r>
          </a:p>
          <a:p>
            <a:r>
              <a:rPr lang="en-US" dirty="0">
                <a:latin typeface="Times New Roman" panose="02020603050405020304" pitchFamily="18" charset="0"/>
                <a:cs typeface="Times New Roman" panose="02020603050405020304" pitchFamily="18" charset="0"/>
              </a:rPr>
              <a:t>Combinations </a:t>
            </a:r>
          </a:p>
          <a:p>
            <a:r>
              <a:rPr lang="en-US" dirty="0">
                <a:latin typeface="Times New Roman" panose="02020603050405020304" pitchFamily="18" charset="0"/>
                <a:cs typeface="Times New Roman" panose="02020603050405020304" pitchFamily="18" charset="0"/>
              </a:rPr>
              <a:t>The pigeonhole principle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lgn="just">
              <a:buNone/>
            </a:pPr>
            <a:endParaRPr lang="en-US" sz="3200" b="1" u="sng" dirty="0">
              <a:latin typeface="Times New Roman" panose="02020603050405020304" pitchFamily="18" charset="0"/>
              <a:cs typeface="Times New Roman" panose="02020603050405020304" pitchFamily="18" charset="0"/>
            </a:endParaRPr>
          </a:p>
          <a:p>
            <a:pPr marL="0" lvl="0" indent="0" algn="ctr">
              <a:lnSpc>
                <a:spcPct val="10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val="3636040407"/>
      </p:ext>
    </p:extLst>
  </p:cSld>
  <p:clrMapOvr>
    <a:masterClrMapping/>
  </p:clrMapOvr>
  <mc:AlternateContent xmlns:mc="http://schemas.openxmlformats.org/markup-compatibility/2006" xmlns:p14="http://schemas.microsoft.com/office/powerpoint/2010/main">
    <mc:Choice Requires="p14">
      <p:transition spd="slow" p14:dur="2000" advTm="28983"/>
    </mc:Choice>
    <mc:Fallback xmlns="">
      <p:transition spd="slow" advTm="2898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Unit-4</a:t>
            </a:r>
          </a:p>
        </p:txBody>
      </p:sp>
      <p:sp>
        <p:nvSpPr>
          <p:cNvPr id="3" name="Content Placeholder 2">
            <a:extLst>
              <a:ext uri="{FF2B5EF4-FFF2-40B4-BE49-F238E27FC236}">
                <a16:creationId xmlns:a16="http://schemas.microsoft.com/office/drawing/2014/main" id="{1EE43395-0DAD-4FB8-84A6-DEE8BC0F030D}"/>
              </a:ext>
            </a:extLst>
          </p:cNvPr>
          <p:cNvSpPr>
            <a:spLocks noGrp="1"/>
          </p:cNvSpPr>
          <p:nvPr>
            <p:ph idx="1"/>
          </p:nvPr>
        </p:nvSpPr>
        <p:spPr>
          <a:xfrm>
            <a:off x="838200" y="1825625"/>
            <a:ext cx="10515600" cy="4520584"/>
          </a:xfrm>
        </p:spPr>
        <p:txBody>
          <a:bodyPr>
            <a:normAutofit/>
          </a:bodyPr>
          <a:lstStyle/>
          <a:p>
            <a:pPr marL="0" lvl="0" indent="0" algn="ctr">
              <a:lnSpc>
                <a:spcPct val="100000"/>
              </a:lnSpc>
              <a:spcBef>
                <a:spcPts val="0"/>
              </a:spcBef>
              <a:buNone/>
            </a:pPr>
            <a:r>
              <a:rPr lang="en-US" sz="3200" b="1" u="sng" dirty="0">
                <a:latin typeface="Times New Roman" panose="02020603050405020304" pitchFamily="18" charset="0"/>
                <a:cs typeface="Times New Roman" panose="02020603050405020304" pitchFamily="18" charset="0"/>
              </a:rPr>
              <a:t>Graph Theory-I</a:t>
            </a:r>
          </a:p>
          <a:p>
            <a:pPr marL="0" lvl="0" indent="0" algn="ctr">
              <a:lnSpc>
                <a:spcPct val="100000"/>
              </a:lnSpc>
              <a:spcBef>
                <a:spcPts val="0"/>
              </a:spcBef>
              <a:buNone/>
            </a:pPr>
            <a:endParaRPr lang="en-US" b="1" dirty="0">
              <a:solidFill>
                <a:srgbClr val="FF0000"/>
              </a:solidFill>
              <a:effectLst>
                <a:outerShdw blurRad="38100" dist="38100" dir="2700000" algn="tl">
                  <a:srgbClr val="000000">
                    <a:alpha val="43137"/>
                  </a:srgbClr>
                </a:outerShdw>
              </a:effectLst>
              <a:latin typeface="Verdana,Bold"/>
            </a:endParaRPr>
          </a:p>
          <a:p>
            <a:pPr marL="285750" lvl="0" indent="-285750">
              <a:lnSpc>
                <a:spcPct val="100000"/>
              </a:lnSpc>
              <a:spcBef>
                <a:spcPts val="0"/>
              </a:spcBef>
            </a:pPr>
            <a:r>
              <a:rPr lang="en-IN" dirty="0">
                <a:solidFill>
                  <a:prstClr val="black"/>
                </a:solidFill>
                <a:latin typeface="Times New Roman" panose="02020603050405020304" pitchFamily="18" charset="0"/>
                <a:cs typeface="Times New Roman" panose="02020603050405020304" pitchFamily="18" charset="0"/>
              </a:rPr>
              <a:t>Introduction and basic terminology</a:t>
            </a:r>
          </a:p>
          <a:p>
            <a:pPr marL="285750" lvl="0" indent="-285750">
              <a:lnSpc>
                <a:spcPct val="100000"/>
              </a:lnSpc>
              <a:spcBef>
                <a:spcPts val="0"/>
              </a:spcBef>
            </a:pPr>
            <a:r>
              <a:rPr lang="en-IN" dirty="0">
                <a:solidFill>
                  <a:prstClr val="black"/>
                </a:solidFill>
                <a:latin typeface="Times New Roman" panose="02020603050405020304" pitchFamily="18" charset="0"/>
                <a:cs typeface="Times New Roman" panose="02020603050405020304" pitchFamily="18" charset="0"/>
              </a:rPr>
              <a:t>Graphs, </a:t>
            </a:r>
            <a:r>
              <a:rPr lang="en-IN" dirty="0" err="1">
                <a:solidFill>
                  <a:prstClr val="black"/>
                </a:solidFill>
                <a:latin typeface="Times New Roman" panose="02020603050405020304" pitchFamily="18" charset="0"/>
                <a:cs typeface="Times New Roman" panose="02020603050405020304" pitchFamily="18" charset="0"/>
              </a:rPr>
              <a:t>Multigraphs</a:t>
            </a:r>
            <a:r>
              <a:rPr lang="en-IN" dirty="0">
                <a:solidFill>
                  <a:prstClr val="black"/>
                </a:solidFill>
                <a:latin typeface="Times New Roman" panose="02020603050405020304" pitchFamily="18" charset="0"/>
                <a:cs typeface="Times New Roman" panose="02020603050405020304" pitchFamily="18" charset="0"/>
              </a:rPr>
              <a:t>, degree of a vertex</a:t>
            </a:r>
          </a:p>
          <a:p>
            <a:pPr marL="285750" lvl="0" indent="-285750">
              <a:lnSpc>
                <a:spcPct val="100000"/>
              </a:lnSpc>
              <a:spcBef>
                <a:spcPts val="0"/>
              </a:spcBef>
            </a:pPr>
            <a:r>
              <a:rPr lang="en-IN" dirty="0">
                <a:solidFill>
                  <a:prstClr val="black"/>
                </a:solidFill>
                <a:latin typeface="Times New Roman" panose="02020603050405020304" pitchFamily="18" charset="0"/>
                <a:cs typeface="Times New Roman" panose="02020603050405020304" pitchFamily="18" charset="0"/>
              </a:rPr>
              <a:t>Handshaking theorem, sub graphs</a:t>
            </a:r>
          </a:p>
          <a:p>
            <a:pPr marL="285750" lvl="0" indent="-285750">
              <a:lnSpc>
                <a:spcPct val="100000"/>
              </a:lnSpc>
              <a:spcBef>
                <a:spcPts val="0"/>
              </a:spcBef>
            </a:pPr>
            <a:r>
              <a:rPr lang="en-IN" dirty="0" err="1">
                <a:solidFill>
                  <a:prstClr val="black"/>
                </a:solidFill>
                <a:latin typeface="Times New Roman" panose="02020603050405020304" pitchFamily="18" charset="0"/>
                <a:cs typeface="Times New Roman" panose="02020603050405020304" pitchFamily="18" charset="0"/>
              </a:rPr>
              <a:t>Homeomorphic</a:t>
            </a:r>
            <a:r>
              <a:rPr lang="en-IN" dirty="0">
                <a:solidFill>
                  <a:prstClr val="black"/>
                </a:solidFill>
                <a:latin typeface="Times New Roman" panose="02020603050405020304" pitchFamily="18" charset="0"/>
                <a:cs typeface="Times New Roman" panose="02020603050405020304" pitchFamily="18" charset="0"/>
              </a:rPr>
              <a:t> and Isomorphic graphs</a:t>
            </a:r>
          </a:p>
          <a:p>
            <a:pPr marL="285750" lvl="0" indent="-285750">
              <a:lnSpc>
                <a:spcPct val="100000"/>
              </a:lnSpc>
              <a:spcBef>
                <a:spcPts val="0"/>
              </a:spcBef>
            </a:pPr>
            <a:r>
              <a:rPr lang="en-IN" dirty="0">
                <a:solidFill>
                  <a:prstClr val="black"/>
                </a:solidFill>
                <a:latin typeface="Times New Roman" panose="02020603050405020304" pitchFamily="18" charset="0"/>
                <a:cs typeface="Times New Roman" panose="02020603050405020304" pitchFamily="18" charset="0"/>
              </a:rPr>
              <a:t>Paths, connectivity, connected components,</a:t>
            </a:r>
          </a:p>
          <a:p>
            <a:pPr marL="285750" lvl="0" indent="-285750">
              <a:lnSpc>
                <a:spcPct val="100000"/>
              </a:lnSpc>
              <a:spcBef>
                <a:spcPts val="0"/>
              </a:spcBef>
            </a:pPr>
            <a:r>
              <a:rPr lang="en-IN" dirty="0">
                <a:solidFill>
                  <a:prstClr val="black"/>
                </a:solidFill>
                <a:latin typeface="Times New Roman" panose="02020603050405020304" pitchFamily="18" charset="0"/>
                <a:cs typeface="Times New Roman" panose="02020603050405020304" pitchFamily="18" charset="0"/>
              </a:rPr>
              <a:t>Distance and diameter, Cut points and bridges</a:t>
            </a:r>
          </a:p>
          <a:p>
            <a:pPr marL="285750" lvl="0" indent="-285750">
              <a:lnSpc>
                <a:spcPct val="100000"/>
              </a:lnSpc>
              <a:spcBef>
                <a:spcPts val="0"/>
              </a:spcBef>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Eulerian graphs, Hamiltonian graphs</a:t>
            </a:r>
            <a:endParaRPr lang="en-US" sz="3200" b="1" u="sng" dirty="0">
              <a:latin typeface="Times New Roman" panose="02020603050405020304" pitchFamily="18" charset="0"/>
              <a:cs typeface="Times New Roman" panose="02020603050405020304" pitchFamily="18" charset="0"/>
            </a:endParaRPr>
          </a:p>
          <a:p>
            <a:pPr marL="0" lvl="0" indent="0" algn="ctr">
              <a:lnSpc>
                <a:spcPct val="10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val="2135254528"/>
      </p:ext>
    </p:extLst>
  </p:cSld>
  <p:clrMapOvr>
    <a:masterClrMapping/>
  </p:clrMapOvr>
  <mc:AlternateContent xmlns:mc="http://schemas.openxmlformats.org/markup-compatibility/2006" xmlns:p14="http://schemas.microsoft.com/office/powerpoint/2010/main">
    <mc:Choice Requires="p14">
      <p:transition spd="slow" p14:dur="2000" advTm="34216"/>
    </mc:Choice>
    <mc:Fallback xmlns="">
      <p:transition spd="slow" advTm="3421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Unit-5</a:t>
            </a:r>
          </a:p>
        </p:txBody>
      </p:sp>
      <p:sp>
        <p:nvSpPr>
          <p:cNvPr id="3" name="Content Placeholder 2">
            <a:extLst>
              <a:ext uri="{FF2B5EF4-FFF2-40B4-BE49-F238E27FC236}">
                <a16:creationId xmlns:a16="http://schemas.microsoft.com/office/drawing/2014/main" id="{1EE43395-0DAD-4FB8-84A6-DEE8BC0F030D}"/>
              </a:ext>
            </a:extLst>
          </p:cNvPr>
          <p:cNvSpPr>
            <a:spLocks noGrp="1"/>
          </p:cNvSpPr>
          <p:nvPr>
            <p:ph idx="1"/>
          </p:nvPr>
        </p:nvSpPr>
        <p:spPr>
          <a:xfrm>
            <a:off x="838200" y="1825625"/>
            <a:ext cx="10515600" cy="4520584"/>
          </a:xfrm>
        </p:spPr>
        <p:txBody>
          <a:bodyPr>
            <a:normAutofit/>
          </a:bodyPr>
          <a:lstStyle/>
          <a:p>
            <a:pPr marL="0" lvl="0" indent="0" algn="ctr">
              <a:lnSpc>
                <a:spcPct val="100000"/>
              </a:lnSpc>
              <a:spcBef>
                <a:spcPts val="0"/>
              </a:spcBef>
              <a:buNone/>
            </a:pPr>
            <a:r>
              <a:rPr lang="en-US" sz="3200" b="1" u="sng" dirty="0">
                <a:latin typeface="Times New Roman" panose="02020603050405020304" pitchFamily="18" charset="0"/>
                <a:cs typeface="Times New Roman" panose="02020603050405020304" pitchFamily="18" charset="0"/>
              </a:rPr>
              <a:t>Graph Theory-II</a:t>
            </a:r>
            <a:r>
              <a:rPr lang="en-IN" dirty="0">
                <a:latin typeface="Times New Roman" panose="02020603050405020304" pitchFamily="18" charset="0"/>
                <a:cs typeface="Times New Roman" panose="02020603050405020304" pitchFamily="18" charset="0"/>
              </a:rPr>
              <a:t>, </a:t>
            </a:r>
          </a:p>
          <a:p>
            <a:pPr marL="285750" indent="-285750"/>
            <a:r>
              <a:rPr lang="en-IN" dirty="0">
                <a:latin typeface="Times New Roman" panose="02020603050405020304" pitchFamily="18" charset="0"/>
                <a:cs typeface="Times New Roman" panose="02020603050405020304" pitchFamily="18" charset="0"/>
              </a:rPr>
              <a:t>Euler theorem, </a:t>
            </a:r>
          </a:p>
          <a:p>
            <a:pPr marL="285750" indent="-285750"/>
            <a:r>
              <a:rPr lang="en-IN" dirty="0">
                <a:latin typeface="Times New Roman" panose="02020603050405020304" pitchFamily="18" charset="0"/>
                <a:cs typeface="Times New Roman" panose="02020603050405020304" pitchFamily="18" charset="0"/>
              </a:rPr>
              <a:t>Planar graphs, maps, regions, Euler formula, </a:t>
            </a:r>
          </a:p>
          <a:p>
            <a:pPr marL="285750" indent="-285750"/>
            <a:r>
              <a:rPr lang="en-IN" dirty="0">
                <a:latin typeface="Times New Roman" panose="02020603050405020304" pitchFamily="18" charset="0"/>
                <a:cs typeface="Times New Roman" panose="02020603050405020304" pitchFamily="18" charset="0"/>
              </a:rPr>
              <a:t>Non planar graphs, </a:t>
            </a:r>
            <a:r>
              <a:rPr lang="en-IN" dirty="0" err="1">
                <a:latin typeface="Times New Roman" panose="02020603050405020304" pitchFamily="18" charset="0"/>
                <a:cs typeface="Times New Roman" panose="02020603050405020304" pitchFamily="18" charset="0"/>
              </a:rPr>
              <a:t>Kuratowski's</a:t>
            </a:r>
            <a:r>
              <a:rPr lang="en-IN" dirty="0">
                <a:latin typeface="Times New Roman" panose="02020603050405020304" pitchFamily="18" charset="0"/>
                <a:cs typeface="Times New Roman" panose="02020603050405020304" pitchFamily="18" charset="0"/>
              </a:rPr>
              <a:t> theorem (without proof). </a:t>
            </a:r>
          </a:p>
          <a:p>
            <a:pPr marL="285750" indent="-285750"/>
            <a:r>
              <a:rPr lang="en-IN" dirty="0">
                <a:latin typeface="Times New Roman" panose="02020603050405020304" pitchFamily="18" charset="0"/>
                <a:cs typeface="Times New Roman" panose="02020603050405020304" pitchFamily="18" charset="0"/>
              </a:rPr>
              <a:t>Graph </a:t>
            </a:r>
            <a:r>
              <a:rPr lang="en-IN" dirty="0" err="1">
                <a:latin typeface="Times New Roman" panose="02020603050405020304" pitchFamily="18" charset="0"/>
                <a:cs typeface="Times New Roman" panose="02020603050405020304" pitchFamily="18" charset="0"/>
              </a:rPr>
              <a:t>coloring</a:t>
            </a:r>
            <a:r>
              <a:rPr lang="en-IN" dirty="0">
                <a:latin typeface="Times New Roman" panose="02020603050405020304" pitchFamily="18" charset="0"/>
                <a:cs typeface="Times New Roman" panose="02020603050405020304" pitchFamily="18" charset="0"/>
              </a:rPr>
              <a:t>, chromatic number of a graph, </a:t>
            </a:r>
          </a:p>
          <a:p>
            <a:pPr marL="285750" indent="-285750"/>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Labelled and weighted graph</a:t>
            </a:r>
          </a:p>
          <a:p>
            <a:pPr marL="285750" indent="-285750"/>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Shortest path in weighted graphs</a:t>
            </a:r>
          </a:p>
          <a:p>
            <a:pPr marL="285750" indent="-285750"/>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Dijkstra’s algorithm to find shortest path</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val="3410340632"/>
      </p:ext>
    </p:extLst>
  </p:cSld>
  <p:clrMapOvr>
    <a:masterClrMapping/>
  </p:clrMapOvr>
  <mc:AlternateContent xmlns:mc="http://schemas.openxmlformats.org/markup-compatibility/2006" xmlns:p14="http://schemas.microsoft.com/office/powerpoint/2010/main">
    <mc:Choice Requires="p14">
      <p:transition spd="slow" p14:dur="2000" advTm="24124"/>
    </mc:Choice>
    <mc:Fallback xmlns="">
      <p:transition spd="slow" advTm="2412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9|6.4|4.5|4.3|2.5"/>
</p:tagLst>
</file>

<file path=ppt/tags/tag10.xml><?xml version="1.0" encoding="utf-8"?>
<p:tagLst xmlns:a="http://schemas.openxmlformats.org/drawingml/2006/main" xmlns:r="http://schemas.openxmlformats.org/officeDocument/2006/relationships" xmlns:p="http://schemas.openxmlformats.org/presentationml/2006/main">
  <p:tag name="TIMING" val="|2.2|3.4|3.4|2|2.8|2.4|2.3"/>
</p:tagLst>
</file>

<file path=ppt/tags/tag11.xml><?xml version="1.0" encoding="utf-8"?>
<p:tagLst xmlns:a="http://schemas.openxmlformats.org/drawingml/2006/main" xmlns:r="http://schemas.openxmlformats.org/officeDocument/2006/relationships" xmlns:p="http://schemas.openxmlformats.org/presentationml/2006/main">
  <p:tag name="TIMING" val="|1.4|2.2"/>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2.xml><?xml version="1.0" encoding="utf-8"?>
<p:tagLst xmlns:a="http://schemas.openxmlformats.org/drawingml/2006/main" xmlns:r="http://schemas.openxmlformats.org/officeDocument/2006/relationships" xmlns:p="http://schemas.openxmlformats.org/presentationml/2006/main">
  <p:tag name="TIMING" val="|7.3|6.8|9|3.9|6.6|5.5"/>
</p:tagLst>
</file>

<file path=ppt/tags/tag3.xml><?xml version="1.0" encoding="utf-8"?>
<p:tagLst xmlns:a="http://schemas.openxmlformats.org/drawingml/2006/main" xmlns:r="http://schemas.openxmlformats.org/officeDocument/2006/relationships" xmlns:p="http://schemas.openxmlformats.org/presentationml/2006/main">
  <p:tag name="TIMING" val="|7.3|6.8|9|3.9|6.6|5.5"/>
</p:tagLst>
</file>

<file path=ppt/tags/tag4.xml><?xml version="1.0" encoding="utf-8"?>
<p:tagLst xmlns:a="http://schemas.openxmlformats.org/drawingml/2006/main" xmlns:r="http://schemas.openxmlformats.org/officeDocument/2006/relationships" xmlns:p="http://schemas.openxmlformats.org/presentationml/2006/main">
  <p:tag name="TIMING" val="|4.7|5.8|8|4.3|8.8|14.2|6.9|7.9|3.5"/>
</p:tagLst>
</file>

<file path=ppt/tags/tag5.xml><?xml version="1.0" encoding="utf-8"?>
<p:tagLst xmlns:a="http://schemas.openxmlformats.org/drawingml/2006/main" xmlns:r="http://schemas.openxmlformats.org/officeDocument/2006/relationships" xmlns:p="http://schemas.openxmlformats.org/presentationml/2006/main">
  <p:tag name="TIMING" val="|9.5|0.1|6.2|4.1|1.9|3|2.9|3.3|2.8|2.9"/>
</p:tagLst>
</file>

<file path=ppt/tags/tag6.xml><?xml version="1.0" encoding="utf-8"?>
<p:tagLst xmlns:a="http://schemas.openxmlformats.org/drawingml/2006/main" xmlns:r="http://schemas.openxmlformats.org/officeDocument/2006/relationships" xmlns:p="http://schemas.openxmlformats.org/presentationml/2006/main">
  <p:tag name="TIMING" val="|2.2|3.5|2.4|2.2|3|3.9|4.3|3.3|5.3|2.7|3|3.2|6.5"/>
</p:tagLst>
</file>

<file path=ppt/tags/tag7.xml><?xml version="1.0" encoding="utf-8"?>
<p:tagLst xmlns:a="http://schemas.openxmlformats.org/drawingml/2006/main" xmlns:r="http://schemas.openxmlformats.org/officeDocument/2006/relationships" xmlns:p="http://schemas.openxmlformats.org/presentationml/2006/main">
  <p:tag name="TIMING" val="|2.6|2.7|1.8|2.1|2.2|2.7|2.1|1.9"/>
</p:tagLst>
</file>

<file path=ppt/tags/tag8.xml><?xml version="1.0" encoding="utf-8"?>
<p:tagLst xmlns:a="http://schemas.openxmlformats.org/drawingml/2006/main" xmlns:r="http://schemas.openxmlformats.org/officeDocument/2006/relationships" xmlns:p="http://schemas.openxmlformats.org/presentationml/2006/main">
  <p:tag name="TIMING" val="|2.9|3.5|4.8|3.3|2.1|2.4|1.9|2.6|3.3"/>
</p:tagLst>
</file>

<file path=ppt/tags/tag9.xml><?xml version="1.0" encoding="utf-8"?>
<p:tagLst xmlns:a="http://schemas.openxmlformats.org/drawingml/2006/main" xmlns:r="http://schemas.openxmlformats.org/officeDocument/2006/relationships" xmlns:p="http://schemas.openxmlformats.org/presentationml/2006/main">
  <p:tag name="TIMING" val="|1.5|3|2.9|2.1|1.9|2.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709</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Verdana,Bold</vt:lpstr>
      <vt:lpstr>Office Theme</vt:lpstr>
      <vt:lpstr>MTH403 </vt:lpstr>
      <vt:lpstr>Books Required</vt:lpstr>
      <vt:lpstr>Course Objectives </vt:lpstr>
      <vt:lpstr>Course Assessment Model  </vt:lpstr>
      <vt:lpstr>Syllabus Distribution: Unit-1</vt:lpstr>
      <vt:lpstr> Unit-2 </vt:lpstr>
      <vt:lpstr>Unit-3</vt:lpstr>
      <vt:lpstr>Unit-4</vt:lpstr>
      <vt:lpstr>Unit-5</vt:lpstr>
      <vt:lpstr>Unit-6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Class: Logic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MTH165</dc:title>
  <dc:creator>754 AKSHAY SHARMA</dc:creator>
  <cp:lastModifiedBy>Gurpreet Singh</cp:lastModifiedBy>
  <cp:revision>71</cp:revision>
  <dcterms:created xsi:type="dcterms:W3CDTF">2020-07-09T05:08:07Z</dcterms:created>
  <dcterms:modified xsi:type="dcterms:W3CDTF">2021-08-26T14:00:13Z</dcterms:modified>
</cp:coreProperties>
</file>