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75"/>
  </p:notesMasterIdLst>
  <p:sldIdLst>
    <p:sldId id="256" r:id="rId2"/>
    <p:sldId id="257" r:id="rId3"/>
    <p:sldId id="328" r:id="rId4"/>
    <p:sldId id="258" r:id="rId5"/>
    <p:sldId id="259" r:id="rId6"/>
    <p:sldId id="260" r:id="rId7"/>
    <p:sldId id="274" r:id="rId8"/>
    <p:sldId id="276" r:id="rId9"/>
    <p:sldId id="275" r:id="rId10"/>
    <p:sldId id="277" r:id="rId11"/>
    <p:sldId id="278" r:id="rId12"/>
    <p:sldId id="279" r:id="rId13"/>
    <p:sldId id="280" r:id="rId14"/>
    <p:sldId id="281" r:id="rId15"/>
    <p:sldId id="282" r:id="rId16"/>
    <p:sldId id="283" r:id="rId17"/>
    <p:sldId id="284" r:id="rId18"/>
    <p:sldId id="285" r:id="rId19"/>
    <p:sldId id="261" r:id="rId20"/>
    <p:sldId id="262" r:id="rId21"/>
    <p:sldId id="271" r:id="rId22"/>
    <p:sldId id="286" r:id="rId23"/>
    <p:sldId id="287" r:id="rId24"/>
    <p:sldId id="288" r:id="rId25"/>
    <p:sldId id="289" r:id="rId26"/>
    <p:sldId id="290" r:id="rId27"/>
    <p:sldId id="291" r:id="rId28"/>
    <p:sldId id="292" r:id="rId29"/>
    <p:sldId id="293" r:id="rId30"/>
    <p:sldId id="263" r:id="rId31"/>
    <p:sldId id="264" r:id="rId32"/>
    <p:sldId id="269" r:id="rId33"/>
    <p:sldId id="294" r:id="rId34"/>
    <p:sldId id="296" r:id="rId35"/>
    <p:sldId id="295" r:id="rId36"/>
    <p:sldId id="297" r:id="rId37"/>
    <p:sldId id="298" r:id="rId38"/>
    <p:sldId id="299" r:id="rId39"/>
    <p:sldId id="300" r:id="rId40"/>
    <p:sldId id="302" r:id="rId41"/>
    <p:sldId id="301" r:id="rId42"/>
    <p:sldId id="265" r:id="rId43"/>
    <p:sldId id="273" r:id="rId44"/>
    <p:sldId id="266" r:id="rId45"/>
    <p:sldId id="272" r:id="rId46"/>
    <p:sldId id="303" r:id="rId47"/>
    <p:sldId id="304" r:id="rId48"/>
    <p:sldId id="305" r:id="rId49"/>
    <p:sldId id="306" r:id="rId50"/>
    <p:sldId id="308" r:id="rId51"/>
    <p:sldId id="307" r:id="rId52"/>
    <p:sldId id="309" r:id="rId53"/>
    <p:sldId id="310" r:id="rId54"/>
    <p:sldId id="311" r:id="rId55"/>
    <p:sldId id="321" r:id="rId56"/>
    <p:sldId id="325" r:id="rId57"/>
    <p:sldId id="326" r:id="rId58"/>
    <p:sldId id="327" r:id="rId59"/>
    <p:sldId id="322" r:id="rId60"/>
    <p:sldId id="323" r:id="rId61"/>
    <p:sldId id="324" r:id="rId62"/>
    <p:sldId id="267" r:id="rId63"/>
    <p:sldId id="268" r:id="rId64"/>
    <p:sldId id="270" r:id="rId65"/>
    <p:sldId id="312" r:id="rId66"/>
    <p:sldId id="313" r:id="rId67"/>
    <p:sldId id="314" r:id="rId68"/>
    <p:sldId id="315" r:id="rId69"/>
    <p:sldId id="316" r:id="rId70"/>
    <p:sldId id="317" r:id="rId71"/>
    <p:sldId id="318" r:id="rId72"/>
    <p:sldId id="319" r:id="rId73"/>
    <p:sldId id="320"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86C55F-BB2C-4F0C-87A6-83204F7BFD38}" type="datetimeFigureOut">
              <a:rPr lang="en-US" smtClean="0"/>
              <a:pPr/>
              <a:t>02-Jul-19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517C27-4510-444C-AACF-86D3DC33735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0517C27-4510-444C-AACF-86D3DC337356}"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E9858182-314D-4761-87C0-74BABE85186B}" type="datetimeFigureOut">
              <a:rPr lang="en-US" smtClean="0"/>
              <a:pPr/>
              <a:t>02-Jul-19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5FFB520-FCDB-4AF6-89CB-7701733010DC}"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9858182-314D-4761-87C0-74BABE85186B}" type="datetimeFigureOut">
              <a:rPr lang="en-US" smtClean="0"/>
              <a:pPr/>
              <a:t>02-Jul-19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FB520-FCDB-4AF6-89CB-7701733010D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9858182-314D-4761-87C0-74BABE85186B}" type="datetimeFigureOut">
              <a:rPr lang="en-US" smtClean="0"/>
              <a:pPr/>
              <a:t>02-Jul-19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FB520-FCDB-4AF6-89CB-7701733010D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E9858182-314D-4761-87C0-74BABE85186B}" type="datetimeFigureOut">
              <a:rPr lang="en-US" smtClean="0"/>
              <a:pPr/>
              <a:t>02-Jul-19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FB520-FCDB-4AF6-89CB-7701733010DC}"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9858182-314D-4761-87C0-74BABE85186B}" type="datetimeFigureOut">
              <a:rPr lang="en-US" smtClean="0"/>
              <a:pPr/>
              <a:t>02-Jul-19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05FFB520-FCDB-4AF6-89CB-7701733010D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E9858182-314D-4761-87C0-74BABE85186B}" type="datetimeFigureOut">
              <a:rPr lang="en-US" smtClean="0"/>
              <a:pPr/>
              <a:t>02-Jul-19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FFB520-FCDB-4AF6-89CB-7701733010DC}"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E9858182-314D-4761-87C0-74BABE85186B}" type="datetimeFigureOut">
              <a:rPr lang="en-US" smtClean="0"/>
              <a:pPr/>
              <a:t>02-Jul-19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FFB520-FCDB-4AF6-89CB-7701733010DC}"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9858182-314D-4761-87C0-74BABE85186B}" type="datetimeFigureOut">
              <a:rPr lang="en-US" smtClean="0"/>
              <a:pPr/>
              <a:t>02-Jul-19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FFB520-FCDB-4AF6-89CB-7701733010D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858182-314D-4761-87C0-74BABE85186B}" type="datetimeFigureOut">
              <a:rPr lang="en-US" smtClean="0"/>
              <a:pPr/>
              <a:t>02-Jul-19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FFB520-FCDB-4AF6-89CB-7701733010D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9858182-314D-4761-87C0-74BABE85186B}" type="datetimeFigureOut">
              <a:rPr lang="en-US" smtClean="0"/>
              <a:pPr/>
              <a:t>02-Jul-19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FFB520-FCDB-4AF6-89CB-7701733010DC}"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9858182-314D-4761-87C0-74BABE85186B}" type="datetimeFigureOut">
              <a:rPr lang="en-US" smtClean="0"/>
              <a:pPr/>
              <a:t>02-Jul-19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05FFB520-FCDB-4AF6-89CB-7701733010DC}"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9858182-314D-4761-87C0-74BABE85186B}" type="datetimeFigureOut">
              <a:rPr lang="en-US" smtClean="0"/>
              <a:pPr/>
              <a:t>02-Jul-19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5FFB520-FCDB-4AF6-89CB-7701733010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platinumgmat.com/about_gmat/rc_question_types" TargetMode="Externa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3600" dirty="0"/>
              <a:t>Concept building &amp; Types of questions</a:t>
            </a:r>
          </a:p>
        </p:txBody>
      </p:sp>
      <p:sp>
        <p:nvSpPr>
          <p:cNvPr id="2" name="Title 1"/>
          <p:cNvSpPr>
            <a:spLocks noGrp="1"/>
          </p:cNvSpPr>
          <p:nvPr>
            <p:ph type="ctrTitle"/>
          </p:nvPr>
        </p:nvSpPr>
        <p:spPr/>
        <p:txBody>
          <a:bodyPr>
            <a:normAutofit/>
          </a:bodyPr>
          <a:lstStyle/>
          <a:p>
            <a:r>
              <a:rPr lang="en-US" sz="4400" dirty="0"/>
              <a:t>Reading Comprehension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457200"/>
            <a:ext cx="8077200" cy="5562600"/>
          </a:xfrm>
        </p:spPr>
        <p:txBody>
          <a:bodyPr>
            <a:normAutofit fontScale="92500" lnSpcReduction="10000"/>
          </a:bodyPr>
          <a:lstStyle/>
          <a:p>
            <a:pPr>
              <a:buNone/>
            </a:pPr>
            <a:r>
              <a:rPr lang="en-US" dirty="0"/>
              <a:t>     Health clubs have undergone a major transformation that can be described in three words: mind, body, and spirit. Loud, fast, heart thumping aerobics has been replaced by the hushed tones of yoga and the controlled movements of Pilates. The clubs are responding to the needs of their customers who are increasingly looking for a retreat from their hectic lifestyles and a way to find a healthy balance in their lives by nurturing their whole selves. </a:t>
            </a:r>
          </a:p>
          <a:p>
            <a:pPr>
              <a:buNone/>
            </a:pPr>
            <a:r>
              <a:rPr lang="en-US" dirty="0"/>
              <a:t>    Q:  The main idea of the paragraph is that </a:t>
            </a:r>
          </a:p>
          <a:p>
            <a:pPr>
              <a:buNone/>
            </a:pPr>
            <a:r>
              <a:rPr lang="en-US" dirty="0"/>
              <a:t>      a. exercise is less important now than it once was. </a:t>
            </a:r>
          </a:p>
          <a:p>
            <a:pPr>
              <a:buNone/>
            </a:pPr>
            <a:r>
              <a:rPr lang="en-US" dirty="0"/>
              <a:t>      b. health clubs are much less popular now than they were ten years ago. </a:t>
            </a:r>
          </a:p>
          <a:p>
            <a:pPr>
              <a:buNone/>
            </a:pPr>
            <a:r>
              <a:rPr lang="en-US" dirty="0"/>
              <a:t>     c. many health clubs will go out of business because of the decline in traditional exercise. </a:t>
            </a:r>
          </a:p>
          <a:p>
            <a:pPr>
              <a:buNone/>
            </a:pPr>
            <a:r>
              <a:rPr lang="en-US" dirty="0"/>
              <a:t>    d. people’s desire to nurture all aspects of themselves has contributed to big changes for health clubs.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sz="quarter" idx="1"/>
          </p:nvPr>
        </p:nvSpPr>
        <p:spPr/>
        <p:txBody>
          <a:bodyPr>
            <a:normAutofit fontScale="85000" lnSpcReduction="20000"/>
          </a:bodyPr>
          <a:lstStyle/>
          <a:p>
            <a:pPr algn="just">
              <a:buNone/>
            </a:pPr>
            <a:r>
              <a:rPr lang="en-US" dirty="0"/>
              <a:t>    Health clubs have undergone a major transformation that can be described in three words: mind, body, and spirit. Loud, fast, heart thumping aerobics has been replaced by the hushed tones of yoga and the controlled movements of Pilates. The clubs are responding to the needs of their customers who are increasingly looking for a retreat from their hectic lifestyles and a way to find a healthy balance in their lives by nurturing their whole selves. </a:t>
            </a:r>
          </a:p>
          <a:p>
            <a:pPr algn="just">
              <a:buNone/>
            </a:pPr>
            <a:r>
              <a:rPr lang="en-US" dirty="0"/>
              <a:t>    Q:  The main idea of the paragraph is that </a:t>
            </a:r>
          </a:p>
          <a:p>
            <a:pPr algn="just">
              <a:buNone/>
            </a:pPr>
            <a:r>
              <a:rPr lang="en-US" dirty="0"/>
              <a:t>      a. exercise is less important now than it once was. </a:t>
            </a:r>
          </a:p>
          <a:p>
            <a:pPr algn="just">
              <a:buNone/>
            </a:pPr>
            <a:r>
              <a:rPr lang="en-US" dirty="0"/>
              <a:t>      b. health clubs are much less popular now than they were ten years ago. </a:t>
            </a:r>
          </a:p>
          <a:p>
            <a:pPr algn="just">
              <a:buNone/>
            </a:pPr>
            <a:r>
              <a:rPr lang="en-US" dirty="0"/>
              <a:t>      c. many health clubs will go out of business because of the decline in traditional exercise. </a:t>
            </a:r>
          </a:p>
          <a:p>
            <a:pPr algn="just">
              <a:buNone/>
            </a:pPr>
            <a:r>
              <a:rPr lang="en-US" dirty="0"/>
              <a:t>      </a:t>
            </a:r>
            <a:r>
              <a:rPr lang="en-US" dirty="0">
                <a:solidFill>
                  <a:srgbClr val="FF0000"/>
                </a:solidFill>
              </a:rPr>
              <a:t>d. people’s desire to nurture all aspects of themselves has contributed to big changes for health clubs.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3" name="Content Placeholder 2"/>
          <p:cNvSpPr>
            <a:spLocks noGrp="1"/>
          </p:cNvSpPr>
          <p:nvPr>
            <p:ph sz="quarter" idx="1"/>
          </p:nvPr>
        </p:nvSpPr>
        <p:spPr/>
        <p:txBody>
          <a:bodyPr/>
          <a:lstStyle/>
          <a:p>
            <a:r>
              <a:rPr lang="en-US" dirty="0"/>
              <a:t>The passage states that health clubs have undergone a major transformation due to people’s interest in taking care of their minds, bodies, and spirits. Choice “a” is incorrect because the paragraph doesn’t say exercise is less important. It simply says the focus and type of exercise have changed. Choices “b” and “c” are not supported by the paragraph.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81000"/>
            <a:ext cx="7772400" cy="5638800"/>
          </a:xfrm>
        </p:spPr>
        <p:txBody>
          <a:bodyPr>
            <a:normAutofit fontScale="92500" lnSpcReduction="10000"/>
          </a:bodyPr>
          <a:lstStyle/>
          <a:p>
            <a:pPr>
              <a:buNone/>
            </a:pPr>
            <a:r>
              <a:rPr lang="en-US" dirty="0"/>
              <a:t>    For most judges, sentencing a person who has been convicted of a crime is a difficult decision. In the majority of jurisdictions throughout the country, judges have few sentencing options from which to choose. Generally, their options are confined to a fine, probation, or incarceration. Crimes, however, cover a wide spectrum of criminal behavior and motivation, and a wide variety of sanctions should be available. </a:t>
            </a:r>
          </a:p>
          <a:p>
            <a:pPr>
              <a:buNone/>
            </a:pPr>
            <a:r>
              <a:rPr lang="en-US" dirty="0"/>
              <a:t>    Q: The main idea of the paragraph is that </a:t>
            </a:r>
          </a:p>
          <a:p>
            <a:pPr>
              <a:buNone/>
            </a:pPr>
            <a:r>
              <a:rPr lang="en-US" dirty="0"/>
              <a:t>     a. there should be laws that dictate which sentence a judge should hand down. </a:t>
            </a:r>
          </a:p>
          <a:p>
            <a:pPr>
              <a:buNone/>
            </a:pPr>
            <a:r>
              <a:rPr lang="en-US" dirty="0"/>
              <a:t>     b. someone other than a judge should be allowed to sentence a criminal. </a:t>
            </a:r>
          </a:p>
          <a:p>
            <a:pPr>
              <a:buNone/>
            </a:pPr>
            <a:r>
              <a:rPr lang="en-US" dirty="0"/>
              <a:t>     c. judges should be given more sentencing options from which to choose. </a:t>
            </a:r>
          </a:p>
          <a:p>
            <a:pPr>
              <a:buNone/>
            </a:pPr>
            <a:r>
              <a:rPr lang="en-US" dirty="0"/>
              <a:t>     d. more money should be spent on the criminal justice system.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sz="quarter" idx="1"/>
          </p:nvPr>
        </p:nvSpPr>
        <p:spPr/>
        <p:txBody>
          <a:bodyPr>
            <a:normAutofit fontScale="85000" lnSpcReduction="20000"/>
          </a:bodyPr>
          <a:lstStyle/>
          <a:p>
            <a:pPr>
              <a:buNone/>
            </a:pPr>
            <a:r>
              <a:rPr lang="en-US" dirty="0"/>
              <a:t>    For most judges, sentencing a person who has been convicted of a crime is a difficult decision. In the majority of jurisdictions throughout the country, judges have few sentencing options from which to choose. Generally, their options are confined to a fine, probation, or incarceration. Crimes, however, cover a wide spectrum of criminal behavior and motivation, and a wide variety of sanctions should be available. </a:t>
            </a:r>
          </a:p>
          <a:p>
            <a:pPr>
              <a:buNone/>
            </a:pPr>
            <a:r>
              <a:rPr lang="en-US" dirty="0"/>
              <a:t>    Q: The main idea of the paragraph is that </a:t>
            </a:r>
          </a:p>
          <a:p>
            <a:pPr>
              <a:buNone/>
            </a:pPr>
            <a:r>
              <a:rPr lang="en-US" dirty="0"/>
              <a:t>     a. there should be laws that dictate which sentence a judge should hand down. </a:t>
            </a:r>
          </a:p>
          <a:p>
            <a:pPr>
              <a:buNone/>
            </a:pPr>
            <a:r>
              <a:rPr lang="en-US" dirty="0"/>
              <a:t>     b. someone other than a judge should be allowed to sentence a criminal. </a:t>
            </a:r>
          </a:p>
          <a:p>
            <a:pPr>
              <a:buNone/>
            </a:pPr>
            <a:r>
              <a:rPr lang="en-US" dirty="0">
                <a:solidFill>
                  <a:srgbClr val="FF0000"/>
                </a:solidFill>
              </a:rPr>
              <a:t>     c. judges should be given more sentencing options from which to choose. </a:t>
            </a:r>
          </a:p>
          <a:p>
            <a:pPr>
              <a:buNone/>
            </a:pPr>
            <a:r>
              <a:rPr lang="en-US" dirty="0"/>
              <a:t>     d. more money should be spent on the criminal justice system.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3" name="Content Placeholder 2"/>
          <p:cNvSpPr>
            <a:spLocks noGrp="1"/>
          </p:cNvSpPr>
          <p:nvPr>
            <p:ph sz="quarter" idx="1"/>
          </p:nvPr>
        </p:nvSpPr>
        <p:spPr/>
        <p:txBody>
          <a:bodyPr/>
          <a:lstStyle/>
          <a:p>
            <a:endParaRPr lang="en-US" dirty="0"/>
          </a:p>
          <a:p>
            <a:endParaRPr lang="en-US" dirty="0"/>
          </a:p>
          <a:p>
            <a:pPr>
              <a:buNone/>
            </a:pPr>
            <a:r>
              <a:rPr lang="en-US" dirty="0"/>
              <a:t>    This choice is closely related to all three sentences of the passage. Choice a is contradicted in the passage. Choices b and d are not in the passage.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381000"/>
            <a:ext cx="8153400" cy="5638800"/>
          </a:xfrm>
        </p:spPr>
        <p:txBody>
          <a:bodyPr>
            <a:normAutofit fontScale="92500" lnSpcReduction="10000"/>
          </a:bodyPr>
          <a:lstStyle/>
          <a:p>
            <a:pPr>
              <a:buNone/>
            </a:pPr>
            <a:r>
              <a:rPr lang="en-US" dirty="0"/>
              <a:t>    Managing job and family is not simple. Both commitments make strong demands on people and are sometimes in direct opposition to each other. Saying yes to one means saying no to the other, and stress can often result. Being realistic and creating a balance in life can help set priorities. </a:t>
            </a:r>
          </a:p>
          <a:p>
            <a:endParaRPr lang="en-US" dirty="0"/>
          </a:p>
          <a:p>
            <a:pPr>
              <a:buNone/>
            </a:pPr>
            <a:r>
              <a:rPr lang="en-US" dirty="0"/>
              <a:t>    Q:  The main idea of the paragraph is that </a:t>
            </a:r>
          </a:p>
          <a:p>
            <a:pPr>
              <a:buNone/>
            </a:pPr>
            <a:r>
              <a:rPr lang="en-US" dirty="0"/>
              <a:t>      a. most family responsibilities cause stress at home and at work. </a:t>
            </a:r>
          </a:p>
          <a:p>
            <a:pPr>
              <a:buNone/>
            </a:pPr>
            <a:r>
              <a:rPr lang="en-US" dirty="0"/>
              <a:t>      b. because it pays the bills, a job must take priority over other commitments. </a:t>
            </a:r>
          </a:p>
          <a:p>
            <a:pPr>
              <a:buNone/>
            </a:pPr>
            <a:r>
              <a:rPr lang="en-US" dirty="0"/>
              <a:t>      c. it is important to have a balance between job and family responsibilities. </a:t>
            </a:r>
          </a:p>
          <a:p>
            <a:pPr>
              <a:buNone/>
            </a:pPr>
            <a:r>
              <a:rPr lang="en-US" dirty="0"/>
              <a:t>     d. because they are so important, family duties must take priority over the job.</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sz="quarter" idx="1"/>
          </p:nvPr>
        </p:nvSpPr>
        <p:spPr/>
        <p:txBody>
          <a:bodyPr>
            <a:normAutofit fontScale="85000" lnSpcReduction="20000"/>
          </a:bodyPr>
          <a:lstStyle/>
          <a:p>
            <a:pPr>
              <a:buNone/>
            </a:pPr>
            <a:r>
              <a:rPr lang="en-US" dirty="0"/>
              <a:t>    Managing job and family is not simple. Both commitments make strong demands on people and are sometimes in direct opposition to each other. Saying yes to one means saying no to the other, and stress can often result. Being realistic and creating a balance in life can help set priorities. </a:t>
            </a:r>
          </a:p>
          <a:p>
            <a:endParaRPr lang="en-US" dirty="0"/>
          </a:p>
          <a:p>
            <a:pPr>
              <a:buNone/>
            </a:pPr>
            <a:r>
              <a:rPr lang="en-US" dirty="0"/>
              <a:t>    Q:  The main idea of the paragraph is that </a:t>
            </a:r>
          </a:p>
          <a:p>
            <a:pPr>
              <a:buNone/>
            </a:pPr>
            <a:r>
              <a:rPr lang="en-US" dirty="0"/>
              <a:t>      a. most family responsibilities cause stress at home and at work. </a:t>
            </a:r>
          </a:p>
          <a:p>
            <a:pPr>
              <a:buNone/>
            </a:pPr>
            <a:r>
              <a:rPr lang="en-US" dirty="0"/>
              <a:t>      b. because it pays the bills, a job must take priority over other commitments. </a:t>
            </a:r>
          </a:p>
          <a:p>
            <a:pPr>
              <a:buNone/>
            </a:pPr>
            <a:r>
              <a:rPr lang="en-US" dirty="0"/>
              <a:t>      </a:t>
            </a:r>
            <a:r>
              <a:rPr lang="en-US" dirty="0">
                <a:solidFill>
                  <a:srgbClr val="FF0000"/>
                </a:solidFill>
              </a:rPr>
              <a:t>c. it is important to have a balance between job and family responsibilities. </a:t>
            </a:r>
          </a:p>
          <a:p>
            <a:pPr>
              <a:buNone/>
            </a:pPr>
            <a:r>
              <a:rPr lang="en-US" dirty="0"/>
              <a:t>      d. because they are so important, family duties must take priority over the job.</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3" name="Content Placeholder 2"/>
          <p:cNvSpPr>
            <a:spLocks noGrp="1"/>
          </p:cNvSpPr>
          <p:nvPr>
            <p:ph sz="quarter" idx="1"/>
          </p:nvPr>
        </p:nvSpPr>
        <p:spPr/>
        <p:txBody>
          <a:bodyPr/>
          <a:lstStyle/>
          <a:p>
            <a:endParaRPr lang="en-US" dirty="0"/>
          </a:p>
          <a:p>
            <a:endParaRPr lang="en-US" dirty="0"/>
          </a:p>
          <a:p>
            <a:endParaRPr lang="en-US" dirty="0"/>
          </a:p>
          <a:p>
            <a:pPr>
              <a:buNone/>
            </a:pPr>
            <a:r>
              <a:rPr lang="en-US" dirty="0"/>
              <a:t>    This idea is expressed in the final sentence and wraps up the passage, speaking of the importance of creating a balance. The other choices are not in the passage.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a:t>2. Supporting Idea</a:t>
            </a:r>
          </a:p>
        </p:txBody>
      </p:sp>
      <p:sp>
        <p:nvSpPr>
          <p:cNvPr id="3" name="Rectangle 2"/>
          <p:cNvSpPr/>
          <p:nvPr/>
        </p:nvSpPr>
        <p:spPr>
          <a:xfrm>
            <a:off x="228600" y="1219200"/>
            <a:ext cx="8763000" cy="923330"/>
          </a:xfrm>
          <a:prstGeom prst="rect">
            <a:avLst/>
          </a:prstGeom>
        </p:spPr>
        <p:txBody>
          <a:bodyPr wrap="square">
            <a:spAutoFit/>
          </a:bodyPr>
          <a:lstStyle/>
          <a:p>
            <a:r>
              <a:rPr lang="en-US" dirty="0"/>
              <a:t>These questions tend to be more difficult than main idea questions because they require a more detailed recollection of the test.</a:t>
            </a:r>
          </a:p>
          <a:p>
            <a:r>
              <a:rPr lang="en-US" dirty="0"/>
              <a:t>These questions tend to incorporate an idea specific to the passage in the question stem.</a:t>
            </a:r>
          </a:p>
        </p:txBody>
      </p:sp>
      <p:sp>
        <p:nvSpPr>
          <p:cNvPr id="4" name="Rectangle 3"/>
          <p:cNvSpPr/>
          <p:nvPr/>
        </p:nvSpPr>
        <p:spPr>
          <a:xfrm>
            <a:off x="381000" y="2362201"/>
            <a:ext cx="8001000" cy="2446824"/>
          </a:xfrm>
          <a:prstGeom prst="rect">
            <a:avLst/>
          </a:prstGeom>
        </p:spPr>
        <p:txBody>
          <a:bodyPr wrap="square">
            <a:spAutoFit/>
          </a:bodyPr>
          <a:lstStyle/>
          <a:p>
            <a:r>
              <a:rPr lang="en-US" b="1" dirty="0"/>
              <a:t>Common Question Stems</a:t>
            </a:r>
          </a:p>
          <a:p>
            <a:pPr marL="342900" indent="-342900">
              <a:lnSpc>
                <a:spcPct val="150000"/>
              </a:lnSpc>
              <a:buFont typeface="+mj-lt"/>
              <a:buAutoNum type="arabicPeriod"/>
            </a:pPr>
            <a:r>
              <a:rPr lang="en-US" dirty="0"/>
              <a:t>According to the passage, a questionable assumption about </a:t>
            </a:r>
            <a:r>
              <a:rPr lang="en-US" i="1" dirty="0"/>
              <a:t>x</a:t>
            </a:r>
            <a:r>
              <a:rPr lang="en-US" dirty="0"/>
              <a:t> is that</a:t>
            </a:r>
          </a:p>
          <a:p>
            <a:pPr marL="342900" indent="-342900">
              <a:lnSpc>
                <a:spcPct val="150000"/>
              </a:lnSpc>
              <a:buFont typeface="+mj-lt"/>
              <a:buAutoNum type="arabicPeriod"/>
            </a:pPr>
            <a:r>
              <a:rPr lang="en-US" dirty="0"/>
              <a:t>The passage states that </a:t>
            </a:r>
            <a:r>
              <a:rPr lang="en-US" i="1" dirty="0"/>
              <a:t>x</a:t>
            </a:r>
            <a:r>
              <a:rPr lang="en-US" dirty="0"/>
              <a:t> occurs because</a:t>
            </a:r>
          </a:p>
          <a:p>
            <a:pPr marL="342900" indent="-342900">
              <a:lnSpc>
                <a:spcPct val="150000"/>
              </a:lnSpc>
              <a:buFont typeface="+mj-lt"/>
              <a:buAutoNum type="arabicPeriod"/>
            </a:pPr>
            <a:r>
              <a:rPr lang="en-US" dirty="0"/>
              <a:t>According to the passage, which of the following is true of </a:t>
            </a:r>
            <a:r>
              <a:rPr lang="en-US" i="1" dirty="0"/>
              <a:t>x</a:t>
            </a:r>
            <a:endParaRPr lang="en-US" dirty="0"/>
          </a:p>
          <a:p>
            <a:pPr marL="342900" indent="-342900">
              <a:lnSpc>
                <a:spcPct val="150000"/>
              </a:lnSpc>
              <a:buFont typeface="+mj-lt"/>
              <a:buAutoNum type="arabicPeriod"/>
            </a:pPr>
            <a:r>
              <a:rPr lang="en-US" dirty="0"/>
              <a:t>The passage mentions each of the following EXCEPT</a:t>
            </a:r>
          </a:p>
          <a:p>
            <a:pPr marL="342900" indent="-342900">
              <a:lnSpc>
                <a:spcPct val="150000"/>
              </a:lnSpc>
              <a:buFont typeface="+mj-lt"/>
              <a:buAutoNum type="arabicPeriod"/>
            </a:pPr>
            <a:r>
              <a:rPr lang="en-US" dirty="0"/>
              <a:t>According to the passage, if </a:t>
            </a:r>
            <a:r>
              <a:rPr lang="en-US" i="1" dirty="0"/>
              <a:t>x</a:t>
            </a:r>
            <a:r>
              <a:rPr lang="en-US" dirty="0"/>
              <a:t> occurs then</a:t>
            </a:r>
          </a:p>
        </p:txBody>
      </p:sp>
      <p:sp>
        <p:nvSpPr>
          <p:cNvPr id="5" name="Rectangle 4"/>
          <p:cNvSpPr/>
          <p:nvPr/>
        </p:nvSpPr>
        <p:spPr>
          <a:xfrm>
            <a:off x="381000" y="4953000"/>
            <a:ext cx="8229600" cy="1200329"/>
          </a:xfrm>
          <a:prstGeom prst="rect">
            <a:avLst/>
          </a:prstGeom>
        </p:spPr>
        <p:txBody>
          <a:bodyPr wrap="square">
            <a:spAutoFit/>
          </a:bodyPr>
          <a:lstStyle/>
          <a:p>
            <a:r>
              <a:rPr lang="en-US" b="1" dirty="0"/>
              <a:t>How to Identify Correct Answer</a:t>
            </a:r>
          </a:p>
          <a:p>
            <a:r>
              <a:rPr lang="en-US" dirty="0"/>
              <a:t>In trying to identify the correct answer, it is extremely important that you </a:t>
            </a:r>
            <a:r>
              <a:rPr lang="en-US" b="1" u="sng" dirty="0"/>
              <a:t>STICK QUITE CLOSE TO THE TEXT.</a:t>
            </a:r>
            <a:r>
              <a:rPr lang="en-US" dirty="0"/>
              <a:t> The words "according to the passage" should be taken seriously. Answers that seem logical but are not directly supported by the text should be avoided.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304800"/>
            <a:ext cx="8534400" cy="914400"/>
          </a:xfrm>
        </p:spPr>
        <p:txBody>
          <a:bodyPr>
            <a:normAutofit/>
          </a:bodyPr>
          <a:lstStyle/>
          <a:p>
            <a:pPr algn="ctr"/>
            <a:r>
              <a:rPr lang="en-US" sz="3600" b="1" u="sng" dirty="0"/>
              <a:t>Precursor Ideas</a:t>
            </a:r>
            <a:endParaRPr lang="en-US" sz="3600" u="sng" dirty="0"/>
          </a:p>
        </p:txBody>
      </p:sp>
      <p:sp>
        <p:nvSpPr>
          <p:cNvPr id="5" name="Rectangle 4"/>
          <p:cNvSpPr/>
          <p:nvPr/>
        </p:nvSpPr>
        <p:spPr>
          <a:xfrm>
            <a:off x="685800" y="1447801"/>
            <a:ext cx="7162800" cy="5016758"/>
          </a:xfrm>
          <a:prstGeom prst="rect">
            <a:avLst/>
          </a:prstGeom>
        </p:spPr>
        <p:txBody>
          <a:bodyPr wrap="square">
            <a:spAutoFit/>
          </a:bodyPr>
          <a:lstStyle/>
          <a:p>
            <a:pPr marL="457200" indent="-457200">
              <a:buFont typeface="Arial" panose="020B0604020202020204" pitchFamily="34" charset="0"/>
              <a:buChar char="•"/>
            </a:pPr>
            <a:r>
              <a:rPr lang="en-US" sz="3200" dirty="0"/>
              <a:t>Conventions of Academic Writing</a:t>
            </a:r>
          </a:p>
          <a:p>
            <a:pPr marL="914400" lvl="1" indent="-457200">
              <a:buFont typeface="Wingdings" panose="05000000000000000000" pitchFamily="2" charset="2"/>
              <a:buChar char="ü"/>
            </a:pPr>
            <a:r>
              <a:rPr lang="en-US" sz="3200" dirty="0"/>
              <a:t>Introductory paragraph; </a:t>
            </a:r>
          </a:p>
          <a:p>
            <a:pPr marL="914400" lvl="1" indent="-457200">
              <a:buFont typeface="Wingdings" panose="05000000000000000000" pitchFamily="2" charset="2"/>
              <a:buChar char="ü"/>
            </a:pPr>
            <a:r>
              <a:rPr lang="en-US" sz="3200" dirty="0"/>
              <a:t>Thesis sentence; </a:t>
            </a:r>
          </a:p>
          <a:p>
            <a:pPr marL="914400" lvl="1" indent="-457200">
              <a:buFont typeface="Wingdings" panose="05000000000000000000" pitchFamily="2" charset="2"/>
              <a:buChar char="ü"/>
            </a:pPr>
            <a:r>
              <a:rPr lang="en-US" sz="3200" dirty="0"/>
              <a:t>Body paragraphs; </a:t>
            </a:r>
          </a:p>
          <a:p>
            <a:pPr marL="914400" lvl="1" indent="-457200">
              <a:buFont typeface="Wingdings" panose="05000000000000000000" pitchFamily="2" charset="2"/>
              <a:buChar char="ü"/>
            </a:pPr>
            <a:r>
              <a:rPr lang="en-US" sz="3200" dirty="0"/>
              <a:t>Conclusion</a:t>
            </a:r>
          </a:p>
          <a:p>
            <a:pPr marL="457200" indent="-457200">
              <a:buFont typeface="Arial" panose="020B0604020202020204" pitchFamily="34" charset="0"/>
              <a:buChar char="•"/>
            </a:pPr>
            <a:r>
              <a:rPr lang="en-US" sz="3200" dirty="0"/>
              <a:t>Topic sentence</a:t>
            </a:r>
          </a:p>
          <a:p>
            <a:pPr marL="457200" indent="-457200">
              <a:buFont typeface="Arial" panose="020B0604020202020204" pitchFamily="34" charset="0"/>
              <a:buChar char="•"/>
            </a:pPr>
            <a:r>
              <a:rPr lang="en-US" sz="3200" dirty="0"/>
              <a:t>Props</a:t>
            </a:r>
          </a:p>
          <a:p>
            <a:pPr marL="457200" indent="-457200">
              <a:buFont typeface="Arial" panose="020B0604020202020204" pitchFamily="34" charset="0"/>
              <a:buChar char="•"/>
            </a:pPr>
            <a:r>
              <a:rPr lang="en-US" sz="3200" dirty="0"/>
              <a:t>Skimming</a:t>
            </a:r>
          </a:p>
          <a:p>
            <a:pPr marL="457200" indent="-457200">
              <a:buFont typeface="Arial" panose="020B0604020202020204" pitchFamily="34" charset="0"/>
              <a:buChar char="•"/>
            </a:pPr>
            <a:r>
              <a:rPr lang="en-US" sz="3200" dirty="0"/>
              <a:t>Key words search</a:t>
            </a:r>
          </a:p>
          <a:p>
            <a:pPr marL="457200" indent="-457200">
              <a:buFont typeface="Arial" panose="020B0604020202020204" pitchFamily="34" charset="0"/>
              <a:buChar char="•"/>
            </a:pPr>
            <a:r>
              <a:rPr lang="en-US" sz="3200" dirty="0"/>
              <a:t>Scanning</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Identify the supporting idea</a:t>
            </a:r>
          </a:p>
        </p:txBody>
      </p:sp>
      <p:sp>
        <p:nvSpPr>
          <p:cNvPr id="3" name="Rectangle 2"/>
          <p:cNvSpPr/>
          <p:nvPr/>
        </p:nvSpPr>
        <p:spPr>
          <a:xfrm>
            <a:off x="304800" y="1371600"/>
            <a:ext cx="8534400" cy="5632311"/>
          </a:xfrm>
          <a:prstGeom prst="rect">
            <a:avLst/>
          </a:prstGeom>
        </p:spPr>
        <p:txBody>
          <a:bodyPr wrap="square">
            <a:spAutoFit/>
          </a:bodyPr>
          <a:lstStyle/>
          <a:p>
            <a:r>
              <a:rPr lang="en-US" dirty="0"/>
              <a:t>Kwanzaa is a holiday celebrated by many African Americans from December 26 to January 1. It pays tribute to the rich cultural roots of Americans of African ancestry, and celebrates family, community, and </a:t>
            </a:r>
            <a:r>
              <a:rPr lang="en-US" dirty="0" err="1"/>
              <a:t>culture.Kwanzaa</a:t>
            </a:r>
            <a:r>
              <a:rPr lang="en-US" dirty="0"/>
              <a:t> means the first or the first fruits of the harvest and is based on the ancient African first-fruit harvest celebrations. The modern holiday of Kwanzaa was founded in 1966 by </a:t>
            </a:r>
            <a:r>
              <a:rPr lang="en-US" dirty="0" err="1"/>
              <a:t>Dr.Maulana</a:t>
            </a:r>
            <a:r>
              <a:rPr lang="en-US" dirty="0"/>
              <a:t> </a:t>
            </a:r>
            <a:r>
              <a:rPr lang="en-US" dirty="0" err="1"/>
              <a:t>Karenga</a:t>
            </a:r>
            <a:r>
              <a:rPr lang="en-US" dirty="0"/>
              <a:t>, a professor at the California State University in Long Beach, California. The seven-day celebration encourages people to think about their African roots as well as their life in present-day America. The seven fundamental principles on which Kwanzaa is based are referred to as the </a:t>
            </a:r>
            <a:r>
              <a:rPr lang="en-US" dirty="0" err="1"/>
              <a:t>Nguzo</a:t>
            </a:r>
            <a:r>
              <a:rPr lang="en-US" dirty="0"/>
              <a:t> Saba. These rules consist of unity, self-determination, collective work and responsibility, cooperative economics, purpose, creativity, and faith. Participants celebrate by performing rituals such as lighting the </a:t>
            </a:r>
            <a:r>
              <a:rPr lang="en-US" dirty="0" err="1"/>
              <a:t>kinara</a:t>
            </a:r>
            <a:r>
              <a:rPr lang="en-US" dirty="0"/>
              <a:t>. The </a:t>
            </a:r>
            <a:r>
              <a:rPr lang="en-US" dirty="0" err="1"/>
              <a:t>kinara</a:t>
            </a:r>
            <a:r>
              <a:rPr lang="en-US" dirty="0"/>
              <a:t> is symbolic of the continental Africans. Each of its seven candles represents a distinct principle beginning with unity, the black center candle. Talking with family, drumming, singing, and dancing are all part of the celebration activities.</a:t>
            </a:r>
          </a:p>
          <a:p>
            <a:endParaRPr lang="en-US" dirty="0"/>
          </a:p>
          <a:p>
            <a:r>
              <a:rPr lang="en-US" dirty="0"/>
              <a:t>According to the passage, Kwanzaa is celebrated by all of the following EXCEPT</a:t>
            </a:r>
          </a:p>
          <a:p>
            <a:r>
              <a:rPr lang="en-US" dirty="0"/>
              <a:t>a. drumming and rituals.                b. dancing and singing.</a:t>
            </a:r>
          </a:p>
          <a:p>
            <a:r>
              <a:rPr lang="en-US" dirty="0"/>
              <a:t>c. dialogue.                                        d. solitude and silence.</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Identify the supporting idea</a:t>
            </a:r>
          </a:p>
        </p:txBody>
      </p:sp>
      <p:sp>
        <p:nvSpPr>
          <p:cNvPr id="3" name="Rectangle 2"/>
          <p:cNvSpPr/>
          <p:nvPr/>
        </p:nvSpPr>
        <p:spPr>
          <a:xfrm>
            <a:off x="304800" y="1143000"/>
            <a:ext cx="8534400" cy="5078313"/>
          </a:xfrm>
          <a:prstGeom prst="rect">
            <a:avLst/>
          </a:prstGeom>
        </p:spPr>
        <p:txBody>
          <a:bodyPr wrap="square">
            <a:spAutoFit/>
          </a:bodyPr>
          <a:lstStyle/>
          <a:p>
            <a:r>
              <a:rPr lang="en-US" dirty="0"/>
              <a:t>Kwanzaa is a holiday celebrated by many African Americans from December 26 to January 1. It pays tribute to the rich cultural roots of Americans of African ancestry, and celebrates family, community, and </a:t>
            </a:r>
            <a:r>
              <a:rPr lang="en-US" dirty="0" err="1"/>
              <a:t>culture.Kwanzaa</a:t>
            </a:r>
            <a:r>
              <a:rPr lang="en-US" dirty="0"/>
              <a:t> means the first or the first fruits of the harvest and is based on the ancient African first-fruit harvest celebrations. The modern holiday of Kwanzaa was founded in 1966 by </a:t>
            </a:r>
            <a:r>
              <a:rPr lang="en-US" dirty="0" err="1"/>
              <a:t>Dr.Maulana</a:t>
            </a:r>
            <a:r>
              <a:rPr lang="en-US" dirty="0"/>
              <a:t> </a:t>
            </a:r>
            <a:r>
              <a:rPr lang="en-US" dirty="0" err="1"/>
              <a:t>Karenga</a:t>
            </a:r>
            <a:r>
              <a:rPr lang="en-US" dirty="0"/>
              <a:t>, a professor at the California State University in Long Beach, California. The seven-day celebration encourages people to think about their African roots as well as their life in present-day America. The seven fundamental principles on which Kwanzaa is based are referred to as the </a:t>
            </a:r>
            <a:r>
              <a:rPr lang="en-US" dirty="0" err="1"/>
              <a:t>Nguzo</a:t>
            </a:r>
            <a:r>
              <a:rPr lang="en-US" dirty="0"/>
              <a:t> Saba. These rules consist of unity, self-determination, collective work and responsibility, cooperative economics, purpose, creativity, and faith. Participants celebrate by performing rituals such as lighting the </a:t>
            </a:r>
            <a:r>
              <a:rPr lang="en-US" dirty="0" err="1"/>
              <a:t>kinara</a:t>
            </a:r>
            <a:r>
              <a:rPr lang="en-US" dirty="0"/>
              <a:t>. The </a:t>
            </a:r>
            <a:r>
              <a:rPr lang="en-US" dirty="0" err="1"/>
              <a:t>kinara</a:t>
            </a:r>
            <a:r>
              <a:rPr lang="en-US" dirty="0"/>
              <a:t> is symbolic of the continental Africans. Each of its seven candles represents a distinct principle beginning with unity, the black center candle. Talking with family, drumming, singing, and dancing are all part of the celebration activities.</a:t>
            </a:r>
          </a:p>
          <a:p>
            <a:endParaRPr lang="en-US" dirty="0"/>
          </a:p>
          <a:p>
            <a:r>
              <a:rPr lang="en-US" dirty="0"/>
              <a:t>According to the passage, Kwanzaa is celebrated by all of the following EXCEPT</a:t>
            </a:r>
          </a:p>
          <a:p>
            <a:endParaRPr lang="en-US" dirty="0"/>
          </a:p>
          <a:p>
            <a:r>
              <a:rPr lang="en-US" dirty="0"/>
              <a:t>a. drumming and rituals.                       b. dancing and singing.</a:t>
            </a:r>
          </a:p>
          <a:p>
            <a:r>
              <a:rPr lang="en-US" dirty="0"/>
              <a:t>c. dialogue.                                             d. </a:t>
            </a:r>
            <a:r>
              <a:rPr lang="en-US" dirty="0">
                <a:solidFill>
                  <a:srgbClr val="FF0000"/>
                </a:solidFill>
              </a:rPr>
              <a:t>solitude and silence.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229600" cy="5715000"/>
          </a:xfrm>
        </p:spPr>
        <p:txBody>
          <a:bodyPr>
            <a:normAutofit fontScale="85000" lnSpcReduction="10000"/>
          </a:bodyPr>
          <a:lstStyle/>
          <a:p>
            <a:pPr>
              <a:buNone/>
            </a:pPr>
            <a:r>
              <a:rPr lang="en-US" dirty="0"/>
              <a:t>     The city will be enforcing winter parking rules from December 1 through March 31, according to City Street Manager Joseph Parks. This includes alternate-side parking regulations, as well as tow-away zones and handicap exceptions. Cars are to be parked on the south and east sides of streets between the hours of 8 a.m. and midnight; and on the north and west sides of streets between midnight and 8 a.m. This is to permit snow plows and emergency vehicles access to all neighborhoods, as well as to keep rush-hour traffic to a minimum. Vehicles that do not follow these guidelines will be towed at the owner’s expense, Parks said, with the exception of those vehicles displaying handicapped parking permits.</a:t>
            </a:r>
          </a:p>
          <a:p>
            <a:pPr>
              <a:buNone/>
            </a:pPr>
            <a:r>
              <a:rPr lang="en-US" dirty="0"/>
              <a:t>     </a:t>
            </a:r>
          </a:p>
          <a:p>
            <a:pPr>
              <a:buNone/>
            </a:pPr>
            <a:r>
              <a:rPr lang="en-US" dirty="0"/>
              <a:t>    Q: Which of the following is NOT a reason for these parking regulations to be followed? </a:t>
            </a:r>
          </a:p>
          <a:p>
            <a:pPr>
              <a:buNone/>
            </a:pPr>
            <a:r>
              <a:rPr lang="en-US" dirty="0"/>
              <a:t>     a. They prevent excessive traffic.</a:t>
            </a:r>
          </a:p>
          <a:p>
            <a:pPr>
              <a:buNone/>
            </a:pPr>
            <a:r>
              <a:rPr lang="en-US" dirty="0"/>
              <a:t>     b. It’s good for the cars to be moved frequently in cold weather. </a:t>
            </a:r>
          </a:p>
          <a:p>
            <a:pPr>
              <a:buNone/>
            </a:pPr>
            <a:r>
              <a:rPr lang="en-US" dirty="0"/>
              <a:t>     c. It allows snow plows to get through. </a:t>
            </a:r>
          </a:p>
          <a:p>
            <a:pPr>
              <a:buNone/>
            </a:pPr>
            <a:r>
              <a:rPr lang="en-US" dirty="0"/>
              <a:t>     d. They enable emergency vehicles to gain access to all neighborhoods.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US" dirty="0"/>
              <a:t>Solution</a:t>
            </a:r>
          </a:p>
        </p:txBody>
      </p:sp>
      <p:sp>
        <p:nvSpPr>
          <p:cNvPr id="3" name="Content Placeholder 2"/>
          <p:cNvSpPr>
            <a:spLocks noGrp="1"/>
          </p:cNvSpPr>
          <p:nvPr>
            <p:ph sz="quarter" idx="1"/>
          </p:nvPr>
        </p:nvSpPr>
        <p:spPr>
          <a:xfrm>
            <a:off x="914400" y="1066800"/>
            <a:ext cx="7772400" cy="4953000"/>
          </a:xfrm>
        </p:spPr>
        <p:txBody>
          <a:bodyPr>
            <a:normAutofit fontScale="77500" lnSpcReduction="20000"/>
          </a:bodyPr>
          <a:lstStyle/>
          <a:p>
            <a:pPr>
              <a:buNone/>
            </a:pPr>
            <a:r>
              <a:rPr lang="en-US" dirty="0"/>
              <a:t>     The city will be enforcing winter parking rules from December 1 through March 31, according to City Street Manager Joseph Parks. This includes alternate-side parking regulations, as well as tow-away zones and handicap exceptions. Cars are to be parked on the south and east sides of streets between the hours of 8 a.m. and midnight; and on the north and west sides of streets between midnight and 8 a.m. This is to permit snow plows and emergency vehicles access to all neighborhoods, as well as to keep rush-hour traffic to a minimum. Vehicles that do not follow these guidelines will be towed at the owner’s expense, Parks said, with the exception of those vehicles displaying handicapped parking permits.</a:t>
            </a:r>
          </a:p>
          <a:p>
            <a:pPr>
              <a:buNone/>
            </a:pPr>
            <a:r>
              <a:rPr lang="en-US" dirty="0"/>
              <a:t>     </a:t>
            </a:r>
          </a:p>
          <a:p>
            <a:pPr>
              <a:buNone/>
            </a:pPr>
            <a:r>
              <a:rPr lang="en-US" dirty="0"/>
              <a:t>    Q: Which of the following is NOT a reason for these parking regulations to be followed? </a:t>
            </a:r>
          </a:p>
          <a:p>
            <a:pPr>
              <a:buNone/>
            </a:pPr>
            <a:r>
              <a:rPr lang="en-US" dirty="0"/>
              <a:t>     a. They prevent excessive traffic.</a:t>
            </a:r>
          </a:p>
          <a:p>
            <a:pPr>
              <a:buNone/>
            </a:pPr>
            <a:r>
              <a:rPr lang="en-US" dirty="0">
                <a:solidFill>
                  <a:srgbClr val="FF0000"/>
                </a:solidFill>
              </a:rPr>
              <a:t>     b. It’s good for the cars to be moved frequently in cold weather. </a:t>
            </a:r>
          </a:p>
          <a:p>
            <a:pPr>
              <a:buNone/>
            </a:pPr>
            <a:r>
              <a:rPr lang="en-US" dirty="0"/>
              <a:t>     c. It allows snow plows to get through. </a:t>
            </a:r>
          </a:p>
          <a:p>
            <a:pPr>
              <a:buNone/>
            </a:pPr>
            <a:r>
              <a:rPr lang="en-US" dirty="0"/>
              <a:t>     d. They enable emergency vehicles to gain access to all neighborhoods.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3" name="Content Placeholder 2"/>
          <p:cNvSpPr>
            <a:spLocks noGrp="1"/>
          </p:cNvSpPr>
          <p:nvPr>
            <p:ph sz="quarter" idx="1"/>
          </p:nvPr>
        </p:nvSpPr>
        <p:spPr/>
        <p:txBody>
          <a:bodyPr/>
          <a:lstStyle/>
          <a:p>
            <a:endParaRPr lang="en-US" dirty="0"/>
          </a:p>
          <a:p>
            <a:endParaRPr lang="en-US" dirty="0"/>
          </a:p>
          <a:p>
            <a:pPr>
              <a:buNone/>
            </a:pPr>
            <a:r>
              <a:rPr lang="en-US" dirty="0"/>
              <a:t>    All of the reasons are given in the passage except choice b. No mention is made of whether or not it’s good for the cars.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486400"/>
          </a:xfrm>
        </p:spPr>
        <p:txBody>
          <a:bodyPr>
            <a:normAutofit lnSpcReduction="10000"/>
          </a:bodyPr>
          <a:lstStyle/>
          <a:p>
            <a:pPr>
              <a:buNone/>
            </a:pPr>
            <a:r>
              <a:rPr lang="en-US" dirty="0"/>
              <a:t>    One of the missions of the Peace Corps is to help the people of interested countries meet their need for trained men and women. People who work for the Peace Corps do so because they want to, but to keep the agency dynamic with fresh ideas, no staff member can work for the agency for more than five years. </a:t>
            </a:r>
          </a:p>
          <a:p>
            <a:pPr>
              <a:buNone/>
            </a:pPr>
            <a:r>
              <a:rPr lang="en-US" dirty="0"/>
              <a:t>    </a:t>
            </a:r>
          </a:p>
          <a:p>
            <a:pPr>
              <a:buNone/>
            </a:pPr>
            <a:r>
              <a:rPr lang="en-US" dirty="0"/>
              <a:t>   Q:  The paragraph best supports the statement that Peace Corps employees </a:t>
            </a:r>
          </a:p>
          <a:p>
            <a:pPr>
              <a:buNone/>
            </a:pPr>
            <a:r>
              <a:rPr lang="en-US" dirty="0"/>
              <a:t>    a. are highly intelligent people. </a:t>
            </a:r>
          </a:p>
          <a:p>
            <a:pPr>
              <a:buNone/>
            </a:pPr>
            <a:r>
              <a:rPr lang="en-US" dirty="0"/>
              <a:t>    b. must train for about five years. </a:t>
            </a:r>
          </a:p>
          <a:p>
            <a:pPr>
              <a:buNone/>
            </a:pPr>
            <a:r>
              <a:rPr lang="en-US" dirty="0"/>
              <a:t>    c. have both academic and work experience.</a:t>
            </a:r>
          </a:p>
          <a:p>
            <a:pPr>
              <a:buNone/>
            </a:pPr>
            <a:r>
              <a:rPr lang="en-US" dirty="0"/>
              <a:t>    d. are hired for a limited term of employment.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3" name="Content Placeholder 2"/>
          <p:cNvSpPr>
            <a:spLocks noGrp="1"/>
          </p:cNvSpPr>
          <p:nvPr>
            <p:ph sz="quarter" idx="1"/>
          </p:nvPr>
        </p:nvSpPr>
        <p:spPr/>
        <p:txBody>
          <a:bodyPr/>
          <a:lstStyle/>
          <a:p>
            <a:endParaRPr lang="en-US" dirty="0"/>
          </a:p>
          <a:p>
            <a:endParaRPr lang="en-US" dirty="0"/>
          </a:p>
          <a:p>
            <a:endParaRPr lang="en-US" dirty="0"/>
          </a:p>
          <a:p>
            <a:pPr>
              <a:buNone/>
            </a:pPr>
            <a:r>
              <a:rPr lang="en-US" dirty="0"/>
              <a:t>    See the final sentence of the passage. The other choices might be true but are not in the passage.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457200"/>
            <a:ext cx="8382000" cy="5562600"/>
          </a:xfrm>
        </p:spPr>
        <p:txBody>
          <a:bodyPr>
            <a:normAutofit fontScale="92500"/>
          </a:bodyPr>
          <a:lstStyle/>
          <a:p>
            <a:pPr>
              <a:buNone/>
            </a:pPr>
            <a:r>
              <a:rPr lang="en-US" dirty="0"/>
              <a:t>    In criminal cases, the availability of readable fingerprints is often critical in establishing evidence of a major crime. It is necessary, therefore, to follow proper procedures when taking fingerprints. In major cases, prints should be obtained from all persons who may have touched areas associated with a crime scene, for elimination purposes.</a:t>
            </a:r>
          </a:p>
          <a:p>
            <a:pPr>
              <a:buNone/>
            </a:pPr>
            <a:r>
              <a:rPr lang="en-US" dirty="0"/>
              <a:t>    </a:t>
            </a:r>
          </a:p>
          <a:p>
            <a:pPr>
              <a:buNone/>
            </a:pPr>
            <a:r>
              <a:rPr lang="en-US" dirty="0"/>
              <a:t>    Q:  The paragraph best supports the statement that </a:t>
            </a:r>
          </a:p>
          <a:p>
            <a:pPr>
              <a:buNone/>
            </a:pPr>
            <a:r>
              <a:rPr lang="en-US" dirty="0"/>
              <a:t>     a. no crimes can be solved without readable fingerprints. </a:t>
            </a:r>
          </a:p>
          <a:p>
            <a:pPr>
              <a:buNone/>
            </a:pPr>
            <a:r>
              <a:rPr lang="en-US" dirty="0"/>
              <a:t>     b. all persons who have touched an area in a crime scene are suspects. </a:t>
            </a:r>
          </a:p>
          <a:p>
            <a:pPr>
              <a:buNone/>
            </a:pPr>
            <a:r>
              <a:rPr lang="en-US" dirty="0"/>
              <a:t>     c. all fingerprints found at a crime scene are used in court as evidence. </a:t>
            </a:r>
          </a:p>
          <a:p>
            <a:pPr>
              <a:buNone/>
            </a:pPr>
            <a:r>
              <a:rPr lang="en-US" dirty="0"/>
              <a:t>     d. all persons who have touched a crime-scene area should be fingerprinted.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dirty="0"/>
              <a:t>Solution</a:t>
            </a:r>
          </a:p>
        </p:txBody>
      </p:sp>
      <p:sp>
        <p:nvSpPr>
          <p:cNvPr id="3" name="Content Placeholder 2"/>
          <p:cNvSpPr>
            <a:spLocks noGrp="1"/>
          </p:cNvSpPr>
          <p:nvPr>
            <p:ph sz="quarter" idx="1"/>
          </p:nvPr>
        </p:nvSpPr>
        <p:spPr>
          <a:xfrm>
            <a:off x="914400" y="1066800"/>
            <a:ext cx="7772400" cy="4953000"/>
          </a:xfrm>
        </p:spPr>
        <p:txBody>
          <a:bodyPr>
            <a:normAutofit fontScale="85000" lnSpcReduction="10000"/>
          </a:bodyPr>
          <a:lstStyle/>
          <a:p>
            <a:pPr>
              <a:buNone/>
            </a:pPr>
            <a:r>
              <a:rPr lang="en-US" dirty="0"/>
              <a:t>    In criminal cases, the availability of readable fingerprints is often critical in establishing evidence of a major crime. It is necessary, therefore, to follow proper procedures when taking fingerprints. In major cases, prints should be obtained from all persons who may have touched areas associated with a crime scene, for elimination purposes.</a:t>
            </a:r>
          </a:p>
          <a:p>
            <a:pPr>
              <a:buNone/>
            </a:pPr>
            <a:r>
              <a:rPr lang="en-US" dirty="0"/>
              <a:t>    </a:t>
            </a:r>
          </a:p>
          <a:p>
            <a:pPr>
              <a:buNone/>
            </a:pPr>
            <a:r>
              <a:rPr lang="en-US" dirty="0"/>
              <a:t>    Q:  The paragraph best supports the statement that </a:t>
            </a:r>
          </a:p>
          <a:p>
            <a:pPr>
              <a:buNone/>
            </a:pPr>
            <a:r>
              <a:rPr lang="en-US" dirty="0"/>
              <a:t>     a. no crimes can be solved without readable fingerprints. </a:t>
            </a:r>
          </a:p>
          <a:p>
            <a:pPr>
              <a:buNone/>
            </a:pPr>
            <a:r>
              <a:rPr lang="en-US" dirty="0"/>
              <a:t>     b. all persons who have touched an area in a crime scene are suspects. </a:t>
            </a:r>
          </a:p>
          <a:p>
            <a:pPr>
              <a:buNone/>
            </a:pPr>
            <a:r>
              <a:rPr lang="en-US" dirty="0"/>
              <a:t>     c. all fingerprints found at a crime scene are used in court as evidence. </a:t>
            </a:r>
          </a:p>
          <a:p>
            <a:pPr>
              <a:buNone/>
            </a:pPr>
            <a:r>
              <a:rPr lang="en-US" dirty="0"/>
              <a:t>     </a:t>
            </a:r>
            <a:r>
              <a:rPr lang="en-US" dirty="0">
                <a:solidFill>
                  <a:srgbClr val="FF0000"/>
                </a:solidFill>
              </a:rPr>
              <a:t>d. all persons who have touched a crime-scene area should be fingerprinted.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3" name="Content Placeholder 2"/>
          <p:cNvSpPr>
            <a:spLocks noGrp="1"/>
          </p:cNvSpPr>
          <p:nvPr>
            <p:ph sz="quarter" idx="1"/>
          </p:nvPr>
        </p:nvSpPr>
        <p:spPr/>
        <p:txBody>
          <a:bodyPr/>
          <a:lstStyle/>
          <a:p>
            <a:endParaRPr lang="en-US" dirty="0"/>
          </a:p>
          <a:p>
            <a:endParaRPr lang="en-US" dirty="0"/>
          </a:p>
          <a:p>
            <a:endParaRPr lang="en-US" dirty="0"/>
          </a:p>
          <a:p>
            <a:pPr>
              <a:buNone/>
            </a:pPr>
            <a:r>
              <a:rPr lang="en-US" dirty="0"/>
              <a:t>    This is stated in the final paragraph. The other choices are not reflected in the passage.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304800"/>
            <a:ext cx="8534400" cy="914400"/>
          </a:xfrm>
        </p:spPr>
        <p:txBody>
          <a:bodyPr>
            <a:normAutofit/>
          </a:bodyPr>
          <a:lstStyle/>
          <a:p>
            <a:r>
              <a:rPr lang="en-US" sz="3600" b="1" dirty="0"/>
              <a:t>Reading Comprehension Question Types</a:t>
            </a:r>
            <a:endParaRPr lang="en-US" sz="3600" dirty="0"/>
          </a:p>
        </p:txBody>
      </p:sp>
      <p:sp>
        <p:nvSpPr>
          <p:cNvPr id="5" name="Rectangle 4"/>
          <p:cNvSpPr/>
          <p:nvPr/>
        </p:nvSpPr>
        <p:spPr>
          <a:xfrm>
            <a:off x="685800" y="1447800"/>
            <a:ext cx="7772400" cy="2123658"/>
          </a:xfrm>
          <a:prstGeom prst="rect">
            <a:avLst/>
          </a:prstGeom>
        </p:spPr>
        <p:txBody>
          <a:bodyPr wrap="square">
            <a:spAutoFit/>
          </a:bodyPr>
          <a:lstStyle/>
          <a:p>
            <a:r>
              <a:rPr lang="en-US" sz="2400" dirty="0"/>
              <a:t>There are about seven question types</a:t>
            </a:r>
            <a:r>
              <a:rPr lang="en-US" dirty="0"/>
              <a:t>.</a:t>
            </a:r>
          </a:p>
          <a:p>
            <a:pPr marL="342900" indent="-342900">
              <a:lnSpc>
                <a:spcPct val="150000"/>
              </a:lnSpc>
              <a:buFont typeface="+mj-lt"/>
              <a:buAutoNum type="arabicPeriod"/>
            </a:pPr>
            <a:r>
              <a:rPr lang="en-US" dirty="0">
                <a:hlinkClick r:id="rId2"/>
              </a:rPr>
              <a:t>Main Idea</a:t>
            </a:r>
            <a:r>
              <a:rPr lang="en-US" dirty="0"/>
              <a:t>                                  5. </a:t>
            </a:r>
            <a:r>
              <a:rPr lang="en-US" dirty="0">
                <a:hlinkClick r:id="rId2"/>
              </a:rPr>
              <a:t>Passage Structure</a:t>
            </a:r>
          </a:p>
          <a:p>
            <a:pPr marL="342900" indent="-342900">
              <a:lnSpc>
                <a:spcPct val="150000"/>
              </a:lnSpc>
              <a:buFont typeface="+mj-lt"/>
              <a:buAutoNum type="arabicPeriod"/>
            </a:pPr>
            <a:r>
              <a:rPr lang="en-US" dirty="0">
                <a:hlinkClick r:id="rId2"/>
              </a:rPr>
              <a:t>Supporting Idea</a:t>
            </a:r>
            <a:r>
              <a:rPr lang="en-US" dirty="0"/>
              <a:t>                        6. </a:t>
            </a:r>
            <a:r>
              <a:rPr lang="en-US" dirty="0">
                <a:hlinkClick r:id="rId2"/>
              </a:rPr>
              <a:t>Application</a:t>
            </a:r>
            <a:endParaRPr lang="en-US" dirty="0"/>
          </a:p>
          <a:p>
            <a:pPr marL="342900" indent="-342900">
              <a:lnSpc>
                <a:spcPct val="150000"/>
              </a:lnSpc>
              <a:buFont typeface="+mj-lt"/>
              <a:buAutoNum type="arabicPeriod"/>
            </a:pPr>
            <a:r>
              <a:rPr lang="en-US" dirty="0">
                <a:hlinkClick r:id="rId2"/>
              </a:rPr>
              <a:t>Inference</a:t>
            </a:r>
            <a:r>
              <a:rPr lang="en-US" dirty="0"/>
              <a:t>                                  7. </a:t>
            </a:r>
            <a:r>
              <a:rPr lang="en-US" dirty="0">
                <a:hlinkClick r:id="rId2"/>
              </a:rPr>
              <a:t>Logical Reasoning</a:t>
            </a:r>
            <a:endParaRPr lang="en-US" dirty="0"/>
          </a:p>
          <a:p>
            <a:pPr marL="342900" indent="-342900">
              <a:lnSpc>
                <a:spcPct val="150000"/>
              </a:lnSpc>
              <a:buFont typeface="+mj-lt"/>
              <a:buAutoNum type="arabicPeriod"/>
            </a:pPr>
            <a:r>
              <a:rPr lang="en-US" dirty="0">
                <a:hlinkClick r:id="rId2"/>
              </a:rPr>
              <a:t>Tone &amp; Style</a:t>
            </a:r>
            <a:endParaRPr lang="en-US" dirty="0"/>
          </a:p>
        </p:txBody>
      </p:sp>
      <p:sp>
        <p:nvSpPr>
          <p:cNvPr id="6" name="Rectangle 5"/>
          <p:cNvSpPr/>
          <p:nvPr/>
        </p:nvSpPr>
        <p:spPr>
          <a:xfrm>
            <a:off x="609600" y="3886200"/>
            <a:ext cx="8382000" cy="1938992"/>
          </a:xfrm>
          <a:prstGeom prst="rect">
            <a:avLst/>
          </a:prstGeom>
        </p:spPr>
        <p:txBody>
          <a:bodyPr wrap="square">
            <a:spAutoFit/>
          </a:bodyPr>
          <a:lstStyle/>
          <a:p>
            <a:r>
              <a:rPr lang="en-US" sz="2000" dirty="0"/>
              <a:t>Although there is by no means a hard-and-fast rule about the difficulty of the questions that fall into each category, questions in the </a:t>
            </a:r>
            <a:r>
              <a:rPr lang="en-US" sz="2000" b="1" u="sng" dirty="0"/>
              <a:t>main idea </a:t>
            </a:r>
            <a:r>
              <a:rPr lang="en-US" sz="2000" dirty="0"/>
              <a:t>category tend to be </a:t>
            </a:r>
            <a:r>
              <a:rPr lang="en-US" sz="2000" b="1" u="sng" dirty="0"/>
              <a:t>easier </a:t>
            </a:r>
            <a:r>
              <a:rPr lang="en-US" sz="2000" dirty="0"/>
              <a:t>while questions in the </a:t>
            </a:r>
            <a:r>
              <a:rPr lang="en-US" sz="2000" b="1" u="sng" dirty="0"/>
              <a:t>inference and application </a:t>
            </a:r>
            <a:r>
              <a:rPr lang="en-US" sz="2000" dirty="0"/>
              <a:t>categories tend to be </a:t>
            </a:r>
            <a:r>
              <a:rPr lang="en-US" sz="2000" b="1" u="sng" dirty="0"/>
              <a:t>more difficult</a:t>
            </a:r>
            <a:r>
              <a:rPr lang="en-US" sz="2000" dirty="0"/>
              <a:t>. Questions about the </a:t>
            </a:r>
            <a:r>
              <a:rPr lang="en-US" sz="2000" b="1" u="sng" dirty="0"/>
              <a:t>author's tone </a:t>
            </a:r>
            <a:r>
              <a:rPr lang="en-US" sz="2000" dirty="0"/>
              <a:t>tend to appear </a:t>
            </a:r>
            <a:r>
              <a:rPr lang="en-US" sz="2000" b="1" u="sng" dirty="0"/>
              <a:t>less frequently </a:t>
            </a:r>
            <a:r>
              <a:rPr lang="en-US" sz="2000" dirty="0"/>
              <a:t>than other questions</a:t>
            </a:r>
          </a:p>
        </p:txBody>
      </p:sp>
    </p:spTree>
    <p:extLst>
      <p:ext uri="{BB962C8B-B14F-4D97-AF65-F5344CB8AC3E}">
        <p14:creationId xmlns:p14="http://schemas.microsoft.com/office/powerpoint/2010/main" val="1691743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3. Inference</a:t>
            </a:r>
          </a:p>
        </p:txBody>
      </p:sp>
      <p:sp>
        <p:nvSpPr>
          <p:cNvPr id="3" name="Rectangle 2"/>
          <p:cNvSpPr/>
          <p:nvPr/>
        </p:nvSpPr>
        <p:spPr>
          <a:xfrm>
            <a:off x="304800" y="990600"/>
            <a:ext cx="8610600" cy="1754326"/>
          </a:xfrm>
          <a:prstGeom prst="rect">
            <a:avLst/>
          </a:prstGeom>
        </p:spPr>
        <p:txBody>
          <a:bodyPr wrap="square">
            <a:spAutoFit/>
          </a:bodyPr>
          <a:lstStyle/>
          <a:p>
            <a:r>
              <a:rPr lang="en-US" dirty="0"/>
              <a:t>In some ways, </a:t>
            </a:r>
            <a:r>
              <a:rPr lang="en-US" i="1" dirty="0"/>
              <a:t>inference</a:t>
            </a:r>
            <a:r>
              <a:rPr lang="en-US" dirty="0"/>
              <a:t> and </a:t>
            </a:r>
            <a:r>
              <a:rPr lang="en-US" i="1" dirty="0"/>
              <a:t>supporting idea</a:t>
            </a:r>
            <a:r>
              <a:rPr lang="en-US" dirty="0"/>
              <a:t> questions are similar. However, inference questions tend to go a tad further and ask you to make a very small </a:t>
            </a:r>
            <a:r>
              <a:rPr lang="en-US" b="1" u="sng" dirty="0"/>
              <a:t>LOGICAL CONCLUSION</a:t>
            </a:r>
            <a:r>
              <a:rPr lang="en-US" dirty="0"/>
              <a:t> that is strongly </a:t>
            </a:r>
            <a:r>
              <a:rPr lang="en-US" b="1" u="sng" dirty="0"/>
              <a:t>IMPLIED</a:t>
            </a:r>
            <a:r>
              <a:rPr lang="en-US" dirty="0"/>
              <a:t> based upon information in the passage. Answer choices that require significant assumptions or inferences will NEVER be correct. In inference questions, the </a:t>
            </a:r>
            <a:r>
              <a:rPr lang="en-US" b="1" u="sng" dirty="0"/>
              <a:t>answer lies directly in the text and requires a very small logical step</a:t>
            </a:r>
            <a:r>
              <a:rPr lang="en-US" dirty="0"/>
              <a:t> (e.g., if the text says that "all the cups in the room are red", an inference would be that "there are no green cups in the room").</a:t>
            </a:r>
          </a:p>
        </p:txBody>
      </p:sp>
      <p:sp>
        <p:nvSpPr>
          <p:cNvPr id="4" name="Rectangle 3"/>
          <p:cNvSpPr/>
          <p:nvPr/>
        </p:nvSpPr>
        <p:spPr>
          <a:xfrm>
            <a:off x="381000" y="3124200"/>
            <a:ext cx="7924800" cy="2446824"/>
          </a:xfrm>
          <a:prstGeom prst="rect">
            <a:avLst/>
          </a:prstGeom>
        </p:spPr>
        <p:txBody>
          <a:bodyPr wrap="square">
            <a:spAutoFit/>
          </a:bodyPr>
          <a:lstStyle/>
          <a:p>
            <a:r>
              <a:rPr lang="en-US" b="1" dirty="0"/>
              <a:t>Common Question Stems</a:t>
            </a:r>
          </a:p>
          <a:p>
            <a:pPr marL="342900" indent="-342900">
              <a:lnSpc>
                <a:spcPct val="150000"/>
              </a:lnSpc>
              <a:buFont typeface="+mj-lt"/>
              <a:buAutoNum type="arabicPeriod"/>
            </a:pPr>
            <a:r>
              <a:rPr lang="en-US" dirty="0"/>
              <a:t>The passage implies that which of the following was true of </a:t>
            </a:r>
            <a:r>
              <a:rPr lang="en-US" i="1" dirty="0"/>
              <a:t>x</a:t>
            </a:r>
            <a:endParaRPr lang="en-US" dirty="0"/>
          </a:p>
          <a:p>
            <a:pPr marL="342900" indent="-342900">
              <a:lnSpc>
                <a:spcPct val="150000"/>
              </a:lnSpc>
              <a:buFont typeface="+mj-lt"/>
              <a:buAutoNum type="arabicPeriod"/>
            </a:pPr>
            <a:r>
              <a:rPr lang="en-US" dirty="0"/>
              <a:t>It can be inferred from the passage that</a:t>
            </a:r>
          </a:p>
          <a:p>
            <a:pPr marL="342900" indent="-342900">
              <a:lnSpc>
                <a:spcPct val="150000"/>
              </a:lnSpc>
              <a:buFont typeface="+mj-lt"/>
              <a:buAutoNum type="arabicPeriod"/>
            </a:pPr>
            <a:r>
              <a:rPr lang="en-US" dirty="0"/>
              <a:t>The passage suggests which of the following about </a:t>
            </a:r>
            <a:r>
              <a:rPr lang="en-US" i="1" dirty="0"/>
              <a:t>x</a:t>
            </a:r>
            <a:endParaRPr lang="en-US" dirty="0"/>
          </a:p>
          <a:p>
            <a:pPr marL="342900" indent="-342900">
              <a:lnSpc>
                <a:spcPct val="150000"/>
              </a:lnSpc>
              <a:buFont typeface="+mj-lt"/>
              <a:buAutoNum type="arabicPeriod"/>
            </a:pPr>
            <a:r>
              <a:rPr lang="en-US" dirty="0"/>
              <a:t>The author implies that </a:t>
            </a:r>
            <a:r>
              <a:rPr lang="en-US" i="1" dirty="0"/>
              <a:t>x</a:t>
            </a:r>
            <a:r>
              <a:rPr lang="en-US" dirty="0"/>
              <a:t> occurred because</a:t>
            </a:r>
          </a:p>
          <a:p>
            <a:pPr marL="342900" indent="-342900">
              <a:lnSpc>
                <a:spcPct val="150000"/>
              </a:lnSpc>
              <a:buFont typeface="+mj-lt"/>
              <a:buAutoNum type="arabicPeriod"/>
            </a:pPr>
            <a:r>
              <a:rPr lang="en-US" dirty="0"/>
              <a:t>The author implies that all of the following statements about </a:t>
            </a:r>
            <a:r>
              <a:rPr lang="en-US" i="1" dirty="0"/>
              <a:t>x</a:t>
            </a:r>
            <a:r>
              <a:rPr lang="en-US" dirty="0"/>
              <a:t> are true EXCEPT</a:t>
            </a:r>
          </a:p>
        </p:txBody>
      </p:sp>
      <p:sp>
        <p:nvSpPr>
          <p:cNvPr id="5" name="Rectangle 4"/>
          <p:cNvSpPr/>
          <p:nvPr/>
        </p:nvSpPr>
        <p:spPr>
          <a:xfrm>
            <a:off x="381000" y="5715000"/>
            <a:ext cx="8229600" cy="923330"/>
          </a:xfrm>
          <a:prstGeom prst="rect">
            <a:avLst/>
          </a:prstGeom>
        </p:spPr>
        <p:txBody>
          <a:bodyPr wrap="square">
            <a:spAutoFit/>
          </a:bodyPr>
          <a:lstStyle/>
          <a:p>
            <a:r>
              <a:rPr lang="en-US" b="1" dirty="0"/>
              <a:t>How to Identify Correct Answer</a:t>
            </a:r>
          </a:p>
          <a:p>
            <a:r>
              <a:rPr lang="en-US" dirty="0"/>
              <a:t>The correct answer to these questions is usually an obvious logical consequence of a sentence in the text.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the inference</a:t>
            </a:r>
          </a:p>
        </p:txBody>
      </p:sp>
      <p:sp>
        <p:nvSpPr>
          <p:cNvPr id="3" name="Rectangle 2"/>
          <p:cNvSpPr/>
          <p:nvPr/>
        </p:nvSpPr>
        <p:spPr>
          <a:xfrm>
            <a:off x="228600" y="1524000"/>
            <a:ext cx="8610600" cy="3970318"/>
          </a:xfrm>
          <a:prstGeom prst="rect">
            <a:avLst/>
          </a:prstGeom>
        </p:spPr>
        <p:txBody>
          <a:bodyPr wrap="square">
            <a:spAutoFit/>
          </a:bodyPr>
          <a:lstStyle/>
          <a:p>
            <a:r>
              <a:rPr lang="en-US" dirty="0"/>
              <a:t>An increase in the level of serotonin levels in the human body is known to significantly enhance the mood of the person and in some cases, help people overcome depression. Serotonin taken orally does not pass into the pathways of the central nervous system, because it does not cross the blood–brain barrier. However, tryptophan and its metabolite 5-hydroxytryptophan (5- HTP), from which serotonin is synthesized, does cross the blood–brain barrier. These agents are available as dietary supplements, and may be effective </a:t>
            </a:r>
            <a:r>
              <a:rPr lang="en-US" dirty="0" err="1"/>
              <a:t>serotonergic</a:t>
            </a:r>
            <a:r>
              <a:rPr lang="en-US" dirty="0"/>
              <a:t> agents.</a:t>
            </a:r>
          </a:p>
          <a:p>
            <a:br>
              <a:rPr lang="en-US" dirty="0"/>
            </a:br>
            <a:r>
              <a:rPr lang="en-US" dirty="0"/>
              <a:t>Which of the following can be correctly inferred from the statements above?</a:t>
            </a:r>
          </a:p>
          <a:p>
            <a:endParaRPr lang="en-US" dirty="0"/>
          </a:p>
          <a:p>
            <a:pPr marL="342900" indent="-342900">
              <a:buFont typeface="+mj-lt"/>
              <a:buAutoNum type="alphaLcPeriod"/>
            </a:pPr>
            <a:r>
              <a:rPr lang="en-US" dirty="0"/>
              <a:t>Individuals who do not consume enough tryptophan can develop depressive tendencies</a:t>
            </a:r>
          </a:p>
          <a:p>
            <a:pPr marL="342900" indent="-342900">
              <a:buFont typeface="+mj-lt"/>
              <a:buAutoNum type="alphaLcPeriod"/>
            </a:pPr>
            <a:r>
              <a:rPr lang="en-US" dirty="0"/>
              <a:t>Individuals who do not consume tryptophan can metabolize enough serotonin and run the risk of depression</a:t>
            </a:r>
          </a:p>
          <a:p>
            <a:pPr marL="342900" indent="-342900">
              <a:buFont typeface="+mj-lt"/>
              <a:buAutoNum type="alphaLcPeriod"/>
            </a:pPr>
            <a:r>
              <a:rPr lang="en-US" dirty="0"/>
              <a:t>Consumption of serotonin laced foods can help cure depression in some cases</a:t>
            </a:r>
          </a:p>
          <a:p>
            <a:pPr marL="342900" indent="-342900">
              <a:buFont typeface="+mj-lt"/>
              <a:buAutoNum type="alphaLcPeriod"/>
            </a:pPr>
            <a:r>
              <a:rPr lang="en-US" dirty="0"/>
              <a:t>Tryptophan is an effective agent that can help cure depression in some cases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a:t>Solution</a:t>
            </a:r>
          </a:p>
        </p:txBody>
      </p:sp>
      <p:sp>
        <p:nvSpPr>
          <p:cNvPr id="3" name="Rectangle 2"/>
          <p:cNvSpPr/>
          <p:nvPr/>
        </p:nvSpPr>
        <p:spPr>
          <a:xfrm>
            <a:off x="609600" y="1219200"/>
            <a:ext cx="8229600" cy="5016758"/>
          </a:xfrm>
          <a:prstGeom prst="rect">
            <a:avLst/>
          </a:prstGeom>
        </p:spPr>
        <p:txBody>
          <a:bodyPr wrap="square">
            <a:spAutoFit/>
          </a:bodyPr>
          <a:lstStyle/>
          <a:p>
            <a:r>
              <a:rPr lang="en-US" sz="2000" dirty="0"/>
              <a:t>An increase in the level of serotonin levels in the human body is known to significantly enhance the mood of the person and in some cases, help people overcome depression. Serotonin taken orally does not pass into the pathways of the central nervous system, because it does not cross the blood–brain barrier. However, tryptophan and its metabolite 5-hydroxytryptophan (5- HTP), from which serotonin is synthesized, does cross the blood–brain barrier. These agents are available as dietary supplements, and may be effective </a:t>
            </a:r>
            <a:r>
              <a:rPr lang="en-US" sz="2000" dirty="0" err="1"/>
              <a:t>serotonergic</a:t>
            </a:r>
            <a:r>
              <a:rPr lang="en-US" sz="2000" dirty="0"/>
              <a:t> agents.</a:t>
            </a:r>
          </a:p>
          <a:p>
            <a:br>
              <a:rPr lang="en-US" sz="2000" dirty="0"/>
            </a:br>
            <a:r>
              <a:rPr lang="en-US" sz="2000" dirty="0"/>
              <a:t>Which of the following can be correctly inferred from the statements above?</a:t>
            </a:r>
          </a:p>
          <a:p>
            <a:endParaRPr lang="en-US" sz="2000" dirty="0"/>
          </a:p>
          <a:p>
            <a:pPr marL="342900" indent="-342900">
              <a:buFont typeface="+mj-lt"/>
              <a:buAutoNum type="alphaLcPeriod"/>
            </a:pPr>
            <a:r>
              <a:rPr lang="en-US" sz="2000" dirty="0"/>
              <a:t>Individuals who do not consume enough tryptophan can develop depressive tendencies</a:t>
            </a:r>
          </a:p>
          <a:p>
            <a:pPr marL="342900" indent="-342900">
              <a:buFont typeface="+mj-lt"/>
              <a:buAutoNum type="alphaLcPeriod"/>
            </a:pPr>
            <a:r>
              <a:rPr lang="en-US" sz="2000" dirty="0"/>
              <a:t>Individuals who do not consume tryptophan can metabolize enough serotonin and run the risk of depression</a:t>
            </a:r>
          </a:p>
          <a:p>
            <a:pPr marL="342900" indent="-342900">
              <a:buFont typeface="+mj-lt"/>
              <a:buAutoNum type="alphaLcPeriod"/>
            </a:pPr>
            <a:r>
              <a:rPr lang="en-US" sz="2000" dirty="0"/>
              <a:t>Consumption of serotonin laced foods can help cure depression in some cases</a:t>
            </a:r>
          </a:p>
          <a:p>
            <a:pPr marL="342900" indent="-342900">
              <a:buFont typeface="+mj-lt"/>
              <a:buAutoNum type="alphaLcPeriod"/>
            </a:pPr>
            <a:r>
              <a:rPr lang="en-US" sz="2000" dirty="0">
                <a:solidFill>
                  <a:srgbClr val="FF0000"/>
                </a:solidFill>
              </a:rPr>
              <a:t>Tryptophan is an effective agent that can help cure depression in some cases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533400"/>
            <a:ext cx="8153400" cy="5486400"/>
          </a:xfrm>
        </p:spPr>
        <p:txBody>
          <a:bodyPr>
            <a:normAutofit fontScale="85000" lnSpcReduction="20000"/>
          </a:bodyPr>
          <a:lstStyle/>
          <a:p>
            <a:pPr>
              <a:buNone/>
            </a:pPr>
            <a:r>
              <a:rPr lang="en-US" dirty="0"/>
              <a:t>    Daylilies are a beautiful perennial flower that can brighten up any yard or landscape. They are tolerant of drought and flooding, immune to heat stress, and grow well in full sun or light shade. They are the perfect choice for just about any soil or climate condition. </a:t>
            </a:r>
          </a:p>
          <a:p>
            <a:pPr>
              <a:buNone/>
            </a:pPr>
            <a:r>
              <a:rPr lang="en-US" dirty="0"/>
              <a:t>     Different varieties of daylilies can be in bloom from late spring until autumn. Individual flowers last only one day, but each plant produces many buds, and many varieties have more than one flowering period. </a:t>
            </a:r>
          </a:p>
          <a:p>
            <a:pPr>
              <a:buNone/>
            </a:pPr>
            <a:r>
              <a:rPr lang="en-US" dirty="0"/>
              <a:t>     Daylilies grow best in soil that is slightly acidic, and they prefer either direct sunshine or light shade. The best time to plant them is in the early fall or early spring, but they are hardy enough to endure planting or transplanting at almost any time of year. They should be planted 18 to 24 inches apart, and the bulb should be no deeper than one inch below the soil’s surface.</a:t>
            </a:r>
          </a:p>
          <a:p>
            <a:pPr>
              <a:buNone/>
            </a:pPr>
            <a:r>
              <a:rPr lang="en-US" dirty="0"/>
              <a:t>    Q: You could infer from this passage that these flowers are called daylilies because </a:t>
            </a:r>
          </a:p>
          <a:p>
            <a:pPr>
              <a:buNone/>
            </a:pPr>
            <a:r>
              <a:rPr lang="en-US" dirty="0"/>
              <a:t>     a. they only bloom in the daytime. </a:t>
            </a:r>
          </a:p>
          <a:p>
            <a:pPr>
              <a:buNone/>
            </a:pPr>
            <a:r>
              <a:rPr lang="en-US" dirty="0"/>
              <a:t>     b. the blooms last for one day. </a:t>
            </a:r>
          </a:p>
          <a:p>
            <a:pPr>
              <a:buNone/>
            </a:pPr>
            <a:r>
              <a:rPr lang="en-US" dirty="0"/>
              <a:t>     c. they look like real lilies, but aren’t. </a:t>
            </a:r>
          </a:p>
          <a:p>
            <a:pPr>
              <a:buNone/>
            </a:pPr>
            <a:r>
              <a:rPr lang="en-US" dirty="0"/>
              <a:t>     d. Charles Day developed the hybrid.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US" dirty="0"/>
              <a:t>Solution</a:t>
            </a:r>
          </a:p>
        </p:txBody>
      </p:sp>
      <p:sp>
        <p:nvSpPr>
          <p:cNvPr id="3" name="Content Placeholder 2"/>
          <p:cNvSpPr>
            <a:spLocks noGrp="1"/>
          </p:cNvSpPr>
          <p:nvPr>
            <p:ph sz="quarter" idx="1"/>
          </p:nvPr>
        </p:nvSpPr>
        <p:spPr>
          <a:xfrm>
            <a:off x="533400" y="914400"/>
            <a:ext cx="8153400" cy="5105400"/>
          </a:xfrm>
        </p:spPr>
        <p:txBody>
          <a:bodyPr>
            <a:normAutofit fontScale="77500" lnSpcReduction="20000"/>
          </a:bodyPr>
          <a:lstStyle/>
          <a:p>
            <a:pPr>
              <a:buNone/>
            </a:pPr>
            <a:r>
              <a:rPr lang="en-US" dirty="0"/>
              <a:t>    Daylilies are a beautiful perennial flower that can brighten up any yard or landscape. They are tolerant of drought and flooding, immune to heat stress, and grow well in full sun or light shade. They are the perfect choice for just about any soil or climate condition. </a:t>
            </a:r>
          </a:p>
          <a:p>
            <a:pPr>
              <a:buNone/>
            </a:pPr>
            <a:r>
              <a:rPr lang="en-US" dirty="0"/>
              <a:t>     Different varieties of daylilies can be in bloom from late spring until autumn. Individual flowers last only one day, but each plant produces many buds, and many varieties have more than one flowering period. </a:t>
            </a:r>
          </a:p>
          <a:p>
            <a:pPr>
              <a:buNone/>
            </a:pPr>
            <a:r>
              <a:rPr lang="en-US" dirty="0"/>
              <a:t>     Daylilies grow best in soil that is slightly acidic, and they prefer either direct sunshine or light shade. The best time to plant them is in the early fall or early spring, but they are hardy enough to endure planting or transplanting at almost any time of year. They should be planted 18 to 24 inches apart, and the bulb should be no deeper than one inch below the soil’s surface.</a:t>
            </a:r>
          </a:p>
          <a:p>
            <a:pPr>
              <a:buNone/>
            </a:pPr>
            <a:r>
              <a:rPr lang="en-US" dirty="0"/>
              <a:t>    Q: You could infer from this passage that these flowers are called daylilies because </a:t>
            </a:r>
          </a:p>
          <a:p>
            <a:pPr>
              <a:buNone/>
            </a:pPr>
            <a:r>
              <a:rPr lang="en-US" dirty="0"/>
              <a:t>     a. they only bloom in the daytime. </a:t>
            </a:r>
          </a:p>
          <a:p>
            <a:pPr>
              <a:buNone/>
            </a:pPr>
            <a:r>
              <a:rPr lang="en-US" dirty="0">
                <a:solidFill>
                  <a:srgbClr val="FF0000"/>
                </a:solidFill>
              </a:rPr>
              <a:t>     b. the blooms last for one day. </a:t>
            </a:r>
          </a:p>
          <a:p>
            <a:pPr>
              <a:buNone/>
            </a:pPr>
            <a:r>
              <a:rPr lang="en-US" dirty="0"/>
              <a:t>     c. they look like real lilies, but aren’t. </a:t>
            </a:r>
          </a:p>
          <a:p>
            <a:pPr>
              <a:buNone/>
            </a:pPr>
            <a:r>
              <a:rPr lang="en-US" dirty="0"/>
              <a:t>     d. Charles Day developed the hybrid.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3" name="Content Placeholder 2"/>
          <p:cNvSpPr>
            <a:spLocks noGrp="1"/>
          </p:cNvSpPr>
          <p:nvPr>
            <p:ph sz="quarter" idx="1"/>
          </p:nvPr>
        </p:nvSpPr>
        <p:spPr/>
        <p:txBody>
          <a:bodyPr/>
          <a:lstStyle/>
          <a:p>
            <a:pPr>
              <a:buNone/>
            </a:pPr>
            <a:r>
              <a:rPr lang="en-US" dirty="0"/>
              <a:t>    </a:t>
            </a:r>
          </a:p>
          <a:p>
            <a:pPr>
              <a:buNone/>
            </a:pPr>
            <a:endParaRPr lang="en-US" dirty="0"/>
          </a:p>
          <a:p>
            <a:pPr>
              <a:buNone/>
            </a:pPr>
            <a:endParaRPr lang="en-US" dirty="0"/>
          </a:p>
          <a:p>
            <a:pPr>
              <a:buNone/>
            </a:pPr>
            <a:r>
              <a:rPr lang="en-US" dirty="0"/>
              <a:t>    The passage does not state how daylilies got their name, but it does state that the blooms last one day. The reader might infer from this that it’s also the reason that they’re called daylilies.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229600" cy="5715000"/>
          </a:xfrm>
        </p:spPr>
        <p:txBody>
          <a:bodyPr>
            <a:noAutofit/>
          </a:bodyPr>
          <a:lstStyle/>
          <a:p>
            <a:pPr algn="just">
              <a:buNone/>
            </a:pPr>
            <a:r>
              <a:rPr lang="en-US" sz="2000" dirty="0"/>
              <a:t>     The crystal clear, blue water and the magnificent sun make the Caribbean island of Saint Maarten a favorite vacation spot, one that is popular with North Americans during their winter holidays from December through March, as well as with South Americans and Europeans from April through August. The French and Dutch settled on the island in the 1600s, and to this day, the island is divided between the two of them. The French capital is </a:t>
            </a:r>
            <a:r>
              <a:rPr lang="en-US" sz="2000" dirty="0" err="1"/>
              <a:t>Marigot</a:t>
            </a:r>
            <a:r>
              <a:rPr lang="en-US" sz="2000" dirty="0"/>
              <a:t>; the Dutch capital is Philipsburg. </a:t>
            </a:r>
          </a:p>
          <a:p>
            <a:pPr algn="just">
              <a:buNone/>
            </a:pPr>
            <a:r>
              <a:rPr lang="en-US" sz="2000" dirty="0"/>
              <a:t>      Tourists soon discover that St. Maarten has an intriguing history. Ancient artifacts found on the island date back to the Stone Age, 6,000 years ago! Tourists also learn that 1,200 years ago the </a:t>
            </a:r>
            <a:r>
              <a:rPr lang="en-US" sz="2000" dirty="0" err="1"/>
              <a:t>Arawak</a:t>
            </a:r>
            <a:r>
              <a:rPr lang="en-US" sz="2000" dirty="0"/>
              <a:t> Indians inhabited all the islands of the West Indies and were a peaceful people living under the guidance of their chiefs. Three hundred years after the </a:t>
            </a:r>
            <a:r>
              <a:rPr lang="en-US" sz="2000" dirty="0" err="1"/>
              <a:t>Arawaks</a:t>
            </a:r>
            <a:r>
              <a:rPr lang="en-US" sz="2000" dirty="0"/>
              <a:t> first arrived on St. Maarten, in the 1300s, they were defeated and forced to abandon the island by a hostile tribe of Indians originating in South America. This new tribe was called the </a:t>
            </a:r>
            <a:r>
              <a:rPr lang="en-US" sz="2000" dirty="0" err="1"/>
              <a:t>Carib</a:t>
            </a:r>
            <a:r>
              <a:rPr lang="en-US" sz="2000" dirty="0"/>
              <a:t>. The Caribbean Sea was named after them. Unlike the </a:t>
            </a:r>
            <a:r>
              <a:rPr lang="en-US" sz="2000" dirty="0" err="1"/>
              <a:t>Arawaks</a:t>
            </a:r>
            <a:r>
              <a:rPr lang="en-US" sz="2000" dirty="0"/>
              <a:t>, they had no permanent chiefs or leaders, except in times of strife. And they were extremely warlike. Worse, they were cannibalistic, eating the enemy warriors they captured. In fact, the very word cannibal comes from the Spanish name for the </a:t>
            </a:r>
            <a:r>
              <a:rPr lang="en-US" sz="2000" dirty="0" err="1"/>
              <a:t>Carib</a:t>
            </a:r>
            <a:r>
              <a:rPr lang="en-US" sz="2000" dirty="0"/>
              <a:t> Indians. The Spanish arrived in the fifteenth century and, unfortunately, they carried diseases to which the Indians had no immunity. Many Indians succumbed to common European illnesses; others died from the hard labor forced upon them.</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7772400" cy="1447800"/>
          </a:xfrm>
        </p:spPr>
        <p:txBody>
          <a:bodyPr>
            <a:normAutofit fontScale="90000"/>
          </a:bodyPr>
          <a:lstStyle/>
          <a:p>
            <a:r>
              <a:rPr lang="en-US" dirty="0"/>
              <a:t>One can infer from the passage that the underlined word strife means</a:t>
            </a:r>
          </a:p>
        </p:txBody>
      </p:sp>
      <p:sp>
        <p:nvSpPr>
          <p:cNvPr id="3" name="Content Placeholder 2"/>
          <p:cNvSpPr>
            <a:spLocks noGrp="1"/>
          </p:cNvSpPr>
          <p:nvPr>
            <p:ph sz="quarter" idx="1"/>
          </p:nvPr>
        </p:nvSpPr>
        <p:spPr>
          <a:xfrm>
            <a:off x="914400" y="2438400"/>
            <a:ext cx="7772400" cy="3581400"/>
          </a:xfrm>
        </p:spPr>
        <p:txBody>
          <a:bodyPr/>
          <a:lstStyle/>
          <a:p>
            <a:pPr>
              <a:buNone/>
            </a:pPr>
            <a:r>
              <a:rPr lang="en-US" dirty="0"/>
              <a:t> a. cannibalism. </a:t>
            </a:r>
          </a:p>
          <a:p>
            <a:pPr>
              <a:buNone/>
            </a:pPr>
            <a:r>
              <a:rPr lang="en-US" dirty="0"/>
              <a:t>b. war. </a:t>
            </a:r>
          </a:p>
          <a:p>
            <a:pPr>
              <a:buNone/>
            </a:pPr>
            <a:r>
              <a:rPr lang="en-US" dirty="0"/>
              <a:t>c. duty-free. </a:t>
            </a:r>
          </a:p>
          <a:p>
            <a:pPr>
              <a:buNone/>
            </a:pPr>
            <a:r>
              <a:rPr lang="en-US" dirty="0"/>
              <a:t>d. chief.</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One can infer from the passage that the underlined word strife means</a:t>
            </a:r>
          </a:p>
        </p:txBody>
      </p:sp>
      <p:sp>
        <p:nvSpPr>
          <p:cNvPr id="3" name="Content Placeholder 2"/>
          <p:cNvSpPr>
            <a:spLocks noGrp="1"/>
          </p:cNvSpPr>
          <p:nvPr>
            <p:ph sz="quarter" idx="1"/>
          </p:nvPr>
        </p:nvSpPr>
        <p:spPr/>
        <p:txBody>
          <a:bodyPr>
            <a:normAutofit lnSpcReduction="10000"/>
          </a:bodyPr>
          <a:lstStyle/>
          <a:p>
            <a:pPr>
              <a:buNone/>
            </a:pPr>
            <a:r>
              <a:rPr lang="en-US" dirty="0"/>
              <a:t> a. cannibalism. </a:t>
            </a:r>
          </a:p>
          <a:p>
            <a:pPr>
              <a:buNone/>
            </a:pPr>
            <a:r>
              <a:rPr lang="en-US" dirty="0">
                <a:solidFill>
                  <a:srgbClr val="FF0000"/>
                </a:solidFill>
              </a:rPr>
              <a:t>b. war. </a:t>
            </a:r>
          </a:p>
          <a:p>
            <a:pPr>
              <a:buNone/>
            </a:pPr>
            <a:r>
              <a:rPr lang="en-US" dirty="0"/>
              <a:t>c. duty-free. </a:t>
            </a:r>
          </a:p>
          <a:p>
            <a:pPr>
              <a:buNone/>
            </a:pPr>
            <a:r>
              <a:rPr lang="en-US" dirty="0"/>
              <a:t>d. chief.</a:t>
            </a:r>
          </a:p>
          <a:p>
            <a:pPr>
              <a:buNone/>
            </a:pPr>
            <a:endParaRPr lang="en-US" dirty="0"/>
          </a:p>
          <a:p>
            <a:pPr>
              <a:buNone/>
            </a:pPr>
            <a:r>
              <a:rPr lang="en-US" dirty="0"/>
              <a:t>Explanation:</a:t>
            </a:r>
          </a:p>
          <a:p>
            <a:pPr>
              <a:buNone/>
            </a:pPr>
            <a:r>
              <a:rPr lang="en-US" dirty="0"/>
              <a:t>    Strife means war. Choice c refers to the products one can buy on the modern St. Maarten. Choice d makes no sense since the time of strife is when the tribe allowed a chief to be chosen. Choice a is not mentioned in conjunction with being warlike or with strife; it is added as another characteristic.</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5638800"/>
          </a:xfrm>
        </p:spPr>
        <p:txBody>
          <a:bodyPr>
            <a:normAutofit fontScale="92500" lnSpcReduction="20000"/>
          </a:bodyPr>
          <a:lstStyle/>
          <a:p>
            <a:pPr>
              <a:buNone/>
            </a:pPr>
            <a:r>
              <a:rPr lang="en-US" dirty="0"/>
              <a:t>    Moscow has a history of chaotic periods of war that ended with the destruction of a once largely wooden city and the building of a new city on top of the rubble of the old. The result is a layered city, with each tier holding information about a part of Russia’s past. In some areas of the city, archaeologists have reached the layer from 1147, the year of Moscow’s founding. Among the findings from the various periods of Moscow’s history are carved bones, metal tools, pottery, glass, jewelry, and crosses. </a:t>
            </a:r>
          </a:p>
          <a:p>
            <a:pPr>
              <a:buNone/>
            </a:pPr>
            <a:r>
              <a:rPr lang="en-US" dirty="0"/>
              <a:t>  </a:t>
            </a:r>
          </a:p>
          <a:p>
            <a:pPr>
              <a:buNone/>
            </a:pPr>
            <a:r>
              <a:rPr lang="en-US" dirty="0"/>
              <a:t>    Q:  From the passage, the reader can infer that </a:t>
            </a:r>
          </a:p>
          <a:p>
            <a:pPr>
              <a:buNone/>
            </a:pPr>
            <a:r>
              <a:rPr lang="en-US" dirty="0"/>
              <a:t>     a. the people of Moscow are more interested in modernization than in preservation. </a:t>
            </a:r>
          </a:p>
          <a:p>
            <a:pPr>
              <a:buNone/>
            </a:pPr>
            <a:r>
              <a:rPr lang="en-US" dirty="0"/>
              <a:t>     b. the Soviet government destroyed many of the historic buildings in Russia. </a:t>
            </a:r>
          </a:p>
          <a:p>
            <a:pPr>
              <a:buNone/>
            </a:pPr>
            <a:r>
              <a:rPr lang="en-US" dirty="0"/>
              <a:t>     c. Moscow is the oldest large city in Russia, founded in 1147. </a:t>
            </a:r>
          </a:p>
          <a:p>
            <a:pPr>
              <a:buNone/>
            </a:pPr>
            <a:r>
              <a:rPr lang="en-US" dirty="0"/>
              <a:t>     d. Moscow has a history of invasions, with each new conqueror razing past structures.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a:t>1. Main Idea</a:t>
            </a:r>
          </a:p>
        </p:txBody>
      </p:sp>
      <p:sp>
        <p:nvSpPr>
          <p:cNvPr id="3" name="Rectangle 2"/>
          <p:cNvSpPr/>
          <p:nvPr/>
        </p:nvSpPr>
        <p:spPr>
          <a:xfrm>
            <a:off x="228600" y="1295400"/>
            <a:ext cx="8610600" cy="923330"/>
          </a:xfrm>
          <a:prstGeom prst="rect">
            <a:avLst/>
          </a:prstGeom>
        </p:spPr>
        <p:txBody>
          <a:bodyPr wrap="square">
            <a:spAutoFit/>
          </a:bodyPr>
          <a:lstStyle/>
          <a:p>
            <a:r>
              <a:rPr lang="en-US" i="1" dirty="0"/>
              <a:t>Main idea</a:t>
            </a:r>
            <a:r>
              <a:rPr lang="en-US" dirty="0"/>
              <a:t> questions ask you to identify the "primary purpose" or "main point" of the passage. In order to answer these questions correctly, you must be able to identify the </a:t>
            </a:r>
            <a:r>
              <a:rPr lang="en-US" b="1" u="sng" dirty="0"/>
              <a:t>THESIS</a:t>
            </a:r>
            <a:r>
              <a:rPr lang="en-US" dirty="0"/>
              <a:t> of the passage and those ideas that support this thesis.</a:t>
            </a:r>
          </a:p>
        </p:txBody>
      </p:sp>
      <p:sp>
        <p:nvSpPr>
          <p:cNvPr id="4" name="Rectangle 3"/>
          <p:cNvSpPr/>
          <p:nvPr/>
        </p:nvSpPr>
        <p:spPr>
          <a:xfrm>
            <a:off x="304800" y="2362200"/>
            <a:ext cx="8458200" cy="2446824"/>
          </a:xfrm>
          <a:prstGeom prst="rect">
            <a:avLst/>
          </a:prstGeom>
        </p:spPr>
        <p:txBody>
          <a:bodyPr wrap="square">
            <a:spAutoFit/>
          </a:bodyPr>
          <a:lstStyle/>
          <a:p>
            <a:r>
              <a:rPr lang="en-US" b="1" dirty="0"/>
              <a:t>Common Question Stems</a:t>
            </a:r>
          </a:p>
          <a:p>
            <a:pPr>
              <a:lnSpc>
                <a:spcPct val="150000"/>
              </a:lnSpc>
              <a:buFont typeface="Wingdings" pitchFamily="2" charset="2"/>
              <a:buChar char="Ø"/>
            </a:pPr>
            <a:r>
              <a:rPr lang="en-US" dirty="0"/>
              <a:t>Which of the following most accurately states the </a:t>
            </a:r>
            <a:r>
              <a:rPr lang="en-US" b="1" u="sng" dirty="0"/>
              <a:t>MAIN IDEA</a:t>
            </a:r>
            <a:r>
              <a:rPr lang="en-US" dirty="0"/>
              <a:t> of the passage?</a:t>
            </a:r>
          </a:p>
          <a:p>
            <a:pPr>
              <a:lnSpc>
                <a:spcPct val="150000"/>
              </a:lnSpc>
              <a:buFont typeface="Wingdings" pitchFamily="2" charset="2"/>
              <a:buChar char="Ø"/>
            </a:pPr>
            <a:r>
              <a:rPr lang="en-US" dirty="0"/>
              <a:t>The primary purpose of the passage is to</a:t>
            </a:r>
          </a:p>
          <a:p>
            <a:pPr>
              <a:lnSpc>
                <a:spcPct val="150000"/>
              </a:lnSpc>
              <a:buFont typeface="Wingdings" pitchFamily="2" charset="2"/>
              <a:buChar char="Ø"/>
            </a:pPr>
            <a:r>
              <a:rPr lang="en-US" dirty="0"/>
              <a:t>The passage is primarily concerned with which of the following?</a:t>
            </a:r>
          </a:p>
          <a:p>
            <a:pPr>
              <a:lnSpc>
                <a:spcPct val="150000"/>
              </a:lnSpc>
              <a:buFont typeface="Wingdings" pitchFamily="2" charset="2"/>
              <a:buChar char="Ø"/>
            </a:pPr>
            <a:r>
              <a:rPr lang="en-US" dirty="0"/>
              <a:t>The author of this passage is primarily concerned with</a:t>
            </a:r>
          </a:p>
          <a:p>
            <a:pPr>
              <a:lnSpc>
                <a:spcPct val="150000"/>
              </a:lnSpc>
              <a:buFont typeface="Wingdings" pitchFamily="2" charset="2"/>
              <a:buChar char="Ø"/>
            </a:pPr>
            <a:r>
              <a:rPr lang="en-US" dirty="0"/>
              <a:t>The main point made by the passage is that</a:t>
            </a:r>
          </a:p>
        </p:txBody>
      </p:sp>
      <p:sp>
        <p:nvSpPr>
          <p:cNvPr id="5" name="Rectangle 4"/>
          <p:cNvSpPr/>
          <p:nvPr/>
        </p:nvSpPr>
        <p:spPr>
          <a:xfrm>
            <a:off x="304800" y="5029200"/>
            <a:ext cx="8153400" cy="923330"/>
          </a:xfrm>
          <a:prstGeom prst="rect">
            <a:avLst/>
          </a:prstGeom>
        </p:spPr>
        <p:txBody>
          <a:bodyPr wrap="square">
            <a:spAutoFit/>
          </a:bodyPr>
          <a:lstStyle/>
          <a:p>
            <a:r>
              <a:rPr lang="en-US" b="1" dirty="0"/>
              <a:t>How to Identify Correct Answer</a:t>
            </a:r>
          </a:p>
          <a:p>
            <a:r>
              <a:rPr lang="en-US" i="1" dirty="0"/>
              <a:t>Main point</a:t>
            </a:r>
            <a:r>
              <a:rPr lang="en-US" dirty="0"/>
              <a:t> questions ask you to identify the crux of the author's point. You must identify which ideas in the passage play a </a:t>
            </a:r>
            <a:r>
              <a:rPr lang="en-US" b="1" u="sng" dirty="0"/>
              <a:t>SUPPORTING ROLE</a:t>
            </a:r>
            <a:r>
              <a:rPr lang="en-US" dirty="0"/>
              <a:t> and which idea is </a:t>
            </a:r>
            <a:r>
              <a:rPr lang="en-US" b="1" u="sng" dirty="0"/>
              <a:t>BEING SUPPORTED</a:t>
            </a:r>
            <a:r>
              <a:rPr lang="en-US" dirty="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a:t>
            </a:r>
          </a:p>
        </p:txBody>
      </p:sp>
      <p:sp>
        <p:nvSpPr>
          <p:cNvPr id="3" name="Content Placeholder 2"/>
          <p:cNvSpPr>
            <a:spLocks noGrp="1"/>
          </p:cNvSpPr>
          <p:nvPr>
            <p:ph sz="quarter" idx="1"/>
          </p:nvPr>
        </p:nvSpPr>
        <p:spPr/>
        <p:txBody>
          <a:bodyPr>
            <a:normAutofit fontScale="77500" lnSpcReduction="20000"/>
          </a:bodyPr>
          <a:lstStyle/>
          <a:p>
            <a:pPr>
              <a:buNone/>
            </a:pPr>
            <a:r>
              <a:rPr lang="en-US" dirty="0"/>
              <a:t>     Moscow has a history of chaotic periods of war that ended with the destruction of a once largely wooden city and the building of a new city on top of the rubble of the old. The result is a layered city, with each tier holding information about a part of Russia’s past. In some areas of the city, archaeologists have reached the layer from 1147, the year of Moscow’s founding. Among the findings from the various periods of Moscow’s history are carved bones, metal tools, pottery, glass, jewelry, and crosses. </a:t>
            </a:r>
          </a:p>
          <a:p>
            <a:pPr>
              <a:buNone/>
            </a:pPr>
            <a:r>
              <a:rPr lang="en-US" dirty="0"/>
              <a:t>  </a:t>
            </a:r>
          </a:p>
          <a:p>
            <a:pPr>
              <a:buNone/>
            </a:pPr>
            <a:r>
              <a:rPr lang="en-US" dirty="0"/>
              <a:t>    Q:  From the passage, the reader can infer that </a:t>
            </a:r>
          </a:p>
          <a:p>
            <a:pPr>
              <a:buNone/>
            </a:pPr>
            <a:r>
              <a:rPr lang="en-US" dirty="0"/>
              <a:t>     a. the people of Moscow are more interested in modernization than in preservation. </a:t>
            </a:r>
          </a:p>
          <a:p>
            <a:pPr>
              <a:buNone/>
            </a:pPr>
            <a:r>
              <a:rPr lang="en-US" dirty="0"/>
              <a:t>     b. the Soviet government destroyed many of the historic buildings in Russia. </a:t>
            </a:r>
          </a:p>
          <a:p>
            <a:pPr>
              <a:buNone/>
            </a:pPr>
            <a:r>
              <a:rPr lang="en-US" dirty="0"/>
              <a:t>     c. Moscow is the oldest large city in Russia, founded in 1147. </a:t>
            </a:r>
          </a:p>
          <a:p>
            <a:pPr>
              <a:buNone/>
            </a:pPr>
            <a:r>
              <a:rPr lang="en-US" dirty="0">
                <a:solidFill>
                  <a:srgbClr val="FF0000"/>
                </a:solidFill>
              </a:rPr>
              <a:t>     d. Moscow has a history of invasions, with each new conqueror razing past structures.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3" name="Content Placeholder 2"/>
          <p:cNvSpPr>
            <a:spLocks noGrp="1"/>
          </p:cNvSpPr>
          <p:nvPr>
            <p:ph sz="quarter" idx="1"/>
          </p:nvPr>
        </p:nvSpPr>
        <p:spPr/>
        <p:txBody>
          <a:bodyPr/>
          <a:lstStyle/>
          <a:p>
            <a:pPr>
              <a:buNone/>
            </a:pPr>
            <a:r>
              <a:rPr lang="en-US" dirty="0"/>
              <a:t>    </a:t>
            </a:r>
          </a:p>
          <a:p>
            <a:pPr>
              <a:buNone/>
            </a:pPr>
            <a:r>
              <a:rPr lang="en-US" dirty="0"/>
              <a:t>   Choice d is the most accurate conclusion because the first sentence speaks of periods of war. The other choices, whether true or false, are not addressed in the selection.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Tone &amp; Style</a:t>
            </a:r>
          </a:p>
        </p:txBody>
      </p:sp>
      <p:sp>
        <p:nvSpPr>
          <p:cNvPr id="3" name="Rectangle 2"/>
          <p:cNvSpPr/>
          <p:nvPr/>
        </p:nvSpPr>
        <p:spPr>
          <a:xfrm>
            <a:off x="228600" y="1600200"/>
            <a:ext cx="8610600" cy="3693319"/>
          </a:xfrm>
          <a:prstGeom prst="rect">
            <a:avLst/>
          </a:prstGeom>
        </p:spPr>
        <p:txBody>
          <a:bodyPr wrap="square">
            <a:spAutoFit/>
          </a:bodyPr>
          <a:lstStyle/>
          <a:p>
            <a:r>
              <a:rPr lang="en-US" i="1" dirty="0"/>
              <a:t>Tone</a:t>
            </a:r>
            <a:r>
              <a:rPr lang="en-US" dirty="0"/>
              <a:t> questions ask you to identify the attitude or mood of a specific part of the passage or of the entire passage. A common characteristic of this question type is answer choices that are marked by one to three word phrases containing adjectives. Tone questions test your ability to recognize an attitude or disposition of the author, which is signaled by the use of a handful of trigger words. Never base your guess about the author's tone on a single word--this is not enough to define the tone of the entire passage.</a:t>
            </a:r>
          </a:p>
          <a:p>
            <a:r>
              <a:rPr lang="en-US" dirty="0"/>
              <a:t>Tone questions tend to be among the more infrequent question types.</a:t>
            </a:r>
          </a:p>
          <a:p>
            <a:endParaRPr lang="en-US" dirty="0"/>
          </a:p>
          <a:p>
            <a:endParaRPr lang="en-US" dirty="0"/>
          </a:p>
          <a:p>
            <a:r>
              <a:rPr lang="en-US" b="1" dirty="0"/>
              <a:t>Common Question Stems</a:t>
            </a:r>
          </a:p>
          <a:p>
            <a:pPr marL="342900" indent="-342900">
              <a:lnSpc>
                <a:spcPct val="150000"/>
              </a:lnSpc>
              <a:buFont typeface="+mj-lt"/>
              <a:buAutoNum type="arabicPeriod"/>
            </a:pPr>
            <a:r>
              <a:rPr lang="en-US" dirty="0"/>
              <a:t>The attitude of the author of the passage toward </a:t>
            </a:r>
            <a:r>
              <a:rPr lang="en-US" i="1" dirty="0"/>
              <a:t>x</a:t>
            </a:r>
            <a:r>
              <a:rPr lang="en-US" dirty="0"/>
              <a:t> is best described as one of</a:t>
            </a:r>
          </a:p>
          <a:p>
            <a:pPr marL="342900" indent="-342900">
              <a:lnSpc>
                <a:spcPct val="150000"/>
              </a:lnSpc>
              <a:buFont typeface="+mj-lt"/>
              <a:buAutoNum type="arabicPeriod"/>
            </a:pPr>
            <a:r>
              <a:rPr lang="en-US" dirty="0"/>
              <a:t>The tone of the author is best described as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Types of Tones</a:t>
            </a:r>
          </a:p>
        </p:txBody>
      </p:sp>
      <p:pic>
        <p:nvPicPr>
          <p:cNvPr id="27650" name="Picture 2" descr="0_1487574383751_tone.jpg"/>
          <p:cNvPicPr>
            <a:picLocks noChangeAspect="1" noChangeArrowheads="1"/>
          </p:cNvPicPr>
          <p:nvPr/>
        </p:nvPicPr>
        <p:blipFill>
          <a:blip r:embed="rId2" cstate="print"/>
          <a:srcRect r="1754" b="4580"/>
          <a:stretch>
            <a:fillRect/>
          </a:stretch>
        </p:blipFill>
        <p:spPr bwMode="auto">
          <a:xfrm>
            <a:off x="685800" y="1371600"/>
            <a:ext cx="7848600" cy="5257800"/>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Identify Tone &amp; Style</a:t>
            </a:r>
          </a:p>
        </p:txBody>
      </p:sp>
      <p:sp>
        <p:nvSpPr>
          <p:cNvPr id="3" name="Rectangle 2"/>
          <p:cNvSpPr/>
          <p:nvPr/>
        </p:nvSpPr>
        <p:spPr>
          <a:xfrm>
            <a:off x="381000" y="1143000"/>
            <a:ext cx="8382000" cy="5632311"/>
          </a:xfrm>
          <a:prstGeom prst="rect">
            <a:avLst/>
          </a:prstGeom>
        </p:spPr>
        <p:txBody>
          <a:bodyPr wrap="square">
            <a:spAutoFit/>
          </a:bodyPr>
          <a:lstStyle/>
          <a:p>
            <a:r>
              <a:rPr lang="en-US" dirty="0"/>
              <a:t>As everyone knows, the general idea of the Doctrine of Descent is that the plants and animals of the present day are the lineal descendants of ancestors on the whole somewhat simpler, that these again are descended from yet simpler forms, and so on backwards towards the literal "Protozoa" and "</a:t>
            </a:r>
            <a:r>
              <a:rPr lang="en-US" dirty="0" err="1"/>
              <a:t>Protophyta</a:t>
            </a:r>
            <a:r>
              <a:rPr lang="en-US" dirty="0"/>
              <a:t>" about which we unfortunately know nothing. Now no one supposes that Darwin originated this idea, which in rudiment at least is as old as Aristotle. What Darwin did was to make it current intellectual coin. He gave it a form that commended itself to the scientific and public intelligence of the day, and he won widespread conviction by showing with consummate skill that it was an effective formula to work with, a key which no lock refused. In a scholarly, critical, and pre-eminently fair-minded way, admitting difficulties and removing them, foreseeing objections and forestalling them, he showed that the doctrine of descent supplied a modal interpretation of how our present-day fauna and flora have come to be.</a:t>
            </a:r>
          </a:p>
          <a:p>
            <a:endParaRPr lang="en-US" dirty="0"/>
          </a:p>
          <a:p>
            <a:r>
              <a:rPr lang="en-US" dirty="0"/>
              <a:t>What is the author’s tone in the passage?</a:t>
            </a:r>
          </a:p>
          <a:p>
            <a:br>
              <a:rPr lang="en-US" dirty="0"/>
            </a:br>
            <a:r>
              <a:rPr lang="en-US" dirty="0"/>
              <a:t>a) Laudatory</a:t>
            </a:r>
            <a:br>
              <a:rPr lang="en-US" dirty="0"/>
            </a:br>
            <a:r>
              <a:rPr lang="en-US" dirty="0"/>
              <a:t>b) Sarcastic</a:t>
            </a:r>
            <a:br>
              <a:rPr lang="en-US" dirty="0"/>
            </a:br>
            <a:r>
              <a:rPr lang="en-US" dirty="0"/>
              <a:t>c) Analytical</a:t>
            </a:r>
            <a:br>
              <a:rPr lang="en-US" dirty="0"/>
            </a:br>
            <a:r>
              <a:rPr lang="en-US" dirty="0"/>
              <a:t>d) Descriptive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Identify Tone &amp; Style</a:t>
            </a:r>
          </a:p>
        </p:txBody>
      </p:sp>
      <p:sp>
        <p:nvSpPr>
          <p:cNvPr id="3" name="Rectangle 2"/>
          <p:cNvSpPr/>
          <p:nvPr/>
        </p:nvSpPr>
        <p:spPr>
          <a:xfrm>
            <a:off x="381000" y="1143000"/>
            <a:ext cx="8382000" cy="5632311"/>
          </a:xfrm>
          <a:prstGeom prst="rect">
            <a:avLst/>
          </a:prstGeom>
        </p:spPr>
        <p:txBody>
          <a:bodyPr wrap="square">
            <a:spAutoFit/>
          </a:bodyPr>
          <a:lstStyle/>
          <a:p>
            <a:r>
              <a:rPr lang="en-US" dirty="0"/>
              <a:t>As everyone knows, the general idea of the Doctrine of Descent is that the plants and animals of the present day are the lineal descendants of ancestors on the whole somewhat simpler, that these again are descended from yet simpler forms, and so on backwards towards the literal "Protozoa" and "</a:t>
            </a:r>
            <a:r>
              <a:rPr lang="en-US" dirty="0" err="1"/>
              <a:t>Protophyta</a:t>
            </a:r>
            <a:r>
              <a:rPr lang="en-US" dirty="0"/>
              <a:t>" about which we unfortunately know nothing. Now no one supposes that Darwin originated this idea, which in rudiment at least is as old as Aristotle. What Darwin did was to make it current intellectual coin. He gave it a form that commended itself to the scientific and public intelligence of the day, and he won widespread conviction by showing with consummate skill that it was an effective formula to work with, a key which no lock refused. In a scholarly, critical, and pre-eminently fair-minded way, admitting difficulties and removing them, foreseeing objections and forestalling them, he showed that the doctrine of descent supplied a modal interpretation of how our present-day fauna and flora have come to be.</a:t>
            </a:r>
          </a:p>
          <a:p>
            <a:endParaRPr lang="en-US" dirty="0"/>
          </a:p>
          <a:p>
            <a:r>
              <a:rPr lang="en-US" dirty="0"/>
              <a:t>What is the author’s tone in the passage?</a:t>
            </a:r>
          </a:p>
          <a:p>
            <a:br>
              <a:rPr lang="en-US" dirty="0"/>
            </a:br>
            <a:r>
              <a:rPr lang="en-US" dirty="0"/>
              <a:t>a)</a:t>
            </a:r>
            <a:r>
              <a:rPr lang="en-US" dirty="0">
                <a:solidFill>
                  <a:srgbClr val="FF0000"/>
                </a:solidFill>
              </a:rPr>
              <a:t> Laudatory</a:t>
            </a:r>
            <a:br>
              <a:rPr lang="en-US" dirty="0"/>
            </a:br>
            <a:r>
              <a:rPr lang="en-US" dirty="0"/>
              <a:t>b) Sarcastic</a:t>
            </a:r>
            <a:br>
              <a:rPr lang="en-US" dirty="0"/>
            </a:br>
            <a:r>
              <a:rPr lang="en-US" dirty="0"/>
              <a:t>c) Analytical</a:t>
            </a:r>
            <a:br>
              <a:rPr lang="en-US" dirty="0"/>
            </a:br>
            <a:r>
              <a:rPr lang="en-US" dirty="0"/>
              <a:t>d) Descriptive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5562600"/>
          </a:xfrm>
        </p:spPr>
        <p:txBody>
          <a:bodyPr>
            <a:normAutofit fontScale="85000" lnSpcReduction="20000"/>
          </a:bodyPr>
          <a:lstStyle/>
          <a:p>
            <a:pPr fontAlgn="base">
              <a:buNone/>
            </a:pPr>
            <a:r>
              <a:rPr lang="en-US" dirty="0"/>
              <a:t>     Iguacu Falls, which sit on the border between Argentina and Brazil, are said to make Niagara look like a leaky faucet. The great cataracts stretch for two and a half miles across lushly foliaged rocky outcroppings before plunging a staggering two hundred and thirty feet into the river below. The falls region is densely forested, and is home to a wide variety of plants and animals, including a number of endangered ones. It is a paradise where parrots dive and swoop through the spray, butterflies cavort among the tropical plants and coatis, and giant otters and anteaters amble through the trees. The foliage itself varies between tropical and deciduous with orchids blushing in the shade of pines and ferns nodding gracefully in the shadow of fruit trees.</a:t>
            </a:r>
          </a:p>
          <a:p>
            <a:pPr fontAlgn="base">
              <a:buNone/>
            </a:pPr>
            <a:endParaRPr lang="en-US" i="1" dirty="0"/>
          </a:p>
          <a:p>
            <a:pPr fontAlgn="base">
              <a:buNone/>
            </a:pPr>
            <a:r>
              <a:rPr lang="en-US" i="1" dirty="0"/>
              <a:t>     Q: The author’s attitude toward Iguacu Falls can best be described as which of the following?</a:t>
            </a:r>
            <a:endParaRPr lang="en-US" dirty="0"/>
          </a:p>
          <a:p>
            <a:pPr fontAlgn="base">
              <a:buNone/>
            </a:pPr>
            <a:r>
              <a:rPr lang="en-US" i="1" dirty="0"/>
              <a:t>     A. Overweening pride. </a:t>
            </a:r>
          </a:p>
          <a:p>
            <a:pPr fontAlgn="base">
              <a:buNone/>
            </a:pPr>
            <a:r>
              <a:rPr lang="en-US" i="1" dirty="0"/>
              <a:t>    B. Positive appreciation.</a:t>
            </a:r>
            <a:endParaRPr lang="en-US" dirty="0"/>
          </a:p>
          <a:p>
            <a:pPr fontAlgn="base">
              <a:buNone/>
            </a:pPr>
            <a:r>
              <a:rPr lang="en-US" i="1" dirty="0"/>
              <a:t>    C. Mild acceptance.</a:t>
            </a:r>
            <a:endParaRPr lang="en-US" dirty="0"/>
          </a:p>
          <a:p>
            <a:pPr fontAlgn="base">
              <a:buNone/>
            </a:pPr>
            <a:r>
              <a:rPr lang="en-US" i="1" dirty="0"/>
              <a:t>    D. Apathetic objectivity.</a:t>
            </a:r>
            <a:endParaRPr lang="en-US" dirty="0"/>
          </a:p>
          <a:p>
            <a:pPr fontAlgn="base">
              <a:buNone/>
            </a:pPr>
            <a:r>
              <a:rPr lang="en-US" i="1" dirty="0"/>
              <a:t>    E. Cautious optimism.</a:t>
            </a:r>
            <a:endParaRPr lang="en-US" dirty="0"/>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dirty="0"/>
              <a:t>Solution</a:t>
            </a:r>
          </a:p>
        </p:txBody>
      </p:sp>
      <p:sp>
        <p:nvSpPr>
          <p:cNvPr id="3" name="Content Placeholder 2"/>
          <p:cNvSpPr>
            <a:spLocks noGrp="1"/>
          </p:cNvSpPr>
          <p:nvPr>
            <p:ph sz="quarter" idx="1"/>
          </p:nvPr>
        </p:nvSpPr>
        <p:spPr>
          <a:xfrm>
            <a:off x="457200" y="1143000"/>
            <a:ext cx="8305800" cy="5181600"/>
          </a:xfrm>
        </p:spPr>
        <p:txBody>
          <a:bodyPr>
            <a:normAutofit fontScale="77500" lnSpcReduction="20000"/>
          </a:bodyPr>
          <a:lstStyle/>
          <a:p>
            <a:pPr fontAlgn="base">
              <a:buNone/>
            </a:pPr>
            <a:r>
              <a:rPr lang="en-US" dirty="0"/>
              <a:t>     Iguacu Falls, which sit on the border between Argentina and Brazil, are said to make Niagara look like a leaky faucet. The great cataracts stretch for two and a half miles across lushly foliaged rocky outcroppings before plunging a staggering two hundred and thirty feet into the river below. The falls region is densely forested, and is home to a wide variety of plants and animals, including a number of endangered ones. It is a paradise where parrots dive and swoop through the spray, butterflies cavort among the tropical plants and coatis, and giant otters and anteaters amble through the trees. The foliage itself varies between tropical and deciduous with orchids blushing in the shade of pines and ferns nodding gracefully in the shadow of fruit trees.</a:t>
            </a:r>
          </a:p>
          <a:p>
            <a:pPr fontAlgn="base">
              <a:buNone/>
            </a:pPr>
            <a:endParaRPr lang="en-US" i="1" dirty="0"/>
          </a:p>
          <a:p>
            <a:pPr fontAlgn="base">
              <a:buNone/>
            </a:pPr>
            <a:r>
              <a:rPr lang="en-US" i="1" dirty="0"/>
              <a:t>     Q: The author’s attitude toward Iguacu Falls can best be described as which of the following?</a:t>
            </a:r>
            <a:endParaRPr lang="en-US" dirty="0"/>
          </a:p>
          <a:p>
            <a:pPr fontAlgn="base">
              <a:buNone/>
            </a:pPr>
            <a:r>
              <a:rPr lang="en-US" i="1" dirty="0"/>
              <a:t>     A. Overweening pride. </a:t>
            </a:r>
          </a:p>
          <a:p>
            <a:pPr fontAlgn="base">
              <a:buNone/>
            </a:pPr>
            <a:r>
              <a:rPr lang="en-US" i="1" dirty="0"/>
              <a:t>    </a:t>
            </a:r>
            <a:r>
              <a:rPr lang="en-US" i="1" dirty="0">
                <a:solidFill>
                  <a:srgbClr val="FF0000"/>
                </a:solidFill>
              </a:rPr>
              <a:t>B. Positive appreciation.</a:t>
            </a:r>
            <a:endParaRPr lang="en-US" dirty="0">
              <a:solidFill>
                <a:srgbClr val="FF0000"/>
              </a:solidFill>
            </a:endParaRPr>
          </a:p>
          <a:p>
            <a:pPr fontAlgn="base">
              <a:buNone/>
            </a:pPr>
            <a:r>
              <a:rPr lang="en-US" i="1" dirty="0"/>
              <a:t>    C. Mild acceptance.</a:t>
            </a:r>
            <a:endParaRPr lang="en-US" dirty="0"/>
          </a:p>
          <a:p>
            <a:pPr fontAlgn="base">
              <a:buNone/>
            </a:pPr>
            <a:r>
              <a:rPr lang="en-US" i="1" dirty="0"/>
              <a:t>    D. Apathetic objectivity.</a:t>
            </a:r>
            <a:endParaRPr lang="en-US" dirty="0"/>
          </a:p>
          <a:p>
            <a:pPr fontAlgn="base">
              <a:buNone/>
            </a:pPr>
            <a:r>
              <a:rPr lang="en-US" i="1" dirty="0"/>
              <a:t>    E. Cautious optimism.</a:t>
            </a:r>
            <a:endParaRPr lang="en-US" dirty="0"/>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3" name="Content Placeholder 2"/>
          <p:cNvSpPr>
            <a:spLocks noGrp="1"/>
          </p:cNvSpPr>
          <p:nvPr>
            <p:ph sz="quarter" idx="1"/>
          </p:nvPr>
        </p:nvSpPr>
        <p:spPr/>
        <p:txBody>
          <a:bodyPr>
            <a:normAutofit fontScale="92500" lnSpcReduction="10000"/>
          </a:bodyPr>
          <a:lstStyle/>
          <a:p>
            <a:pPr fontAlgn="base">
              <a:buNone/>
            </a:pPr>
            <a:r>
              <a:rPr lang="en-US" dirty="0"/>
              <a:t>    First, try to identify words with positive or negative connotations, or identify phrases that reveal the author’s attitude toward the falls. The first sentence reveals the author’s reverence for the falls; if the Iguacu Falls make Niagara look like a ‘leaky faucet,’ they must be pretty impressive. Further, notice the adjectives “great,” “lush,” and “graceful,” the positive noun “paradise,” and the verbs “swoop,” “amble,” and “cavort,” which evoke an </a:t>
            </a:r>
            <a:r>
              <a:rPr lang="en-US" dirty="0" err="1"/>
              <a:t>Edenic</a:t>
            </a:r>
            <a:r>
              <a:rPr lang="en-US" dirty="0"/>
              <a:t> portrait of the natural landscape.</a:t>
            </a:r>
          </a:p>
          <a:p>
            <a:pPr fontAlgn="base">
              <a:buNone/>
            </a:pPr>
            <a:r>
              <a:rPr lang="en-US" dirty="0"/>
              <a:t>     The author’s attitude, in short, is purely positive. Thus, we can quickly eliminate C, D, and E. We can also eliminate A for a different reason. It would be wrong to say that the author is “proud” of Iguacu Falls; after all, he doesn’t take credit for its beauty. B is the best answer.</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153400" cy="5715000"/>
          </a:xfrm>
        </p:spPr>
        <p:txBody>
          <a:bodyPr>
            <a:normAutofit fontScale="92500" lnSpcReduction="20000"/>
          </a:bodyPr>
          <a:lstStyle/>
          <a:p>
            <a:pPr>
              <a:buNone/>
            </a:pPr>
            <a:r>
              <a:rPr lang="en-US" dirty="0"/>
              <a:t>    “Fifteen years ago I came here with Lily,” he thought. “We sat somewhere over there by a lake and I begged her to marry me all through the hot afternoon. How the dragonfly kept circling round us: how clearly I see the dragonfly and her shoe with the square silver buckle at the toe. All the time I spoke I saw her shoe and when it moved impatiently I knew without looking up what she was going to say: the whole of her seemed to be in her shoe. And my love, my desire, were in the dragonfly; for some reason I thought that if it settled there, on that leaf, she would say ‘Yes’ at once. But the dragonfly went round and round: it never settled anywhere — of course not, happily not, or I shouldn’t be walking here with Eleanor and the children.”</a:t>
            </a:r>
          </a:p>
          <a:p>
            <a:pPr>
              <a:buNone/>
            </a:pPr>
            <a:r>
              <a:rPr lang="en-US" dirty="0"/>
              <a:t>    Q: In this passage, the speaker’s attitude may best be characterized as</a:t>
            </a:r>
          </a:p>
          <a:p>
            <a:pPr>
              <a:buNone/>
            </a:pPr>
            <a:r>
              <a:rPr lang="en-US" dirty="0"/>
              <a:t>    (A) mocking</a:t>
            </a:r>
          </a:p>
          <a:p>
            <a:pPr>
              <a:buNone/>
            </a:pPr>
            <a:r>
              <a:rPr lang="en-US" dirty="0"/>
              <a:t>    (B) confused</a:t>
            </a:r>
          </a:p>
          <a:p>
            <a:pPr>
              <a:buNone/>
            </a:pPr>
            <a:r>
              <a:rPr lang="en-US" dirty="0"/>
              <a:t>    (C) nostalgic</a:t>
            </a:r>
          </a:p>
          <a:p>
            <a:pPr>
              <a:buNone/>
            </a:pPr>
            <a:r>
              <a:rPr lang="en-US" dirty="0"/>
              <a:t>    (D) argumentative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 the main idea</a:t>
            </a:r>
          </a:p>
        </p:txBody>
      </p:sp>
      <p:sp>
        <p:nvSpPr>
          <p:cNvPr id="3" name="Rectangle 2"/>
          <p:cNvSpPr/>
          <p:nvPr/>
        </p:nvSpPr>
        <p:spPr>
          <a:xfrm>
            <a:off x="609600" y="1828800"/>
            <a:ext cx="7696200" cy="3477875"/>
          </a:xfrm>
          <a:prstGeom prst="rect">
            <a:avLst/>
          </a:prstGeom>
        </p:spPr>
        <p:txBody>
          <a:bodyPr wrap="square">
            <a:spAutoFit/>
          </a:bodyPr>
          <a:lstStyle/>
          <a:p>
            <a:r>
              <a:rPr lang="en-US" sz="2000" dirty="0"/>
              <a:t>When one hears the term "reality" applied to a show, one might expect that the events portrayed occurred naturally or, at the least, were not scripted. This is not always the case.  Many reality shows occur in unreal environments, like rented mansions occupied by film crews.  Such living environments do not reflect what most people understand to be "reality."  Worse, there have been accusations that events not captured on film were later restaged by producers.  Worse still, some involved in the production of "reality" television claim that the participants were urged to act out story lines premeditated by producers.  With such accusations floating around, it's no wonder many people take reality TV to be about as real as the sitcom.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dirty="0"/>
              <a:t>Solution</a:t>
            </a:r>
          </a:p>
        </p:txBody>
      </p:sp>
      <p:sp>
        <p:nvSpPr>
          <p:cNvPr id="3" name="Content Placeholder 2"/>
          <p:cNvSpPr>
            <a:spLocks noGrp="1"/>
          </p:cNvSpPr>
          <p:nvPr>
            <p:ph sz="quarter" idx="1"/>
          </p:nvPr>
        </p:nvSpPr>
        <p:spPr>
          <a:xfrm>
            <a:off x="914400" y="1066800"/>
            <a:ext cx="7772400" cy="4953000"/>
          </a:xfrm>
        </p:spPr>
        <p:txBody>
          <a:bodyPr>
            <a:normAutofit fontScale="85000" lnSpcReduction="20000"/>
          </a:bodyPr>
          <a:lstStyle/>
          <a:p>
            <a:pPr>
              <a:buNone/>
            </a:pPr>
            <a:r>
              <a:rPr lang="en-US" dirty="0"/>
              <a:t>    “Fifteen years ago I came here with Lily,” he thought. “We sat somewhere over there by a lake and I begged her to marry me all through the hot afternoon. How the dragonfly kept circling round us: how clearly I see the dragonfly and her shoe with the square silver buckle at the toe. All the time I spoke I saw her shoe and when it moved impatiently I knew without looking up what she was going to say: the whole of her seemed to be in her shoe. And my love, my desire, were in the dragonfly; for some reason I thought that if it settled there, on that leaf, she would say ‘Yes’ at once. But the dragonfly went round and round: it never settled anywhere — of course not, happily not, or I shouldn’t be walking here with Eleanor and the children.”</a:t>
            </a:r>
          </a:p>
          <a:p>
            <a:pPr>
              <a:buNone/>
            </a:pPr>
            <a:r>
              <a:rPr lang="en-US" dirty="0"/>
              <a:t>    Q: In this passage, the speaker’s attitude may best be characterized as</a:t>
            </a:r>
          </a:p>
          <a:p>
            <a:pPr>
              <a:buNone/>
            </a:pPr>
            <a:r>
              <a:rPr lang="en-US" dirty="0"/>
              <a:t>    (A) mocking</a:t>
            </a:r>
          </a:p>
          <a:p>
            <a:pPr>
              <a:buNone/>
            </a:pPr>
            <a:r>
              <a:rPr lang="en-US" dirty="0"/>
              <a:t>    (B) confused</a:t>
            </a:r>
          </a:p>
          <a:p>
            <a:pPr>
              <a:buNone/>
            </a:pPr>
            <a:r>
              <a:rPr lang="en-US" dirty="0">
                <a:solidFill>
                  <a:srgbClr val="FF0000"/>
                </a:solidFill>
              </a:rPr>
              <a:t>    (C) nostalgic</a:t>
            </a:r>
          </a:p>
          <a:p>
            <a:pPr>
              <a:buNone/>
            </a:pPr>
            <a:r>
              <a:rPr lang="en-US" dirty="0"/>
              <a:t>    (D) argumentative</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3" name="Content Placeholder 2"/>
          <p:cNvSpPr>
            <a:spLocks noGrp="1"/>
          </p:cNvSpPr>
          <p:nvPr>
            <p:ph sz="quarter" idx="1"/>
          </p:nvPr>
        </p:nvSpPr>
        <p:spPr/>
        <p:txBody>
          <a:bodyPr/>
          <a:lstStyle/>
          <a:p>
            <a:pPr>
              <a:buNone/>
            </a:pPr>
            <a:endParaRPr lang="en-US" dirty="0"/>
          </a:p>
          <a:p>
            <a:pPr>
              <a:buNone/>
            </a:pPr>
            <a:endParaRPr lang="en-US" dirty="0"/>
          </a:p>
          <a:p>
            <a:pPr>
              <a:buNone/>
            </a:pPr>
            <a:r>
              <a:rPr lang="en-US" dirty="0"/>
              <a:t>   In this paragraph, the speaker looks at the past, remembering an afternoon when he “begged” (Sentence 1) a woman to accept his marriage proposal. He’s </a:t>
            </a:r>
            <a:r>
              <a:rPr lang="en-US" i="1" dirty="0"/>
              <a:t>nostalgic</a:t>
            </a:r>
            <a:r>
              <a:rPr lang="en-US" dirty="0"/>
              <a:t> (feeling pleasure and yearning for something in the past) so Choice (C) is correct. The yearning, which contains a hint of sadness, shows in Lily’s refusal, which he now sees “happily” (Final sentence).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229600" cy="6172200"/>
          </a:xfrm>
        </p:spPr>
        <p:txBody>
          <a:bodyPr>
            <a:normAutofit fontScale="70000" lnSpcReduction="20000"/>
          </a:bodyPr>
          <a:lstStyle/>
          <a:p>
            <a:pPr>
              <a:buNone/>
            </a:pPr>
            <a:r>
              <a:rPr lang="en-US" dirty="0"/>
              <a:t>      A sanctuary may be defined as a place where Man is passive and the rest of  Nature active. Till quite recently Nature had her own sanctuaries, where man either did not go at all or only as a tool-using animal in comparatively small numbers. But now, in this machinery age, there is no place left where man cannot go with overwhelming forces at his command. He can strangle to death all the nobler wild life in the world to-day. To-morrow he certainly will have done so, unless he exercises due foresight and self-control in the mean time.</a:t>
            </a:r>
          </a:p>
          <a:p>
            <a:pPr>
              <a:buNone/>
            </a:pPr>
            <a:endParaRPr lang="en-US" dirty="0"/>
          </a:p>
          <a:p>
            <a:pPr>
              <a:buNone/>
            </a:pPr>
            <a:r>
              <a:rPr lang="en-US" dirty="0"/>
              <a:t>      There is not the slightest doubt that birds and mammals are now being killed off much faster than they can breed. And it is always the largest and noblest forms of life that suffer most. The whales and elephants, lions and eagles, go. The rats and flies, and all mean parasites, remain. This is inevitable in certain cases. But it is wanton killing off that I am speaking of to-night. Civilized man begins by destroying the very forms of wild life he learns to appreciate most when he becomes still more civilized. The obvious remedy is to begin conservation at an earlier stage, when it is easier and better in every way, by enforcing laws for close seasons, game preserves, the selective protection of certain species, and sanctuaries.</a:t>
            </a:r>
          </a:p>
          <a:p>
            <a:pPr>
              <a:buNone/>
            </a:pPr>
            <a:r>
              <a:rPr lang="en-US" dirty="0"/>
              <a:t> </a:t>
            </a:r>
          </a:p>
          <a:p>
            <a:pPr>
              <a:buNone/>
            </a:pPr>
            <a:r>
              <a:rPr lang="en-US" dirty="0"/>
              <a:t>      I have just defined a sanctuary as a place where man is passive and the rest of Nature active. But this general definition is too absolute for any special case. The mere fact that man has to protect a sanctuary does away with his purely passive attitude. Then, he can be beneficially active by destroying pests and parasites, like </a:t>
            </a:r>
            <a:r>
              <a:rPr lang="en-US" dirty="0" err="1"/>
              <a:t>bot</a:t>
            </a:r>
            <a:r>
              <a:rPr lang="en-US" dirty="0"/>
              <a:t>-flies or mosquitoes, and by finding antidotes for diseases like the epidemic which periodically kills off the rabbits and thus starves many of the </a:t>
            </a:r>
            <a:r>
              <a:rPr lang="en-US" dirty="0" err="1"/>
              <a:t>carnivora</a:t>
            </a:r>
            <a:r>
              <a:rPr lang="en-US" dirty="0"/>
              <a:t> to death. But, except in cases where experiment has proved his intervention to be beneficial, the less he upsets the balance of Nature the better, even when he tries to be an earthly Providence.</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38200"/>
            <a:ext cx="7772400" cy="1143000"/>
          </a:xfrm>
        </p:spPr>
        <p:txBody>
          <a:bodyPr>
            <a:normAutofit fontScale="90000"/>
          </a:bodyPr>
          <a:lstStyle/>
          <a:p>
            <a:br>
              <a:rPr lang="en-US" b="1" dirty="0"/>
            </a:br>
            <a:br>
              <a:rPr lang="en-US" b="1" dirty="0"/>
            </a:br>
            <a:br>
              <a:rPr lang="en-US" b="1" dirty="0"/>
            </a:br>
            <a:r>
              <a:rPr lang="en-US" b="1" dirty="0"/>
              <a:t>Q. Tone of the Author as expressed in the passage can be best described</a:t>
            </a:r>
            <a:br>
              <a:rPr lang="en-US" dirty="0"/>
            </a:br>
            <a:endParaRPr lang="en-US" dirty="0"/>
          </a:p>
        </p:txBody>
      </p:sp>
      <p:sp>
        <p:nvSpPr>
          <p:cNvPr id="3" name="Content Placeholder 2"/>
          <p:cNvSpPr>
            <a:spLocks noGrp="1"/>
          </p:cNvSpPr>
          <p:nvPr>
            <p:ph sz="quarter" idx="1"/>
          </p:nvPr>
        </p:nvSpPr>
        <p:spPr>
          <a:xfrm>
            <a:off x="914400" y="2057400"/>
            <a:ext cx="7772400" cy="3962400"/>
          </a:xfrm>
        </p:spPr>
        <p:txBody>
          <a:bodyPr>
            <a:normAutofit/>
          </a:bodyPr>
          <a:lstStyle/>
          <a:p>
            <a:pPr>
              <a:buNone/>
            </a:pPr>
            <a:r>
              <a:rPr lang="en-US" dirty="0"/>
              <a:t>    A. Descriptive to analytical</a:t>
            </a:r>
          </a:p>
          <a:p>
            <a:pPr>
              <a:buNone/>
            </a:pPr>
            <a:r>
              <a:rPr lang="en-US" dirty="0"/>
              <a:t>    B. Sarcastically humorous </a:t>
            </a:r>
          </a:p>
          <a:p>
            <a:pPr>
              <a:buNone/>
            </a:pPr>
            <a:r>
              <a:rPr lang="en-US" dirty="0"/>
              <a:t>    C. Objective to narrative</a:t>
            </a:r>
          </a:p>
          <a:p>
            <a:pPr>
              <a:buNone/>
            </a:pPr>
            <a:r>
              <a:rPr lang="en-US" dirty="0"/>
              <a:t>    D. Sarcastically critical to suggestive</a:t>
            </a:r>
          </a:p>
          <a:p>
            <a:pPr>
              <a:buNone/>
            </a:pPr>
            <a:r>
              <a:rPr lang="en-US" dirty="0"/>
              <a:t>    E. Ironically sarcastic to negative</a:t>
            </a:r>
          </a:p>
          <a:p>
            <a:pPr>
              <a:buNone/>
            </a:pPr>
            <a:r>
              <a:rPr lang="en-US" b="1" dirty="0"/>
              <a:t>    </a:t>
            </a:r>
          </a:p>
          <a:p>
            <a:pPr>
              <a:buNone/>
            </a:pPr>
            <a:r>
              <a:rPr lang="en-US" b="1" dirty="0"/>
              <a:t>    Your Answer Options</a:t>
            </a:r>
            <a:endParaRPr lang="en-US" dirty="0"/>
          </a:p>
          <a:p>
            <a:pPr>
              <a:buNone/>
            </a:pPr>
            <a:r>
              <a:rPr lang="en-US" b="1" dirty="0"/>
              <a:t>   1. B&amp;C   2.A     3.D    4.E    5.C</a:t>
            </a:r>
            <a:endParaRPr lang="en-US" dirty="0"/>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219200"/>
            <a:ext cx="7772400" cy="715962"/>
          </a:xfrm>
        </p:spPr>
        <p:txBody>
          <a:bodyPr>
            <a:normAutofit fontScale="90000"/>
          </a:bodyPr>
          <a:lstStyle/>
          <a:p>
            <a:br>
              <a:rPr lang="en-US" b="1" dirty="0"/>
            </a:br>
            <a:br>
              <a:rPr lang="en-US" b="1" dirty="0"/>
            </a:br>
            <a:br>
              <a:rPr lang="en-US" b="1" dirty="0"/>
            </a:br>
            <a:r>
              <a:rPr lang="en-US" b="1" dirty="0"/>
              <a:t>Q. Tone of the Author as expressed in the passage can be best described</a:t>
            </a:r>
            <a:br>
              <a:rPr lang="en-US" dirty="0"/>
            </a:b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dirty="0"/>
              <a:t>    A. Descriptive to analytical</a:t>
            </a:r>
          </a:p>
          <a:p>
            <a:pPr>
              <a:buNone/>
            </a:pPr>
            <a:r>
              <a:rPr lang="en-US" dirty="0"/>
              <a:t>    B. Sarcastically humorous </a:t>
            </a:r>
          </a:p>
          <a:p>
            <a:pPr>
              <a:buNone/>
            </a:pPr>
            <a:r>
              <a:rPr lang="en-US" dirty="0"/>
              <a:t>    C. Objective to narrative</a:t>
            </a:r>
          </a:p>
          <a:p>
            <a:pPr>
              <a:buNone/>
            </a:pPr>
            <a:r>
              <a:rPr lang="en-US" dirty="0"/>
              <a:t>    D. Sarcastically critical to suggestive</a:t>
            </a:r>
          </a:p>
          <a:p>
            <a:pPr>
              <a:buNone/>
            </a:pPr>
            <a:r>
              <a:rPr lang="en-US" dirty="0"/>
              <a:t>    E. Ironically sarcastic to negative</a:t>
            </a:r>
          </a:p>
          <a:p>
            <a:pPr>
              <a:buNone/>
            </a:pPr>
            <a:r>
              <a:rPr lang="en-US" b="1" dirty="0"/>
              <a:t>    </a:t>
            </a:r>
          </a:p>
          <a:p>
            <a:pPr>
              <a:buNone/>
            </a:pPr>
            <a:r>
              <a:rPr lang="en-US" b="1" dirty="0"/>
              <a:t>    Your Answer Options</a:t>
            </a:r>
            <a:endParaRPr lang="en-US" dirty="0"/>
          </a:p>
          <a:p>
            <a:pPr>
              <a:buNone/>
            </a:pPr>
            <a:r>
              <a:rPr lang="en-US" b="1" dirty="0"/>
              <a:t>   1. B&amp;C   2.A    </a:t>
            </a:r>
            <a:r>
              <a:rPr lang="en-US" b="1" dirty="0">
                <a:solidFill>
                  <a:srgbClr val="FF0000"/>
                </a:solidFill>
              </a:rPr>
              <a:t> 3.D</a:t>
            </a:r>
            <a:r>
              <a:rPr lang="en-US" b="1" dirty="0"/>
              <a:t>    4.E    5.C</a:t>
            </a:r>
            <a:endParaRPr lang="en-US" dirty="0"/>
          </a:p>
          <a:p>
            <a:pPr>
              <a:buNone/>
            </a:pPr>
            <a:endParaRPr lang="en-US" b="1" dirty="0"/>
          </a:p>
          <a:p>
            <a:pPr>
              <a:buNone/>
            </a:pPr>
            <a:r>
              <a:rPr lang="en-US" b="1" dirty="0"/>
              <a:t>    Explanation: </a:t>
            </a:r>
            <a:r>
              <a:rPr lang="en-US" dirty="0"/>
              <a:t> Very first paragraph determines the tone which goes on to criticize the human activities against nature sarcastically yet issues a suggestive warning to exercise due foresight and self-control. Entire passage revolves around this tone and concludes with the suggestion not to disturb the ecological balance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 Passage Structure</a:t>
            </a:r>
            <a:br>
              <a:rPr lang="en-US" dirty="0"/>
            </a:br>
            <a:endParaRPr lang="en-US" dirty="0"/>
          </a:p>
        </p:txBody>
      </p:sp>
      <p:sp>
        <p:nvSpPr>
          <p:cNvPr id="3" name="Content Placeholder 2"/>
          <p:cNvSpPr>
            <a:spLocks noGrp="1"/>
          </p:cNvSpPr>
          <p:nvPr>
            <p:ph sz="quarter" idx="1"/>
          </p:nvPr>
        </p:nvSpPr>
        <p:spPr/>
        <p:txBody>
          <a:bodyPr>
            <a:normAutofit fontScale="85000" lnSpcReduction="20000"/>
          </a:bodyPr>
          <a:lstStyle/>
          <a:p>
            <a:r>
              <a:rPr lang="en-US" i="1" dirty="0"/>
              <a:t>Passage structure</a:t>
            </a:r>
            <a:r>
              <a:rPr lang="en-US" dirty="0"/>
              <a:t> questions ask you to determine the relationship between different parts of a passage. The key to this question type is understanding the relationship between each idea and paragraph. You must be able to separate ideas that support a thesis from the thesis idea itself. These questions are referred to by some as </a:t>
            </a:r>
            <a:r>
              <a:rPr lang="en-US" i="1" dirty="0"/>
              <a:t>logical structure</a:t>
            </a:r>
            <a:r>
              <a:rPr lang="en-US" dirty="0"/>
              <a:t> questions.</a:t>
            </a:r>
          </a:p>
          <a:p>
            <a:r>
              <a:rPr lang="en-US" b="1" dirty="0"/>
              <a:t>Common Question Stems</a:t>
            </a:r>
          </a:p>
          <a:p>
            <a:pPr>
              <a:buFont typeface="Wingdings" pitchFamily="2" charset="2"/>
              <a:buChar char="Ø"/>
            </a:pPr>
            <a:r>
              <a:rPr lang="en-US" dirty="0"/>
              <a:t>One function of the third paragraph of this passage is to</a:t>
            </a:r>
          </a:p>
          <a:p>
            <a:pPr>
              <a:buFont typeface="Wingdings" pitchFamily="2" charset="2"/>
              <a:buChar char="Ø"/>
            </a:pPr>
            <a:r>
              <a:rPr lang="en-US" dirty="0"/>
              <a:t>The author uses the adjective </a:t>
            </a:r>
            <a:r>
              <a:rPr lang="en-US" i="1" dirty="0"/>
              <a:t>x</a:t>
            </a:r>
            <a:r>
              <a:rPr lang="en-US" dirty="0"/>
              <a:t> in line </a:t>
            </a:r>
            <a:r>
              <a:rPr lang="en-US" i="1" dirty="0"/>
              <a:t>y</a:t>
            </a:r>
            <a:r>
              <a:rPr lang="en-US" dirty="0"/>
              <a:t> to emphasize that</a:t>
            </a:r>
          </a:p>
          <a:p>
            <a:pPr>
              <a:buFont typeface="Wingdings" pitchFamily="2" charset="2"/>
              <a:buChar char="Ø"/>
            </a:pPr>
            <a:r>
              <a:rPr lang="en-US" dirty="0"/>
              <a:t>Which of the following best describes the relation of the first paragraph to the passage as a whole?</a:t>
            </a:r>
          </a:p>
          <a:p>
            <a:pPr>
              <a:buFont typeface="Wingdings" pitchFamily="2" charset="2"/>
              <a:buChar char="Ø"/>
            </a:pPr>
            <a:r>
              <a:rPr lang="en-US" dirty="0"/>
              <a:t>The author refers to </a:t>
            </a:r>
            <a:r>
              <a:rPr lang="en-US" i="1" dirty="0"/>
              <a:t>x</a:t>
            </a:r>
            <a:r>
              <a:rPr lang="en-US" dirty="0"/>
              <a:t> in line </a:t>
            </a:r>
            <a:r>
              <a:rPr lang="en-US" i="1" dirty="0"/>
              <a:t>y</a:t>
            </a:r>
            <a:r>
              <a:rPr lang="en-US" dirty="0"/>
              <a:t> primarily to</a:t>
            </a:r>
          </a:p>
          <a:p>
            <a:pPr>
              <a:buFont typeface="Wingdings" pitchFamily="2" charset="2"/>
              <a:buChar char="Ø"/>
            </a:pPr>
            <a:r>
              <a:rPr lang="en-US" dirty="0"/>
              <a:t>In the context of the passage, the word </a:t>
            </a:r>
            <a:r>
              <a:rPr lang="en-US" i="1" dirty="0"/>
              <a:t>x</a:t>
            </a:r>
            <a:r>
              <a:rPr lang="en-US" dirty="0"/>
              <a:t> (line </a:t>
            </a:r>
            <a:r>
              <a:rPr lang="en-US" i="1" dirty="0"/>
              <a:t>y</a:t>
            </a:r>
            <a:r>
              <a:rPr lang="en-US" dirty="0"/>
              <a:t>) most closely corresponds to which of the following phrases?</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81000"/>
            <a:ext cx="8763000" cy="6096000"/>
          </a:xfrm>
        </p:spPr>
        <p:txBody>
          <a:bodyPr>
            <a:normAutofit fontScale="77500" lnSpcReduction="20000"/>
          </a:bodyPr>
          <a:lstStyle/>
          <a:p>
            <a:pPr>
              <a:buNone/>
            </a:pPr>
            <a:r>
              <a:rPr lang="en-US" dirty="0"/>
              <a:t>     Ludwig </a:t>
            </a:r>
            <a:r>
              <a:rPr lang="en-US" dirty="0" err="1"/>
              <a:t>Wittgenstien</a:t>
            </a:r>
            <a:r>
              <a:rPr lang="en-US" dirty="0"/>
              <a:t> asserted that with the publication of his </a:t>
            </a:r>
            <a:r>
              <a:rPr lang="en-US" dirty="0" err="1"/>
              <a:t>Tractatus</a:t>
            </a:r>
            <a:r>
              <a:rPr lang="en-US" dirty="0"/>
              <a:t> </a:t>
            </a:r>
            <a:r>
              <a:rPr lang="en-US" dirty="0" err="1"/>
              <a:t>Logico-Philosophicus</a:t>
            </a:r>
            <a:r>
              <a:rPr lang="en-US" dirty="0"/>
              <a:t> he had solved all philosophical problems and retired to teach mathematics at the secondary level. He believed he had achieved this through his exploration of the logic of language, which he referred to as his "picture theory" of language. Wittgenstein's contention was that the world consisted of a collection of interconnected "facts" that created "pictures" of the world through propositions. These propositions are meaningful if they picture matters of empirical fact, such as "</a:t>
            </a:r>
            <a:r>
              <a:rPr lang="en-US" dirty="0" err="1"/>
              <a:t>Meri</a:t>
            </a:r>
            <a:r>
              <a:rPr lang="en-US" dirty="0"/>
              <a:t> is six feet tall." In order for these linguistic pictures to accurately present facts, they must have the same logical structure as matters of empirical fact.</a:t>
            </a:r>
          </a:p>
          <a:p>
            <a:endParaRPr lang="en-US" dirty="0"/>
          </a:p>
          <a:p>
            <a:pPr>
              <a:buNone/>
            </a:pPr>
            <a:r>
              <a:rPr lang="en-US" dirty="0"/>
              <a:t>     The problem is that philosophical propositions, such as "truth is beauty," are not matters of </a:t>
            </a:r>
            <a:r>
              <a:rPr lang="en-US" u="sng" dirty="0"/>
              <a:t>empirical</a:t>
            </a:r>
            <a:r>
              <a:rPr lang="en-US" dirty="0"/>
              <a:t> fact. Since language itself is based on this relationship philosophers cannot extricate themselves from the realm of language in order to actually say anything about whether or not the "pictures" have the same logical structure as facts. One important consequence of this argument is that it is nonsensical to discuss philosophical problems. The propositions that philosophers commonly make are not technically wrong but nonsensical. For Wittgenstein, the ultimate goal of philosophy itself is not the actual study of the pursuit of "truth." Philosophy has more to do with clarifying the relationship between language and truth than truth itself. The </a:t>
            </a:r>
            <a:r>
              <a:rPr lang="en-US" dirty="0" err="1"/>
              <a:t>Tractatus</a:t>
            </a:r>
            <a:r>
              <a:rPr lang="en-US" dirty="0"/>
              <a:t> ends up subverting its own claims by concluding that the kind of propositions of which it is composed are senseless. The most commonly quoted excerpt from the book is the proposition "What we cannot speak about we must pass over in silence."</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772400" cy="2819400"/>
          </a:xfrm>
        </p:spPr>
        <p:txBody>
          <a:bodyPr>
            <a:normAutofit fontScale="90000"/>
          </a:bodyPr>
          <a:lstStyle/>
          <a:p>
            <a:r>
              <a:rPr lang="en-US" dirty="0"/>
              <a:t>Based on the context of the passage, the author's use of the word "empirical" most nearly means which of the following?</a:t>
            </a:r>
            <a:br>
              <a:rPr lang="en-US" dirty="0"/>
            </a:br>
            <a:endParaRPr lang="en-US" dirty="0"/>
          </a:p>
        </p:txBody>
      </p:sp>
      <p:sp>
        <p:nvSpPr>
          <p:cNvPr id="3" name="Content Placeholder 2"/>
          <p:cNvSpPr>
            <a:spLocks noGrp="1"/>
          </p:cNvSpPr>
          <p:nvPr>
            <p:ph sz="quarter" idx="1"/>
          </p:nvPr>
        </p:nvSpPr>
        <p:spPr>
          <a:xfrm>
            <a:off x="914400" y="2895600"/>
            <a:ext cx="7772400" cy="2895600"/>
          </a:xfrm>
        </p:spPr>
        <p:txBody>
          <a:bodyPr>
            <a:normAutofit/>
          </a:bodyPr>
          <a:lstStyle/>
          <a:p>
            <a:pPr>
              <a:buNone/>
            </a:pPr>
            <a:br>
              <a:rPr lang="en-US" dirty="0"/>
            </a:br>
            <a:r>
              <a:rPr lang="en-US" dirty="0"/>
              <a:t>A. verifiable by experimentation</a:t>
            </a:r>
            <a:br>
              <a:rPr lang="en-US" dirty="0"/>
            </a:br>
            <a:r>
              <a:rPr lang="en-US" dirty="0"/>
              <a:t>B. true</a:t>
            </a:r>
            <a:br>
              <a:rPr lang="en-US" dirty="0"/>
            </a:br>
            <a:r>
              <a:rPr lang="en-US" dirty="0"/>
              <a:t>C. subjective</a:t>
            </a:r>
            <a:br>
              <a:rPr lang="en-US" dirty="0"/>
            </a:br>
            <a:r>
              <a:rPr lang="en-US" dirty="0"/>
              <a:t>D. nonsensical</a:t>
            </a:r>
            <a:br>
              <a:rPr lang="en-US" dirty="0"/>
            </a:br>
            <a:r>
              <a:rPr lang="en-US" dirty="0"/>
              <a:t>E. typical</a:t>
            </a:r>
            <a:br>
              <a:rPr lang="en-US" dirty="0"/>
            </a:br>
            <a:endParaRPr lang="en-US" dirty="0"/>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3" name="Content Placeholder 2"/>
          <p:cNvSpPr>
            <a:spLocks noGrp="1"/>
          </p:cNvSpPr>
          <p:nvPr>
            <p:ph sz="quarter" idx="1"/>
          </p:nvPr>
        </p:nvSpPr>
        <p:spPr/>
        <p:txBody>
          <a:bodyPr/>
          <a:lstStyle/>
          <a:p>
            <a:r>
              <a:rPr lang="en-US" b="1" dirty="0"/>
              <a:t>Answer: (A)</a:t>
            </a:r>
            <a:br>
              <a:rPr lang="en-US" dirty="0"/>
            </a:br>
            <a:endParaRPr lang="en-US" dirty="0"/>
          </a:p>
          <a:p>
            <a:r>
              <a:rPr lang="en-US" dirty="0"/>
              <a:t>The word "empirical" has the meaning of "measurable". That is close to choice (A) </a:t>
            </a:r>
            <a:r>
              <a:rPr lang="en-US" i="1" dirty="0"/>
              <a:t>verifiable by experimentation</a:t>
            </a:r>
            <a:r>
              <a:rPr lang="en-US" dirty="0"/>
              <a:t>, which makes sense in the context of the passage. You can't measure truth or beauty, but you can measure how tall someone is, which is cited as an example of empirical fact.</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5562600"/>
          </a:xfrm>
        </p:spPr>
        <p:txBody>
          <a:bodyPr>
            <a:normAutofit fontScale="85000" lnSpcReduction="20000"/>
          </a:bodyPr>
          <a:lstStyle/>
          <a:p>
            <a:pPr>
              <a:buNone/>
            </a:pPr>
            <a:r>
              <a:rPr lang="en-US" dirty="0"/>
              <a:t>    Daylilies are a beautiful perennial flower that can brighten up any yard or landscape. They are tolerant of drought and flooding, immune to heat stress, and grow well in full sun or light shade. They are the perfect choice for just about any soil or climate condition. Different varieties of daylilies can be in bloom from late spring until autumn. Individual flowers last only one day, but each plant produces many buds, and many varieties have more than one flowering period. Daylilies grow best in soil that is slightly acidic, and they prefer either direct sunshine or light shade. The best time to plant them is in the early fall or early spring, but they are hardy enough to endure planting or transplanting at almost any time of year. They should be planted 18 to 24 inches apart, and the bulb should be no deeper than one inch below the soil’s surface.</a:t>
            </a:r>
          </a:p>
          <a:p>
            <a:pPr>
              <a:buNone/>
            </a:pPr>
            <a:r>
              <a:rPr lang="en-US" dirty="0"/>
              <a:t>     </a:t>
            </a:r>
          </a:p>
          <a:p>
            <a:pPr>
              <a:buNone/>
            </a:pPr>
            <a:r>
              <a:rPr lang="en-US" dirty="0"/>
              <a:t>     Q: The underlined word </a:t>
            </a:r>
            <a:r>
              <a:rPr lang="en-US" i="1" dirty="0"/>
              <a:t>perennial, as used in this passage, most nearly </a:t>
            </a:r>
            <a:r>
              <a:rPr lang="en-US" dirty="0"/>
              <a:t>means</a:t>
            </a:r>
          </a:p>
          <a:p>
            <a:pPr>
              <a:buNone/>
            </a:pPr>
            <a:r>
              <a:rPr lang="en-US" b="1" dirty="0"/>
              <a:t>      a. it blooms once.</a:t>
            </a:r>
          </a:p>
          <a:p>
            <a:pPr>
              <a:buNone/>
            </a:pPr>
            <a:r>
              <a:rPr lang="en-US" b="1" dirty="0"/>
              <a:t>      b. it blooms every year.</a:t>
            </a:r>
          </a:p>
          <a:p>
            <a:pPr>
              <a:buNone/>
            </a:pPr>
            <a:r>
              <a:rPr lang="en-US" b="1" dirty="0"/>
              <a:t>      c. it is always popular.</a:t>
            </a:r>
          </a:p>
          <a:p>
            <a:pPr>
              <a:buNone/>
            </a:pPr>
            <a:r>
              <a:rPr lang="en-US" b="1" dirty="0"/>
              <a:t>      d. it is part of the lily genus.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 the main idea</a:t>
            </a:r>
          </a:p>
        </p:txBody>
      </p:sp>
      <p:sp>
        <p:nvSpPr>
          <p:cNvPr id="3" name="Rectangle 2"/>
          <p:cNvSpPr/>
          <p:nvPr/>
        </p:nvSpPr>
        <p:spPr>
          <a:xfrm>
            <a:off x="609600" y="1524000"/>
            <a:ext cx="7696200" cy="4154984"/>
          </a:xfrm>
          <a:prstGeom prst="rect">
            <a:avLst/>
          </a:prstGeom>
        </p:spPr>
        <p:txBody>
          <a:bodyPr wrap="square">
            <a:spAutoFit/>
          </a:bodyPr>
          <a:lstStyle/>
          <a:p>
            <a:r>
              <a:rPr lang="en-US" sz="2000" dirty="0"/>
              <a:t>When one hears the term "reality" applied to a show, one might expect that the events portrayed occurred naturally or, at the least, were not scripted. This is not always the case.  Many reality shows occur in unreal environments, like rented mansions occupied by film crews.  Such living environments do not reflect what most people understand to be "reality."  Worse, there have been accusations that events not captured on film were later restaged by producers.  Worse still, some involved in the production of "reality" television claim that the participants were urged to act out story lines premeditated by producers.  With such accusations floating around, it's no wonder many people take reality TV to be about as real as the sitcom. </a:t>
            </a:r>
          </a:p>
          <a:p>
            <a:endParaRPr lang="en-US" sz="3200" b="1" dirty="0"/>
          </a:p>
          <a:p>
            <a:r>
              <a:rPr lang="en-US" sz="3200" b="1" dirty="0"/>
              <a:t>Reality TV shows are not always real.</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5562600"/>
          </a:xfrm>
        </p:spPr>
        <p:txBody>
          <a:bodyPr>
            <a:normAutofit fontScale="85000" lnSpcReduction="20000"/>
          </a:bodyPr>
          <a:lstStyle/>
          <a:p>
            <a:pPr>
              <a:buNone/>
            </a:pPr>
            <a:r>
              <a:rPr lang="en-US" dirty="0"/>
              <a:t>     Daylilies are a beautiful perennial flower that can brighten up any yard or landscape. They are tolerant of drought and flooding, immune to heat stress, and grow well in full sun or light shade. They are the perfect choice for just about any soil or climate condition. Different varieties of daylilies can be in bloom from late spring until autumn. Individual flowers last only one day, but each plant produces many buds, and many varieties have more than one flowering period. Daylilies grow best in soil that is slightly acidic, and they prefer either direct sunshine or light shade. The best time to plant them is in the early fall or early spring, but they are hardy enough to endure planting or transplanting at almost any time of year. They should be planted 18 to 24 inches apart, and the bulb should be no deeper than one inch below the soil’s surface.</a:t>
            </a:r>
          </a:p>
          <a:p>
            <a:pPr>
              <a:buNone/>
            </a:pPr>
            <a:r>
              <a:rPr lang="en-US" dirty="0"/>
              <a:t>     </a:t>
            </a:r>
          </a:p>
          <a:p>
            <a:pPr>
              <a:buNone/>
            </a:pPr>
            <a:r>
              <a:rPr lang="en-US" dirty="0"/>
              <a:t>     Q: The underlined word </a:t>
            </a:r>
            <a:r>
              <a:rPr lang="en-US" i="1" dirty="0"/>
              <a:t>perennial, as used in this passage, most nearly </a:t>
            </a:r>
            <a:r>
              <a:rPr lang="en-US" dirty="0"/>
              <a:t>means</a:t>
            </a:r>
          </a:p>
          <a:p>
            <a:pPr>
              <a:buNone/>
            </a:pPr>
            <a:r>
              <a:rPr lang="en-US" b="1" dirty="0"/>
              <a:t>      a. it blooms once.</a:t>
            </a:r>
          </a:p>
          <a:p>
            <a:pPr>
              <a:buNone/>
            </a:pPr>
            <a:r>
              <a:rPr lang="en-US" b="1" dirty="0"/>
              <a:t>      </a:t>
            </a:r>
            <a:r>
              <a:rPr lang="en-US" b="1" dirty="0">
                <a:solidFill>
                  <a:srgbClr val="FF0000"/>
                </a:solidFill>
              </a:rPr>
              <a:t>b. it blooms every year.</a:t>
            </a:r>
          </a:p>
          <a:p>
            <a:pPr>
              <a:buNone/>
            </a:pPr>
            <a:r>
              <a:rPr lang="en-US" b="1" dirty="0"/>
              <a:t>      c. it is always popular.</a:t>
            </a:r>
          </a:p>
          <a:p>
            <a:pPr>
              <a:buNone/>
            </a:pPr>
            <a:r>
              <a:rPr lang="en-US" b="1" dirty="0"/>
              <a:t>      d. it is part of the lily genus.</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3" name="Content Placeholder 2"/>
          <p:cNvSpPr>
            <a:spLocks noGrp="1"/>
          </p:cNvSpPr>
          <p:nvPr>
            <p:ph sz="quarter" idx="1"/>
          </p:nvPr>
        </p:nvSpPr>
        <p:spPr/>
        <p:txBody>
          <a:bodyPr/>
          <a:lstStyle/>
          <a:p>
            <a:pPr>
              <a:buNone/>
            </a:pPr>
            <a:r>
              <a:rPr lang="en-US" dirty="0"/>
              <a:t>    </a:t>
            </a:r>
          </a:p>
          <a:p>
            <a:pPr>
              <a:buNone/>
            </a:pPr>
            <a:endParaRPr lang="en-US" dirty="0"/>
          </a:p>
          <a:p>
            <a:pPr>
              <a:buNone/>
            </a:pPr>
            <a:r>
              <a:rPr lang="en-US" dirty="0"/>
              <a:t>    The word </a:t>
            </a:r>
            <a:r>
              <a:rPr lang="en-US" i="1" dirty="0"/>
              <a:t>perennial means “on-going, occurring indefinitely, </a:t>
            </a:r>
            <a:r>
              <a:rPr lang="en-US" dirty="0"/>
              <a:t>year after year.” It also refers to flowers that bloom every year without needing to be replanted.</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6 Application</a:t>
            </a:r>
          </a:p>
        </p:txBody>
      </p:sp>
      <p:sp>
        <p:nvSpPr>
          <p:cNvPr id="3" name="Rectangle 2"/>
          <p:cNvSpPr/>
          <p:nvPr/>
        </p:nvSpPr>
        <p:spPr>
          <a:xfrm>
            <a:off x="457200" y="1502688"/>
            <a:ext cx="8077200" cy="5355312"/>
          </a:xfrm>
          <a:prstGeom prst="rect">
            <a:avLst/>
          </a:prstGeom>
        </p:spPr>
        <p:txBody>
          <a:bodyPr wrap="square">
            <a:spAutoFit/>
          </a:bodyPr>
          <a:lstStyle/>
          <a:p>
            <a:r>
              <a:rPr lang="en-US" i="1" dirty="0"/>
              <a:t>Application</a:t>
            </a:r>
            <a:r>
              <a:rPr lang="en-US" dirty="0"/>
              <a:t> questions ask you to take information and conclusions in the passage and extrapolate them to similar situations or ideas. The key to this question type is the ability to identify the crux of an argument and see how it relates to a similar situation.</a:t>
            </a:r>
          </a:p>
          <a:p>
            <a:endParaRPr lang="en-US" dirty="0"/>
          </a:p>
          <a:p>
            <a:r>
              <a:rPr lang="en-US" b="1" dirty="0"/>
              <a:t>Common Question Tasks</a:t>
            </a:r>
          </a:p>
          <a:p>
            <a:pPr marL="342900" indent="-342900">
              <a:lnSpc>
                <a:spcPct val="150000"/>
              </a:lnSpc>
              <a:buFont typeface="+mj-lt"/>
              <a:buAutoNum type="arabicPeriod"/>
            </a:pPr>
            <a:r>
              <a:rPr lang="en-US" b="1" dirty="0"/>
              <a:t>Mirroring</a:t>
            </a:r>
            <a:r>
              <a:rPr lang="en-US" dirty="0"/>
              <a:t>: Select an action or idea not discussed in the text that most mirrors an action or idea discussed in the text</a:t>
            </a:r>
          </a:p>
          <a:p>
            <a:pPr marL="342900" indent="-342900">
              <a:lnSpc>
                <a:spcPct val="150000"/>
              </a:lnSpc>
              <a:buFont typeface="+mj-lt"/>
              <a:buAutoNum type="arabicPeriod"/>
            </a:pPr>
            <a:r>
              <a:rPr lang="en-US" b="1" dirty="0"/>
              <a:t>Predicting</a:t>
            </a:r>
            <a:r>
              <a:rPr lang="en-US" dirty="0"/>
              <a:t>: Make a prediction based upon the information in the passage</a:t>
            </a:r>
          </a:p>
          <a:p>
            <a:pPr marL="342900" indent="-342900">
              <a:lnSpc>
                <a:spcPct val="150000"/>
              </a:lnSpc>
            </a:pPr>
            <a:endParaRPr lang="en-US" dirty="0"/>
          </a:p>
          <a:p>
            <a:r>
              <a:rPr lang="en-US" b="1" dirty="0"/>
              <a:t>Common Question Stems</a:t>
            </a:r>
          </a:p>
          <a:p>
            <a:pPr marL="342900" indent="-342900">
              <a:buFont typeface="+mj-lt"/>
              <a:buAutoNum type="arabicPeriod"/>
            </a:pPr>
            <a:r>
              <a:rPr lang="en-US" dirty="0"/>
              <a:t>The author of the passage would be most likely to agree with which of the following?</a:t>
            </a:r>
          </a:p>
          <a:p>
            <a:pPr marL="342900" indent="-342900">
              <a:buFont typeface="+mj-lt"/>
              <a:buAutoNum type="arabicPeriod"/>
            </a:pPr>
            <a:r>
              <a:rPr lang="en-US" dirty="0"/>
              <a:t>Which of the following statements would provide the most logical continuation of the final paragraph?</a:t>
            </a:r>
          </a:p>
          <a:p>
            <a:pPr marL="342900" indent="-342900">
              <a:buFont typeface="+mj-lt"/>
              <a:buAutoNum type="arabicPeriod"/>
            </a:pPr>
            <a:r>
              <a:rPr lang="en-US" dirty="0"/>
              <a:t>[an idea or action described in the passage] is most similar to which of the following?</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 Application</a:t>
            </a:r>
          </a:p>
        </p:txBody>
      </p:sp>
      <p:sp>
        <p:nvSpPr>
          <p:cNvPr id="2049" name="Rectangle 1"/>
          <p:cNvSpPr>
            <a:spLocks noChangeArrowheads="1"/>
          </p:cNvSpPr>
          <p:nvPr/>
        </p:nvSpPr>
        <p:spPr bwMode="auto">
          <a:xfrm>
            <a:off x="228600" y="1628002"/>
            <a:ext cx="87630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dirty="0"/>
              <a:t>One may react to someone’s sarcastic comment with anger on one occasion but with amusement on another depending on current emotional status. How responsive one is to another’s needs can vary significantly if, for example, an employee has just been reprimanded by a superior or praised for excellence in customer relations, or, if someone a professor perceives as an excellent student hands in sub-standard work. Perceptions are different for one who just learned of the death of a favorite relative or has been informed that they have won the lottery. </a:t>
            </a:r>
          </a:p>
          <a:p>
            <a:pPr marL="0" marR="0" lvl="0" indent="0" algn="just" defTabSz="914400" rtl="0" eaLnBrk="0" fontAlgn="base" latinLnBrk="0" hangingPunct="0">
              <a:lnSpc>
                <a:spcPct val="100000"/>
              </a:lnSpc>
              <a:spcBef>
                <a:spcPct val="0"/>
              </a:spcBef>
              <a:spcAft>
                <a:spcPct val="0"/>
              </a:spcAft>
              <a:buClrTx/>
              <a:buSzTx/>
              <a:buFontTx/>
              <a:buNone/>
              <a:tabLst/>
            </a:pPr>
            <a:r>
              <a:rPr lang="en-US" dirty="0"/>
              <a:t>-From Visual Literacy by David Moore and Francis Dwyer </a:t>
            </a:r>
          </a:p>
          <a:p>
            <a:pPr marL="0" marR="0" lvl="0" indent="0" algn="just" defTabSz="914400" rtl="0" eaLnBrk="0" fontAlgn="base" latinLnBrk="0" hangingPunct="0">
              <a:lnSpc>
                <a:spcPct val="100000"/>
              </a:lnSpc>
              <a:spcBef>
                <a:spcPct val="0"/>
              </a:spcBef>
              <a:spcAft>
                <a:spcPct val="0"/>
              </a:spcAft>
              <a:buClrTx/>
              <a:buSzTx/>
              <a:buFontTx/>
              <a:buNone/>
              <a:tabLst/>
            </a:pPr>
            <a:endParaRPr lang="en-US" dirty="0"/>
          </a:p>
          <a:p>
            <a:pPr marL="0" marR="0" lvl="0" indent="0" algn="just" defTabSz="914400" rtl="0" eaLnBrk="0" fontAlgn="base" latinLnBrk="0" hangingPunct="0">
              <a:lnSpc>
                <a:spcPct val="100000"/>
              </a:lnSpc>
              <a:spcBef>
                <a:spcPct val="0"/>
              </a:spcBef>
              <a:spcAft>
                <a:spcPct val="0"/>
              </a:spcAft>
              <a:buClrTx/>
              <a:buSzTx/>
              <a:buFontTx/>
              <a:buNone/>
              <a:tabLst/>
            </a:pPr>
            <a:r>
              <a:rPr lang="en-US" dirty="0"/>
              <a:t>Based on the passage, which statement about perceptions would the authors of the passage most likely agree? </a:t>
            </a:r>
          </a:p>
          <a:p>
            <a:pPr marL="0" marR="0" lvl="0" indent="0" algn="just" defTabSz="914400" rtl="0" eaLnBrk="0" fontAlgn="base" latinLnBrk="0" hangingPunct="0">
              <a:lnSpc>
                <a:spcPct val="100000"/>
              </a:lnSpc>
              <a:spcBef>
                <a:spcPct val="0"/>
              </a:spcBef>
              <a:spcAft>
                <a:spcPct val="0"/>
              </a:spcAft>
              <a:buClrTx/>
              <a:buSzTx/>
              <a:buFontTx/>
              <a:buNone/>
              <a:tabLst/>
            </a:pPr>
            <a:endParaRPr lang="en-US" dirty="0"/>
          </a:p>
          <a:p>
            <a:pPr marL="0" marR="0" lvl="0" indent="0" algn="just" defTabSz="914400" rtl="0" eaLnBrk="0" fontAlgn="base" latinLnBrk="0" hangingPunct="0">
              <a:lnSpc>
                <a:spcPct val="100000"/>
              </a:lnSpc>
              <a:spcBef>
                <a:spcPct val="0"/>
              </a:spcBef>
              <a:spcAft>
                <a:spcPct val="0"/>
              </a:spcAft>
              <a:buClrTx/>
              <a:buSzTx/>
              <a:buFontTx/>
              <a:buNone/>
              <a:tabLst/>
            </a:pPr>
            <a:r>
              <a:rPr lang="en-US" dirty="0"/>
              <a:t>A. One who is both perceptive and emotionally reactive most likely lacks mental stability. </a:t>
            </a:r>
          </a:p>
          <a:p>
            <a:pPr marL="0" marR="0" lvl="0" indent="0" algn="just" defTabSz="914400" rtl="0" eaLnBrk="0" fontAlgn="base" latinLnBrk="0" hangingPunct="0">
              <a:lnSpc>
                <a:spcPct val="100000"/>
              </a:lnSpc>
              <a:spcBef>
                <a:spcPct val="0"/>
              </a:spcBef>
              <a:spcAft>
                <a:spcPct val="0"/>
              </a:spcAft>
              <a:buClrTx/>
              <a:buSzTx/>
              <a:buFontTx/>
              <a:buNone/>
              <a:tabLst/>
            </a:pPr>
            <a:r>
              <a:rPr lang="en-US" dirty="0"/>
              <a:t>B. Perceptions are wrong and should never be trusted. </a:t>
            </a:r>
          </a:p>
          <a:p>
            <a:pPr marL="0" marR="0" lvl="0" indent="0" algn="just" defTabSz="914400" rtl="0" eaLnBrk="0" fontAlgn="base" latinLnBrk="0" hangingPunct="0">
              <a:lnSpc>
                <a:spcPct val="100000"/>
              </a:lnSpc>
              <a:spcBef>
                <a:spcPct val="0"/>
              </a:spcBef>
              <a:spcAft>
                <a:spcPct val="0"/>
              </a:spcAft>
              <a:buClrTx/>
              <a:buSzTx/>
              <a:buFontTx/>
              <a:buNone/>
              <a:tabLst/>
            </a:pPr>
            <a:r>
              <a:rPr lang="en-US" dirty="0"/>
              <a:t>C. Present feelings affect one’s perception. </a:t>
            </a:r>
          </a:p>
          <a:p>
            <a:pPr marL="0" marR="0" lvl="0" indent="0" algn="just" defTabSz="914400" rtl="0" eaLnBrk="0" fontAlgn="base" latinLnBrk="0" hangingPunct="0">
              <a:lnSpc>
                <a:spcPct val="100000"/>
              </a:lnSpc>
              <a:spcBef>
                <a:spcPct val="0"/>
              </a:spcBef>
              <a:spcAft>
                <a:spcPct val="0"/>
              </a:spcAft>
              <a:buClrTx/>
              <a:buSzTx/>
              <a:buFontTx/>
              <a:buNone/>
              <a:tabLst/>
            </a:pPr>
            <a:r>
              <a:rPr lang="en-US" dirty="0"/>
              <a:t>D. One should react without being swayed by one’s perceptions.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 Application</a:t>
            </a:r>
          </a:p>
        </p:txBody>
      </p:sp>
      <p:sp>
        <p:nvSpPr>
          <p:cNvPr id="2049" name="Rectangle 1"/>
          <p:cNvSpPr>
            <a:spLocks noChangeArrowheads="1"/>
          </p:cNvSpPr>
          <p:nvPr/>
        </p:nvSpPr>
        <p:spPr bwMode="auto">
          <a:xfrm>
            <a:off x="228600" y="1628002"/>
            <a:ext cx="87630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dirty="0"/>
              <a:t>One may react to someone’s sarcastic comment with anger on one occasion but with amusement on another depending on current emotional status. How responsive one is to another’s needs can vary significantly if, for example, an employee has just been reprimanded by a superior or praised for excellence in customer relations, or, if someone a professor perceives as an excellent student hands in sub-standard work. Perceptions are different for one who just learned of the death of a favorite relative or has been informed that they have won the lottery. </a:t>
            </a:r>
          </a:p>
          <a:p>
            <a:pPr marL="0" marR="0" lvl="0" indent="0" algn="just" defTabSz="914400" rtl="0" eaLnBrk="0" fontAlgn="base" latinLnBrk="0" hangingPunct="0">
              <a:lnSpc>
                <a:spcPct val="100000"/>
              </a:lnSpc>
              <a:spcBef>
                <a:spcPct val="0"/>
              </a:spcBef>
              <a:spcAft>
                <a:spcPct val="0"/>
              </a:spcAft>
              <a:buClrTx/>
              <a:buSzTx/>
              <a:buFontTx/>
              <a:buNone/>
              <a:tabLst/>
            </a:pPr>
            <a:r>
              <a:rPr lang="en-US" dirty="0"/>
              <a:t>-From Visual Literacy by David Moore and Francis Dwyer </a:t>
            </a:r>
          </a:p>
          <a:p>
            <a:pPr marL="0" marR="0" lvl="0" indent="0" algn="just" defTabSz="914400" rtl="0" eaLnBrk="0" fontAlgn="base" latinLnBrk="0" hangingPunct="0">
              <a:lnSpc>
                <a:spcPct val="100000"/>
              </a:lnSpc>
              <a:spcBef>
                <a:spcPct val="0"/>
              </a:spcBef>
              <a:spcAft>
                <a:spcPct val="0"/>
              </a:spcAft>
              <a:buClrTx/>
              <a:buSzTx/>
              <a:buFontTx/>
              <a:buNone/>
              <a:tabLst/>
            </a:pPr>
            <a:endParaRPr lang="en-US" dirty="0"/>
          </a:p>
          <a:p>
            <a:pPr marL="0" marR="0" lvl="0" indent="0" algn="just" defTabSz="914400" rtl="0" eaLnBrk="0" fontAlgn="base" latinLnBrk="0" hangingPunct="0">
              <a:lnSpc>
                <a:spcPct val="100000"/>
              </a:lnSpc>
              <a:spcBef>
                <a:spcPct val="0"/>
              </a:spcBef>
              <a:spcAft>
                <a:spcPct val="0"/>
              </a:spcAft>
              <a:buClrTx/>
              <a:buSzTx/>
              <a:buFontTx/>
              <a:buNone/>
              <a:tabLst/>
            </a:pPr>
            <a:r>
              <a:rPr lang="en-US" dirty="0"/>
              <a:t>Based on the passage, which statement about perceptions would the authors of the passage most likely agree? </a:t>
            </a:r>
          </a:p>
          <a:p>
            <a:pPr marL="0" marR="0" lvl="0" indent="0" algn="just" defTabSz="914400" rtl="0" eaLnBrk="0" fontAlgn="base" latinLnBrk="0" hangingPunct="0">
              <a:lnSpc>
                <a:spcPct val="100000"/>
              </a:lnSpc>
              <a:spcBef>
                <a:spcPct val="0"/>
              </a:spcBef>
              <a:spcAft>
                <a:spcPct val="0"/>
              </a:spcAft>
              <a:buClrTx/>
              <a:buSzTx/>
              <a:buFontTx/>
              <a:buNone/>
              <a:tabLst/>
            </a:pPr>
            <a:endParaRPr lang="en-US" dirty="0"/>
          </a:p>
          <a:p>
            <a:pPr marL="0" marR="0" lvl="0" indent="0" algn="just" defTabSz="914400" rtl="0" eaLnBrk="0" fontAlgn="base" latinLnBrk="0" hangingPunct="0">
              <a:lnSpc>
                <a:spcPct val="100000"/>
              </a:lnSpc>
              <a:spcBef>
                <a:spcPct val="0"/>
              </a:spcBef>
              <a:spcAft>
                <a:spcPct val="0"/>
              </a:spcAft>
              <a:buClrTx/>
              <a:buSzTx/>
              <a:buFontTx/>
              <a:buNone/>
              <a:tabLst/>
            </a:pPr>
            <a:r>
              <a:rPr lang="en-US" dirty="0"/>
              <a:t>A. One who is both perceptive and emotionally reactive most likely lacks mental stability. </a:t>
            </a:r>
          </a:p>
          <a:p>
            <a:pPr marL="0" marR="0" lvl="0" indent="0" algn="just" defTabSz="914400" rtl="0" eaLnBrk="0" fontAlgn="base" latinLnBrk="0" hangingPunct="0">
              <a:lnSpc>
                <a:spcPct val="100000"/>
              </a:lnSpc>
              <a:spcBef>
                <a:spcPct val="0"/>
              </a:spcBef>
              <a:spcAft>
                <a:spcPct val="0"/>
              </a:spcAft>
              <a:buClrTx/>
              <a:buSzTx/>
              <a:buFontTx/>
              <a:buNone/>
              <a:tabLst/>
            </a:pPr>
            <a:r>
              <a:rPr lang="en-US" dirty="0"/>
              <a:t>B. Perceptions are wrong and should never be trusted. </a:t>
            </a:r>
          </a:p>
          <a:p>
            <a:pPr marL="0" marR="0" lvl="0" indent="0" algn="just" defTabSz="914400" rtl="0" eaLnBrk="0" fontAlgn="base" latinLnBrk="0" hangingPunct="0">
              <a:lnSpc>
                <a:spcPct val="100000"/>
              </a:lnSpc>
              <a:spcBef>
                <a:spcPct val="0"/>
              </a:spcBef>
              <a:spcAft>
                <a:spcPct val="0"/>
              </a:spcAft>
              <a:buClrTx/>
              <a:buSzTx/>
              <a:buFontTx/>
              <a:buNone/>
              <a:tabLst/>
            </a:pPr>
            <a:r>
              <a:rPr lang="en-US" dirty="0"/>
              <a:t>C</a:t>
            </a:r>
            <a:r>
              <a:rPr lang="en-US" dirty="0">
                <a:solidFill>
                  <a:srgbClr val="FF0000"/>
                </a:solidFill>
              </a:rPr>
              <a:t>. Present feelings affect one’s perception. </a:t>
            </a:r>
          </a:p>
          <a:p>
            <a:pPr marL="0" marR="0" lvl="0" indent="0" algn="just" defTabSz="914400" rtl="0" eaLnBrk="0" fontAlgn="base" latinLnBrk="0" hangingPunct="0">
              <a:lnSpc>
                <a:spcPct val="100000"/>
              </a:lnSpc>
              <a:spcBef>
                <a:spcPct val="0"/>
              </a:spcBef>
              <a:spcAft>
                <a:spcPct val="0"/>
              </a:spcAft>
              <a:buClrTx/>
              <a:buSzTx/>
              <a:buFontTx/>
              <a:buNone/>
              <a:tabLst/>
            </a:pPr>
            <a:r>
              <a:rPr lang="en-US" dirty="0"/>
              <a:t>D. One should react without being swayed by one’s perceptions.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81000"/>
            <a:ext cx="8305800" cy="5638800"/>
          </a:xfrm>
        </p:spPr>
        <p:txBody>
          <a:bodyPr>
            <a:normAutofit fontScale="92500" lnSpcReduction="20000"/>
          </a:bodyPr>
          <a:lstStyle/>
          <a:p>
            <a:pPr>
              <a:buNone/>
            </a:pPr>
            <a:r>
              <a:rPr lang="en-US" dirty="0"/>
              <a:t>    In </a:t>
            </a:r>
            <a:r>
              <a:rPr lang="en-US" i="1" dirty="0"/>
              <a:t>Raisin in the Sun</a:t>
            </a:r>
            <a:r>
              <a:rPr lang="en-US" dirty="0"/>
              <a:t>, Lorraine Hansberry does not reject integration or the economic and moral promise of the American dream; rather, she remains loyal to</a:t>
            </a:r>
            <a:br>
              <a:rPr lang="en-US" dirty="0"/>
            </a:br>
            <a:r>
              <a:rPr lang="en-US" dirty="0"/>
              <a:t>this dream while looking, realistically, at its incomplete realization. Once we recognize this dual vision, we can accept the play’s ironic nuances as deliberate social commentaries by Hansberry rather than as the “unintentional” irony that </a:t>
            </a:r>
            <a:r>
              <a:rPr lang="en-US" dirty="0" err="1"/>
              <a:t>Bigsby</a:t>
            </a:r>
            <a:r>
              <a:rPr lang="en-US" dirty="0"/>
              <a:t> attributes to the work. Indeed, a curiously persistent refusal to credit Hansberry with a capacity for intentional irony has led some critics to interpret the play’s thematic conflicts as mere confusion, contradiction, or eclecticism. Isaacs, for example, cannot easily reconcile Hansberry’s intense concern for her race with her ideal of human reconciliation. But the play’s complex view of Black self-esteem and human solidarity as compatible is no more “contradictory” than Du Bois’ famous, well-considered ideal of ethnic self-awareness coexisting with human unity, or Fanon’s emphasis on an ideal internationalism that also accommodates national identities and roles.</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457200"/>
            <a:ext cx="8153400" cy="5562600"/>
          </a:xfrm>
        </p:spPr>
        <p:txBody>
          <a:bodyPr>
            <a:normAutofit lnSpcReduction="10000"/>
          </a:bodyPr>
          <a:lstStyle/>
          <a:p>
            <a:pPr>
              <a:buNone/>
            </a:pPr>
            <a:r>
              <a:rPr lang="en-US" dirty="0"/>
              <a:t>    Q: The author of the passage would probably consider which of the following judgments to be most similar to the reasoning of the highlighted critics?</a:t>
            </a:r>
          </a:p>
          <a:p>
            <a:pPr>
              <a:buNone/>
            </a:pPr>
            <a:r>
              <a:rPr lang="en-US" dirty="0"/>
              <a:t>    a. The world is certainly flat; therefore, the person proposing to sail around it is unquestionably foolhardy.</a:t>
            </a:r>
          </a:p>
          <a:p>
            <a:pPr>
              <a:buNone/>
            </a:pPr>
            <a:r>
              <a:rPr lang="en-US" dirty="0"/>
              <a:t>    b. Radioactivity cannot be directly perceived; therefore, a scientist could not possibly control it in a laboratory.</a:t>
            </a:r>
          </a:p>
          <a:p>
            <a:pPr>
              <a:buNone/>
            </a:pPr>
            <a:r>
              <a:rPr lang="en-US" dirty="0"/>
              <a:t>    c. The painter of this picture could not intend it to be funny; therefore, its humor must result from a lack of skill.</a:t>
            </a:r>
          </a:p>
          <a:p>
            <a:pPr>
              <a:buNone/>
            </a:pPr>
            <a:r>
              <a:rPr lang="en-US" dirty="0"/>
              <a:t>     d. Traditional social mores are beneficial to culture; therefore, anyone who deviates from them acts destructively.</a:t>
            </a:r>
          </a:p>
          <a:p>
            <a:pPr>
              <a:buNone/>
            </a:pPr>
            <a:r>
              <a:rPr lang="en-US" dirty="0"/>
              <a:t>     e. Filmmakers who produce documentaries deal exclusively with facts; therefore, a filmmaker who reinterprets particular events is misleading us.</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US" dirty="0"/>
              <a:t>Solution</a:t>
            </a:r>
          </a:p>
        </p:txBody>
      </p:sp>
      <p:sp>
        <p:nvSpPr>
          <p:cNvPr id="3" name="Content Placeholder 2"/>
          <p:cNvSpPr>
            <a:spLocks noGrp="1"/>
          </p:cNvSpPr>
          <p:nvPr>
            <p:ph sz="quarter" idx="1"/>
          </p:nvPr>
        </p:nvSpPr>
        <p:spPr>
          <a:xfrm>
            <a:off x="914400" y="1143000"/>
            <a:ext cx="7772400" cy="4876800"/>
          </a:xfrm>
        </p:spPr>
        <p:txBody>
          <a:bodyPr>
            <a:normAutofit fontScale="92500" lnSpcReduction="20000"/>
          </a:bodyPr>
          <a:lstStyle/>
          <a:p>
            <a:pPr>
              <a:buNone/>
            </a:pPr>
            <a:r>
              <a:rPr lang="en-US" dirty="0"/>
              <a:t> Q: The author of the passage would probably consider which of the following judgments to be most similar to the reasoning of the highlighted critics?</a:t>
            </a:r>
          </a:p>
          <a:p>
            <a:pPr>
              <a:buNone/>
            </a:pPr>
            <a:r>
              <a:rPr lang="en-US" dirty="0"/>
              <a:t>    a. The world is certainly flat; therefore, the person proposing to sail around it is unquestionably foolhardy.</a:t>
            </a:r>
          </a:p>
          <a:p>
            <a:pPr>
              <a:buNone/>
            </a:pPr>
            <a:r>
              <a:rPr lang="en-US" dirty="0"/>
              <a:t>    b. Radioactivity cannot be directly perceived; therefore, a scientist could not possibly control it in a laboratory.</a:t>
            </a:r>
          </a:p>
          <a:p>
            <a:pPr>
              <a:buNone/>
            </a:pPr>
            <a:r>
              <a:rPr lang="en-US" dirty="0">
                <a:solidFill>
                  <a:srgbClr val="FF0000"/>
                </a:solidFill>
              </a:rPr>
              <a:t>    c. The painter of this picture could not intend it to be funny; therefore, its humor must result from a lack of skill.</a:t>
            </a:r>
          </a:p>
          <a:p>
            <a:pPr>
              <a:buNone/>
            </a:pPr>
            <a:r>
              <a:rPr lang="en-US" dirty="0"/>
              <a:t>     d. Traditional social mores are beneficial to culture; therefore, anyone who deviates from them acts destructively.</a:t>
            </a:r>
          </a:p>
          <a:p>
            <a:pPr>
              <a:buNone/>
            </a:pPr>
            <a:r>
              <a:rPr lang="en-US" dirty="0"/>
              <a:t>     e. Filmmakers who produce documentaries deal exclusively with facts; therefore, a filmmaker who reinterprets particular events is misleading us.</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US" dirty="0"/>
              <a:t>Explanation</a:t>
            </a:r>
          </a:p>
        </p:txBody>
      </p:sp>
      <p:sp>
        <p:nvSpPr>
          <p:cNvPr id="3" name="Content Placeholder 2"/>
          <p:cNvSpPr>
            <a:spLocks noGrp="1"/>
          </p:cNvSpPr>
          <p:nvPr>
            <p:ph sz="quarter" idx="1"/>
          </p:nvPr>
        </p:nvSpPr>
        <p:spPr>
          <a:xfrm>
            <a:off x="609600" y="990600"/>
            <a:ext cx="8077200" cy="5562600"/>
          </a:xfrm>
        </p:spPr>
        <p:txBody>
          <a:bodyPr>
            <a:normAutofit fontScale="70000" lnSpcReduction="20000"/>
          </a:bodyPr>
          <a:lstStyle/>
          <a:p>
            <a:r>
              <a:rPr lang="en-US" dirty="0"/>
              <a:t>This is not an example of </a:t>
            </a:r>
            <a:r>
              <a:rPr lang="en-US" i="1" dirty="0"/>
              <a:t>misinterpreting</a:t>
            </a:r>
            <a:r>
              <a:rPr lang="en-US" dirty="0"/>
              <a:t> something—it’s actually an example of a clearly incorrect view being asserted and used as a reason to ridicule someone. Not cute and not similar. We can eliminate A.</a:t>
            </a:r>
          </a:p>
          <a:p>
            <a:r>
              <a:rPr lang="en-US" dirty="0"/>
              <a:t>This answer starts by saying something cannot be “perceived,” but that’s a fact rather than an inability. Then the second part describes an inability resulting from that fact. This does not fit the same pattern of misinterpreting something based on a perceived inability. We can eliminate B.</a:t>
            </a:r>
          </a:p>
          <a:p>
            <a:r>
              <a:rPr lang="en-US" dirty="0"/>
              <a:t>This answer starts with the perceived intentions (or lack thereof) of an artist—already more similar than A or B. Also, because of this perceived lack of intention, the work is </a:t>
            </a:r>
            <a:r>
              <a:rPr lang="en-US" i="1" dirty="0" err="1"/>
              <a:t>interpreted</a:t>
            </a:r>
            <a:r>
              <a:rPr lang="en-US" dirty="0" err="1"/>
              <a:t>a</a:t>
            </a:r>
            <a:r>
              <a:rPr lang="en-US" dirty="0"/>
              <a:t> specific way. This is the only answer so far that deals with interpretation, so let’s keep C.</a:t>
            </a:r>
          </a:p>
          <a:p>
            <a:r>
              <a:rPr lang="en-US" dirty="0"/>
              <a:t>D follows the pattern of making an assertion and then a conclusion based on that assertion, but again there’s no interpretation of anything based on a perceived inability or lack of intention. We can eliminate D.</a:t>
            </a:r>
          </a:p>
          <a:p>
            <a:r>
              <a:rPr lang="en-US" dirty="0"/>
              <a:t>Tricky. This one </a:t>
            </a:r>
            <a:r>
              <a:rPr lang="en-US" i="1" dirty="0"/>
              <a:t>does</a:t>
            </a:r>
            <a:r>
              <a:rPr lang="en-US" dirty="0"/>
              <a:t> discuss interpretation, but the second part is not an interpretation </a:t>
            </a:r>
            <a:r>
              <a:rPr lang="en-US" i="1" dirty="0"/>
              <a:t>based on</a:t>
            </a:r>
            <a:r>
              <a:rPr lang="en-US" dirty="0"/>
              <a:t> a perceived lack of intention in the first part. We can eliminate E.</a:t>
            </a:r>
          </a:p>
          <a:p>
            <a:endParaRPr lang="en-US" dirty="0"/>
          </a:p>
          <a:p>
            <a:r>
              <a:rPr lang="en-US" dirty="0"/>
              <a:t>C was the only answer that similarly drew a conclusion about an artist’s work based on a belief about the artist’s abilities or intentions, just as the critics assumed Hansberry’s work was a contradiction because they didn’t believe she could have intended to be ironic. C is correct.</a:t>
            </a:r>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81000"/>
            <a:ext cx="8305800" cy="5638800"/>
          </a:xfrm>
        </p:spPr>
        <p:txBody>
          <a:bodyPr>
            <a:normAutofit fontScale="70000" lnSpcReduction="20000"/>
          </a:bodyPr>
          <a:lstStyle/>
          <a:p>
            <a:pPr>
              <a:buNone/>
            </a:pPr>
            <a:r>
              <a:rPr lang="en-US" dirty="0"/>
              <a:t>      Metaphysics – the philosophical investigation of the nature of the universe and existence – had become unfashionable by the time Alfred North Whitehead began writing in earnest about it in the 1920s. The ever-more impressive accomplishments of empirical science had led to a general consensus in academia that the development of comprehensive metaphysical systems was a waste of time because they were not subject to empirical testing.</a:t>
            </a:r>
            <a:br>
              <a:rPr lang="en-US" dirty="0"/>
            </a:br>
            <a:br>
              <a:rPr lang="en-US" dirty="0"/>
            </a:br>
            <a:r>
              <a:rPr lang="en-US" dirty="0"/>
              <a:t>Whitehead was unimpressed by this objection. In Whitehead's view, scientists and philosophers make metaphysical assumptions about how the universe works all the time, but such assumptions are not easily seen precisely because they remain unexamined and unquestioned. Perhaps foremost among what Whitehead considered faulty metaphysical assumptions was the idea of substance materialism, which he rejected in favor of an opposite, event-based “process" ontology in which transient events are primary and material substances/beings are abstractions. He also argued that the most basic elements of reality have experiential features, that in fact everything is constituted by its experience (i.e., even things like electrons experience). Whitehead referred to his metaphysical system as "philosophy of organism," but it would become known more widely as "process philosophy."</a:t>
            </a:r>
            <a:br>
              <a:rPr lang="en-US" dirty="0"/>
            </a:br>
            <a:br>
              <a:rPr lang="en-US" dirty="0"/>
            </a:br>
            <a:r>
              <a:rPr lang="en-US" dirty="0"/>
              <a:t>This philosophy of Whitehead was highly original, and soon garnered interest in philosophical circles. After publishing The Concept of Nature in 1920, he served as president of the Aristotelian Society from 1922 to 1923, and Henri Bergson was quoted as saying that Whitehead was "the best philosopher writing in English." So impressive and different was Whitehead's philosophy that in 1924 he was invited to join the faculty at Harvard University as a professor of philosophy at 63 years of age, even though his educational background was in a very different field.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304800"/>
            <a:ext cx="8077200" cy="5715000"/>
          </a:xfrm>
        </p:spPr>
        <p:txBody>
          <a:bodyPr>
            <a:noAutofit/>
          </a:bodyPr>
          <a:lstStyle/>
          <a:p>
            <a:pPr>
              <a:buNone/>
            </a:pPr>
            <a:r>
              <a:rPr lang="en-US" sz="2400" dirty="0"/>
              <a:t>      Whether you can accomplish a specific goal or meet a specific deadline depends first on how much time you need to get the job done. What should you do when the demands of the job exceed the time you have available? The best approach is to divide the project into smaller pieces. Different goals will have to be divided in different ways, but one seemingly unrealistic goal can often be accomplished by working on several smaller, more reasonable goals. </a:t>
            </a:r>
          </a:p>
          <a:p>
            <a:pPr>
              <a:buNone/>
            </a:pPr>
            <a:r>
              <a:rPr lang="en-US" sz="2400" dirty="0"/>
              <a:t>  Q:   The main idea of the passage is that </a:t>
            </a:r>
          </a:p>
          <a:p>
            <a:pPr>
              <a:buNone/>
            </a:pPr>
            <a:r>
              <a:rPr lang="en-US" sz="2400" dirty="0"/>
              <a:t>   a. jobs often remain only partially completed because of lack of time. </a:t>
            </a:r>
          </a:p>
          <a:p>
            <a:pPr>
              <a:buNone/>
            </a:pPr>
            <a:r>
              <a:rPr lang="en-US" sz="2400" dirty="0"/>
              <a:t>   b. the best way to complete projects is to make sure your goals are achievable. </a:t>
            </a:r>
          </a:p>
          <a:p>
            <a:pPr>
              <a:buNone/>
            </a:pPr>
            <a:r>
              <a:rPr lang="en-US" sz="2400" dirty="0"/>
              <a:t>   c. the best way to tackle a large project is to separate it into smaller parts. </a:t>
            </a:r>
          </a:p>
          <a:p>
            <a:pPr>
              <a:buNone/>
            </a:pPr>
            <a:r>
              <a:rPr lang="en-US" sz="2400" dirty="0"/>
              <a:t>   d. the best approach to a demanding job is to delegate responsibility.</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838200"/>
            <a:ext cx="7772400" cy="1143000"/>
          </a:xfrm>
        </p:spPr>
        <p:txBody>
          <a:bodyPr>
            <a:normAutofit fontScale="90000"/>
          </a:bodyPr>
          <a:lstStyle/>
          <a:p>
            <a:r>
              <a:rPr lang="en-US" dirty="0"/>
              <a:t>The author of the passage would most likely agree with which of the following statements?</a:t>
            </a:r>
          </a:p>
        </p:txBody>
      </p:sp>
      <p:sp>
        <p:nvSpPr>
          <p:cNvPr id="3" name="Content Placeholder 2"/>
          <p:cNvSpPr>
            <a:spLocks noGrp="1"/>
          </p:cNvSpPr>
          <p:nvPr>
            <p:ph sz="quarter" idx="1"/>
          </p:nvPr>
        </p:nvSpPr>
        <p:spPr>
          <a:xfrm>
            <a:off x="914400" y="1752600"/>
            <a:ext cx="7772400" cy="4267200"/>
          </a:xfrm>
        </p:spPr>
        <p:txBody>
          <a:bodyPr>
            <a:normAutofit fontScale="92500" lnSpcReduction="10000"/>
          </a:bodyPr>
          <a:lstStyle/>
          <a:p>
            <a:pPr>
              <a:buNone/>
            </a:pPr>
            <a:br>
              <a:rPr lang="en-US" dirty="0"/>
            </a:br>
            <a:br>
              <a:rPr lang="en-US" dirty="0"/>
            </a:br>
            <a:r>
              <a:rPr lang="en-US" dirty="0"/>
              <a:t>(A) Metaphysics is a field worthy of considerably more attention and respect.</a:t>
            </a:r>
            <a:br>
              <a:rPr lang="en-US" dirty="0"/>
            </a:br>
            <a:r>
              <a:rPr lang="en-US" dirty="0"/>
              <a:t>(B) Alfred North Whitehead was successful as a challenger of conventional wisdom.</a:t>
            </a:r>
            <a:br>
              <a:rPr lang="en-US" dirty="0"/>
            </a:br>
            <a:r>
              <a:rPr lang="en-US" dirty="0"/>
              <a:t>(C) Empirical science is a more respected field than is metaphysics.</a:t>
            </a:r>
            <a:br>
              <a:rPr lang="en-US" dirty="0"/>
            </a:br>
            <a:r>
              <a:rPr lang="en-US" dirty="0"/>
              <a:t>(D) Alfred North Whitehead was a controversial figure among academics in the early 20th century.</a:t>
            </a:r>
            <a:br>
              <a:rPr lang="en-US" dirty="0"/>
            </a:br>
            <a:r>
              <a:rPr lang="en-US" dirty="0"/>
              <a:t>(E) Alfred North Whitehead restored the prestige of metaphysics as an academic subject.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sz="quarter" idx="1"/>
          </p:nvPr>
        </p:nvSpPr>
        <p:spPr/>
        <p:txBody>
          <a:bodyPr>
            <a:normAutofit fontScale="92500" lnSpcReduction="10000"/>
          </a:bodyPr>
          <a:lstStyle/>
          <a:p>
            <a:pPr>
              <a:buNone/>
            </a:pPr>
            <a:r>
              <a:rPr lang="en-US" dirty="0"/>
              <a:t>    The author of the passage would most likely agree with which of the following statements?</a:t>
            </a:r>
            <a:br>
              <a:rPr lang="en-US" dirty="0"/>
            </a:br>
            <a:br>
              <a:rPr lang="en-US" dirty="0"/>
            </a:br>
            <a:r>
              <a:rPr lang="en-US" dirty="0"/>
              <a:t>(A) Metaphysics is a field worthy of considerably more attention and respect.</a:t>
            </a:r>
            <a:br>
              <a:rPr lang="en-US" dirty="0"/>
            </a:br>
            <a:r>
              <a:rPr lang="en-US" dirty="0">
                <a:solidFill>
                  <a:srgbClr val="FF0000"/>
                </a:solidFill>
              </a:rPr>
              <a:t>(B) Alfred North Whitehead was successful as a challenger of conventional wisdom.</a:t>
            </a:r>
            <a:br>
              <a:rPr lang="en-US" dirty="0"/>
            </a:br>
            <a:r>
              <a:rPr lang="en-US" dirty="0"/>
              <a:t>(C) Empirical science is a more respected field than is metaphysics.</a:t>
            </a:r>
            <a:br>
              <a:rPr lang="en-US" dirty="0"/>
            </a:br>
            <a:r>
              <a:rPr lang="en-US" dirty="0"/>
              <a:t>(D) Alfred North Whitehead was a controversial figure among academics in the early 20th century.</a:t>
            </a:r>
            <a:br>
              <a:rPr lang="en-US" dirty="0"/>
            </a:br>
            <a:r>
              <a:rPr lang="en-US" dirty="0"/>
              <a:t>(E) Alfred North Whitehead restored the prestige of metaphysics as an academic subject.</a:t>
            </a:r>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3" name="Content Placeholder 2"/>
          <p:cNvSpPr>
            <a:spLocks noGrp="1"/>
          </p:cNvSpPr>
          <p:nvPr>
            <p:ph sz="quarter" idx="1"/>
          </p:nvPr>
        </p:nvSpPr>
        <p:spPr/>
        <p:txBody>
          <a:bodyPr>
            <a:normAutofit fontScale="62500" lnSpcReduction="20000"/>
          </a:bodyPr>
          <a:lstStyle/>
          <a:p>
            <a:r>
              <a:rPr lang="en-US" dirty="0"/>
              <a:t>The correct answer to this universal question is B, as it is clear from the passage that the author believes that Whitehead was successful - note the discussion in the third paragraph regarding his reputation and his </a:t>
            </a:r>
            <a:r>
              <a:rPr lang="en-US" dirty="0">
                <a:solidFill>
                  <a:srgbClr val="FF0000"/>
                </a:solidFill>
              </a:rPr>
              <a:t>"surprising" </a:t>
            </a:r>
            <a:r>
              <a:rPr lang="en-US" dirty="0"/>
              <a:t>appointment to Harvard's faculty - at challenging conventional wisdom (in the third paragraph, again, the author calls his ideas </a:t>
            </a:r>
            <a:r>
              <a:rPr lang="en-US" dirty="0">
                <a:solidFill>
                  <a:srgbClr val="FF0000"/>
                </a:solidFill>
              </a:rPr>
              <a:t>"highly original"</a:t>
            </a:r>
            <a:r>
              <a:rPr lang="en-US" dirty="0"/>
              <a:t> and </a:t>
            </a:r>
            <a:r>
              <a:rPr lang="en-US" dirty="0">
                <a:solidFill>
                  <a:srgbClr val="FF0000"/>
                </a:solidFill>
              </a:rPr>
              <a:t>"impressive and different"). </a:t>
            </a:r>
            <a:r>
              <a:rPr lang="en-US" dirty="0"/>
              <a:t>So B must be true.</a:t>
            </a:r>
            <a:br>
              <a:rPr lang="en-US" dirty="0"/>
            </a:br>
            <a:br>
              <a:rPr lang="en-US" dirty="0"/>
            </a:br>
            <a:r>
              <a:rPr lang="en-US" dirty="0">
                <a:solidFill>
                  <a:srgbClr val="00B050"/>
                </a:solidFill>
              </a:rPr>
              <a:t>Choice A</a:t>
            </a:r>
            <a:r>
              <a:rPr lang="en-US" dirty="0"/>
              <a:t> is incorrect because, for one, where the author expresses opinions they are generally about Whitehead and not about the field. Perhaps even more importantly, the only place where the author talks about how respected/important metaphysics is </a:t>
            </a:r>
            <a:r>
              <a:rPr lang="en-US" dirty="0" err="1"/>
              <a:t>is</a:t>
            </a:r>
            <a:r>
              <a:rPr lang="en-US" dirty="0"/>
              <a:t> in the first paragraph, where everything is written in the past tense about the way that the field was perceived in the 1920s. You simply cannot get a feel for how the author perceives the field today. </a:t>
            </a:r>
          </a:p>
          <a:p>
            <a:r>
              <a:rPr lang="en-US" dirty="0"/>
              <a:t>Similarly, </a:t>
            </a:r>
            <a:r>
              <a:rPr lang="en-US" dirty="0">
                <a:solidFill>
                  <a:srgbClr val="00B050"/>
                </a:solidFill>
              </a:rPr>
              <a:t>choice C</a:t>
            </a:r>
            <a:r>
              <a:rPr lang="en-US" dirty="0"/>
              <a:t> is also incorrect: where the phrase "the ever-more impressive accomplishments of empirical science" is talking about the past ("had led to a general consensus") so you cannot gauge how the author would have compared the fields at the time the passage was written.</a:t>
            </a:r>
            <a:br>
              <a:rPr lang="en-US" dirty="0"/>
            </a:br>
            <a:br>
              <a:rPr lang="en-US" dirty="0"/>
            </a:br>
            <a:r>
              <a:rPr lang="en-US" dirty="0">
                <a:solidFill>
                  <a:srgbClr val="00B050"/>
                </a:solidFill>
              </a:rPr>
              <a:t>Choice D</a:t>
            </a:r>
            <a:r>
              <a:rPr lang="en-US" dirty="0"/>
              <a:t> takes a stronger stance than choice B - challenging the status quo does not necessarily make someone controversial. All the evidence about how Whitehead was perceived in academia suggests that he was respected (all in the third paragraph), so there is just no evidence of any controversy. And choice E similarly lacks direct proof. While Whitehead did himself become highly respected in academia, there just isn't any discussion of how the field's perception changed in that time.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ownload (1).jpg"/>
          <p:cNvPicPr>
            <a:picLocks noGrp="1" noChangeAspect="1"/>
          </p:cNvPicPr>
          <p:nvPr>
            <p:ph sz="quarter" idx="1"/>
          </p:nvPr>
        </p:nvPicPr>
        <p:blipFill>
          <a:blip r:embed="rId2"/>
          <a:stretch>
            <a:fillRect/>
          </a:stretch>
        </p:blipFill>
        <p:spPr>
          <a:xfrm>
            <a:off x="1828800" y="1295400"/>
            <a:ext cx="5715000" cy="403859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a:t>Solution</a:t>
            </a:r>
          </a:p>
        </p:txBody>
      </p:sp>
      <p:sp>
        <p:nvSpPr>
          <p:cNvPr id="3" name="Content Placeholder 2"/>
          <p:cNvSpPr>
            <a:spLocks noGrp="1"/>
          </p:cNvSpPr>
          <p:nvPr>
            <p:ph sz="quarter" idx="1"/>
          </p:nvPr>
        </p:nvSpPr>
        <p:spPr>
          <a:xfrm>
            <a:off x="914400" y="1143000"/>
            <a:ext cx="7772400" cy="4876800"/>
          </a:xfrm>
        </p:spPr>
        <p:txBody>
          <a:bodyPr>
            <a:normAutofit fontScale="77500" lnSpcReduction="20000"/>
          </a:bodyPr>
          <a:lstStyle/>
          <a:p>
            <a:pPr>
              <a:buNone/>
            </a:pPr>
            <a:r>
              <a:rPr lang="en-US" sz="2800" dirty="0"/>
              <a:t>    Whether you can accomplish a specific goal or meet a specific deadline depends first on how much time you need to get the job done. What should you do when the demands of the job exceed the time you have available? The best approach is to divide the project into smaller pieces. Different goals will have to be divided in different ways, but one seemingly unrealistic goal can often be accomplished by working on several smaller, more reasonable goals. </a:t>
            </a:r>
          </a:p>
          <a:p>
            <a:pPr>
              <a:buNone/>
            </a:pPr>
            <a:r>
              <a:rPr lang="en-US" sz="2800" dirty="0"/>
              <a:t>  Q:   The main idea of the passage is that </a:t>
            </a:r>
          </a:p>
          <a:p>
            <a:pPr>
              <a:buNone/>
            </a:pPr>
            <a:r>
              <a:rPr lang="en-US" sz="2800" dirty="0"/>
              <a:t>   a. jobs often remain only partially completed because of lack of time. </a:t>
            </a:r>
          </a:p>
          <a:p>
            <a:pPr>
              <a:buNone/>
            </a:pPr>
            <a:r>
              <a:rPr lang="en-US" sz="2800" dirty="0"/>
              <a:t>   b. the best way to complete projects is to make sure your goals are achievable. </a:t>
            </a:r>
          </a:p>
          <a:p>
            <a:pPr>
              <a:buNone/>
            </a:pPr>
            <a:r>
              <a:rPr lang="en-US" sz="2800" dirty="0">
                <a:solidFill>
                  <a:srgbClr val="FF0000"/>
                </a:solidFill>
              </a:rPr>
              <a:t>   c. the best way to tackle a large project is to separate it into smaller parts. </a:t>
            </a:r>
          </a:p>
          <a:p>
            <a:pPr>
              <a:buNone/>
            </a:pPr>
            <a:r>
              <a:rPr lang="en-US" sz="2800" dirty="0"/>
              <a:t>   d. the best approach to a demanding job is to delegate responsibility.</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3" name="Content Placeholder 2"/>
          <p:cNvSpPr>
            <a:spLocks noGrp="1"/>
          </p:cNvSpPr>
          <p:nvPr>
            <p:ph sz="quarter" idx="1"/>
          </p:nvPr>
        </p:nvSpPr>
        <p:spPr/>
        <p:txBody>
          <a:bodyPr/>
          <a:lstStyle/>
          <a:p>
            <a:pPr>
              <a:buNone/>
            </a:pPr>
            <a:endParaRPr lang="en-US" dirty="0"/>
          </a:p>
          <a:p>
            <a:pPr>
              <a:buNone/>
            </a:pPr>
            <a:endParaRPr lang="en-US" dirty="0"/>
          </a:p>
          <a:p>
            <a:pPr>
              <a:buNone/>
            </a:pPr>
            <a:r>
              <a:rPr lang="en-US" dirty="0"/>
              <a:t>    The third sentence is the main idea. It is a general idea that answers the only question posed in the passage. The other choices are not in the passage.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708</TotalTime>
  <Words>8052</Words>
  <Application>Microsoft Office PowerPoint</Application>
  <PresentationFormat>On-screen Show (4:3)</PresentationFormat>
  <Paragraphs>438</Paragraphs>
  <Slides>73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73</vt:i4>
      </vt:variant>
    </vt:vector>
  </HeadingPairs>
  <TitlesOfParts>
    <vt:vector size="80" baseType="lpstr">
      <vt:lpstr>Arial</vt:lpstr>
      <vt:lpstr>Calibri</vt:lpstr>
      <vt:lpstr>Franklin Gothic Book</vt:lpstr>
      <vt:lpstr>Perpetua</vt:lpstr>
      <vt:lpstr>Wingdings</vt:lpstr>
      <vt:lpstr>Wingdings 2</vt:lpstr>
      <vt:lpstr>Equity</vt:lpstr>
      <vt:lpstr>Reading Comprehension</vt:lpstr>
      <vt:lpstr>Precursor Ideas</vt:lpstr>
      <vt:lpstr>Reading Comprehension Question Types</vt:lpstr>
      <vt:lpstr>1. Main Idea</vt:lpstr>
      <vt:lpstr>Identify the main idea</vt:lpstr>
      <vt:lpstr>Identify the main idea</vt:lpstr>
      <vt:lpstr>PowerPoint Presentation</vt:lpstr>
      <vt:lpstr>Solution</vt:lpstr>
      <vt:lpstr>Explanation</vt:lpstr>
      <vt:lpstr>PowerPoint Presentation</vt:lpstr>
      <vt:lpstr>Solution</vt:lpstr>
      <vt:lpstr>Explanation</vt:lpstr>
      <vt:lpstr>PowerPoint Presentation</vt:lpstr>
      <vt:lpstr>Solution</vt:lpstr>
      <vt:lpstr>Explanation</vt:lpstr>
      <vt:lpstr>PowerPoint Presentation</vt:lpstr>
      <vt:lpstr>Solution</vt:lpstr>
      <vt:lpstr>Explanation</vt:lpstr>
      <vt:lpstr>2. Supporting Idea</vt:lpstr>
      <vt:lpstr>Identify the supporting idea</vt:lpstr>
      <vt:lpstr>Identify the supporting idea</vt:lpstr>
      <vt:lpstr>PowerPoint Presentation</vt:lpstr>
      <vt:lpstr>Solution</vt:lpstr>
      <vt:lpstr>Explanation</vt:lpstr>
      <vt:lpstr>PowerPoint Presentation</vt:lpstr>
      <vt:lpstr>Explanation</vt:lpstr>
      <vt:lpstr>PowerPoint Presentation</vt:lpstr>
      <vt:lpstr>Solution</vt:lpstr>
      <vt:lpstr>Explanation</vt:lpstr>
      <vt:lpstr>3. Inference</vt:lpstr>
      <vt:lpstr>Find the inference</vt:lpstr>
      <vt:lpstr>Solution</vt:lpstr>
      <vt:lpstr>PowerPoint Presentation</vt:lpstr>
      <vt:lpstr>Solution</vt:lpstr>
      <vt:lpstr>Explanation</vt:lpstr>
      <vt:lpstr>PowerPoint Presentation</vt:lpstr>
      <vt:lpstr>One can infer from the passage that the underlined word strife means</vt:lpstr>
      <vt:lpstr>One can infer from the passage that the underlined word strife means</vt:lpstr>
      <vt:lpstr>PowerPoint Presentation</vt:lpstr>
      <vt:lpstr>Solution </vt:lpstr>
      <vt:lpstr>Explanation</vt:lpstr>
      <vt:lpstr>4 Tone &amp; Style</vt:lpstr>
      <vt:lpstr>Types of Tones</vt:lpstr>
      <vt:lpstr>Identify Tone &amp; Style</vt:lpstr>
      <vt:lpstr>Identify Tone &amp; Style</vt:lpstr>
      <vt:lpstr>PowerPoint Presentation</vt:lpstr>
      <vt:lpstr>Solution</vt:lpstr>
      <vt:lpstr>Explanation</vt:lpstr>
      <vt:lpstr>PowerPoint Presentation</vt:lpstr>
      <vt:lpstr>Solution</vt:lpstr>
      <vt:lpstr>Explanation</vt:lpstr>
      <vt:lpstr>PowerPoint Presentation</vt:lpstr>
      <vt:lpstr>   Q. Tone of the Author as expressed in the passage can be best described </vt:lpstr>
      <vt:lpstr>   Q. Tone of the Author as expressed in the passage can be best described </vt:lpstr>
      <vt:lpstr>5 Passage Structure </vt:lpstr>
      <vt:lpstr>PowerPoint Presentation</vt:lpstr>
      <vt:lpstr>Based on the context of the passage, the author's use of the word "empirical" most nearly means which of the following? </vt:lpstr>
      <vt:lpstr>Explanation</vt:lpstr>
      <vt:lpstr>PowerPoint Presentation</vt:lpstr>
      <vt:lpstr>PowerPoint Presentation</vt:lpstr>
      <vt:lpstr>Explanation</vt:lpstr>
      <vt:lpstr>6 Application</vt:lpstr>
      <vt:lpstr>Identify Application</vt:lpstr>
      <vt:lpstr>Identify Application</vt:lpstr>
      <vt:lpstr>PowerPoint Presentation</vt:lpstr>
      <vt:lpstr>PowerPoint Presentation</vt:lpstr>
      <vt:lpstr>Solution</vt:lpstr>
      <vt:lpstr>Explanation</vt:lpstr>
      <vt:lpstr>PowerPoint Presentation</vt:lpstr>
      <vt:lpstr>The author of the passage would most likely agree with which of the following statements?</vt:lpstr>
      <vt:lpstr>Solution</vt:lpstr>
      <vt:lpstr>Explanation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Comprehension</dc:title>
  <dc:creator>Roger</dc:creator>
  <cp:lastModifiedBy>Windows User</cp:lastModifiedBy>
  <cp:revision>97</cp:revision>
  <dcterms:created xsi:type="dcterms:W3CDTF">2018-04-05T06:50:47Z</dcterms:created>
  <dcterms:modified xsi:type="dcterms:W3CDTF">2019-07-02T04:10:53Z</dcterms:modified>
</cp:coreProperties>
</file>