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339" r:id="rId2"/>
    <p:sldId id="341" r:id="rId3"/>
    <p:sldId id="294" r:id="rId4"/>
    <p:sldId id="320" r:id="rId5"/>
    <p:sldId id="322" r:id="rId6"/>
    <p:sldId id="321" r:id="rId7"/>
    <p:sldId id="342" r:id="rId8"/>
    <p:sldId id="296" r:id="rId9"/>
    <p:sldId id="302" r:id="rId10"/>
    <p:sldId id="301" r:id="rId11"/>
    <p:sldId id="343" r:id="rId12"/>
    <p:sldId id="298" r:id="rId13"/>
    <p:sldId id="299" r:id="rId14"/>
    <p:sldId id="303" r:id="rId15"/>
    <p:sldId id="304" r:id="rId16"/>
    <p:sldId id="305" r:id="rId17"/>
    <p:sldId id="306" r:id="rId18"/>
    <p:sldId id="318" r:id="rId19"/>
    <p:sldId id="307" r:id="rId20"/>
    <p:sldId id="308" r:id="rId21"/>
    <p:sldId id="316" r:id="rId22"/>
    <p:sldId id="317" r:id="rId23"/>
    <p:sldId id="309" r:id="rId24"/>
    <p:sldId id="310" r:id="rId25"/>
    <p:sldId id="311" r:id="rId26"/>
    <p:sldId id="312" r:id="rId27"/>
    <p:sldId id="319" r:id="rId28"/>
    <p:sldId id="344" r:id="rId29"/>
    <p:sldId id="313" r:id="rId30"/>
    <p:sldId id="345" r:id="rId31"/>
    <p:sldId id="323" r:id="rId32"/>
    <p:sldId id="334" r:id="rId33"/>
    <p:sldId id="324" r:id="rId34"/>
    <p:sldId id="325" r:id="rId35"/>
    <p:sldId id="326" r:id="rId36"/>
    <p:sldId id="332" r:id="rId37"/>
    <p:sldId id="327" r:id="rId38"/>
    <p:sldId id="328" r:id="rId39"/>
    <p:sldId id="329" r:id="rId40"/>
    <p:sldId id="333" r:id="rId41"/>
    <p:sldId id="330" r:id="rId42"/>
    <p:sldId id="331" r:id="rId43"/>
    <p:sldId id="274" r:id="rId44"/>
    <p:sldId id="340" r:id="rId4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mar" initial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5B114A-F8C1-4ABE-9628-100FCBE5451F}"/>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id="{BF9E01B8-64F8-416F-89D9-5A597AF3DEE0}"/>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DD28B758-7D0F-4F1D-9EE9-7DFD421445C4}" type="datetimeFigureOut">
              <a:rPr lang="en-US"/>
              <a:pPr>
                <a:defRPr/>
              </a:pPr>
              <a:t>2/11/2022</a:t>
            </a:fld>
            <a:endParaRPr lang="en-US"/>
          </a:p>
        </p:txBody>
      </p:sp>
      <p:sp>
        <p:nvSpPr>
          <p:cNvPr id="4" name="Slide Image Placeholder 3">
            <a:extLst>
              <a:ext uri="{FF2B5EF4-FFF2-40B4-BE49-F238E27FC236}">
                <a16:creationId xmlns:a16="http://schemas.microsoft.com/office/drawing/2014/main" id="{19B0537C-F857-4540-AB3A-1A609460B436}"/>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C28FDC8E-4DDF-480A-9909-4918101F8DF2}"/>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F58FD19D-52A1-44BE-8921-231129190D19}"/>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65AE8C65-583F-4248-978E-D8D9C1ADFDC4}"/>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BE7EA5B-8418-4031-9FF4-71BFE67C46A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C1F7D168-1DE1-4E74-9B51-F307151C06D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E681D1D-CF72-4B2A-A381-8619A7F62296}" type="slidenum">
              <a:rPr lang="en-US" altLang="en-US"/>
              <a:pPr eaLnBrk="1" hangingPunct="1"/>
              <a:t>19</a:t>
            </a:fld>
            <a:endParaRPr lang="en-US" altLang="en-US"/>
          </a:p>
        </p:txBody>
      </p:sp>
      <p:sp>
        <p:nvSpPr>
          <p:cNvPr id="82947" name="Rectangle 2">
            <a:extLst>
              <a:ext uri="{FF2B5EF4-FFF2-40B4-BE49-F238E27FC236}">
                <a16:creationId xmlns:a16="http://schemas.microsoft.com/office/drawing/2014/main" id="{5B95D0E6-05C3-4A06-AE05-C4F44478C48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a:extLst>
              <a:ext uri="{FF2B5EF4-FFF2-40B4-BE49-F238E27FC236}">
                <a16:creationId xmlns:a16="http://schemas.microsoft.com/office/drawing/2014/main" id="{13E96963-9FAF-4F0A-A923-F2E490091B9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String</a:t>
            </a:r>
            <a:r>
              <a:rPr lang="en-US" altLang="en-US">
                <a:latin typeface="Arial" panose="020B0604020202020204" pitchFamily="34" charset="0"/>
                <a:cs typeface="Arial" panose="020B0604020202020204" pitchFamily="34" charset="0"/>
              </a:rPr>
              <a:t> has four overloaded versions of </a:t>
            </a:r>
            <a:r>
              <a:rPr lang="en-US" altLang="en-US">
                <a:solidFill>
                  <a:srgbClr val="000000"/>
                </a:solidFill>
                <a:latin typeface="Courier New" panose="02070309020205020404" pitchFamily="49" charset="0"/>
                <a:cs typeface="Arial" panose="020B0604020202020204" pitchFamily="34" charset="0"/>
              </a:rPr>
              <a:t>indexOf</a:t>
            </a:r>
            <a:r>
              <a:rPr lang="en-US" altLang="en-US">
                <a:latin typeface="Arial" panose="020B0604020202020204" pitchFamily="34" charset="0"/>
                <a:cs typeface="Arial" panose="020B0604020202020204" pitchFamily="34" charset="0"/>
              </a:rPr>
              <a:t> and four versions of </a:t>
            </a:r>
            <a:r>
              <a:rPr lang="en-US" altLang="en-US">
                <a:solidFill>
                  <a:srgbClr val="000000"/>
                </a:solidFill>
                <a:latin typeface="Courier New" panose="02070309020205020404" pitchFamily="49" charset="0"/>
                <a:cs typeface="Arial" panose="020B0604020202020204" pitchFamily="34" charset="0"/>
              </a:rPr>
              <a:t>lastIndexOf</a:t>
            </a:r>
            <a:r>
              <a:rPr lang="en-US" altLang="en-US">
                <a:latin typeface="Arial" panose="020B0604020202020204" pitchFamily="34" charset="0"/>
                <a:cs typeface="Arial" panose="020B0604020202020204" pitchFamily="34" charset="0"/>
              </a:rPr>
              <a:t>.</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lastIndexOf(ch, fromPos)</a:t>
            </a:r>
            <a:r>
              <a:rPr lang="en-US" altLang="en-US">
                <a:latin typeface="Arial" panose="020B0604020202020204" pitchFamily="34" charset="0"/>
                <a:cs typeface="Arial" panose="020B0604020202020204" pitchFamily="34" charset="0"/>
              </a:rPr>
              <a:t> starts looking at </a:t>
            </a:r>
            <a:r>
              <a:rPr lang="en-US" altLang="en-US">
                <a:solidFill>
                  <a:srgbClr val="000000"/>
                </a:solidFill>
                <a:latin typeface="Courier New" panose="02070309020205020404" pitchFamily="49" charset="0"/>
                <a:cs typeface="Arial" panose="020B0604020202020204" pitchFamily="34" charset="0"/>
              </a:rPr>
              <a:t>fromPos</a:t>
            </a:r>
            <a:r>
              <a:rPr lang="en-US" altLang="en-US">
                <a:latin typeface="Arial" panose="020B0604020202020204" pitchFamily="34" charset="0"/>
                <a:cs typeface="Arial" panose="020B0604020202020204" pitchFamily="34" charset="0"/>
              </a:rPr>
              <a:t> and goes backward towards the beginning of the string.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FAAA2997-0759-468C-B510-62D8898B18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D4F73E9-DD8C-469A-97CE-98407BE24243}" type="slidenum">
              <a:rPr lang="en-US" altLang="en-US"/>
              <a:pPr eaLnBrk="1" hangingPunct="1"/>
              <a:t>20</a:t>
            </a:fld>
            <a:endParaRPr lang="en-US" altLang="en-US"/>
          </a:p>
        </p:txBody>
      </p:sp>
      <p:sp>
        <p:nvSpPr>
          <p:cNvPr id="83971" name="Rectangle 2">
            <a:extLst>
              <a:ext uri="{FF2B5EF4-FFF2-40B4-BE49-F238E27FC236}">
                <a16:creationId xmlns:a16="http://schemas.microsoft.com/office/drawing/2014/main" id="{1DE06F84-D9C9-4CF7-AC0D-7A5DF5407A3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2" name="Rectangle 3">
            <a:extLst>
              <a:ext uri="{FF2B5EF4-FFF2-40B4-BE49-F238E27FC236}">
                <a16:creationId xmlns:a16="http://schemas.microsoft.com/office/drawing/2014/main" id="{9D1C0C12-8E8D-4F0A-A63C-1FE55DA2A1A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10000"/>
          </a:bodyPr>
          <a:lstStyle/>
          <a:p>
            <a:pPr eaLnBrk="1" hangingPunct="1">
              <a:spcBef>
                <a:spcPct val="0"/>
              </a:spcBef>
            </a:pPr>
            <a:r>
              <a:rPr lang="en-US" altLang="en-US" sz="1000">
                <a:latin typeface="Arial" panose="020B0604020202020204" pitchFamily="34" charset="0"/>
                <a:cs typeface="Arial" panose="020B0604020202020204" pitchFamily="34" charset="0"/>
              </a:rPr>
              <a:t>You cannot use relational operators for comparing the contents of strings.</a:t>
            </a:r>
          </a:p>
          <a:p>
            <a:pPr eaLnBrk="1" hangingPunct="1">
              <a:spcBef>
                <a:spcPct val="0"/>
              </a:spcBef>
            </a:pPr>
            <a:endParaRPr lang="en-US" altLang="en-US" sz="1000">
              <a:latin typeface="Arial" panose="020B0604020202020204" pitchFamily="34" charset="0"/>
              <a:cs typeface="Arial" panose="020B0604020202020204" pitchFamily="34" charset="0"/>
            </a:endParaRPr>
          </a:p>
          <a:p>
            <a:pPr eaLnBrk="1" hangingPunct="1">
              <a:spcBef>
                <a:spcPct val="0"/>
              </a:spcBef>
            </a:pPr>
            <a:r>
              <a:rPr lang="en-US" altLang="en-US" sz="1000">
                <a:solidFill>
                  <a:srgbClr val="000000"/>
                </a:solidFill>
                <a:latin typeface="Courier New" panose="02070309020205020404" pitchFamily="49" charset="0"/>
                <a:cs typeface="Arial" panose="020B0604020202020204" pitchFamily="34" charset="0"/>
              </a:rPr>
              <a:t>word1.compareTo(word2)</a:t>
            </a:r>
            <a:r>
              <a:rPr lang="en-US" altLang="en-US" sz="1000">
                <a:latin typeface="Arial" panose="020B0604020202020204" pitchFamily="34" charset="0"/>
                <a:cs typeface="Arial" panose="020B0604020202020204" pitchFamily="34" charset="0"/>
              </a:rPr>
              <a:t> returns an </a:t>
            </a:r>
            <a:r>
              <a:rPr lang="en-US" altLang="en-US" sz="1000">
                <a:solidFill>
                  <a:srgbClr val="000000"/>
                </a:solidFill>
                <a:latin typeface="Courier New" panose="02070309020205020404" pitchFamily="49" charset="0"/>
                <a:cs typeface="Arial" panose="020B0604020202020204" pitchFamily="34" charset="0"/>
              </a:rPr>
              <a:t>int</a:t>
            </a:r>
            <a:r>
              <a:rPr lang="en-US" altLang="en-US" sz="1000">
                <a:latin typeface="Arial" panose="020B0604020202020204" pitchFamily="34" charset="0"/>
                <a:cs typeface="Arial" panose="020B0604020202020204" pitchFamily="34" charset="0"/>
              </a:rPr>
              <a:t>.  Basically if </a:t>
            </a:r>
            <a:r>
              <a:rPr lang="en-US" altLang="en-US" sz="1000">
                <a:solidFill>
                  <a:srgbClr val="000000"/>
                </a:solidFill>
                <a:latin typeface="Courier New" panose="02070309020205020404" pitchFamily="49" charset="0"/>
                <a:cs typeface="Arial" panose="020B0604020202020204" pitchFamily="34" charset="0"/>
              </a:rPr>
              <a:t>word1</a:t>
            </a:r>
            <a:r>
              <a:rPr lang="en-US" altLang="en-US" sz="1000">
                <a:latin typeface="Arial" panose="020B0604020202020204" pitchFamily="34" charset="0"/>
                <a:cs typeface="Arial" panose="020B0604020202020204" pitchFamily="34" charset="0"/>
              </a:rPr>
              <a:t> is “smaller” than </a:t>
            </a:r>
            <a:r>
              <a:rPr lang="en-US" altLang="en-US" sz="1000">
                <a:solidFill>
                  <a:srgbClr val="000000"/>
                </a:solidFill>
                <a:latin typeface="Courier New" panose="02070309020205020404" pitchFamily="49" charset="0"/>
                <a:cs typeface="Arial" panose="020B0604020202020204" pitchFamily="34" charset="0"/>
              </a:rPr>
              <a:t>word2</a:t>
            </a:r>
            <a:r>
              <a:rPr lang="en-US" altLang="en-US" sz="1000">
                <a:latin typeface="Arial" panose="020B0604020202020204" pitchFamily="34" charset="0"/>
                <a:cs typeface="Arial" panose="020B0604020202020204" pitchFamily="34" charset="0"/>
              </a:rPr>
              <a:t>, the result is negative, and if </a:t>
            </a:r>
            <a:r>
              <a:rPr lang="en-US" altLang="en-US" sz="1000">
                <a:solidFill>
                  <a:srgbClr val="000000"/>
                </a:solidFill>
                <a:latin typeface="Courier New" panose="02070309020205020404" pitchFamily="49" charset="0"/>
                <a:cs typeface="Arial" panose="020B0604020202020204" pitchFamily="34" charset="0"/>
              </a:rPr>
              <a:t>word1</a:t>
            </a:r>
            <a:r>
              <a:rPr lang="en-US" altLang="en-US" sz="1000">
                <a:latin typeface="Arial" panose="020B0604020202020204" pitchFamily="34" charset="0"/>
                <a:cs typeface="Arial" panose="020B0604020202020204" pitchFamily="34" charset="0"/>
              </a:rPr>
              <a:t> is “larger” the result is positive.  </a:t>
            </a:r>
            <a:r>
              <a:rPr lang="en-US" altLang="en-US" sz="1000">
                <a:solidFill>
                  <a:srgbClr val="000000"/>
                </a:solidFill>
                <a:latin typeface="Courier New" panose="02070309020205020404" pitchFamily="49" charset="0"/>
                <a:cs typeface="Arial" panose="020B0604020202020204" pitchFamily="34" charset="0"/>
              </a:rPr>
              <a:t>compareTo</a:t>
            </a:r>
            <a:r>
              <a:rPr lang="en-US" altLang="en-US" sz="1000">
                <a:latin typeface="Arial" panose="020B0604020202020204" pitchFamily="34" charset="0"/>
                <a:cs typeface="Arial" panose="020B0604020202020204" pitchFamily="34" charset="0"/>
              </a:rPr>
              <a:t> returns 0 whenever </a:t>
            </a:r>
            <a:r>
              <a:rPr lang="en-US" altLang="en-US" sz="1000">
                <a:solidFill>
                  <a:srgbClr val="000000"/>
                </a:solidFill>
                <a:latin typeface="Courier New" panose="02070309020205020404" pitchFamily="49" charset="0"/>
                <a:cs typeface="Arial" panose="020B0604020202020204" pitchFamily="34" charset="0"/>
              </a:rPr>
              <a:t>equals</a:t>
            </a:r>
            <a:r>
              <a:rPr lang="en-US" altLang="en-US" sz="1000">
                <a:latin typeface="Arial" panose="020B0604020202020204" pitchFamily="34" charset="0"/>
                <a:cs typeface="Arial" panose="020B0604020202020204" pitchFamily="34" charset="0"/>
              </a:rPr>
              <a:t> returns </a:t>
            </a:r>
            <a:r>
              <a:rPr lang="en-US" altLang="en-US" sz="1000">
                <a:solidFill>
                  <a:srgbClr val="000000"/>
                </a:solidFill>
                <a:latin typeface="Courier New" panose="02070309020205020404" pitchFamily="49" charset="0"/>
                <a:cs typeface="Arial" panose="020B0604020202020204" pitchFamily="34" charset="0"/>
              </a:rPr>
              <a:t>true</a:t>
            </a:r>
            <a:r>
              <a:rPr lang="en-US" altLang="en-US" sz="1000">
                <a:latin typeface="Arial" panose="020B0604020202020204" pitchFamily="34" charset="0"/>
                <a:cs typeface="Arial" panose="020B0604020202020204" pitchFamily="34" charset="0"/>
              </a:rPr>
              <a:t>.</a:t>
            </a:r>
          </a:p>
          <a:p>
            <a:pPr eaLnBrk="1" hangingPunct="1">
              <a:spcBef>
                <a:spcPct val="0"/>
              </a:spcBef>
            </a:pPr>
            <a:endParaRPr lang="en-US" altLang="en-US" sz="1000">
              <a:latin typeface="Arial" panose="020B0604020202020204" pitchFamily="34" charset="0"/>
              <a:cs typeface="Arial" panose="020B0604020202020204" pitchFamily="34" charset="0"/>
            </a:endParaRPr>
          </a:p>
          <a:p>
            <a:pPr eaLnBrk="1" hangingPunct="1">
              <a:spcBef>
                <a:spcPct val="0"/>
              </a:spcBef>
            </a:pPr>
            <a:r>
              <a:rPr lang="en-US" altLang="en-US" sz="1000">
                <a:latin typeface="Arial" panose="020B0604020202020204" pitchFamily="34" charset="0"/>
                <a:cs typeface="Arial" panose="020B0604020202020204" pitchFamily="34" charset="0"/>
              </a:rPr>
              <a:t>Here is how Java docs describe </a:t>
            </a:r>
            <a:r>
              <a:rPr lang="en-US" altLang="en-US" sz="1000">
                <a:solidFill>
                  <a:srgbClr val="000000"/>
                </a:solidFill>
                <a:latin typeface="Courier New" panose="02070309020205020404" pitchFamily="49" charset="0"/>
                <a:cs typeface="Arial" panose="020B0604020202020204" pitchFamily="34" charset="0"/>
              </a:rPr>
              <a:t>compareTo</a:t>
            </a:r>
            <a:r>
              <a:rPr lang="en-US" altLang="en-US" sz="1000">
                <a:latin typeface="Arial" panose="020B0604020202020204" pitchFamily="34" charset="0"/>
                <a:cs typeface="Arial" panose="020B0604020202020204" pitchFamily="34" charset="0"/>
              </a:rPr>
              <a:t>:</a:t>
            </a:r>
            <a:endParaRPr lang="en-US" altLang="en-US" sz="900">
              <a:latin typeface="Arial" panose="020B0604020202020204" pitchFamily="34" charset="0"/>
              <a:cs typeface="Arial" panose="020B0604020202020204" pitchFamily="34" charset="0"/>
            </a:endParaRPr>
          </a:p>
          <a:p>
            <a:pPr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Compares two strings lexicographically. The comparison is based on the Unicode value of each character in the strings. The character sequence represented by this String object is compared lexicographically to the character sequence represented by the argument string. The result is a negative integer if this String object lexicographically precedes the argument string. The result is a positive integer if this String object lexicographically follows the argument string. The result is zero if the strings are equal; compareTo returns 0 exactly when the equals(Object) method would return true.</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This is the definition of lexicographic ordering. If two strings are different, then either they have different characters at some index that is a valid index for both strings, or their lengths are different, or both. If they have different characters at one or more index positions, let k be the smallest such index; then the string whose character at position k has the smaller value, as determined by using the &lt; operator, lexicographically precedes the other string. In this case, compareTo returns the difference of the two character values at position k in the two string — that is, the value: </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 t</a:t>
            </a:r>
            <a:r>
              <a:rPr lang="en-US" altLang="en-US" sz="900">
                <a:solidFill>
                  <a:srgbClr val="000000"/>
                </a:solidFill>
                <a:latin typeface="Courier New" panose="02070309020205020404" pitchFamily="49" charset="0"/>
                <a:cs typeface="Arial" panose="020B0604020202020204" pitchFamily="34" charset="0"/>
              </a:rPr>
              <a:t>his.charAt(k)-anotherString.charAt(k)</a:t>
            </a: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 </a:t>
            </a:r>
          </a:p>
          <a:p>
            <a:pPr lvl="2" eaLnBrk="1" hangingPunct="1">
              <a:spcBef>
                <a:spcPct val="0"/>
              </a:spcBef>
            </a:pPr>
            <a:r>
              <a:rPr lang="en-US" altLang="en-US" sz="900">
                <a:latin typeface="Arial" panose="020B0604020202020204" pitchFamily="34" charset="0"/>
                <a:cs typeface="Arial" panose="020B0604020202020204" pitchFamily="34" charset="0"/>
              </a:rPr>
              <a:t>If there is no index position at which they differ, then the shorter string lexicographically precedes the longer string. In this case, compareTo returns the difference of the lengths of the strings — that is, the value: </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eaLnBrk="1" hangingPunct="1">
              <a:spcBef>
                <a:spcPct val="0"/>
              </a:spcBef>
            </a:pPr>
            <a:r>
              <a:rPr lang="en-US" altLang="en-US" sz="900">
                <a:solidFill>
                  <a:srgbClr val="000000"/>
                </a:solidFill>
                <a:latin typeface="Courier New" panose="02070309020205020404" pitchFamily="49" charset="0"/>
                <a:cs typeface="Arial" panose="020B0604020202020204" pitchFamily="34" charset="0"/>
              </a:rPr>
              <a:t>	this.length()-anotherString.length()</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2D7586DE-49C7-43B3-9179-406C642A08B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6509207-EA2A-4B11-9505-177B18A8D876}" type="slidenum">
              <a:rPr lang="en-US" altLang="en-US"/>
              <a:pPr eaLnBrk="1" hangingPunct="1"/>
              <a:t>23</a:t>
            </a:fld>
            <a:endParaRPr lang="en-US" altLang="en-US"/>
          </a:p>
        </p:txBody>
      </p:sp>
      <p:sp>
        <p:nvSpPr>
          <p:cNvPr id="84995" name="Rectangle 2">
            <a:extLst>
              <a:ext uri="{FF2B5EF4-FFF2-40B4-BE49-F238E27FC236}">
                <a16:creationId xmlns:a16="http://schemas.microsoft.com/office/drawing/2014/main" id="{6518ABDD-1C8B-41A2-858F-CC71E45B45C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a:extLst>
              <a:ext uri="{FF2B5EF4-FFF2-40B4-BE49-F238E27FC236}">
                <a16:creationId xmlns:a16="http://schemas.microsoft.com/office/drawing/2014/main" id="{F9E655B5-5431-40D3-9F38-10275F023DB7}"/>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10000"/>
          </a:bodyPr>
          <a:lstStyle/>
          <a:p>
            <a:pPr eaLnBrk="1" hangingPunct="1">
              <a:spcBef>
                <a:spcPct val="0"/>
              </a:spcBef>
            </a:pPr>
            <a:r>
              <a:rPr lang="en-US" altLang="en-US" sz="1000">
                <a:latin typeface="Arial" panose="020B0604020202020204" pitchFamily="34" charset="0"/>
                <a:cs typeface="Arial" panose="020B0604020202020204" pitchFamily="34" charset="0"/>
              </a:rPr>
              <a:t>You cannot use relational operators for comparing the contents of strings.</a:t>
            </a:r>
          </a:p>
          <a:p>
            <a:pPr eaLnBrk="1" hangingPunct="1">
              <a:spcBef>
                <a:spcPct val="0"/>
              </a:spcBef>
            </a:pPr>
            <a:endParaRPr lang="en-US" altLang="en-US" sz="1000">
              <a:latin typeface="Arial" panose="020B0604020202020204" pitchFamily="34" charset="0"/>
              <a:cs typeface="Arial" panose="020B0604020202020204" pitchFamily="34" charset="0"/>
            </a:endParaRPr>
          </a:p>
          <a:p>
            <a:pPr eaLnBrk="1" hangingPunct="1">
              <a:spcBef>
                <a:spcPct val="0"/>
              </a:spcBef>
            </a:pPr>
            <a:r>
              <a:rPr lang="en-US" altLang="en-US" sz="1000">
                <a:solidFill>
                  <a:srgbClr val="000000"/>
                </a:solidFill>
                <a:latin typeface="Courier New" panose="02070309020205020404" pitchFamily="49" charset="0"/>
                <a:cs typeface="Arial" panose="020B0604020202020204" pitchFamily="34" charset="0"/>
              </a:rPr>
              <a:t>word1.compareTo(word2)</a:t>
            </a:r>
            <a:r>
              <a:rPr lang="en-US" altLang="en-US" sz="1000">
                <a:latin typeface="Arial" panose="020B0604020202020204" pitchFamily="34" charset="0"/>
                <a:cs typeface="Arial" panose="020B0604020202020204" pitchFamily="34" charset="0"/>
              </a:rPr>
              <a:t> returns an </a:t>
            </a:r>
            <a:r>
              <a:rPr lang="en-US" altLang="en-US" sz="1000">
                <a:solidFill>
                  <a:srgbClr val="000000"/>
                </a:solidFill>
                <a:latin typeface="Courier New" panose="02070309020205020404" pitchFamily="49" charset="0"/>
                <a:cs typeface="Arial" panose="020B0604020202020204" pitchFamily="34" charset="0"/>
              </a:rPr>
              <a:t>int</a:t>
            </a:r>
            <a:r>
              <a:rPr lang="en-US" altLang="en-US" sz="1000">
                <a:latin typeface="Arial" panose="020B0604020202020204" pitchFamily="34" charset="0"/>
                <a:cs typeface="Arial" panose="020B0604020202020204" pitchFamily="34" charset="0"/>
              </a:rPr>
              <a:t>.  Basically if </a:t>
            </a:r>
            <a:r>
              <a:rPr lang="en-US" altLang="en-US" sz="1000">
                <a:solidFill>
                  <a:srgbClr val="000000"/>
                </a:solidFill>
                <a:latin typeface="Courier New" panose="02070309020205020404" pitchFamily="49" charset="0"/>
                <a:cs typeface="Arial" panose="020B0604020202020204" pitchFamily="34" charset="0"/>
              </a:rPr>
              <a:t>word1</a:t>
            </a:r>
            <a:r>
              <a:rPr lang="en-US" altLang="en-US" sz="1000">
                <a:latin typeface="Arial" panose="020B0604020202020204" pitchFamily="34" charset="0"/>
                <a:cs typeface="Arial" panose="020B0604020202020204" pitchFamily="34" charset="0"/>
              </a:rPr>
              <a:t> is “smaller” than </a:t>
            </a:r>
            <a:r>
              <a:rPr lang="en-US" altLang="en-US" sz="1000">
                <a:solidFill>
                  <a:srgbClr val="000000"/>
                </a:solidFill>
                <a:latin typeface="Courier New" panose="02070309020205020404" pitchFamily="49" charset="0"/>
                <a:cs typeface="Arial" panose="020B0604020202020204" pitchFamily="34" charset="0"/>
              </a:rPr>
              <a:t>word2</a:t>
            </a:r>
            <a:r>
              <a:rPr lang="en-US" altLang="en-US" sz="1000">
                <a:latin typeface="Arial" panose="020B0604020202020204" pitchFamily="34" charset="0"/>
                <a:cs typeface="Arial" panose="020B0604020202020204" pitchFamily="34" charset="0"/>
              </a:rPr>
              <a:t>, the result is negative, and if </a:t>
            </a:r>
            <a:r>
              <a:rPr lang="en-US" altLang="en-US" sz="1000">
                <a:solidFill>
                  <a:srgbClr val="000000"/>
                </a:solidFill>
                <a:latin typeface="Courier New" panose="02070309020205020404" pitchFamily="49" charset="0"/>
                <a:cs typeface="Arial" panose="020B0604020202020204" pitchFamily="34" charset="0"/>
              </a:rPr>
              <a:t>word1</a:t>
            </a:r>
            <a:r>
              <a:rPr lang="en-US" altLang="en-US" sz="1000">
                <a:latin typeface="Arial" panose="020B0604020202020204" pitchFamily="34" charset="0"/>
                <a:cs typeface="Arial" panose="020B0604020202020204" pitchFamily="34" charset="0"/>
              </a:rPr>
              <a:t> is “larger” the result is positive.  </a:t>
            </a:r>
            <a:r>
              <a:rPr lang="en-US" altLang="en-US" sz="1000">
                <a:solidFill>
                  <a:srgbClr val="000000"/>
                </a:solidFill>
                <a:latin typeface="Courier New" panose="02070309020205020404" pitchFamily="49" charset="0"/>
                <a:cs typeface="Arial" panose="020B0604020202020204" pitchFamily="34" charset="0"/>
              </a:rPr>
              <a:t>compareTo</a:t>
            </a:r>
            <a:r>
              <a:rPr lang="en-US" altLang="en-US" sz="1000">
                <a:latin typeface="Arial" panose="020B0604020202020204" pitchFamily="34" charset="0"/>
                <a:cs typeface="Arial" panose="020B0604020202020204" pitchFamily="34" charset="0"/>
              </a:rPr>
              <a:t> returns 0 whenever </a:t>
            </a:r>
            <a:r>
              <a:rPr lang="en-US" altLang="en-US" sz="1000">
                <a:solidFill>
                  <a:srgbClr val="000000"/>
                </a:solidFill>
                <a:latin typeface="Courier New" panose="02070309020205020404" pitchFamily="49" charset="0"/>
                <a:cs typeface="Arial" panose="020B0604020202020204" pitchFamily="34" charset="0"/>
              </a:rPr>
              <a:t>equals</a:t>
            </a:r>
            <a:r>
              <a:rPr lang="en-US" altLang="en-US" sz="1000">
                <a:latin typeface="Arial" panose="020B0604020202020204" pitchFamily="34" charset="0"/>
                <a:cs typeface="Arial" panose="020B0604020202020204" pitchFamily="34" charset="0"/>
              </a:rPr>
              <a:t> returns </a:t>
            </a:r>
            <a:r>
              <a:rPr lang="en-US" altLang="en-US" sz="1000">
                <a:solidFill>
                  <a:srgbClr val="000000"/>
                </a:solidFill>
                <a:latin typeface="Courier New" panose="02070309020205020404" pitchFamily="49" charset="0"/>
                <a:cs typeface="Arial" panose="020B0604020202020204" pitchFamily="34" charset="0"/>
              </a:rPr>
              <a:t>true</a:t>
            </a:r>
            <a:r>
              <a:rPr lang="en-US" altLang="en-US" sz="1000">
                <a:latin typeface="Arial" panose="020B0604020202020204" pitchFamily="34" charset="0"/>
                <a:cs typeface="Arial" panose="020B0604020202020204" pitchFamily="34" charset="0"/>
              </a:rPr>
              <a:t>.</a:t>
            </a:r>
          </a:p>
          <a:p>
            <a:pPr eaLnBrk="1" hangingPunct="1">
              <a:spcBef>
                <a:spcPct val="0"/>
              </a:spcBef>
            </a:pPr>
            <a:endParaRPr lang="en-US" altLang="en-US" sz="1000">
              <a:latin typeface="Arial" panose="020B0604020202020204" pitchFamily="34" charset="0"/>
              <a:cs typeface="Arial" panose="020B0604020202020204" pitchFamily="34" charset="0"/>
            </a:endParaRPr>
          </a:p>
          <a:p>
            <a:pPr eaLnBrk="1" hangingPunct="1">
              <a:spcBef>
                <a:spcPct val="0"/>
              </a:spcBef>
            </a:pPr>
            <a:r>
              <a:rPr lang="en-US" altLang="en-US" sz="1000">
                <a:latin typeface="Arial" panose="020B0604020202020204" pitchFamily="34" charset="0"/>
                <a:cs typeface="Arial" panose="020B0604020202020204" pitchFamily="34" charset="0"/>
              </a:rPr>
              <a:t>Here is how Java docs describe </a:t>
            </a:r>
            <a:r>
              <a:rPr lang="en-US" altLang="en-US" sz="1000">
                <a:solidFill>
                  <a:srgbClr val="000000"/>
                </a:solidFill>
                <a:latin typeface="Courier New" panose="02070309020205020404" pitchFamily="49" charset="0"/>
                <a:cs typeface="Arial" panose="020B0604020202020204" pitchFamily="34" charset="0"/>
              </a:rPr>
              <a:t>compareTo</a:t>
            </a:r>
            <a:r>
              <a:rPr lang="en-US" altLang="en-US" sz="1000">
                <a:latin typeface="Arial" panose="020B0604020202020204" pitchFamily="34" charset="0"/>
                <a:cs typeface="Arial" panose="020B0604020202020204" pitchFamily="34" charset="0"/>
              </a:rPr>
              <a:t>:</a:t>
            </a:r>
            <a:endParaRPr lang="en-US" altLang="en-US" sz="900">
              <a:latin typeface="Arial" panose="020B0604020202020204" pitchFamily="34" charset="0"/>
              <a:cs typeface="Arial" panose="020B0604020202020204" pitchFamily="34" charset="0"/>
            </a:endParaRPr>
          </a:p>
          <a:p>
            <a:pPr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Compares two strings lexicographically. The comparison is based on the Unicode value of each character in the strings. The character sequence represented by this String object is compared lexicographically to the character sequence represented by the argument string. The result is a negative integer if this String object lexicographically precedes the argument string. The result is a positive integer if this String object lexicographically follows the argument string. The result is zero if the strings are equal; compareTo returns 0 exactly when the equals(Object) method would return true.</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This is the definition of lexicographic ordering. If two strings are different, then either they have different characters at some index that is a valid index for both strings, or their lengths are different, or both. If they have different characters at one or more index positions, let k be the smallest such index; then the string whose character at position k has the smaller value, as determined by using the &lt; operator, lexicographically precedes the other string. In this case, compareTo returns the difference of the two character values at position k in the two string — that is, the value: </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 t</a:t>
            </a:r>
            <a:r>
              <a:rPr lang="en-US" altLang="en-US" sz="900">
                <a:solidFill>
                  <a:srgbClr val="000000"/>
                </a:solidFill>
                <a:latin typeface="Courier New" panose="02070309020205020404" pitchFamily="49" charset="0"/>
                <a:cs typeface="Arial" panose="020B0604020202020204" pitchFamily="34" charset="0"/>
              </a:rPr>
              <a:t>his.charAt(k)-anotherString.charAt(k)</a:t>
            </a: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 </a:t>
            </a:r>
          </a:p>
          <a:p>
            <a:pPr lvl="2" eaLnBrk="1" hangingPunct="1">
              <a:spcBef>
                <a:spcPct val="0"/>
              </a:spcBef>
            </a:pPr>
            <a:r>
              <a:rPr lang="en-US" altLang="en-US" sz="900">
                <a:latin typeface="Arial" panose="020B0604020202020204" pitchFamily="34" charset="0"/>
                <a:cs typeface="Arial" panose="020B0604020202020204" pitchFamily="34" charset="0"/>
              </a:rPr>
              <a:t>If there is no index position at which they differ, then the shorter string lexicographically precedes the longer string. In this case, compareTo returns the difference of the lengths of the strings — that is, the value: </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eaLnBrk="1" hangingPunct="1">
              <a:spcBef>
                <a:spcPct val="0"/>
              </a:spcBef>
            </a:pPr>
            <a:r>
              <a:rPr lang="en-US" altLang="en-US" sz="900">
                <a:solidFill>
                  <a:srgbClr val="000000"/>
                </a:solidFill>
                <a:latin typeface="Courier New" panose="02070309020205020404" pitchFamily="49" charset="0"/>
                <a:cs typeface="Arial" panose="020B0604020202020204" pitchFamily="34" charset="0"/>
              </a:rPr>
              <a:t>	this.length()-anotherString.length()</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AF744171-2C92-4B7E-8663-7252B9037F4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0005207-FB47-4491-8B11-A30F059E1509}" type="slidenum">
              <a:rPr lang="en-US" altLang="en-US"/>
              <a:pPr eaLnBrk="1" hangingPunct="1"/>
              <a:t>25</a:t>
            </a:fld>
            <a:endParaRPr lang="en-US" altLang="en-US"/>
          </a:p>
        </p:txBody>
      </p:sp>
      <p:sp>
        <p:nvSpPr>
          <p:cNvPr id="86019" name="Rectangle 2">
            <a:extLst>
              <a:ext uri="{FF2B5EF4-FFF2-40B4-BE49-F238E27FC236}">
                <a16:creationId xmlns:a16="http://schemas.microsoft.com/office/drawing/2014/main" id="{6F613B35-9362-495F-B581-9A9D22606ED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0" name="Rectangle 3">
            <a:extLst>
              <a:ext uri="{FF2B5EF4-FFF2-40B4-BE49-F238E27FC236}">
                <a16:creationId xmlns:a16="http://schemas.microsoft.com/office/drawing/2014/main" id="{70980541-7193-49C8-A5B7-D3A2091BE17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Arial" panose="020B0604020202020204" pitchFamily="34" charset="0"/>
                <a:cs typeface="Arial" panose="020B0604020202020204" pitchFamily="34" charset="0"/>
              </a:rPr>
              <a:t>Note that these methods do not change the string word1 but create and return a new string.</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trim()</a:t>
            </a:r>
            <a:r>
              <a:rPr lang="en-US" altLang="en-US">
                <a:latin typeface="Arial" panose="020B0604020202020204" pitchFamily="34" charset="0"/>
                <a:cs typeface="Arial" panose="020B0604020202020204" pitchFamily="34" charset="0"/>
              </a:rPr>
              <a:t> only removes whitespace at the ends of the string, not in the middle.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352D4187-E0B5-4217-9593-F5D4C92E642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5075C5B-57A4-4D9D-A8BD-C7C0443C3D33}" type="slidenum">
              <a:rPr lang="en-US" altLang="en-US"/>
              <a:pPr eaLnBrk="1" hangingPunct="1"/>
              <a:t>26</a:t>
            </a:fld>
            <a:endParaRPr lang="en-US" altLang="en-US"/>
          </a:p>
        </p:txBody>
      </p:sp>
      <p:sp>
        <p:nvSpPr>
          <p:cNvPr id="87043" name="Rectangle 2">
            <a:extLst>
              <a:ext uri="{FF2B5EF4-FFF2-40B4-BE49-F238E27FC236}">
                <a16:creationId xmlns:a16="http://schemas.microsoft.com/office/drawing/2014/main" id="{06741AAF-D0A6-4CCB-AED6-C72B273360F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Rectangle 3">
            <a:extLst>
              <a:ext uri="{FF2B5EF4-FFF2-40B4-BE49-F238E27FC236}">
                <a16:creationId xmlns:a16="http://schemas.microsoft.com/office/drawing/2014/main" id="{A5E4C1FA-E9EF-486A-9486-2303B92236E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Arial" panose="020B0604020202020204" pitchFamily="34" charset="0"/>
                <a:cs typeface="Arial" panose="020B0604020202020204" pitchFamily="34" charset="0"/>
              </a:rPr>
              <a:t>Note that these methods do not change the string word1 but create and return a new string.</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trim()</a:t>
            </a:r>
            <a:r>
              <a:rPr lang="en-US" altLang="en-US">
                <a:latin typeface="Arial" panose="020B0604020202020204" pitchFamily="34" charset="0"/>
                <a:cs typeface="Arial" panose="020B0604020202020204" pitchFamily="34" charset="0"/>
              </a:rPr>
              <a:t> only removes whitespace at the ends of the string, not in the middle.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E227B357-56CC-446A-9EE9-B4F00377D1F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F2ECC09-E7F3-40B8-A2F8-9D9602D249A7}" type="slidenum">
              <a:rPr lang="en-US" altLang="en-US"/>
              <a:pPr eaLnBrk="1" hangingPunct="1"/>
              <a:t>29</a:t>
            </a:fld>
            <a:endParaRPr lang="en-US" altLang="en-US"/>
          </a:p>
        </p:txBody>
      </p:sp>
      <p:sp>
        <p:nvSpPr>
          <p:cNvPr id="88067" name="Rectangle 2">
            <a:extLst>
              <a:ext uri="{FF2B5EF4-FFF2-40B4-BE49-F238E27FC236}">
                <a16:creationId xmlns:a16="http://schemas.microsoft.com/office/drawing/2014/main" id="{1C951E23-7D12-4C52-88AC-1CE77198EF3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8" name="Rectangle 3">
            <a:extLst>
              <a:ext uri="{FF2B5EF4-FFF2-40B4-BE49-F238E27FC236}">
                <a16:creationId xmlns:a16="http://schemas.microsoft.com/office/drawing/2014/main" id="{7431791E-44EC-4528-A774-1D358CED52C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Arial" panose="020B0604020202020204" pitchFamily="34" charset="0"/>
                <a:cs typeface="Arial" panose="020B0604020202020204" pitchFamily="34" charset="0"/>
              </a:rPr>
              <a:t>Note that these methods do not change the string word1 but create and return a new string.</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trim()</a:t>
            </a:r>
            <a:r>
              <a:rPr lang="en-US" altLang="en-US">
                <a:latin typeface="Arial" panose="020B0604020202020204" pitchFamily="34" charset="0"/>
                <a:cs typeface="Arial" panose="020B0604020202020204" pitchFamily="34" charset="0"/>
              </a:rPr>
              <a:t> only removes whitespace at the ends of the string, not in the middle.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0BB688BE-1811-4FDC-B140-8ECE6BFDE2F4}"/>
              </a:ext>
            </a:extLst>
          </p:cNvPr>
          <p:cNvSpPr>
            <a:spLocks noGrp="1"/>
          </p:cNvSpPr>
          <p:nvPr>
            <p:ph type="dt" sz="half" idx="10"/>
          </p:nvPr>
        </p:nvSpPr>
        <p:spPr/>
        <p:txBody>
          <a:bodyPr/>
          <a:lstStyle>
            <a:lvl1pPr>
              <a:defRPr/>
            </a:lvl1pPr>
          </a:lstStyle>
          <a:p>
            <a:pPr>
              <a:defRPr/>
            </a:pPr>
            <a:fld id="{0C62F60A-3853-4F2B-BC24-848CCD72E97E}" type="datetimeFigureOut">
              <a:rPr lang="en-US"/>
              <a:pPr>
                <a:defRPr/>
              </a:pPr>
              <a:t>2/11/2022</a:t>
            </a:fld>
            <a:endParaRPr lang="en-US"/>
          </a:p>
        </p:txBody>
      </p:sp>
      <p:sp>
        <p:nvSpPr>
          <p:cNvPr id="5" name="Footer Placeholder 4">
            <a:extLst>
              <a:ext uri="{FF2B5EF4-FFF2-40B4-BE49-F238E27FC236}">
                <a16:creationId xmlns:a16="http://schemas.microsoft.com/office/drawing/2014/main" id="{1EC0D136-8F87-4E18-A4C6-2DFD98E49ED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C42CC51-1255-41C8-97AD-74D6B3EA1130}"/>
              </a:ext>
            </a:extLst>
          </p:cNvPr>
          <p:cNvSpPr>
            <a:spLocks noGrp="1"/>
          </p:cNvSpPr>
          <p:nvPr>
            <p:ph type="sldNum" sz="quarter" idx="12"/>
          </p:nvPr>
        </p:nvSpPr>
        <p:spPr/>
        <p:txBody>
          <a:bodyPr/>
          <a:lstStyle>
            <a:lvl1pPr>
              <a:defRPr/>
            </a:lvl1pPr>
          </a:lstStyle>
          <a:p>
            <a:fld id="{41E22422-CDF2-4490-A15A-E82EF7F46C01}" type="slidenum">
              <a:rPr lang="en-US" altLang="en-US"/>
              <a:pPr/>
              <a:t>‹#›</a:t>
            </a:fld>
            <a:endParaRPr lang="en-US" altLang="en-US"/>
          </a:p>
        </p:txBody>
      </p:sp>
    </p:spTree>
    <p:extLst>
      <p:ext uri="{BB962C8B-B14F-4D97-AF65-F5344CB8AC3E}">
        <p14:creationId xmlns:p14="http://schemas.microsoft.com/office/powerpoint/2010/main" val="3526734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F1FC04-EA94-4FA0-A15B-8FAB3DD3D5CD}"/>
              </a:ext>
            </a:extLst>
          </p:cNvPr>
          <p:cNvSpPr>
            <a:spLocks noGrp="1"/>
          </p:cNvSpPr>
          <p:nvPr>
            <p:ph type="dt" sz="half" idx="10"/>
          </p:nvPr>
        </p:nvSpPr>
        <p:spPr/>
        <p:txBody>
          <a:bodyPr/>
          <a:lstStyle>
            <a:lvl1pPr>
              <a:defRPr/>
            </a:lvl1pPr>
          </a:lstStyle>
          <a:p>
            <a:pPr>
              <a:defRPr/>
            </a:pPr>
            <a:fld id="{21D37C76-2AF4-4864-A255-F0E35C6589C3}" type="datetimeFigureOut">
              <a:rPr lang="en-US"/>
              <a:pPr>
                <a:defRPr/>
              </a:pPr>
              <a:t>2/11/2022</a:t>
            </a:fld>
            <a:endParaRPr lang="en-US"/>
          </a:p>
        </p:txBody>
      </p:sp>
      <p:sp>
        <p:nvSpPr>
          <p:cNvPr id="5" name="Footer Placeholder 4">
            <a:extLst>
              <a:ext uri="{FF2B5EF4-FFF2-40B4-BE49-F238E27FC236}">
                <a16:creationId xmlns:a16="http://schemas.microsoft.com/office/drawing/2014/main" id="{ECDED66C-4F87-4120-A814-969119FCCB7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C113AE8-0E8B-4E4D-A3FE-DF307048C93C}"/>
              </a:ext>
            </a:extLst>
          </p:cNvPr>
          <p:cNvSpPr>
            <a:spLocks noGrp="1"/>
          </p:cNvSpPr>
          <p:nvPr>
            <p:ph type="sldNum" sz="quarter" idx="12"/>
          </p:nvPr>
        </p:nvSpPr>
        <p:spPr/>
        <p:txBody>
          <a:bodyPr/>
          <a:lstStyle>
            <a:lvl1pPr>
              <a:defRPr/>
            </a:lvl1pPr>
          </a:lstStyle>
          <a:p>
            <a:fld id="{29D37145-7CD1-4FA5-811A-587C2C3525BD}" type="slidenum">
              <a:rPr lang="en-US" altLang="en-US"/>
              <a:pPr/>
              <a:t>‹#›</a:t>
            </a:fld>
            <a:endParaRPr lang="en-US" altLang="en-US"/>
          </a:p>
        </p:txBody>
      </p:sp>
    </p:spTree>
    <p:extLst>
      <p:ext uri="{BB962C8B-B14F-4D97-AF65-F5344CB8AC3E}">
        <p14:creationId xmlns:p14="http://schemas.microsoft.com/office/powerpoint/2010/main" val="4104221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DE8265-8233-46A4-A3E0-992681C89317}"/>
              </a:ext>
            </a:extLst>
          </p:cNvPr>
          <p:cNvSpPr>
            <a:spLocks noGrp="1"/>
          </p:cNvSpPr>
          <p:nvPr>
            <p:ph type="dt" sz="half" idx="10"/>
          </p:nvPr>
        </p:nvSpPr>
        <p:spPr/>
        <p:txBody>
          <a:bodyPr/>
          <a:lstStyle>
            <a:lvl1pPr>
              <a:defRPr/>
            </a:lvl1pPr>
          </a:lstStyle>
          <a:p>
            <a:pPr>
              <a:defRPr/>
            </a:pPr>
            <a:fld id="{F178CC8D-B900-498F-885B-F4E0692F5E61}" type="datetimeFigureOut">
              <a:rPr lang="en-US"/>
              <a:pPr>
                <a:defRPr/>
              </a:pPr>
              <a:t>2/11/2022</a:t>
            </a:fld>
            <a:endParaRPr lang="en-US"/>
          </a:p>
        </p:txBody>
      </p:sp>
      <p:sp>
        <p:nvSpPr>
          <p:cNvPr id="5" name="Footer Placeholder 4">
            <a:extLst>
              <a:ext uri="{FF2B5EF4-FFF2-40B4-BE49-F238E27FC236}">
                <a16:creationId xmlns:a16="http://schemas.microsoft.com/office/drawing/2014/main" id="{9EB5C362-9580-4E44-9343-1642247AE39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6FDB38D-5447-48D5-9B51-1CA43F939276}"/>
              </a:ext>
            </a:extLst>
          </p:cNvPr>
          <p:cNvSpPr>
            <a:spLocks noGrp="1"/>
          </p:cNvSpPr>
          <p:nvPr>
            <p:ph type="sldNum" sz="quarter" idx="12"/>
          </p:nvPr>
        </p:nvSpPr>
        <p:spPr/>
        <p:txBody>
          <a:bodyPr/>
          <a:lstStyle>
            <a:lvl1pPr>
              <a:defRPr/>
            </a:lvl1pPr>
          </a:lstStyle>
          <a:p>
            <a:fld id="{9695EB6D-078E-4987-B965-7C05F31E0F3E}" type="slidenum">
              <a:rPr lang="en-US" altLang="en-US"/>
              <a:pPr/>
              <a:t>‹#›</a:t>
            </a:fld>
            <a:endParaRPr lang="en-US" altLang="en-US"/>
          </a:p>
        </p:txBody>
      </p:sp>
    </p:spTree>
    <p:extLst>
      <p:ext uri="{BB962C8B-B14F-4D97-AF65-F5344CB8AC3E}">
        <p14:creationId xmlns:p14="http://schemas.microsoft.com/office/powerpoint/2010/main" val="236402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ubtitle 2"/>
          <p:cNvSpPr txBox="1">
            <a:spLocks/>
          </p:cNvSpPr>
          <p:nvPr/>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4" name="Straight Connector 13"/>
          <p:cNvCxnSpPr/>
          <p:nvPr/>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6" name="Straight Connector 15"/>
          <p:cNvCxnSpPr/>
          <p:nvPr userDrawn="1"/>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7" name="TextBox 16"/>
          <p:cNvSpPr txBox="1"/>
          <p:nvPr userDrawn="1"/>
        </p:nvSpPr>
        <p:spPr>
          <a:xfrm>
            <a:off x="4556070" y="5562600"/>
            <a:ext cx="4572000" cy="1015663"/>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Kumar Vishal</a:t>
            </a:r>
          </a:p>
          <a:p>
            <a:pPr algn="r"/>
            <a:r>
              <a:rPr lang="en-US" sz="2000" b="0" dirty="0">
                <a:solidFill>
                  <a:srgbClr val="002060"/>
                </a:solidFill>
                <a:latin typeface="Arial Rounded MT Bold" pitchFamily="34" charset="0"/>
              </a:rPr>
              <a:t>		(SCA),</a:t>
            </a:r>
            <a:r>
              <a:rPr lang="en-US" sz="2000" b="0" baseline="0" dirty="0">
                <a:solidFill>
                  <a:srgbClr val="002060"/>
                </a:solidFill>
                <a:latin typeface="Arial Rounded MT Bold" pitchFamily="34" charset="0"/>
              </a:rPr>
              <a:t> LPU</a:t>
            </a:r>
            <a:endParaRPr lang="en-US" sz="2000" b="0" dirty="0">
              <a:solidFill>
                <a:srgbClr val="002060"/>
              </a:solidFill>
              <a:latin typeface="Arial Rounded MT Bold" pitchFamily="34" charset="0"/>
            </a:endParaRPr>
          </a:p>
        </p:txBody>
      </p:sp>
    </p:spTree>
    <p:extLst>
      <p:ext uri="{BB962C8B-B14F-4D97-AF65-F5344CB8AC3E}">
        <p14:creationId xmlns:p14="http://schemas.microsoft.com/office/powerpoint/2010/main" val="1805079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783CD0-9819-4516-AB07-025C6A1B8465}"/>
              </a:ext>
            </a:extLst>
          </p:cNvPr>
          <p:cNvSpPr>
            <a:spLocks noGrp="1"/>
          </p:cNvSpPr>
          <p:nvPr>
            <p:ph type="dt" sz="half" idx="10"/>
          </p:nvPr>
        </p:nvSpPr>
        <p:spPr/>
        <p:txBody>
          <a:bodyPr/>
          <a:lstStyle>
            <a:lvl1pPr>
              <a:defRPr/>
            </a:lvl1pPr>
          </a:lstStyle>
          <a:p>
            <a:pPr>
              <a:defRPr/>
            </a:pPr>
            <a:fld id="{C1DAAF89-150F-4613-AA91-348008D111BE}" type="datetimeFigureOut">
              <a:rPr lang="en-US"/>
              <a:pPr>
                <a:defRPr/>
              </a:pPr>
              <a:t>2/11/2022</a:t>
            </a:fld>
            <a:endParaRPr lang="en-US"/>
          </a:p>
        </p:txBody>
      </p:sp>
      <p:sp>
        <p:nvSpPr>
          <p:cNvPr id="5" name="Footer Placeholder 4">
            <a:extLst>
              <a:ext uri="{FF2B5EF4-FFF2-40B4-BE49-F238E27FC236}">
                <a16:creationId xmlns:a16="http://schemas.microsoft.com/office/drawing/2014/main" id="{8BC5D844-1593-4DEB-A060-D962724C95C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7DD5848-8275-41EB-B8BF-E71E8DDE03EE}"/>
              </a:ext>
            </a:extLst>
          </p:cNvPr>
          <p:cNvSpPr>
            <a:spLocks noGrp="1"/>
          </p:cNvSpPr>
          <p:nvPr>
            <p:ph type="sldNum" sz="quarter" idx="12"/>
          </p:nvPr>
        </p:nvSpPr>
        <p:spPr/>
        <p:txBody>
          <a:bodyPr/>
          <a:lstStyle>
            <a:lvl1pPr>
              <a:defRPr/>
            </a:lvl1pPr>
          </a:lstStyle>
          <a:p>
            <a:fld id="{2C602A84-4C1B-4615-AB5E-F82791348FA7}" type="slidenum">
              <a:rPr lang="en-US" altLang="en-US"/>
              <a:pPr/>
              <a:t>‹#›</a:t>
            </a:fld>
            <a:endParaRPr lang="en-US" altLang="en-US"/>
          </a:p>
        </p:txBody>
      </p:sp>
    </p:spTree>
    <p:extLst>
      <p:ext uri="{BB962C8B-B14F-4D97-AF65-F5344CB8AC3E}">
        <p14:creationId xmlns:p14="http://schemas.microsoft.com/office/powerpoint/2010/main" val="996069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49FDEA-02E0-4EA5-B36F-6BF57C0967CB}"/>
              </a:ext>
            </a:extLst>
          </p:cNvPr>
          <p:cNvSpPr>
            <a:spLocks noGrp="1"/>
          </p:cNvSpPr>
          <p:nvPr>
            <p:ph type="dt" sz="half" idx="10"/>
          </p:nvPr>
        </p:nvSpPr>
        <p:spPr/>
        <p:txBody>
          <a:bodyPr/>
          <a:lstStyle>
            <a:lvl1pPr>
              <a:defRPr/>
            </a:lvl1pPr>
          </a:lstStyle>
          <a:p>
            <a:pPr>
              <a:defRPr/>
            </a:pPr>
            <a:fld id="{76601B66-B8A1-4D79-A17C-79C8E5E12262}" type="datetimeFigureOut">
              <a:rPr lang="en-US"/>
              <a:pPr>
                <a:defRPr/>
              </a:pPr>
              <a:t>2/11/2022</a:t>
            </a:fld>
            <a:endParaRPr lang="en-US"/>
          </a:p>
        </p:txBody>
      </p:sp>
      <p:sp>
        <p:nvSpPr>
          <p:cNvPr id="5" name="Footer Placeholder 4">
            <a:extLst>
              <a:ext uri="{FF2B5EF4-FFF2-40B4-BE49-F238E27FC236}">
                <a16:creationId xmlns:a16="http://schemas.microsoft.com/office/drawing/2014/main" id="{C0365D9F-56F6-433D-B297-CCA703B587B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015B606-B84E-498F-81AC-3A9A00FCCF03}"/>
              </a:ext>
            </a:extLst>
          </p:cNvPr>
          <p:cNvSpPr>
            <a:spLocks noGrp="1"/>
          </p:cNvSpPr>
          <p:nvPr>
            <p:ph type="sldNum" sz="quarter" idx="12"/>
          </p:nvPr>
        </p:nvSpPr>
        <p:spPr/>
        <p:txBody>
          <a:bodyPr/>
          <a:lstStyle>
            <a:lvl1pPr>
              <a:defRPr/>
            </a:lvl1pPr>
          </a:lstStyle>
          <a:p>
            <a:fld id="{D215C4BA-18B8-4019-8CEF-7AFFEEFF8555}" type="slidenum">
              <a:rPr lang="en-US" altLang="en-US"/>
              <a:pPr/>
              <a:t>‹#›</a:t>
            </a:fld>
            <a:endParaRPr lang="en-US" altLang="en-US"/>
          </a:p>
        </p:txBody>
      </p:sp>
    </p:spTree>
    <p:extLst>
      <p:ext uri="{BB962C8B-B14F-4D97-AF65-F5344CB8AC3E}">
        <p14:creationId xmlns:p14="http://schemas.microsoft.com/office/powerpoint/2010/main" val="2830902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7E1908DF-1BCC-4BA7-81B5-0CF3BF6038FE}"/>
              </a:ext>
            </a:extLst>
          </p:cNvPr>
          <p:cNvSpPr>
            <a:spLocks noGrp="1"/>
          </p:cNvSpPr>
          <p:nvPr>
            <p:ph type="dt" sz="half" idx="10"/>
          </p:nvPr>
        </p:nvSpPr>
        <p:spPr/>
        <p:txBody>
          <a:bodyPr/>
          <a:lstStyle>
            <a:lvl1pPr>
              <a:defRPr/>
            </a:lvl1pPr>
          </a:lstStyle>
          <a:p>
            <a:pPr>
              <a:defRPr/>
            </a:pPr>
            <a:fld id="{0928AF0D-8A9F-4C44-B2E4-50DDFE8EE106}" type="datetimeFigureOut">
              <a:rPr lang="en-US"/>
              <a:pPr>
                <a:defRPr/>
              </a:pPr>
              <a:t>2/11/2022</a:t>
            </a:fld>
            <a:endParaRPr lang="en-US"/>
          </a:p>
        </p:txBody>
      </p:sp>
      <p:sp>
        <p:nvSpPr>
          <p:cNvPr id="6" name="Footer Placeholder 4">
            <a:extLst>
              <a:ext uri="{FF2B5EF4-FFF2-40B4-BE49-F238E27FC236}">
                <a16:creationId xmlns:a16="http://schemas.microsoft.com/office/drawing/2014/main" id="{03EAF128-9F51-4150-8F81-B9345F29C46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B982F38-63BE-4069-9FB1-B6F6EF404646}"/>
              </a:ext>
            </a:extLst>
          </p:cNvPr>
          <p:cNvSpPr>
            <a:spLocks noGrp="1"/>
          </p:cNvSpPr>
          <p:nvPr>
            <p:ph type="sldNum" sz="quarter" idx="12"/>
          </p:nvPr>
        </p:nvSpPr>
        <p:spPr/>
        <p:txBody>
          <a:bodyPr/>
          <a:lstStyle>
            <a:lvl1pPr>
              <a:defRPr/>
            </a:lvl1pPr>
          </a:lstStyle>
          <a:p>
            <a:fld id="{FFFDC1CF-3744-43EA-9F61-D0E36506AFE0}" type="slidenum">
              <a:rPr lang="en-US" altLang="en-US"/>
              <a:pPr/>
              <a:t>‹#›</a:t>
            </a:fld>
            <a:endParaRPr lang="en-US" altLang="en-US"/>
          </a:p>
        </p:txBody>
      </p:sp>
    </p:spTree>
    <p:extLst>
      <p:ext uri="{BB962C8B-B14F-4D97-AF65-F5344CB8AC3E}">
        <p14:creationId xmlns:p14="http://schemas.microsoft.com/office/powerpoint/2010/main" val="2201421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D5CE0A95-7FE2-4BED-8D3E-EA12AD1A5A01}"/>
              </a:ext>
            </a:extLst>
          </p:cNvPr>
          <p:cNvSpPr>
            <a:spLocks noGrp="1"/>
          </p:cNvSpPr>
          <p:nvPr>
            <p:ph type="dt" sz="half" idx="10"/>
          </p:nvPr>
        </p:nvSpPr>
        <p:spPr/>
        <p:txBody>
          <a:bodyPr/>
          <a:lstStyle>
            <a:lvl1pPr>
              <a:defRPr/>
            </a:lvl1pPr>
          </a:lstStyle>
          <a:p>
            <a:pPr>
              <a:defRPr/>
            </a:pPr>
            <a:fld id="{ADA11A55-5E05-483A-A5D6-B62DD935C44C}" type="datetimeFigureOut">
              <a:rPr lang="en-US"/>
              <a:pPr>
                <a:defRPr/>
              </a:pPr>
              <a:t>2/11/2022</a:t>
            </a:fld>
            <a:endParaRPr lang="en-US"/>
          </a:p>
        </p:txBody>
      </p:sp>
      <p:sp>
        <p:nvSpPr>
          <p:cNvPr id="8" name="Footer Placeholder 4">
            <a:extLst>
              <a:ext uri="{FF2B5EF4-FFF2-40B4-BE49-F238E27FC236}">
                <a16:creationId xmlns:a16="http://schemas.microsoft.com/office/drawing/2014/main" id="{4C9295F4-1403-4A61-BE26-A0C38675A529}"/>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0C295427-6E1B-42A8-929F-F4555CDE37B4}"/>
              </a:ext>
            </a:extLst>
          </p:cNvPr>
          <p:cNvSpPr>
            <a:spLocks noGrp="1"/>
          </p:cNvSpPr>
          <p:nvPr>
            <p:ph type="sldNum" sz="quarter" idx="12"/>
          </p:nvPr>
        </p:nvSpPr>
        <p:spPr/>
        <p:txBody>
          <a:bodyPr/>
          <a:lstStyle>
            <a:lvl1pPr>
              <a:defRPr/>
            </a:lvl1pPr>
          </a:lstStyle>
          <a:p>
            <a:fld id="{0109CC3E-A540-4702-B893-DE1B2DEC742D}" type="slidenum">
              <a:rPr lang="en-US" altLang="en-US"/>
              <a:pPr/>
              <a:t>‹#›</a:t>
            </a:fld>
            <a:endParaRPr lang="en-US" altLang="en-US"/>
          </a:p>
        </p:txBody>
      </p:sp>
    </p:spTree>
    <p:extLst>
      <p:ext uri="{BB962C8B-B14F-4D97-AF65-F5344CB8AC3E}">
        <p14:creationId xmlns:p14="http://schemas.microsoft.com/office/powerpoint/2010/main" val="4245820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E3F6DD81-A521-4641-911B-D6C0F154C1BB}"/>
              </a:ext>
            </a:extLst>
          </p:cNvPr>
          <p:cNvSpPr>
            <a:spLocks noGrp="1"/>
          </p:cNvSpPr>
          <p:nvPr>
            <p:ph type="dt" sz="half" idx="10"/>
          </p:nvPr>
        </p:nvSpPr>
        <p:spPr/>
        <p:txBody>
          <a:bodyPr/>
          <a:lstStyle>
            <a:lvl1pPr>
              <a:defRPr/>
            </a:lvl1pPr>
          </a:lstStyle>
          <a:p>
            <a:pPr>
              <a:defRPr/>
            </a:pPr>
            <a:fld id="{DA14A65E-8688-49BE-BD79-52FD769215FB}" type="datetimeFigureOut">
              <a:rPr lang="en-US"/>
              <a:pPr>
                <a:defRPr/>
              </a:pPr>
              <a:t>2/11/2022</a:t>
            </a:fld>
            <a:endParaRPr lang="en-US"/>
          </a:p>
        </p:txBody>
      </p:sp>
      <p:sp>
        <p:nvSpPr>
          <p:cNvPr id="4" name="Footer Placeholder 4">
            <a:extLst>
              <a:ext uri="{FF2B5EF4-FFF2-40B4-BE49-F238E27FC236}">
                <a16:creationId xmlns:a16="http://schemas.microsoft.com/office/drawing/2014/main" id="{DE212D29-BDC6-4191-8C28-78A09EBF9F04}"/>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40FFDE16-E739-49D7-8432-EC6D326A1678}"/>
              </a:ext>
            </a:extLst>
          </p:cNvPr>
          <p:cNvSpPr>
            <a:spLocks noGrp="1"/>
          </p:cNvSpPr>
          <p:nvPr>
            <p:ph type="sldNum" sz="quarter" idx="12"/>
          </p:nvPr>
        </p:nvSpPr>
        <p:spPr/>
        <p:txBody>
          <a:bodyPr/>
          <a:lstStyle>
            <a:lvl1pPr>
              <a:defRPr/>
            </a:lvl1pPr>
          </a:lstStyle>
          <a:p>
            <a:fld id="{2CA8D366-D5EC-470B-8804-A3A7953E98C6}" type="slidenum">
              <a:rPr lang="en-US" altLang="en-US"/>
              <a:pPr/>
              <a:t>‹#›</a:t>
            </a:fld>
            <a:endParaRPr lang="en-US" altLang="en-US"/>
          </a:p>
        </p:txBody>
      </p:sp>
    </p:spTree>
    <p:extLst>
      <p:ext uri="{BB962C8B-B14F-4D97-AF65-F5344CB8AC3E}">
        <p14:creationId xmlns:p14="http://schemas.microsoft.com/office/powerpoint/2010/main" val="2799402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8D64CBC-C374-4CE5-875C-05D2D18893E1}"/>
              </a:ext>
            </a:extLst>
          </p:cNvPr>
          <p:cNvSpPr>
            <a:spLocks noGrp="1"/>
          </p:cNvSpPr>
          <p:nvPr>
            <p:ph type="dt" sz="half" idx="10"/>
          </p:nvPr>
        </p:nvSpPr>
        <p:spPr/>
        <p:txBody>
          <a:bodyPr/>
          <a:lstStyle>
            <a:lvl1pPr>
              <a:defRPr/>
            </a:lvl1pPr>
          </a:lstStyle>
          <a:p>
            <a:pPr>
              <a:defRPr/>
            </a:pPr>
            <a:fld id="{26701800-2707-4350-B092-78941CE4389A}" type="datetimeFigureOut">
              <a:rPr lang="en-US"/>
              <a:pPr>
                <a:defRPr/>
              </a:pPr>
              <a:t>2/11/2022</a:t>
            </a:fld>
            <a:endParaRPr lang="en-US"/>
          </a:p>
        </p:txBody>
      </p:sp>
      <p:sp>
        <p:nvSpPr>
          <p:cNvPr id="3" name="Footer Placeholder 4">
            <a:extLst>
              <a:ext uri="{FF2B5EF4-FFF2-40B4-BE49-F238E27FC236}">
                <a16:creationId xmlns:a16="http://schemas.microsoft.com/office/drawing/2014/main" id="{6BCF9E5A-8314-49DD-A70D-15379980DC7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A75A0478-175A-4044-9896-9290C5B4A9C9}"/>
              </a:ext>
            </a:extLst>
          </p:cNvPr>
          <p:cNvSpPr>
            <a:spLocks noGrp="1"/>
          </p:cNvSpPr>
          <p:nvPr>
            <p:ph type="sldNum" sz="quarter" idx="12"/>
          </p:nvPr>
        </p:nvSpPr>
        <p:spPr/>
        <p:txBody>
          <a:bodyPr/>
          <a:lstStyle>
            <a:lvl1pPr>
              <a:defRPr/>
            </a:lvl1pPr>
          </a:lstStyle>
          <a:p>
            <a:fld id="{ECD96124-36D2-42B0-9773-10291CBE8B92}" type="slidenum">
              <a:rPr lang="en-US" altLang="en-US"/>
              <a:pPr/>
              <a:t>‹#›</a:t>
            </a:fld>
            <a:endParaRPr lang="en-US" altLang="en-US"/>
          </a:p>
        </p:txBody>
      </p:sp>
    </p:spTree>
    <p:extLst>
      <p:ext uri="{BB962C8B-B14F-4D97-AF65-F5344CB8AC3E}">
        <p14:creationId xmlns:p14="http://schemas.microsoft.com/office/powerpoint/2010/main" val="151381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B7B9D0D-42A0-4F83-AF1A-CC427DDA84D1}"/>
              </a:ext>
            </a:extLst>
          </p:cNvPr>
          <p:cNvSpPr>
            <a:spLocks noGrp="1"/>
          </p:cNvSpPr>
          <p:nvPr>
            <p:ph type="dt" sz="half" idx="10"/>
          </p:nvPr>
        </p:nvSpPr>
        <p:spPr/>
        <p:txBody>
          <a:bodyPr/>
          <a:lstStyle>
            <a:lvl1pPr>
              <a:defRPr/>
            </a:lvl1pPr>
          </a:lstStyle>
          <a:p>
            <a:pPr>
              <a:defRPr/>
            </a:pPr>
            <a:fld id="{F48E2948-D4F8-4E30-9AD9-2828C39515BC}" type="datetimeFigureOut">
              <a:rPr lang="en-US"/>
              <a:pPr>
                <a:defRPr/>
              </a:pPr>
              <a:t>2/11/2022</a:t>
            </a:fld>
            <a:endParaRPr lang="en-US"/>
          </a:p>
        </p:txBody>
      </p:sp>
      <p:sp>
        <p:nvSpPr>
          <p:cNvPr id="6" name="Footer Placeholder 4">
            <a:extLst>
              <a:ext uri="{FF2B5EF4-FFF2-40B4-BE49-F238E27FC236}">
                <a16:creationId xmlns:a16="http://schemas.microsoft.com/office/drawing/2014/main" id="{F246AC4A-C6D2-406B-B53B-1D1E7E154B3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4342935-58EA-4CBD-A931-0E42BCDCE89C}"/>
              </a:ext>
            </a:extLst>
          </p:cNvPr>
          <p:cNvSpPr>
            <a:spLocks noGrp="1"/>
          </p:cNvSpPr>
          <p:nvPr>
            <p:ph type="sldNum" sz="quarter" idx="12"/>
          </p:nvPr>
        </p:nvSpPr>
        <p:spPr/>
        <p:txBody>
          <a:bodyPr/>
          <a:lstStyle>
            <a:lvl1pPr>
              <a:defRPr/>
            </a:lvl1pPr>
          </a:lstStyle>
          <a:p>
            <a:fld id="{BA035362-30F2-4D81-8913-D66B3547CEC6}" type="slidenum">
              <a:rPr lang="en-US" altLang="en-US"/>
              <a:pPr/>
              <a:t>‹#›</a:t>
            </a:fld>
            <a:endParaRPr lang="en-US" altLang="en-US"/>
          </a:p>
        </p:txBody>
      </p:sp>
    </p:spTree>
    <p:extLst>
      <p:ext uri="{BB962C8B-B14F-4D97-AF65-F5344CB8AC3E}">
        <p14:creationId xmlns:p14="http://schemas.microsoft.com/office/powerpoint/2010/main" val="2498408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C53506E6-27C9-46D8-ADC5-9124554A61C1}"/>
              </a:ext>
            </a:extLst>
          </p:cNvPr>
          <p:cNvSpPr>
            <a:spLocks noGrp="1"/>
          </p:cNvSpPr>
          <p:nvPr>
            <p:ph type="dt" sz="half" idx="10"/>
          </p:nvPr>
        </p:nvSpPr>
        <p:spPr/>
        <p:txBody>
          <a:bodyPr/>
          <a:lstStyle>
            <a:lvl1pPr>
              <a:defRPr/>
            </a:lvl1pPr>
          </a:lstStyle>
          <a:p>
            <a:pPr>
              <a:defRPr/>
            </a:pPr>
            <a:fld id="{986A0978-FD7D-4068-BE7C-A31A12EA5AB7}" type="datetimeFigureOut">
              <a:rPr lang="en-US"/>
              <a:pPr>
                <a:defRPr/>
              </a:pPr>
              <a:t>2/11/2022</a:t>
            </a:fld>
            <a:endParaRPr lang="en-US"/>
          </a:p>
        </p:txBody>
      </p:sp>
      <p:sp>
        <p:nvSpPr>
          <p:cNvPr id="6" name="Footer Placeholder 4">
            <a:extLst>
              <a:ext uri="{FF2B5EF4-FFF2-40B4-BE49-F238E27FC236}">
                <a16:creationId xmlns:a16="http://schemas.microsoft.com/office/drawing/2014/main" id="{AC18B4A3-A388-4CDB-B4D6-66381B798E4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9CD13D5-9C21-4C0A-84BE-48FEDF62B53B}"/>
              </a:ext>
            </a:extLst>
          </p:cNvPr>
          <p:cNvSpPr>
            <a:spLocks noGrp="1"/>
          </p:cNvSpPr>
          <p:nvPr>
            <p:ph type="sldNum" sz="quarter" idx="12"/>
          </p:nvPr>
        </p:nvSpPr>
        <p:spPr/>
        <p:txBody>
          <a:bodyPr/>
          <a:lstStyle>
            <a:lvl1pPr>
              <a:defRPr/>
            </a:lvl1pPr>
          </a:lstStyle>
          <a:p>
            <a:fld id="{09BCE581-13E9-4727-A8B4-E81C968F37B4}" type="slidenum">
              <a:rPr lang="en-US" altLang="en-US"/>
              <a:pPr/>
              <a:t>‹#›</a:t>
            </a:fld>
            <a:endParaRPr lang="en-US" altLang="en-US"/>
          </a:p>
        </p:txBody>
      </p:sp>
    </p:spTree>
    <p:extLst>
      <p:ext uri="{BB962C8B-B14F-4D97-AF65-F5344CB8AC3E}">
        <p14:creationId xmlns:p14="http://schemas.microsoft.com/office/powerpoint/2010/main" val="372736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9001EBED-6D85-4AC3-B6B0-BCBEF7ABAD68}"/>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E54CE7AD-AA69-4259-B371-8BAC118AE0E1}"/>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BF9162D-2E82-4D06-AD25-2B5BCFCA9C11}"/>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4837288D-3915-4357-97CE-5A5014EEECD5}" type="datetimeFigureOut">
              <a:rPr lang="en-US"/>
              <a:pPr>
                <a:defRPr/>
              </a:pPr>
              <a:t>2/11/2022</a:t>
            </a:fld>
            <a:endParaRPr lang="en-US"/>
          </a:p>
        </p:txBody>
      </p:sp>
      <p:sp>
        <p:nvSpPr>
          <p:cNvPr id="5" name="Footer Placeholder 4">
            <a:extLst>
              <a:ext uri="{FF2B5EF4-FFF2-40B4-BE49-F238E27FC236}">
                <a16:creationId xmlns:a16="http://schemas.microsoft.com/office/drawing/2014/main" id="{F91F954D-EF48-435D-AE9D-D83AC7C8D622}"/>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B495A389-AE07-4331-AA8F-4C1CF9AD85C7}"/>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B5666B64-BC88-4D36-B35F-54BA84B03AB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javaex/cap680/stringMethodReplace.java"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1806575"/>
            <a:ext cx="7772400" cy="1470025"/>
          </a:xfrm>
        </p:spPr>
        <p:txBody>
          <a:bodyPr>
            <a:normAutofit/>
          </a:bodyPr>
          <a:lstStyle/>
          <a:p>
            <a:r>
              <a:rPr lang="en-US" dirty="0"/>
              <a:t>CAP615</a:t>
            </a:r>
            <a:br>
              <a:rPr lang="en-US" dirty="0"/>
            </a:br>
            <a:r>
              <a:rPr lang="en-US" dirty="0"/>
              <a:t>PROGRAMMING IN JAVA</a:t>
            </a:r>
          </a:p>
        </p:txBody>
      </p:sp>
      <p:sp>
        <p:nvSpPr>
          <p:cNvPr id="3" name="Subtitle 2"/>
          <p:cNvSpPr>
            <a:spLocks noGrp="1"/>
          </p:cNvSpPr>
          <p:nvPr>
            <p:ph type="subTitle" idx="1"/>
          </p:nvPr>
        </p:nvSpPr>
        <p:spPr/>
        <p:txBody>
          <a:bodyPr/>
          <a:lstStyle/>
          <a:p>
            <a:pPr algn="ctr" fontAlgn="auto">
              <a:spcBef>
                <a:spcPts val="0"/>
              </a:spcBef>
              <a:spcAft>
                <a:spcPts val="0"/>
              </a:spcAft>
              <a:defRPr/>
            </a:pPr>
            <a:endParaRPr lang="en-US" dirty="0">
              <a:solidFill>
                <a:schemeClr val="tx1"/>
              </a:solidFill>
            </a:endParaRPr>
          </a:p>
        </p:txBody>
      </p:sp>
      <p:pic>
        <p:nvPicPr>
          <p:cNvPr id="5" name="Picture 4">
            <a:extLst>
              <a:ext uri="{FF2B5EF4-FFF2-40B4-BE49-F238E27FC236}">
                <a16:creationId xmlns:a16="http://schemas.microsoft.com/office/drawing/2014/main" id="{86BECCA4-3A37-4387-A2EA-0660123EB16C}"/>
              </a:ext>
            </a:extLst>
          </p:cNvPr>
          <p:cNvPicPr>
            <a:picLocks noChangeAspect="1"/>
          </p:cNvPicPr>
          <p:nvPr/>
        </p:nvPicPr>
        <p:blipFill>
          <a:blip r:embed="rId2"/>
          <a:stretch>
            <a:fillRect/>
          </a:stretch>
        </p:blipFill>
        <p:spPr>
          <a:xfrm>
            <a:off x="3233737" y="4558727"/>
            <a:ext cx="2295525" cy="2295525"/>
          </a:xfrm>
          <a:prstGeom prst="rect">
            <a:avLst/>
          </a:prstGeom>
        </p:spPr>
      </p:pic>
    </p:spTree>
    <p:extLst>
      <p:ext uri="{BB962C8B-B14F-4D97-AF65-F5344CB8AC3E}">
        <p14:creationId xmlns:p14="http://schemas.microsoft.com/office/powerpoint/2010/main" val="2334589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391E7566-5240-4B5D-B865-36CD58525D82}"/>
              </a:ext>
            </a:extLst>
          </p:cNvPr>
          <p:cNvSpPr/>
          <p:nvPr/>
        </p:nvSpPr>
        <p:spPr>
          <a:xfrm>
            <a:off x="5181600" y="914400"/>
            <a:ext cx="3657600" cy="472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a:t>
            </a:r>
          </a:p>
        </p:txBody>
      </p:sp>
      <p:sp>
        <p:nvSpPr>
          <p:cNvPr id="7" name="Rectangle 6">
            <a:extLst>
              <a:ext uri="{FF2B5EF4-FFF2-40B4-BE49-F238E27FC236}">
                <a16:creationId xmlns:a16="http://schemas.microsoft.com/office/drawing/2014/main" id="{70B8FFCF-8B9C-4180-9557-F40CD004C439}"/>
              </a:ext>
            </a:extLst>
          </p:cNvPr>
          <p:cNvSpPr/>
          <p:nvPr/>
        </p:nvSpPr>
        <p:spPr>
          <a:xfrm>
            <a:off x="6400800" y="2209800"/>
            <a:ext cx="1752600" cy="21336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9" name="Straight Connector 8">
            <a:extLst>
              <a:ext uri="{FF2B5EF4-FFF2-40B4-BE49-F238E27FC236}">
                <a16:creationId xmlns:a16="http://schemas.microsoft.com/office/drawing/2014/main" id="{EAF06F10-97CA-44C4-A3A0-30EB0DDF4837}"/>
              </a:ext>
            </a:extLst>
          </p:cNvPr>
          <p:cNvCxnSpPr/>
          <p:nvPr/>
        </p:nvCxnSpPr>
        <p:spPr>
          <a:xfrm>
            <a:off x="6400800" y="2667000"/>
            <a:ext cx="1752600" cy="158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EE0CCB5-96BC-411A-B226-2006B3C0EE7D}"/>
              </a:ext>
            </a:extLst>
          </p:cNvPr>
          <p:cNvCxnSpPr/>
          <p:nvPr/>
        </p:nvCxnSpPr>
        <p:spPr>
          <a:xfrm>
            <a:off x="6400800" y="3200400"/>
            <a:ext cx="1752600" cy="158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D918669-12B5-4D4E-99B6-0C8ABAAE633E}"/>
              </a:ext>
            </a:extLst>
          </p:cNvPr>
          <p:cNvCxnSpPr/>
          <p:nvPr/>
        </p:nvCxnSpPr>
        <p:spPr>
          <a:xfrm>
            <a:off x="6400800" y="3657600"/>
            <a:ext cx="1752600" cy="158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628C0F8-9D5F-4E09-B734-9A7FDBA2A0A4}"/>
              </a:ext>
            </a:extLst>
          </p:cNvPr>
          <p:cNvCxnSpPr/>
          <p:nvPr/>
        </p:nvCxnSpPr>
        <p:spPr>
          <a:xfrm>
            <a:off x="6400800" y="4038600"/>
            <a:ext cx="1752600" cy="158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sp>
        <p:nvSpPr>
          <p:cNvPr id="45064" name="TextBox 13">
            <a:extLst>
              <a:ext uri="{FF2B5EF4-FFF2-40B4-BE49-F238E27FC236}">
                <a16:creationId xmlns:a16="http://schemas.microsoft.com/office/drawing/2014/main" id="{EAD0E0F8-D91C-4F35-9CAB-0F1DE7BF2EB5}"/>
              </a:ext>
            </a:extLst>
          </p:cNvPr>
          <p:cNvSpPr txBox="1">
            <a:spLocks noChangeArrowheads="1"/>
          </p:cNvSpPr>
          <p:nvPr/>
        </p:nvSpPr>
        <p:spPr bwMode="auto">
          <a:xfrm>
            <a:off x="6705600" y="5715000"/>
            <a:ext cx="736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Heap</a:t>
            </a:r>
          </a:p>
        </p:txBody>
      </p:sp>
      <p:sp>
        <p:nvSpPr>
          <p:cNvPr id="45065" name="TextBox 14">
            <a:extLst>
              <a:ext uri="{FF2B5EF4-FFF2-40B4-BE49-F238E27FC236}">
                <a16:creationId xmlns:a16="http://schemas.microsoft.com/office/drawing/2014/main" id="{B2C09E02-DAF6-4359-A558-CE13DCEA67BC}"/>
              </a:ext>
            </a:extLst>
          </p:cNvPr>
          <p:cNvSpPr txBox="1">
            <a:spLocks noChangeArrowheads="1"/>
          </p:cNvSpPr>
          <p:nvPr/>
        </p:nvSpPr>
        <p:spPr bwMode="auto">
          <a:xfrm>
            <a:off x="6629400" y="4419600"/>
            <a:ext cx="1377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rgbClr val="FF0000"/>
                </a:solidFill>
              </a:rPr>
              <a:t>string pool</a:t>
            </a:r>
          </a:p>
        </p:txBody>
      </p:sp>
      <p:sp>
        <p:nvSpPr>
          <p:cNvPr id="45066" name="TextBox 15">
            <a:extLst>
              <a:ext uri="{FF2B5EF4-FFF2-40B4-BE49-F238E27FC236}">
                <a16:creationId xmlns:a16="http://schemas.microsoft.com/office/drawing/2014/main" id="{21824445-120C-4281-A9F8-F22EC9B7FC88}"/>
              </a:ext>
            </a:extLst>
          </p:cNvPr>
          <p:cNvSpPr txBox="1">
            <a:spLocks noChangeArrowheads="1"/>
          </p:cNvSpPr>
          <p:nvPr/>
        </p:nvSpPr>
        <p:spPr bwMode="auto">
          <a:xfrm>
            <a:off x="533400" y="1295400"/>
            <a:ext cx="25146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String  s1=“kumar”</a:t>
            </a:r>
          </a:p>
          <a:p>
            <a:pPr eaLnBrk="1" hangingPunct="1"/>
            <a:endParaRPr lang="en-US" altLang="en-US"/>
          </a:p>
          <a:p>
            <a:pPr eaLnBrk="1" hangingPunct="1"/>
            <a:endParaRPr lang="en-US" altLang="en-US"/>
          </a:p>
          <a:p>
            <a:pPr eaLnBrk="1" hangingPunct="1"/>
            <a:r>
              <a:rPr lang="en-US" altLang="en-US"/>
              <a:t>String s2=“kumar”</a:t>
            </a:r>
          </a:p>
          <a:p>
            <a:pPr eaLnBrk="1" hangingPunct="1"/>
            <a:endParaRPr lang="en-US" altLang="en-US"/>
          </a:p>
          <a:p>
            <a:pPr eaLnBrk="1" hangingPunct="1"/>
            <a:r>
              <a:rPr lang="en-US" altLang="en-US"/>
              <a:t>String s3= “Rahul”</a:t>
            </a:r>
          </a:p>
        </p:txBody>
      </p:sp>
      <p:sp>
        <p:nvSpPr>
          <p:cNvPr id="45067" name="Rectangle 16">
            <a:extLst>
              <a:ext uri="{FF2B5EF4-FFF2-40B4-BE49-F238E27FC236}">
                <a16:creationId xmlns:a16="http://schemas.microsoft.com/office/drawing/2014/main" id="{4986E09C-C6FD-4424-9336-5D51262E56A3}"/>
              </a:ext>
            </a:extLst>
          </p:cNvPr>
          <p:cNvSpPr>
            <a:spLocks noChangeArrowheads="1"/>
          </p:cNvSpPr>
          <p:nvPr/>
        </p:nvSpPr>
        <p:spPr bwMode="auto">
          <a:xfrm>
            <a:off x="6781800" y="2209800"/>
            <a:ext cx="825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kumar</a:t>
            </a:r>
          </a:p>
        </p:txBody>
      </p:sp>
      <p:sp>
        <p:nvSpPr>
          <p:cNvPr id="45068" name="Rectangle 17">
            <a:extLst>
              <a:ext uri="{FF2B5EF4-FFF2-40B4-BE49-F238E27FC236}">
                <a16:creationId xmlns:a16="http://schemas.microsoft.com/office/drawing/2014/main" id="{0D7667AF-3E23-4BAD-84F8-E1BA4FA97FA5}"/>
              </a:ext>
            </a:extLst>
          </p:cNvPr>
          <p:cNvSpPr>
            <a:spLocks noChangeArrowheads="1"/>
          </p:cNvSpPr>
          <p:nvPr/>
        </p:nvSpPr>
        <p:spPr bwMode="auto">
          <a:xfrm>
            <a:off x="6858000" y="2743200"/>
            <a:ext cx="787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Rahul</a:t>
            </a:r>
          </a:p>
        </p:txBody>
      </p:sp>
      <p:sp>
        <p:nvSpPr>
          <p:cNvPr id="19" name="Rectangle 18">
            <a:extLst>
              <a:ext uri="{FF2B5EF4-FFF2-40B4-BE49-F238E27FC236}">
                <a16:creationId xmlns:a16="http://schemas.microsoft.com/office/drawing/2014/main" id="{F1FD0B3D-78CE-4B97-8FC9-07430B568B7B}"/>
              </a:ext>
            </a:extLst>
          </p:cNvPr>
          <p:cNvSpPr/>
          <p:nvPr/>
        </p:nvSpPr>
        <p:spPr>
          <a:xfrm>
            <a:off x="3200400" y="21336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t>s1</a:t>
            </a:r>
          </a:p>
        </p:txBody>
      </p:sp>
      <p:cxnSp>
        <p:nvCxnSpPr>
          <p:cNvPr id="21" name="Straight Arrow Connector 20">
            <a:extLst>
              <a:ext uri="{FF2B5EF4-FFF2-40B4-BE49-F238E27FC236}">
                <a16:creationId xmlns:a16="http://schemas.microsoft.com/office/drawing/2014/main" id="{9091D80E-6DA8-45DC-A1ED-8CBD032BA893}"/>
              </a:ext>
            </a:extLst>
          </p:cNvPr>
          <p:cNvCxnSpPr>
            <a:stCxn id="19" idx="3"/>
          </p:cNvCxnSpPr>
          <p:nvPr/>
        </p:nvCxnSpPr>
        <p:spPr>
          <a:xfrm flipV="1">
            <a:off x="3962400" y="2362200"/>
            <a:ext cx="2362200" cy="38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EF95ADE4-496B-4E81-AA39-27A85A1DD2FC}"/>
              </a:ext>
            </a:extLst>
          </p:cNvPr>
          <p:cNvSpPr/>
          <p:nvPr/>
        </p:nvSpPr>
        <p:spPr>
          <a:xfrm>
            <a:off x="3200400" y="28956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t>s2</a:t>
            </a:r>
          </a:p>
        </p:txBody>
      </p:sp>
      <p:cxnSp>
        <p:nvCxnSpPr>
          <p:cNvPr id="23" name="Straight Arrow Connector 22">
            <a:extLst>
              <a:ext uri="{FF2B5EF4-FFF2-40B4-BE49-F238E27FC236}">
                <a16:creationId xmlns:a16="http://schemas.microsoft.com/office/drawing/2014/main" id="{7374E3FA-25D9-4218-9A07-0F4E64E3EB26}"/>
              </a:ext>
            </a:extLst>
          </p:cNvPr>
          <p:cNvCxnSpPr/>
          <p:nvPr/>
        </p:nvCxnSpPr>
        <p:spPr>
          <a:xfrm flipV="1">
            <a:off x="4038600" y="2514600"/>
            <a:ext cx="2286000" cy="5715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3B8C294-9883-493B-8EF6-1A8DE641EC50}"/>
              </a:ext>
            </a:extLst>
          </p:cNvPr>
          <p:cNvCxnSpPr>
            <a:stCxn id="27" idx="3"/>
          </p:cNvCxnSpPr>
          <p:nvPr/>
        </p:nvCxnSpPr>
        <p:spPr>
          <a:xfrm flipV="1">
            <a:off x="4038600" y="3048000"/>
            <a:ext cx="2514600" cy="9525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2AD84DA-D604-4D38-AB03-33A9E53691D5}"/>
              </a:ext>
            </a:extLst>
          </p:cNvPr>
          <p:cNvSpPr/>
          <p:nvPr/>
        </p:nvSpPr>
        <p:spPr>
          <a:xfrm>
            <a:off x="3276600" y="37338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t>s3</a:t>
            </a:r>
          </a:p>
        </p:txBody>
      </p:sp>
      <p:sp>
        <p:nvSpPr>
          <p:cNvPr id="45075" name="TextBox 29">
            <a:extLst>
              <a:ext uri="{FF2B5EF4-FFF2-40B4-BE49-F238E27FC236}">
                <a16:creationId xmlns:a16="http://schemas.microsoft.com/office/drawing/2014/main" id="{452202B7-61C5-49B3-9672-FC3EB90DE909}"/>
              </a:ext>
            </a:extLst>
          </p:cNvPr>
          <p:cNvSpPr txBox="1">
            <a:spLocks noChangeArrowheads="1"/>
          </p:cNvSpPr>
          <p:nvPr/>
        </p:nvSpPr>
        <p:spPr bwMode="auto">
          <a:xfrm>
            <a:off x="0" y="3886200"/>
            <a:ext cx="3333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String  s4=new String(“kumar”)</a:t>
            </a:r>
          </a:p>
        </p:txBody>
      </p:sp>
      <p:sp>
        <p:nvSpPr>
          <p:cNvPr id="31" name="Rectangle 30">
            <a:extLst>
              <a:ext uri="{FF2B5EF4-FFF2-40B4-BE49-F238E27FC236}">
                <a16:creationId xmlns:a16="http://schemas.microsoft.com/office/drawing/2014/main" id="{6880A5A6-6E5A-48D8-AE27-F143DFB07F99}"/>
              </a:ext>
            </a:extLst>
          </p:cNvPr>
          <p:cNvSpPr/>
          <p:nvPr/>
        </p:nvSpPr>
        <p:spPr>
          <a:xfrm>
            <a:off x="3352800" y="48768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t>s4</a:t>
            </a:r>
          </a:p>
        </p:txBody>
      </p:sp>
      <p:sp>
        <p:nvSpPr>
          <p:cNvPr id="32" name="Rectangle 31">
            <a:extLst>
              <a:ext uri="{FF2B5EF4-FFF2-40B4-BE49-F238E27FC236}">
                <a16:creationId xmlns:a16="http://schemas.microsoft.com/office/drawing/2014/main" id="{BA0B2409-76FA-41CF-83D9-002D71B16129}"/>
              </a:ext>
            </a:extLst>
          </p:cNvPr>
          <p:cNvSpPr/>
          <p:nvPr/>
        </p:nvSpPr>
        <p:spPr>
          <a:xfrm>
            <a:off x="5638800" y="4876800"/>
            <a:ext cx="1219200" cy="4572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t>kumar</a:t>
            </a:r>
          </a:p>
        </p:txBody>
      </p:sp>
      <p:cxnSp>
        <p:nvCxnSpPr>
          <p:cNvPr id="33" name="Straight Arrow Connector 32">
            <a:extLst>
              <a:ext uri="{FF2B5EF4-FFF2-40B4-BE49-F238E27FC236}">
                <a16:creationId xmlns:a16="http://schemas.microsoft.com/office/drawing/2014/main" id="{E35B4A9E-A68F-43EB-855B-83335514A8AA}"/>
              </a:ext>
            </a:extLst>
          </p:cNvPr>
          <p:cNvCxnSpPr/>
          <p:nvPr/>
        </p:nvCxnSpPr>
        <p:spPr>
          <a:xfrm>
            <a:off x="4114800" y="5105400"/>
            <a:ext cx="14478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5079" name="TextBox 35">
            <a:extLst>
              <a:ext uri="{FF2B5EF4-FFF2-40B4-BE49-F238E27FC236}">
                <a16:creationId xmlns:a16="http://schemas.microsoft.com/office/drawing/2014/main" id="{0D69C521-06B8-4439-89C8-59307568655C}"/>
              </a:ext>
            </a:extLst>
          </p:cNvPr>
          <p:cNvSpPr txBox="1">
            <a:spLocks noChangeArrowheads="1"/>
          </p:cNvSpPr>
          <p:nvPr/>
        </p:nvSpPr>
        <p:spPr bwMode="auto">
          <a:xfrm>
            <a:off x="457200" y="4800600"/>
            <a:ext cx="15954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s1==s2 // true</a:t>
            </a:r>
          </a:p>
          <a:p>
            <a:pPr eaLnBrk="1" hangingPunct="1"/>
            <a:r>
              <a:rPr lang="en-US" altLang="en-US"/>
              <a:t>s1==s3//false</a:t>
            </a:r>
          </a:p>
          <a:p>
            <a:pPr eaLnBrk="1" hangingPunct="1"/>
            <a:r>
              <a:rPr lang="en-US" altLang="en-US"/>
              <a:t>s1==s4//false</a:t>
            </a:r>
          </a:p>
        </p:txBody>
      </p:sp>
      <p:sp>
        <p:nvSpPr>
          <p:cNvPr id="45080" name="TextBox 36">
            <a:extLst>
              <a:ext uri="{FF2B5EF4-FFF2-40B4-BE49-F238E27FC236}">
                <a16:creationId xmlns:a16="http://schemas.microsoft.com/office/drawing/2014/main" id="{5C3FC9E1-C5AB-4028-90F4-764D50EBED5F}"/>
              </a:ext>
            </a:extLst>
          </p:cNvPr>
          <p:cNvSpPr txBox="1">
            <a:spLocks noChangeArrowheads="1"/>
          </p:cNvSpPr>
          <p:nvPr/>
        </p:nvSpPr>
        <p:spPr bwMode="auto">
          <a:xfrm>
            <a:off x="457200" y="6019800"/>
            <a:ext cx="8289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Note:- Here s1,s2,s3 and s4 are references of string object kumar, Rahul, kumar</a:t>
            </a:r>
          </a:p>
        </p:txBody>
      </p:sp>
      <p:sp>
        <p:nvSpPr>
          <p:cNvPr id="45081" name="TextBox 37">
            <a:extLst>
              <a:ext uri="{FF2B5EF4-FFF2-40B4-BE49-F238E27FC236}">
                <a16:creationId xmlns:a16="http://schemas.microsoft.com/office/drawing/2014/main" id="{E3523725-0471-478A-A50A-1B2A3784F425}"/>
              </a:ext>
            </a:extLst>
          </p:cNvPr>
          <p:cNvSpPr txBox="1">
            <a:spLocks noChangeArrowheads="1"/>
          </p:cNvSpPr>
          <p:nvPr/>
        </p:nvSpPr>
        <p:spPr bwMode="auto">
          <a:xfrm>
            <a:off x="381000" y="381000"/>
            <a:ext cx="1416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Concept:---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A9F01-9616-4B4F-9575-A06BAC4A5C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A57059-6299-40F2-9BAE-9464A87177E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4269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9279CD09-C98A-4E2A-BF43-273E1C5334DF}"/>
              </a:ext>
            </a:extLst>
          </p:cNvPr>
          <p:cNvSpPr>
            <a:spLocks noGrp="1"/>
          </p:cNvSpPr>
          <p:nvPr>
            <p:ph type="title"/>
          </p:nvPr>
        </p:nvSpPr>
        <p:spPr>
          <a:xfrm>
            <a:off x="457200" y="274638"/>
            <a:ext cx="8229600" cy="715962"/>
          </a:xfrm>
        </p:spPr>
        <p:txBody>
          <a:bodyPr/>
          <a:lstStyle/>
          <a:p>
            <a:r>
              <a:rPr lang="en-US" altLang="en-US" b="1"/>
              <a:t>Memory Allocation in Java</a:t>
            </a:r>
            <a:br>
              <a:rPr lang="en-US" altLang="en-US" b="1"/>
            </a:br>
            <a:endParaRPr lang="en-US" altLang="en-US"/>
          </a:p>
        </p:txBody>
      </p:sp>
      <p:sp>
        <p:nvSpPr>
          <p:cNvPr id="46083" name="Content Placeholder 2">
            <a:extLst>
              <a:ext uri="{FF2B5EF4-FFF2-40B4-BE49-F238E27FC236}">
                <a16:creationId xmlns:a16="http://schemas.microsoft.com/office/drawing/2014/main" id="{DA172FF3-9B15-459F-858F-358435061FBB}"/>
              </a:ext>
            </a:extLst>
          </p:cNvPr>
          <p:cNvSpPr>
            <a:spLocks noGrp="1"/>
          </p:cNvSpPr>
          <p:nvPr>
            <p:ph idx="1"/>
          </p:nvPr>
        </p:nvSpPr>
        <p:spPr/>
        <p:txBody>
          <a:bodyPr/>
          <a:lstStyle/>
          <a:p>
            <a:pPr>
              <a:buFont typeface="Arial" panose="020B0604020202020204" pitchFamily="34" charset="0"/>
              <a:buNone/>
            </a:pPr>
            <a:r>
              <a:rPr lang="en-US" altLang="en-US"/>
              <a:t>The JVM divided the memory into following sections.</a:t>
            </a:r>
          </a:p>
          <a:p>
            <a:r>
              <a:rPr lang="en-US" altLang="en-US"/>
              <a:t>Heap</a:t>
            </a:r>
          </a:p>
          <a:p>
            <a:r>
              <a:rPr lang="en-US" altLang="en-US"/>
              <a:t>Stack</a:t>
            </a:r>
          </a:p>
          <a:p>
            <a:r>
              <a:rPr lang="en-US" altLang="en-US"/>
              <a:t>Code</a:t>
            </a:r>
          </a:p>
          <a:p>
            <a:r>
              <a:rPr lang="en-US" altLang="en-US"/>
              <a:t>Static</a:t>
            </a:r>
          </a:p>
          <a:p>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a:extLst>
              <a:ext uri="{FF2B5EF4-FFF2-40B4-BE49-F238E27FC236}">
                <a16:creationId xmlns:a16="http://schemas.microsoft.com/office/drawing/2014/main" id="{60716C47-9367-4687-8B6E-9BA4DB4A8744}"/>
              </a:ext>
            </a:extLst>
          </p:cNvPr>
          <p:cNvSpPr>
            <a:spLocks noGrp="1"/>
          </p:cNvSpPr>
          <p:nvPr>
            <p:ph idx="1"/>
          </p:nvPr>
        </p:nvSpPr>
        <p:spPr>
          <a:xfrm>
            <a:off x="457200" y="1066800"/>
            <a:ext cx="8229600" cy="5059363"/>
          </a:xfrm>
        </p:spPr>
        <p:txBody>
          <a:bodyPr/>
          <a:lstStyle/>
          <a:p>
            <a:r>
              <a:rPr lang="en-US" altLang="en-US"/>
              <a:t>The </a:t>
            </a:r>
            <a:r>
              <a:rPr lang="en-US" altLang="en-US" b="1"/>
              <a:t>code </a:t>
            </a:r>
            <a:r>
              <a:rPr lang="en-US" altLang="en-US"/>
              <a:t>section contains your </a:t>
            </a:r>
            <a:r>
              <a:rPr lang="en-US" altLang="en-US" b="1"/>
              <a:t>bytecode</a:t>
            </a:r>
            <a:r>
              <a:rPr lang="en-US" altLang="en-US"/>
              <a:t>.</a:t>
            </a:r>
          </a:p>
          <a:p>
            <a:r>
              <a:rPr lang="en-US" altLang="en-US"/>
              <a:t>The </a:t>
            </a:r>
            <a:r>
              <a:rPr lang="en-US" altLang="en-US" b="1"/>
              <a:t>Stack </a:t>
            </a:r>
            <a:r>
              <a:rPr lang="en-US" altLang="en-US"/>
              <a:t>section of memory contains </a:t>
            </a:r>
            <a:r>
              <a:rPr lang="en-US" altLang="en-US" b="1"/>
              <a:t>methods, local variables, and reference variables.</a:t>
            </a:r>
            <a:endParaRPr lang="en-US" altLang="en-US"/>
          </a:p>
          <a:p>
            <a:r>
              <a:rPr lang="en-US" altLang="en-US"/>
              <a:t>The </a:t>
            </a:r>
            <a:r>
              <a:rPr lang="en-US" altLang="en-US" b="1"/>
              <a:t>Heap </a:t>
            </a:r>
            <a:r>
              <a:rPr lang="en-US" altLang="en-US"/>
              <a:t>section contains </a:t>
            </a:r>
            <a:r>
              <a:rPr lang="en-US" altLang="en-US" b="1"/>
              <a:t>Objects </a:t>
            </a:r>
            <a:r>
              <a:rPr lang="en-US" altLang="en-US"/>
              <a:t>(may also contain reference variables).</a:t>
            </a:r>
          </a:p>
          <a:p>
            <a:r>
              <a:rPr lang="en-US" altLang="en-US"/>
              <a:t>The </a:t>
            </a:r>
            <a:r>
              <a:rPr lang="en-US" altLang="en-US" b="1"/>
              <a:t>Static </a:t>
            </a:r>
            <a:r>
              <a:rPr lang="en-US" altLang="en-US"/>
              <a:t>section contains </a:t>
            </a:r>
            <a:r>
              <a:rPr lang="en-US" altLang="en-US" b="1"/>
              <a:t>Static data/methods</a:t>
            </a:r>
            <a:r>
              <a:rPr lang="en-US" altLang="en-US"/>
              <a:t>.</a:t>
            </a:r>
          </a:p>
          <a:p>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FAE6D55A-C030-4438-AA4A-023D6C5DC48D}"/>
              </a:ext>
            </a:extLst>
          </p:cNvPr>
          <p:cNvSpPr>
            <a:spLocks noGrp="1"/>
          </p:cNvSpPr>
          <p:nvPr>
            <p:ph type="title"/>
          </p:nvPr>
        </p:nvSpPr>
        <p:spPr/>
        <p:txBody>
          <a:bodyPr/>
          <a:lstStyle/>
          <a:p>
            <a:pPr algn="l"/>
            <a:r>
              <a:rPr lang="en-US" altLang="en-US"/>
              <a:t>Methods in String class:</a:t>
            </a:r>
          </a:p>
        </p:txBody>
      </p:sp>
      <p:sp>
        <p:nvSpPr>
          <p:cNvPr id="48131" name="Content Placeholder 2">
            <a:extLst>
              <a:ext uri="{FF2B5EF4-FFF2-40B4-BE49-F238E27FC236}">
                <a16:creationId xmlns:a16="http://schemas.microsoft.com/office/drawing/2014/main" id="{4DBC19F8-32C0-4C3F-839E-32FEB45F9ABB}"/>
              </a:ext>
            </a:extLst>
          </p:cNvPr>
          <p:cNvSpPr>
            <a:spLocks noGrp="1"/>
          </p:cNvSpPr>
          <p:nvPr>
            <p:ph idx="1"/>
          </p:nvPr>
        </p:nvSpPr>
        <p:spPr>
          <a:xfrm>
            <a:off x="457200" y="1371600"/>
            <a:ext cx="8229600" cy="4754563"/>
          </a:xfrm>
        </p:spPr>
        <p:txBody>
          <a:bodyPr/>
          <a:lstStyle/>
          <a:p>
            <a:r>
              <a:rPr lang="en-US" altLang="en-US" sz="2400" dirty="0"/>
              <a:t>length(), </a:t>
            </a:r>
          </a:p>
          <a:p>
            <a:r>
              <a:rPr lang="en-US" altLang="en-US" sz="2400" dirty="0" err="1"/>
              <a:t>charAt</a:t>
            </a:r>
            <a:r>
              <a:rPr lang="en-US" altLang="en-US" sz="2400" dirty="0"/>
              <a:t>()</a:t>
            </a:r>
          </a:p>
          <a:p>
            <a:r>
              <a:rPr lang="en-US" altLang="en-US" sz="2400" dirty="0"/>
              <a:t>Substring()</a:t>
            </a:r>
          </a:p>
          <a:p>
            <a:r>
              <a:rPr lang="en-US" altLang="en-US" sz="2400" dirty="0" err="1"/>
              <a:t>concat</a:t>
            </a:r>
            <a:endParaRPr lang="en-US" altLang="en-US" sz="2400" dirty="0"/>
          </a:p>
          <a:p>
            <a:r>
              <a:rPr lang="en-US" altLang="en-US" sz="2400" dirty="0" err="1"/>
              <a:t>indexOf</a:t>
            </a:r>
            <a:r>
              <a:rPr lang="en-US" altLang="en-US" sz="2400" dirty="0"/>
              <a:t>()</a:t>
            </a:r>
          </a:p>
          <a:p>
            <a:r>
              <a:rPr lang="en-US" altLang="en-US" sz="2400" dirty="0"/>
              <a:t>equals()</a:t>
            </a:r>
          </a:p>
          <a:p>
            <a:r>
              <a:rPr lang="en-US" altLang="en-US" sz="2400" dirty="0" err="1"/>
              <a:t>compareTo</a:t>
            </a:r>
            <a:r>
              <a:rPr lang="en-US" altLang="en-US" sz="2400" dirty="0"/>
              <a:t>()</a:t>
            </a:r>
          </a:p>
          <a:p>
            <a:r>
              <a:rPr lang="en-US" altLang="en-US" sz="2400" dirty="0"/>
              <a:t>trim()</a:t>
            </a:r>
          </a:p>
          <a:p>
            <a:r>
              <a:rPr lang="en-US" altLang="en-US" sz="2400" dirty="0"/>
              <a:t>replace()</a:t>
            </a:r>
          </a:p>
          <a:p>
            <a:r>
              <a:rPr lang="en-US" altLang="en-US" sz="2400" dirty="0" err="1"/>
              <a:t>toUpperCase</a:t>
            </a:r>
            <a:r>
              <a:rPr lang="en-US" altLang="en-US" sz="2400" dirty="0"/>
              <a:t>()</a:t>
            </a:r>
          </a:p>
          <a:p>
            <a:r>
              <a:rPr lang="en-US" altLang="en-US" sz="2400" dirty="0" err="1"/>
              <a:t>toLowerCase</a:t>
            </a:r>
            <a:r>
              <a:rPr lang="en-US" altLang="en-US" sz="2400" dirty="0"/>
              <a:t>();</a:t>
            </a:r>
          </a:p>
          <a:p>
            <a:endParaRPr lang="en-US" altLang="en-US" sz="2400" dirty="0"/>
          </a:p>
          <a:p>
            <a:endParaRPr lang="en-US" altLang="en-US" sz="2400" dirty="0"/>
          </a:p>
          <a:p>
            <a:endParaRPr lang="en-US" altLang="en-US" sz="2400" dirty="0"/>
          </a:p>
          <a:p>
            <a:endParaRPr lang="en-US" altLang="en-US" sz="2400" dirty="0"/>
          </a:p>
          <a:p>
            <a:endParaRPr lang="en-US" alt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0A49782E-BE03-4406-B9E4-2120A43F0310}"/>
              </a:ext>
            </a:extLst>
          </p:cNvPr>
          <p:cNvSpPr>
            <a:spLocks noGrp="1" noChangeArrowheads="1"/>
          </p:cNvSpPr>
          <p:nvPr>
            <p:ph type="title"/>
          </p:nvPr>
        </p:nvSpPr>
        <p:spPr/>
        <p:txBody>
          <a:bodyPr/>
          <a:lstStyle/>
          <a:p>
            <a:pPr eaLnBrk="1" hangingPunct="1"/>
            <a:r>
              <a:rPr lang="en-US" altLang="en-US" dirty="0"/>
              <a:t>length(), </a:t>
            </a:r>
            <a:r>
              <a:rPr lang="en-US" altLang="en-US" dirty="0" err="1"/>
              <a:t>charAt</a:t>
            </a:r>
            <a:r>
              <a:rPr lang="en-US" altLang="en-US" dirty="0"/>
              <a:t>()</a:t>
            </a:r>
          </a:p>
        </p:txBody>
      </p:sp>
      <p:sp>
        <p:nvSpPr>
          <p:cNvPr id="49155" name="Rectangle 4">
            <a:extLst>
              <a:ext uri="{FF2B5EF4-FFF2-40B4-BE49-F238E27FC236}">
                <a16:creationId xmlns:a16="http://schemas.microsoft.com/office/drawing/2014/main" id="{F4590404-D061-4852-981B-21D3DB5FE8D3}"/>
              </a:ext>
            </a:extLst>
          </p:cNvPr>
          <p:cNvSpPr>
            <a:spLocks noGrp="1" noChangeArrowheads="1"/>
          </p:cNvSpPr>
          <p:nvPr>
            <p:ph type="body" sz="half" idx="1"/>
          </p:nvPr>
        </p:nvSpPr>
        <p:spPr>
          <a:xfrm>
            <a:off x="1165225" y="1839913"/>
            <a:ext cx="2178050" cy="1339850"/>
          </a:xfrm>
          <a:noFill/>
        </p:spPr>
        <p:txBody>
          <a:bodyPr/>
          <a:lstStyle/>
          <a:p>
            <a:pPr eaLnBrk="1" hangingPunct="1">
              <a:buFont typeface="Wingdings" panose="05000000000000000000" pitchFamily="2" charset="2"/>
              <a:buNone/>
            </a:pPr>
            <a:r>
              <a:rPr lang="en-US" altLang="en-US" sz="2400"/>
              <a:t>int length();</a:t>
            </a:r>
          </a:p>
          <a:p>
            <a:pPr eaLnBrk="1" hangingPunct="1"/>
            <a:endParaRPr lang="en-US" altLang="en-US" sz="2400"/>
          </a:p>
          <a:p>
            <a:pPr eaLnBrk="1" hangingPunct="1">
              <a:buFont typeface="Wingdings" panose="05000000000000000000" pitchFamily="2" charset="2"/>
              <a:buNone/>
            </a:pPr>
            <a:r>
              <a:rPr lang="en-US" altLang="en-US" sz="2400"/>
              <a:t>char charAt(i);</a:t>
            </a:r>
          </a:p>
          <a:p>
            <a:pPr eaLnBrk="1" hangingPunct="1">
              <a:spcBef>
                <a:spcPct val="0"/>
              </a:spcBef>
            </a:pPr>
            <a:endParaRPr lang="en-US" altLang="en-US" sz="2400"/>
          </a:p>
        </p:txBody>
      </p:sp>
      <p:sp>
        <p:nvSpPr>
          <p:cNvPr id="49156" name="Rectangle 5">
            <a:extLst>
              <a:ext uri="{FF2B5EF4-FFF2-40B4-BE49-F238E27FC236}">
                <a16:creationId xmlns:a16="http://schemas.microsoft.com/office/drawing/2014/main" id="{54E33464-DA84-4491-81C8-BEAFB098268E}"/>
              </a:ext>
            </a:extLst>
          </p:cNvPr>
          <p:cNvSpPr>
            <a:spLocks noChangeArrowheads="1"/>
          </p:cNvSpPr>
          <p:nvPr/>
        </p:nvSpPr>
        <p:spPr bwMode="auto">
          <a:xfrm>
            <a:off x="3668713" y="1839913"/>
            <a:ext cx="4713287" cy="139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chemeClr val="accent1"/>
              </a:buClr>
              <a:buSzPct val="70000"/>
              <a:buFont typeface="Wingdings" panose="05000000000000000000" pitchFamily="2" charset="2"/>
              <a:buChar char="n"/>
            </a:pPr>
            <a:r>
              <a:rPr lang="en-US" altLang="en-US" sz="2000"/>
              <a:t>Returns the number of characters in the string</a:t>
            </a:r>
            <a:br>
              <a:rPr lang="en-US" altLang="en-US" sz="2000"/>
            </a:br>
            <a:endParaRPr lang="en-US" altLang="en-US" sz="2000"/>
          </a:p>
          <a:p>
            <a:pPr eaLnBrk="1" hangingPunct="1">
              <a:buClr>
                <a:schemeClr val="accent1"/>
              </a:buClr>
              <a:buSzPct val="70000"/>
              <a:buFont typeface="Wingdings" panose="05000000000000000000" pitchFamily="2" charset="2"/>
              <a:buChar char="n"/>
            </a:pPr>
            <a:r>
              <a:rPr lang="en-US" altLang="en-US" sz="2000"/>
              <a:t>Returns the char at position i.</a:t>
            </a:r>
          </a:p>
        </p:txBody>
      </p:sp>
      <p:sp>
        <p:nvSpPr>
          <p:cNvPr id="23558" name="Text Box 6">
            <a:extLst>
              <a:ext uri="{FF2B5EF4-FFF2-40B4-BE49-F238E27FC236}">
                <a16:creationId xmlns:a16="http://schemas.microsoft.com/office/drawing/2014/main" id="{33256DF1-E001-4C30-B92D-CBC1C5638CB2}"/>
              </a:ext>
            </a:extLst>
          </p:cNvPr>
          <p:cNvSpPr txBox="1">
            <a:spLocks noChangeArrowheads="1"/>
          </p:cNvSpPr>
          <p:nvPr/>
        </p:nvSpPr>
        <p:spPr bwMode="auto">
          <a:xfrm>
            <a:off x="6521450" y="4989513"/>
            <a:ext cx="111125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 </a:t>
            </a:r>
            <a:r>
              <a:rPr lang="en-US" altLang="en-US" sz="2400"/>
              <a:t>7</a:t>
            </a:r>
          </a:p>
          <a:p>
            <a:pPr eaLnBrk="1" hangingPunct="1"/>
            <a:r>
              <a:rPr lang="en-US" altLang="en-US" sz="2400"/>
              <a:t>’n'</a:t>
            </a:r>
          </a:p>
        </p:txBody>
      </p:sp>
      <p:sp>
        <p:nvSpPr>
          <p:cNvPr id="49158" name="Text Box 7">
            <a:extLst>
              <a:ext uri="{FF2B5EF4-FFF2-40B4-BE49-F238E27FC236}">
                <a16:creationId xmlns:a16="http://schemas.microsoft.com/office/drawing/2014/main" id="{2FD1CB4E-A6AB-4FE6-AAE0-EE9BB5D69CB5}"/>
              </a:ext>
            </a:extLst>
          </p:cNvPr>
          <p:cNvSpPr txBox="1">
            <a:spLocks noChangeArrowheads="1"/>
          </p:cNvSpPr>
          <p:nvPr/>
        </p:nvSpPr>
        <p:spPr bwMode="auto">
          <a:xfrm>
            <a:off x="1368425" y="4970463"/>
            <a:ext cx="3962400" cy="100488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t>”Problem".length();</a:t>
            </a:r>
          </a:p>
          <a:p>
            <a:pPr eaLnBrk="1" hangingPunct="1"/>
            <a:r>
              <a:rPr lang="en-US" altLang="en-US" sz="2400"/>
              <a:t>”Window".charAt (2);</a:t>
            </a:r>
          </a:p>
        </p:txBody>
      </p:sp>
      <p:sp>
        <p:nvSpPr>
          <p:cNvPr id="49159" name="Text Box 8">
            <a:extLst>
              <a:ext uri="{FF2B5EF4-FFF2-40B4-BE49-F238E27FC236}">
                <a16:creationId xmlns:a16="http://schemas.microsoft.com/office/drawing/2014/main" id="{4024E26E-0409-432E-9BC5-7975672B3CAD}"/>
              </a:ext>
            </a:extLst>
          </p:cNvPr>
          <p:cNvSpPr txBox="1">
            <a:spLocks noChangeArrowheads="1"/>
          </p:cNvSpPr>
          <p:nvPr/>
        </p:nvSpPr>
        <p:spPr bwMode="auto">
          <a:xfrm>
            <a:off x="6092825" y="4494213"/>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solidFill>
                  <a:schemeClr val="tx2"/>
                </a:solidFill>
              </a:rPr>
              <a:t>Returns:</a:t>
            </a:r>
          </a:p>
        </p:txBody>
      </p:sp>
      <p:sp>
        <p:nvSpPr>
          <p:cNvPr id="49160" name="Line 9">
            <a:extLst>
              <a:ext uri="{FF2B5EF4-FFF2-40B4-BE49-F238E27FC236}">
                <a16:creationId xmlns:a16="http://schemas.microsoft.com/office/drawing/2014/main" id="{B792C091-3434-48F7-8567-DF1586BF4F3A}"/>
              </a:ext>
            </a:extLst>
          </p:cNvPr>
          <p:cNvSpPr>
            <a:spLocks noChangeShapeType="1"/>
          </p:cNvSpPr>
          <p:nvPr/>
        </p:nvSpPr>
        <p:spPr bwMode="auto">
          <a:xfrm>
            <a:off x="4368800" y="5764213"/>
            <a:ext cx="1895475" cy="14287"/>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161" name="Line 10">
            <a:extLst>
              <a:ext uri="{FF2B5EF4-FFF2-40B4-BE49-F238E27FC236}">
                <a16:creationId xmlns:a16="http://schemas.microsoft.com/office/drawing/2014/main" id="{78243438-D9AE-4DBA-87FD-33F4CB212F28}"/>
              </a:ext>
            </a:extLst>
          </p:cNvPr>
          <p:cNvSpPr>
            <a:spLocks noChangeShapeType="1"/>
          </p:cNvSpPr>
          <p:nvPr/>
        </p:nvSpPr>
        <p:spPr bwMode="auto">
          <a:xfrm>
            <a:off x="4957763" y="5246688"/>
            <a:ext cx="1312862"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162" name="Text Box 11">
            <a:extLst>
              <a:ext uri="{FF2B5EF4-FFF2-40B4-BE49-F238E27FC236}">
                <a16:creationId xmlns:a16="http://schemas.microsoft.com/office/drawing/2014/main" id="{3577DD3C-26DD-4068-B863-29864BED029C}"/>
              </a:ext>
            </a:extLst>
          </p:cNvPr>
          <p:cNvSpPr txBox="1">
            <a:spLocks noChangeArrowheads="1"/>
          </p:cNvSpPr>
          <p:nvPr/>
        </p:nvSpPr>
        <p:spPr bwMode="auto">
          <a:xfrm>
            <a:off x="1222375" y="3536950"/>
            <a:ext cx="6962775" cy="8302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solidFill>
                  <a:schemeClr val="bg1"/>
                </a:solidFill>
              </a:rPr>
              <a:t>Character positions in strings are numbered starting from 0 – just like arrays.</a:t>
            </a:r>
          </a:p>
        </p:txBody>
      </p:sp>
      <p:sp>
        <p:nvSpPr>
          <p:cNvPr id="49163" name="Line 12">
            <a:extLst>
              <a:ext uri="{FF2B5EF4-FFF2-40B4-BE49-F238E27FC236}">
                <a16:creationId xmlns:a16="http://schemas.microsoft.com/office/drawing/2014/main" id="{FAB4FC05-6DF0-42C7-8D66-CBB2EB763C14}"/>
              </a:ext>
            </a:extLst>
          </p:cNvPr>
          <p:cNvSpPr>
            <a:spLocks noChangeShapeType="1"/>
          </p:cNvSpPr>
          <p:nvPr/>
        </p:nvSpPr>
        <p:spPr bwMode="auto">
          <a:xfrm flipV="1">
            <a:off x="2946400" y="3160713"/>
            <a:ext cx="0" cy="374650"/>
          </a:xfrm>
          <a:prstGeom prst="line">
            <a:avLst/>
          </a:prstGeom>
          <a:noFill/>
          <a:ln w="9525">
            <a:solidFill>
              <a:srgbClr val="FF0000"/>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iterate type="wd">
                                    <p:tmAbs val="300"/>
                                  </p:iterate>
                                  <p:childTnLst>
                                    <p:set>
                                      <p:cBhvr>
                                        <p:cTn id="6" dur="1" fill="hold">
                                          <p:stCondLst>
                                            <p:cond delay="299"/>
                                          </p:stCondLst>
                                        </p:cTn>
                                        <p:tgtEl>
                                          <p:spTgt spid="23558"/>
                                        </p:tgtEl>
                                        <p:attrNameLst>
                                          <p:attrName>style.visibility</p:attrName>
                                        </p:attrNameLst>
                                      </p:cBhvr>
                                      <p:to>
                                        <p:strVal val="visible"/>
                                      </p:to>
                                    </p:set>
                                    <p:anim to="" calcmode="lin" valueType="num">
                                      <p:cBhvr>
                                        <p:cTn id="7" dur="1" fill="hold"/>
                                        <p:tgtEl>
                                          <p:spTgt spid="2355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B7B9E27C-8437-4648-A508-9C9D85AB4B44}"/>
              </a:ext>
            </a:extLst>
          </p:cNvPr>
          <p:cNvSpPr>
            <a:spLocks noGrp="1" noChangeArrowheads="1"/>
          </p:cNvSpPr>
          <p:nvPr>
            <p:ph type="title"/>
          </p:nvPr>
        </p:nvSpPr>
        <p:spPr/>
        <p:txBody>
          <a:bodyPr/>
          <a:lstStyle/>
          <a:p>
            <a:pPr eaLnBrk="1" hangingPunct="1"/>
            <a:r>
              <a:rPr lang="en-US" altLang="en-US"/>
              <a:t>Substring()</a:t>
            </a:r>
          </a:p>
        </p:txBody>
      </p:sp>
      <p:sp>
        <p:nvSpPr>
          <p:cNvPr id="24580" name="Text Box 4">
            <a:extLst>
              <a:ext uri="{FF2B5EF4-FFF2-40B4-BE49-F238E27FC236}">
                <a16:creationId xmlns:a16="http://schemas.microsoft.com/office/drawing/2014/main" id="{BBD88617-6364-4B16-A64D-E55273739D4B}"/>
              </a:ext>
            </a:extLst>
          </p:cNvPr>
          <p:cNvSpPr txBox="1">
            <a:spLocks noChangeArrowheads="1"/>
          </p:cNvSpPr>
          <p:nvPr/>
        </p:nvSpPr>
        <p:spPr bwMode="auto">
          <a:xfrm>
            <a:off x="6148388" y="5073650"/>
            <a:ext cx="24860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dirty="0"/>
              <a:t>“lev"</a:t>
            </a:r>
          </a:p>
          <a:p>
            <a:pPr eaLnBrk="1" hangingPunct="1"/>
            <a:r>
              <a:rPr lang="en-US" altLang="en-US" sz="2400" dirty="0"/>
              <a:t>“mutable"</a:t>
            </a:r>
          </a:p>
        </p:txBody>
      </p:sp>
      <p:sp>
        <p:nvSpPr>
          <p:cNvPr id="50180" name="Text Box 5">
            <a:extLst>
              <a:ext uri="{FF2B5EF4-FFF2-40B4-BE49-F238E27FC236}">
                <a16:creationId xmlns:a16="http://schemas.microsoft.com/office/drawing/2014/main" id="{7B25C0D2-7D87-4489-9F84-DB70E6F91740}"/>
              </a:ext>
            </a:extLst>
          </p:cNvPr>
          <p:cNvSpPr txBox="1">
            <a:spLocks noChangeArrowheads="1"/>
          </p:cNvSpPr>
          <p:nvPr/>
        </p:nvSpPr>
        <p:spPr bwMode="auto">
          <a:xfrm>
            <a:off x="1039813" y="5094288"/>
            <a:ext cx="4083050" cy="8309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dirty="0"/>
              <a:t>”</a:t>
            </a:r>
            <a:r>
              <a:rPr lang="en-US" altLang="en-US" sz="2400" dirty="0" err="1"/>
              <a:t>television".substring</a:t>
            </a:r>
            <a:r>
              <a:rPr lang="en-US" altLang="en-US" sz="2400" dirty="0"/>
              <a:t> (2,5); </a:t>
            </a:r>
          </a:p>
          <a:p>
            <a:pPr eaLnBrk="1" hangingPunct="1"/>
            <a:r>
              <a:rPr lang="en-US" altLang="en-US" sz="2400" dirty="0"/>
              <a:t>“</a:t>
            </a:r>
            <a:r>
              <a:rPr lang="en-US" altLang="en-US" sz="2400" dirty="0" err="1"/>
              <a:t>immutable".substring</a:t>
            </a:r>
            <a:r>
              <a:rPr lang="en-US" altLang="en-US" sz="2400" dirty="0"/>
              <a:t> (2);</a:t>
            </a:r>
          </a:p>
        </p:txBody>
      </p:sp>
      <p:sp>
        <p:nvSpPr>
          <p:cNvPr id="50181" name="Text Box 6">
            <a:extLst>
              <a:ext uri="{FF2B5EF4-FFF2-40B4-BE49-F238E27FC236}">
                <a16:creationId xmlns:a16="http://schemas.microsoft.com/office/drawing/2014/main" id="{4B45C399-7EBE-48E3-8890-C5F160F32B7A}"/>
              </a:ext>
            </a:extLst>
          </p:cNvPr>
          <p:cNvSpPr txBox="1">
            <a:spLocks noChangeArrowheads="1"/>
          </p:cNvSpPr>
          <p:nvPr/>
        </p:nvSpPr>
        <p:spPr bwMode="auto">
          <a:xfrm>
            <a:off x="6003925" y="4767263"/>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solidFill>
                  <a:schemeClr val="tx2"/>
                </a:solidFill>
              </a:rPr>
              <a:t>Returns:</a:t>
            </a:r>
          </a:p>
        </p:txBody>
      </p:sp>
      <p:sp>
        <p:nvSpPr>
          <p:cNvPr id="50182" name="Line 7">
            <a:extLst>
              <a:ext uri="{FF2B5EF4-FFF2-40B4-BE49-F238E27FC236}">
                <a16:creationId xmlns:a16="http://schemas.microsoft.com/office/drawing/2014/main" id="{BA01EF2A-3ABF-401D-B8B6-9D693CE12ED5}"/>
              </a:ext>
            </a:extLst>
          </p:cNvPr>
          <p:cNvSpPr>
            <a:spLocks noChangeShapeType="1"/>
          </p:cNvSpPr>
          <p:nvPr/>
        </p:nvSpPr>
        <p:spPr bwMode="auto">
          <a:xfrm>
            <a:off x="5332413" y="5707063"/>
            <a:ext cx="6858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3" name="Line 8">
            <a:extLst>
              <a:ext uri="{FF2B5EF4-FFF2-40B4-BE49-F238E27FC236}">
                <a16:creationId xmlns:a16="http://schemas.microsoft.com/office/drawing/2014/main" id="{B3746043-5F04-4924-B0C3-DA527437833B}"/>
              </a:ext>
            </a:extLst>
          </p:cNvPr>
          <p:cNvSpPr>
            <a:spLocks noChangeShapeType="1"/>
          </p:cNvSpPr>
          <p:nvPr/>
        </p:nvSpPr>
        <p:spPr bwMode="auto">
          <a:xfrm>
            <a:off x="5332413" y="5307013"/>
            <a:ext cx="6858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5" name="Text Box 10">
            <a:extLst>
              <a:ext uri="{FF2B5EF4-FFF2-40B4-BE49-F238E27FC236}">
                <a16:creationId xmlns:a16="http://schemas.microsoft.com/office/drawing/2014/main" id="{C8A0C3E6-37A9-44C6-BF30-AFA209B07C30}"/>
              </a:ext>
            </a:extLst>
          </p:cNvPr>
          <p:cNvSpPr txBox="1">
            <a:spLocks noChangeArrowheads="1"/>
          </p:cNvSpPr>
          <p:nvPr/>
        </p:nvSpPr>
        <p:spPr bwMode="auto">
          <a:xfrm>
            <a:off x="6477000" y="2244725"/>
            <a:ext cx="22161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latin typeface="Courier New" panose="02070309020205020404" pitchFamily="49" charset="0"/>
              </a:rPr>
              <a:t> television</a:t>
            </a:r>
          </a:p>
          <a:p>
            <a:pPr eaLnBrk="1" hangingPunct="1"/>
            <a:endParaRPr lang="en-US" altLang="en-US" sz="2400" b="1" i="1">
              <a:latin typeface="Courier New" panose="02070309020205020404" pitchFamily="49" charset="0"/>
            </a:endParaRPr>
          </a:p>
          <a:p>
            <a:pPr eaLnBrk="1" hangingPunct="1"/>
            <a:r>
              <a:rPr lang="en-US" altLang="en-US" sz="2400" b="1" i="1">
                <a:latin typeface="Courier New" panose="02070309020205020404" pitchFamily="49" charset="0"/>
              </a:rPr>
              <a:t>   i  k</a:t>
            </a:r>
            <a:endParaRPr lang="en-US" altLang="en-US" sz="2400">
              <a:latin typeface="Courier New" panose="02070309020205020404" pitchFamily="49" charset="0"/>
            </a:endParaRPr>
          </a:p>
        </p:txBody>
      </p:sp>
      <p:sp>
        <p:nvSpPr>
          <p:cNvPr id="50186" name="Rectangle 11">
            <a:extLst>
              <a:ext uri="{FF2B5EF4-FFF2-40B4-BE49-F238E27FC236}">
                <a16:creationId xmlns:a16="http://schemas.microsoft.com/office/drawing/2014/main" id="{C326621D-C46D-44C4-A897-B503137BEF93}"/>
              </a:ext>
            </a:extLst>
          </p:cNvPr>
          <p:cNvSpPr>
            <a:spLocks noChangeArrowheads="1"/>
          </p:cNvSpPr>
          <p:nvPr/>
        </p:nvSpPr>
        <p:spPr bwMode="auto">
          <a:xfrm>
            <a:off x="7115175" y="2287588"/>
            <a:ext cx="542925" cy="3524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0187" name="Line 12">
            <a:extLst>
              <a:ext uri="{FF2B5EF4-FFF2-40B4-BE49-F238E27FC236}">
                <a16:creationId xmlns:a16="http://schemas.microsoft.com/office/drawing/2014/main" id="{AC75A55E-DDDC-4FCE-8230-129F0829B959}"/>
              </a:ext>
            </a:extLst>
          </p:cNvPr>
          <p:cNvSpPr>
            <a:spLocks noChangeShapeType="1"/>
          </p:cNvSpPr>
          <p:nvPr/>
        </p:nvSpPr>
        <p:spPr bwMode="auto">
          <a:xfrm flipV="1">
            <a:off x="7205663" y="2665413"/>
            <a:ext cx="0" cy="31591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88" name="Line 13">
            <a:extLst>
              <a:ext uri="{FF2B5EF4-FFF2-40B4-BE49-F238E27FC236}">
                <a16:creationId xmlns:a16="http://schemas.microsoft.com/office/drawing/2014/main" id="{EB5CD445-8AEC-4443-B30F-CBB4C4B0E4EA}"/>
              </a:ext>
            </a:extLst>
          </p:cNvPr>
          <p:cNvSpPr>
            <a:spLocks noChangeShapeType="1"/>
          </p:cNvSpPr>
          <p:nvPr/>
        </p:nvSpPr>
        <p:spPr bwMode="auto">
          <a:xfrm flipV="1">
            <a:off x="7761288" y="2665413"/>
            <a:ext cx="0" cy="31591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89" name="Text Box 14">
            <a:extLst>
              <a:ext uri="{FF2B5EF4-FFF2-40B4-BE49-F238E27FC236}">
                <a16:creationId xmlns:a16="http://schemas.microsoft.com/office/drawing/2014/main" id="{B980D734-92A7-4052-B361-8DD953E34235}"/>
              </a:ext>
            </a:extLst>
          </p:cNvPr>
          <p:cNvSpPr txBox="1">
            <a:spLocks noChangeArrowheads="1"/>
          </p:cNvSpPr>
          <p:nvPr/>
        </p:nvSpPr>
        <p:spPr bwMode="auto">
          <a:xfrm>
            <a:off x="6473825" y="3567113"/>
            <a:ext cx="22161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latin typeface="Courier New" panose="02070309020205020404" pitchFamily="49" charset="0"/>
              </a:rPr>
              <a:t> television</a:t>
            </a:r>
          </a:p>
          <a:p>
            <a:pPr eaLnBrk="1" hangingPunct="1"/>
            <a:endParaRPr lang="en-US" altLang="en-US" sz="2400" b="1" i="1">
              <a:latin typeface="Courier New" panose="02070309020205020404" pitchFamily="49" charset="0"/>
            </a:endParaRPr>
          </a:p>
          <a:p>
            <a:pPr eaLnBrk="1" hangingPunct="1"/>
            <a:r>
              <a:rPr lang="en-US" altLang="en-US" sz="2400" b="1" i="1">
                <a:latin typeface="Courier New" panose="02070309020205020404" pitchFamily="49" charset="0"/>
              </a:rPr>
              <a:t>   i</a:t>
            </a:r>
            <a:endParaRPr lang="en-US" altLang="en-US" sz="2400">
              <a:latin typeface="Courier New" panose="02070309020205020404" pitchFamily="49" charset="0"/>
            </a:endParaRPr>
          </a:p>
        </p:txBody>
      </p:sp>
      <p:sp>
        <p:nvSpPr>
          <p:cNvPr id="50190" name="Rectangle 15">
            <a:extLst>
              <a:ext uri="{FF2B5EF4-FFF2-40B4-BE49-F238E27FC236}">
                <a16:creationId xmlns:a16="http://schemas.microsoft.com/office/drawing/2014/main" id="{CF18EE14-AC81-4A81-A73B-B53FE4C2B517}"/>
              </a:ext>
            </a:extLst>
          </p:cNvPr>
          <p:cNvSpPr>
            <a:spLocks noChangeArrowheads="1"/>
          </p:cNvSpPr>
          <p:nvPr/>
        </p:nvSpPr>
        <p:spPr bwMode="auto">
          <a:xfrm>
            <a:off x="7112000" y="3609975"/>
            <a:ext cx="1490663" cy="3524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0191" name="Line 16">
            <a:extLst>
              <a:ext uri="{FF2B5EF4-FFF2-40B4-BE49-F238E27FC236}">
                <a16:creationId xmlns:a16="http://schemas.microsoft.com/office/drawing/2014/main" id="{4135ED07-37E7-4F01-90FC-EE55F4DFC2F4}"/>
              </a:ext>
            </a:extLst>
          </p:cNvPr>
          <p:cNvSpPr>
            <a:spLocks noChangeShapeType="1"/>
          </p:cNvSpPr>
          <p:nvPr/>
        </p:nvSpPr>
        <p:spPr bwMode="auto">
          <a:xfrm flipV="1">
            <a:off x="7202488" y="3987800"/>
            <a:ext cx="0" cy="315913"/>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92" name="Rectangle 17">
            <a:extLst>
              <a:ext uri="{FF2B5EF4-FFF2-40B4-BE49-F238E27FC236}">
                <a16:creationId xmlns:a16="http://schemas.microsoft.com/office/drawing/2014/main" id="{5FA86D93-79F4-4305-B993-A5EB1AB976D0}"/>
              </a:ext>
            </a:extLst>
          </p:cNvPr>
          <p:cNvSpPr>
            <a:spLocks noGrp="1" noChangeArrowheads="1"/>
          </p:cNvSpPr>
          <p:nvPr>
            <p:ph type="body" idx="1"/>
          </p:nvPr>
        </p:nvSpPr>
        <p:spPr>
          <a:xfrm>
            <a:off x="1020763" y="2257425"/>
            <a:ext cx="5584825" cy="2574925"/>
          </a:xfrm>
          <a:noFill/>
        </p:spPr>
        <p:txBody>
          <a:bodyPr/>
          <a:lstStyle/>
          <a:p>
            <a:pPr eaLnBrk="1" hangingPunct="1"/>
            <a:r>
              <a:rPr lang="en-US" altLang="en-US" sz="2400" dirty="0"/>
              <a:t>String subs = </a:t>
            </a:r>
            <a:r>
              <a:rPr lang="en-US" altLang="en-US" sz="2400" dirty="0" err="1"/>
              <a:t>word.</a:t>
            </a:r>
            <a:r>
              <a:rPr lang="en-US" altLang="en-US" sz="2400" b="1" dirty="0" err="1"/>
              <a:t>substring</a:t>
            </a:r>
            <a:r>
              <a:rPr lang="en-US" altLang="en-US" sz="2400" dirty="0"/>
              <a:t> (</a:t>
            </a:r>
            <a:r>
              <a:rPr lang="en-US" altLang="en-US" sz="2400" dirty="0" err="1"/>
              <a:t>i</a:t>
            </a:r>
            <a:r>
              <a:rPr lang="en-US" altLang="en-US" sz="2400" dirty="0"/>
              <a:t>, k);</a:t>
            </a:r>
          </a:p>
          <a:p>
            <a:pPr lvl="1" eaLnBrk="1" hangingPunct="1"/>
            <a:r>
              <a:rPr lang="en-US" altLang="en-US" sz="2400" dirty="0"/>
              <a:t>returns the substring of chars in positions from </a:t>
            </a:r>
            <a:r>
              <a:rPr lang="en-US" altLang="en-US" sz="2400" b="1" dirty="0" err="1"/>
              <a:t>i</a:t>
            </a:r>
            <a:r>
              <a:rPr lang="en-US" altLang="en-US" sz="2400" dirty="0"/>
              <a:t> to </a:t>
            </a:r>
            <a:r>
              <a:rPr lang="en-US" altLang="en-US" sz="2400" b="1" dirty="0"/>
              <a:t>k</a:t>
            </a:r>
            <a:r>
              <a:rPr lang="en-US" altLang="en-US" sz="2400" b="1" i="1" dirty="0"/>
              <a:t>-</a:t>
            </a:r>
            <a:r>
              <a:rPr lang="en-US" altLang="en-US" sz="2400" b="1" dirty="0"/>
              <a:t>1</a:t>
            </a:r>
          </a:p>
          <a:p>
            <a:pPr eaLnBrk="1" hangingPunct="1"/>
            <a:r>
              <a:rPr lang="en-US" altLang="en-US" sz="2400" dirty="0"/>
              <a:t>String subs = </a:t>
            </a:r>
            <a:r>
              <a:rPr lang="en-US" altLang="en-US" sz="2400" dirty="0" err="1"/>
              <a:t>word.</a:t>
            </a:r>
            <a:r>
              <a:rPr lang="en-US" altLang="en-US" sz="2400" b="1" dirty="0" err="1"/>
              <a:t>substring</a:t>
            </a:r>
            <a:r>
              <a:rPr lang="en-US" altLang="en-US" sz="2400" b="1" dirty="0"/>
              <a:t> </a:t>
            </a:r>
            <a:r>
              <a:rPr lang="en-US" altLang="en-US" sz="2400" dirty="0"/>
              <a:t>(</a:t>
            </a:r>
            <a:r>
              <a:rPr lang="en-US" altLang="en-US" sz="2400" dirty="0" err="1"/>
              <a:t>i</a:t>
            </a:r>
            <a:r>
              <a:rPr lang="en-US" altLang="en-US" sz="2400" dirty="0"/>
              <a:t>);</a:t>
            </a:r>
          </a:p>
          <a:p>
            <a:pPr lvl="1" eaLnBrk="1" hangingPunct="1"/>
            <a:r>
              <a:rPr lang="en-US" altLang="en-US" sz="2400" dirty="0"/>
              <a:t>returns the substring from the </a:t>
            </a:r>
            <a:r>
              <a:rPr lang="en-US" altLang="en-US" sz="2400" b="1" dirty="0" err="1"/>
              <a:t>i</a:t>
            </a:r>
            <a:r>
              <a:rPr lang="en-US" altLang="en-US" sz="2400" dirty="0" err="1"/>
              <a:t>-th</a:t>
            </a:r>
            <a:r>
              <a:rPr lang="en-US" altLang="en-US" sz="2400" dirty="0"/>
              <a:t> char to the end</a:t>
            </a:r>
          </a:p>
        </p:txBody>
      </p:sp>
      <p:sp>
        <p:nvSpPr>
          <p:cNvPr id="50193" name="Rectangle 18">
            <a:extLst>
              <a:ext uri="{FF2B5EF4-FFF2-40B4-BE49-F238E27FC236}">
                <a16:creationId xmlns:a16="http://schemas.microsoft.com/office/drawing/2014/main" id="{8A482002-0128-492C-9A07-D9216E67E4F1}"/>
              </a:ext>
            </a:extLst>
          </p:cNvPr>
          <p:cNvSpPr>
            <a:spLocks noChangeArrowheads="1"/>
          </p:cNvSpPr>
          <p:nvPr/>
        </p:nvSpPr>
        <p:spPr bwMode="auto">
          <a:xfrm>
            <a:off x="765175" y="1741488"/>
            <a:ext cx="7835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t>Returns a new String by finding characters from an existing String.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iterate type="wd">
                                    <p:tmAbs val="300"/>
                                  </p:iterate>
                                  <p:childTnLst>
                                    <p:set>
                                      <p:cBhvr>
                                        <p:cTn id="6" dur="1" fill="hold">
                                          <p:stCondLst>
                                            <p:cond delay="299"/>
                                          </p:stCondLst>
                                        </p:cTn>
                                        <p:tgtEl>
                                          <p:spTgt spid="24580"/>
                                        </p:tgtEl>
                                        <p:attrNameLst>
                                          <p:attrName>style.visibility</p:attrName>
                                        </p:attrNameLst>
                                      </p:cBhvr>
                                      <p:to>
                                        <p:strVal val="visible"/>
                                      </p:to>
                                    </p:set>
                                    <p:anim to="" calcmode="lin" valueType="num">
                                      <p:cBhvr>
                                        <p:cTn id="7" dur="1" fill="hold"/>
                                        <p:tgtEl>
                                          <p:spTgt spid="2458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a:extLst>
              <a:ext uri="{FF2B5EF4-FFF2-40B4-BE49-F238E27FC236}">
                <a16:creationId xmlns:a16="http://schemas.microsoft.com/office/drawing/2014/main" id="{0C37BBD2-16AC-429F-B0B3-639FA4A21605}"/>
              </a:ext>
            </a:extLst>
          </p:cNvPr>
          <p:cNvSpPr>
            <a:spLocks noGrp="1" noChangeArrowheads="1"/>
          </p:cNvSpPr>
          <p:nvPr>
            <p:ph type="title"/>
          </p:nvPr>
        </p:nvSpPr>
        <p:spPr>
          <a:noFill/>
        </p:spPr>
        <p:txBody>
          <a:bodyPr/>
          <a:lstStyle/>
          <a:p>
            <a:pPr eaLnBrk="1" hangingPunct="1"/>
            <a:r>
              <a:rPr lang="en-US" altLang="en-US"/>
              <a:t>Concatenation()</a:t>
            </a:r>
          </a:p>
        </p:txBody>
      </p:sp>
      <p:sp>
        <p:nvSpPr>
          <p:cNvPr id="51203" name="Rectangle 5">
            <a:extLst>
              <a:ext uri="{FF2B5EF4-FFF2-40B4-BE49-F238E27FC236}">
                <a16:creationId xmlns:a16="http://schemas.microsoft.com/office/drawing/2014/main" id="{4ADAC36C-4122-49F9-95F7-8025D038C772}"/>
              </a:ext>
            </a:extLst>
          </p:cNvPr>
          <p:cNvSpPr>
            <a:spLocks noGrp="1" noChangeArrowheads="1"/>
          </p:cNvSpPr>
          <p:nvPr>
            <p:ph type="body" idx="1"/>
          </p:nvPr>
        </p:nvSpPr>
        <p:spPr>
          <a:xfrm>
            <a:off x="949325" y="1765300"/>
            <a:ext cx="7661275" cy="4513263"/>
          </a:xfrm>
          <a:noFill/>
        </p:spPr>
        <p:txBody>
          <a:bodyPr/>
          <a:lstStyle/>
          <a:p>
            <a:pPr eaLnBrk="1" hangingPunct="1">
              <a:buFont typeface="Wingdings" panose="05000000000000000000" pitchFamily="2" charset="2"/>
              <a:buNone/>
            </a:pPr>
            <a:r>
              <a:rPr lang="en-US" altLang="en-US" sz="2000"/>
              <a:t>String word1 = “re”, word2 = “think”; word3 = “ing”;</a:t>
            </a:r>
          </a:p>
          <a:p>
            <a:pPr eaLnBrk="1" hangingPunct="1">
              <a:buFont typeface="Wingdings" panose="05000000000000000000" pitchFamily="2" charset="2"/>
              <a:buNone/>
            </a:pPr>
            <a:r>
              <a:rPr lang="en-US" altLang="en-US" sz="2000"/>
              <a:t>int num = 2;</a:t>
            </a:r>
          </a:p>
          <a:p>
            <a:pPr eaLnBrk="1" hangingPunct="1"/>
            <a:r>
              <a:rPr lang="en-US" altLang="en-US"/>
              <a:t>String result = word1.</a:t>
            </a:r>
            <a:r>
              <a:rPr lang="en-US" altLang="en-US" b="1"/>
              <a:t>concat</a:t>
            </a:r>
            <a:r>
              <a:rPr lang="en-US" altLang="en-US"/>
              <a:t> (word2);</a:t>
            </a:r>
          </a:p>
          <a:p>
            <a:pPr lvl="1" eaLnBrk="1" hangingPunct="1">
              <a:buFont typeface="Wingdings" panose="05000000000000000000" pitchFamily="2" charset="2"/>
              <a:buNone/>
            </a:pPr>
            <a:r>
              <a:rPr lang="en-US" altLang="en-US" sz="2000"/>
              <a:t>//the same as word1 + word2  “rethink“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13AD3811-5EC6-483C-B203-235637279E2A}"/>
              </a:ext>
            </a:extLst>
          </p:cNvPr>
          <p:cNvSpPr txBox="1">
            <a:spLocks noChangeArrowheads="1"/>
          </p:cNvSpPr>
          <p:nvPr/>
        </p:nvSpPr>
        <p:spPr>
          <a:xfrm>
            <a:off x="228600" y="152400"/>
            <a:ext cx="8610600" cy="1143000"/>
          </a:xfrm>
          <a:prstGeom prst="rect">
            <a:avLst/>
          </a:prstGeom>
        </p:spPr>
        <p:txBody>
          <a:bodyPr/>
          <a:lstStyle/>
          <a:p>
            <a:pPr>
              <a:defRPr/>
            </a:pPr>
            <a:r>
              <a:rPr lang="en-US" sz="2400" dirty="0" err="1">
                <a:latin typeface="+mj-lt"/>
                <a:ea typeface="+mj-ea"/>
                <a:cs typeface="+mj-cs"/>
              </a:rPr>
              <a:t>indexOf</a:t>
            </a:r>
            <a:r>
              <a:rPr lang="en-US" sz="2400" dirty="0">
                <a:latin typeface="+mj-lt"/>
                <a:ea typeface="+mj-ea"/>
                <a:cs typeface="+mj-cs"/>
              </a:rPr>
              <a:t>():The </a:t>
            </a:r>
            <a:r>
              <a:rPr lang="en-US" sz="2400" dirty="0" err="1">
                <a:latin typeface="+mj-lt"/>
                <a:ea typeface="+mj-ea"/>
                <a:cs typeface="+mj-cs"/>
              </a:rPr>
              <a:t>indexOf</a:t>
            </a:r>
            <a:r>
              <a:rPr lang="en-US" sz="2400" dirty="0">
                <a:latin typeface="+mj-lt"/>
                <a:ea typeface="+mj-ea"/>
                <a:cs typeface="+mj-cs"/>
              </a:rPr>
              <a:t>() method returns the position of the first occurrence of specified character(s) in a string.</a:t>
            </a:r>
          </a:p>
        </p:txBody>
      </p:sp>
      <p:pic>
        <p:nvPicPr>
          <p:cNvPr id="3" name="Picture 2">
            <a:extLst>
              <a:ext uri="{FF2B5EF4-FFF2-40B4-BE49-F238E27FC236}">
                <a16:creationId xmlns:a16="http://schemas.microsoft.com/office/drawing/2014/main" id="{D433DD48-3AB4-4D85-B876-9AE95BC6CD95}"/>
              </a:ext>
            </a:extLst>
          </p:cNvPr>
          <p:cNvPicPr>
            <a:picLocks noChangeAspect="1"/>
          </p:cNvPicPr>
          <p:nvPr/>
        </p:nvPicPr>
        <p:blipFill>
          <a:blip r:embed="rId2"/>
          <a:stretch>
            <a:fillRect/>
          </a:stretch>
        </p:blipFill>
        <p:spPr>
          <a:xfrm>
            <a:off x="443933" y="1143000"/>
            <a:ext cx="8256134" cy="42862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D0CE13EB-C77C-42E3-80EE-9909BD620130}"/>
              </a:ext>
            </a:extLst>
          </p:cNvPr>
          <p:cNvSpPr>
            <a:spLocks noGrp="1" noChangeArrowheads="1"/>
          </p:cNvSpPr>
          <p:nvPr>
            <p:ph type="title"/>
          </p:nvPr>
        </p:nvSpPr>
        <p:spPr>
          <a:xfrm>
            <a:off x="304800" y="304800"/>
            <a:ext cx="8229600" cy="1143000"/>
          </a:xfrm>
        </p:spPr>
        <p:txBody>
          <a:bodyPr/>
          <a:lstStyle/>
          <a:p>
            <a:pPr eaLnBrk="1" hangingPunct="1"/>
            <a:r>
              <a:rPr lang="en-US" altLang="en-US"/>
              <a:t>indexOf()</a:t>
            </a:r>
          </a:p>
        </p:txBody>
      </p:sp>
      <p:sp>
        <p:nvSpPr>
          <p:cNvPr id="53251" name="Rectangle 3">
            <a:extLst>
              <a:ext uri="{FF2B5EF4-FFF2-40B4-BE49-F238E27FC236}">
                <a16:creationId xmlns:a16="http://schemas.microsoft.com/office/drawing/2014/main" id="{76E8A2C0-3536-4F50-A883-B9E2BFBBD88E}"/>
              </a:ext>
            </a:extLst>
          </p:cNvPr>
          <p:cNvSpPr>
            <a:spLocks noGrp="1" noChangeArrowheads="1"/>
          </p:cNvSpPr>
          <p:nvPr>
            <p:ph type="body" idx="1"/>
          </p:nvPr>
        </p:nvSpPr>
        <p:spPr>
          <a:xfrm>
            <a:off x="804863" y="2030413"/>
            <a:ext cx="7772400" cy="4802187"/>
          </a:xfrm>
        </p:spPr>
        <p:txBody>
          <a:bodyPr/>
          <a:lstStyle/>
          <a:p>
            <a:pPr eaLnBrk="1" hangingPunct="1">
              <a:buFont typeface="Wingdings" panose="05000000000000000000" pitchFamily="2" charset="2"/>
              <a:buNone/>
            </a:pPr>
            <a:r>
              <a:rPr lang="en-US" altLang="en-US" sz="2400" dirty="0"/>
              <a:t>String name =“President George Washington";</a:t>
            </a:r>
          </a:p>
          <a:p>
            <a:pPr eaLnBrk="1" hangingPunct="1">
              <a:buFont typeface="Wingdings" panose="05000000000000000000" pitchFamily="2" charset="2"/>
              <a:buNone/>
            </a:pPr>
            <a:endParaRPr lang="en-US" altLang="en-US" sz="2400" dirty="0"/>
          </a:p>
          <a:p>
            <a:pPr eaLnBrk="1" hangingPunct="1">
              <a:buFont typeface="Wingdings" panose="05000000000000000000" pitchFamily="2" charset="2"/>
              <a:buNone/>
            </a:pPr>
            <a:r>
              <a:rPr lang="en-US" altLang="en-US" sz="2400" dirty="0" err="1"/>
              <a:t>name.indexOf</a:t>
            </a:r>
            <a:r>
              <a:rPr lang="en-US" altLang="en-US" sz="2400" dirty="0"/>
              <a:t> (‘P');		      0</a:t>
            </a:r>
          </a:p>
          <a:p>
            <a:pPr eaLnBrk="1" hangingPunct="1">
              <a:buFont typeface="Wingdings" panose="05000000000000000000" pitchFamily="2" charset="2"/>
              <a:buNone/>
            </a:pPr>
            <a:r>
              <a:rPr lang="en-US" altLang="en-US" sz="2400" dirty="0" err="1"/>
              <a:t>name.indexOf</a:t>
            </a:r>
            <a:r>
              <a:rPr lang="en-US" altLang="en-US" sz="2400" dirty="0"/>
              <a:t> (‘e');		      2</a:t>
            </a:r>
          </a:p>
          <a:p>
            <a:pPr eaLnBrk="1" hangingPunct="1">
              <a:buFont typeface="Wingdings" panose="05000000000000000000" pitchFamily="2" charset="2"/>
              <a:buNone/>
            </a:pPr>
            <a:r>
              <a:rPr lang="en-US" altLang="en-US" sz="2400" dirty="0" err="1"/>
              <a:t>name.indexOf</a:t>
            </a:r>
            <a:r>
              <a:rPr lang="en-US" altLang="en-US" sz="2400" dirty="0"/>
              <a:t> (“George");	    10</a:t>
            </a:r>
          </a:p>
          <a:p>
            <a:pPr eaLnBrk="1" hangingPunct="1">
              <a:buFont typeface="Wingdings" panose="05000000000000000000" pitchFamily="2" charset="2"/>
              <a:buNone/>
            </a:pPr>
            <a:r>
              <a:rPr lang="en-US" altLang="en-US" sz="2400" dirty="0" err="1"/>
              <a:t>name.indexOf</a:t>
            </a:r>
            <a:r>
              <a:rPr lang="en-US" altLang="en-US" sz="2400" dirty="0"/>
              <a:t> (‘e', 3);		      6   </a:t>
            </a:r>
          </a:p>
          <a:p>
            <a:pPr eaLnBrk="1" hangingPunct="1">
              <a:buFont typeface="Wingdings" panose="05000000000000000000" pitchFamily="2" charset="2"/>
              <a:buNone/>
            </a:pPr>
            <a:endParaRPr lang="en-US" altLang="en-US" sz="2400" dirty="0"/>
          </a:p>
          <a:p>
            <a:pPr eaLnBrk="1" hangingPunct="1">
              <a:buFont typeface="Wingdings" panose="05000000000000000000" pitchFamily="2" charset="2"/>
              <a:buNone/>
            </a:pPr>
            <a:r>
              <a:rPr lang="en-US" altLang="en-US" sz="2400" dirty="0" err="1"/>
              <a:t>name.indexOf</a:t>
            </a:r>
            <a:r>
              <a:rPr lang="en-US" altLang="en-US" sz="2400" dirty="0"/>
              <a:t> (“Bob");	    </a:t>
            </a:r>
            <a:r>
              <a:rPr lang="en-US" altLang="en-US" sz="2400" dirty="0">
                <a:latin typeface="Courier New" panose="02070309020205020404" pitchFamily="49" charset="0"/>
              </a:rPr>
              <a:t>-</a:t>
            </a:r>
            <a:r>
              <a:rPr lang="en-US" altLang="en-US" sz="2400" dirty="0"/>
              <a:t>1</a:t>
            </a:r>
          </a:p>
        </p:txBody>
      </p:sp>
      <p:sp>
        <p:nvSpPr>
          <p:cNvPr id="53252" name="Line 4">
            <a:extLst>
              <a:ext uri="{FF2B5EF4-FFF2-40B4-BE49-F238E27FC236}">
                <a16:creationId xmlns:a16="http://schemas.microsoft.com/office/drawing/2014/main" id="{DFC17187-09BD-4180-8285-750B75C5DB87}"/>
              </a:ext>
            </a:extLst>
          </p:cNvPr>
          <p:cNvSpPr>
            <a:spLocks noChangeShapeType="1"/>
          </p:cNvSpPr>
          <p:nvPr/>
        </p:nvSpPr>
        <p:spPr bwMode="auto">
          <a:xfrm flipV="1">
            <a:off x="4419600" y="1816100"/>
            <a:ext cx="0" cy="312738"/>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3" name="Line 5">
            <a:extLst>
              <a:ext uri="{FF2B5EF4-FFF2-40B4-BE49-F238E27FC236}">
                <a16:creationId xmlns:a16="http://schemas.microsoft.com/office/drawing/2014/main" id="{112F8CD0-D0A1-48C2-AF14-5D04D2890C58}"/>
              </a:ext>
            </a:extLst>
          </p:cNvPr>
          <p:cNvSpPr>
            <a:spLocks noChangeShapeType="1"/>
          </p:cNvSpPr>
          <p:nvPr/>
        </p:nvSpPr>
        <p:spPr bwMode="auto">
          <a:xfrm flipV="1">
            <a:off x="5214938" y="1811338"/>
            <a:ext cx="0" cy="312737"/>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4" name="Line 6">
            <a:extLst>
              <a:ext uri="{FF2B5EF4-FFF2-40B4-BE49-F238E27FC236}">
                <a16:creationId xmlns:a16="http://schemas.microsoft.com/office/drawing/2014/main" id="{4339A3EA-E1B9-4351-87A5-3D23DFAB09C4}"/>
              </a:ext>
            </a:extLst>
          </p:cNvPr>
          <p:cNvSpPr>
            <a:spLocks noChangeShapeType="1"/>
          </p:cNvSpPr>
          <p:nvPr/>
        </p:nvSpPr>
        <p:spPr bwMode="auto">
          <a:xfrm flipV="1">
            <a:off x="3886200" y="1811338"/>
            <a:ext cx="0" cy="312737"/>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5" name="Text Box 7">
            <a:extLst>
              <a:ext uri="{FF2B5EF4-FFF2-40B4-BE49-F238E27FC236}">
                <a16:creationId xmlns:a16="http://schemas.microsoft.com/office/drawing/2014/main" id="{151C9CAD-5A1E-4604-8FAC-3FA7F15D2124}"/>
              </a:ext>
            </a:extLst>
          </p:cNvPr>
          <p:cNvSpPr txBox="1">
            <a:spLocks noChangeArrowheads="1"/>
          </p:cNvSpPr>
          <p:nvPr/>
        </p:nvSpPr>
        <p:spPr bwMode="auto">
          <a:xfrm>
            <a:off x="4652963" y="2590800"/>
            <a:ext cx="147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solidFill>
                  <a:schemeClr val="tx2"/>
                </a:solidFill>
              </a:rPr>
              <a:t>Returns:</a:t>
            </a:r>
          </a:p>
        </p:txBody>
      </p:sp>
      <p:sp>
        <p:nvSpPr>
          <p:cNvPr id="53256" name="Line 8">
            <a:extLst>
              <a:ext uri="{FF2B5EF4-FFF2-40B4-BE49-F238E27FC236}">
                <a16:creationId xmlns:a16="http://schemas.microsoft.com/office/drawing/2014/main" id="{CAA229D3-8D6C-4C66-9997-C36A9D5915B5}"/>
              </a:ext>
            </a:extLst>
          </p:cNvPr>
          <p:cNvSpPr>
            <a:spLocks noChangeShapeType="1"/>
          </p:cNvSpPr>
          <p:nvPr/>
        </p:nvSpPr>
        <p:spPr bwMode="auto">
          <a:xfrm flipV="1">
            <a:off x="3063875" y="1811338"/>
            <a:ext cx="0" cy="312737"/>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7" name="Text Box 9">
            <a:extLst>
              <a:ext uri="{FF2B5EF4-FFF2-40B4-BE49-F238E27FC236}">
                <a16:creationId xmlns:a16="http://schemas.microsoft.com/office/drawing/2014/main" id="{6599DE57-B435-450B-92B4-9B00E52E00B5}"/>
              </a:ext>
            </a:extLst>
          </p:cNvPr>
          <p:cNvSpPr txBox="1">
            <a:spLocks noChangeArrowheads="1"/>
          </p:cNvSpPr>
          <p:nvPr/>
        </p:nvSpPr>
        <p:spPr bwMode="auto">
          <a:xfrm>
            <a:off x="5903913" y="5099050"/>
            <a:ext cx="2466975" cy="457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t>   </a:t>
            </a:r>
            <a:r>
              <a:rPr lang="en-US" altLang="en-US" sz="2400">
                <a:solidFill>
                  <a:schemeClr val="bg1"/>
                </a:solidFill>
              </a:rPr>
              <a:t>(not found)</a:t>
            </a:r>
          </a:p>
        </p:txBody>
      </p:sp>
      <p:sp>
        <p:nvSpPr>
          <p:cNvPr id="53258" name="Text Box 10">
            <a:extLst>
              <a:ext uri="{FF2B5EF4-FFF2-40B4-BE49-F238E27FC236}">
                <a16:creationId xmlns:a16="http://schemas.microsoft.com/office/drawing/2014/main" id="{7FAAA3B9-86F6-445D-A7CB-F341FADB589B}"/>
              </a:ext>
            </a:extLst>
          </p:cNvPr>
          <p:cNvSpPr txBox="1">
            <a:spLocks noChangeArrowheads="1"/>
          </p:cNvSpPr>
          <p:nvPr/>
        </p:nvSpPr>
        <p:spPr bwMode="auto">
          <a:xfrm>
            <a:off x="5891213" y="4064000"/>
            <a:ext cx="2463800" cy="8302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solidFill>
                  <a:schemeClr val="bg1"/>
                </a:solidFill>
              </a:rPr>
              <a:t>(starts searching at position 3)</a:t>
            </a:r>
          </a:p>
        </p:txBody>
      </p:sp>
      <p:sp>
        <p:nvSpPr>
          <p:cNvPr id="53259" name="Line 11">
            <a:extLst>
              <a:ext uri="{FF2B5EF4-FFF2-40B4-BE49-F238E27FC236}">
                <a16:creationId xmlns:a16="http://schemas.microsoft.com/office/drawing/2014/main" id="{6ED4A2A8-4E8D-4A4F-8B03-C2A8DA92329B}"/>
              </a:ext>
            </a:extLst>
          </p:cNvPr>
          <p:cNvSpPr>
            <a:spLocks noChangeShapeType="1"/>
          </p:cNvSpPr>
          <p:nvPr/>
        </p:nvSpPr>
        <p:spPr bwMode="auto">
          <a:xfrm>
            <a:off x="5270500" y="5262563"/>
            <a:ext cx="633413"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3260" name="Group 12">
            <a:extLst>
              <a:ext uri="{FF2B5EF4-FFF2-40B4-BE49-F238E27FC236}">
                <a16:creationId xmlns:a16="http://schemas.microsoft.com/office/drawing/2014/main" id="{EF900E8C-3CBD-488D-8F9C-BD0BA96CA98C}"/>
              </a:ext>
            </a:extLst>
          </p:cNvPr>
          <p:cNvGrpSpPr>
            <a:grpSpLocks/>
          </p:cNvGrpSpPr>
          <p:nvPr/>
        </p:nvGrpSpPr>
        <p:grpSpPr bwMode="auto">
          <a:xfrm>
            <a:off x="3376613" y="4605338"/>
            <a:ext cx="2506662" cy="149225"/>
            <a:chOff x="2343" y="3049"/>
            <a:chExt cx="1469" cy="94"/>
          </a:xfrm>
        </p:grpSpPr>
        <p:sp>
          <p:nvSpPr>
            <p:cNvPr id="53263" name="Line 13">
              <a:extLst>
                <a:ext uri="{FF2B5EF4-FFF2-40B4-BE49-F238E27FC236}">
                  <a16:creationId xmlns:a16="http://schemas.microsoft.com/office/drawing/2014/main" id="{CA374793-5015-47A0-B6E9-37FEEDEFEF7E}"/>
                </a:ext>
              </a:extLst>
            </p:cNvPr>
            <p:cNvSpPr>
              <a:spLocks noChangeShapeType="1"/>
            </p:cNvSpPr>
            <p:nvPr/>
          </p:nvSpPr>
          <p:spPr bwMode="auto">
            <a:xfrm>
              <a:off x="2343" y="3143"/>
              <a:ext cx="1469"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4" name="Line 14">
              <a:extLst>
                <a:ext uri="{FF2B5EF4-FFF2-40B4-BE49-F238E27FC236}">
                  <a16:creationId xmlns:a16="http://schemas.microsoft.com/office/drawing/2014/main" id="{933E2C21-52E3-42D8-A925-10530041CE4F}"/>
                </a:ext>
              </a:extLst>
            </p:cNvPr>
            <p:cNvSpPr>
              <a:spLocks noChangeShapeType="1"/>
            </p:cNvSpPr>
            <p:nvPr/>
          </p:nvSpPr>
          <p:spPr bwMode="auto">
            <a:xfrm flipV="1">
              <a:off x="2343" y="3049"/>
              <a:ext cx="0" cy="9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3261" name="Text Box 15">
            <a:extLst>
              <a:ext uri="{FF2B5EF4-FFF2-40B4-BE49-F238E27FC236}">
                <a16:creationId xmlns:a16="http://schemas.microsoft.com/office/drawing/2014/main" id="{C21F1AF5-97F5-449D-8419-77E950F9AE57}"/>
              </a:ext>
            </a:extLst>
          </p:cNvPr>
          <p:cNvSpPr txBox="1">
            <a:spLocks noChangeArrowheads="1"/>
          </p:cNvSpPr>
          <p:nvPr/>
        </p:nvSpPr>
        <p:spPr bwMode="auto">
          <a:xfrm>
            <a:off x="2816225" y="1498600"/>
            <a:ext cx="3711575" cy="39687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solidFill>
                  <a:schemeClr val="bg1"/>
                </a:solidFill>
              </a:rPr>
              <a:t> index positions</a:t>
            </a:r>
            <a:endParaRPr lang="en-US" altLang="en-US" sz="2400">
              <a:solidFill>
                <a:schemeClr val="bg1"/>
              </a:solidFill>
              <a:latin typeface="Courier New" panose="02070309020205020404" pitchFamily="49" charset="0"/>
            </a:endParaRPr>
          </a:p>
        </p:txBody>
      </p:sp>
      <p:sp>
        <p:nvSpPr>
          <p:cNvPr id="53262" name="Line 16">
            <a:extLst>
              <a:ext uri="{FF2B5EF4-FFF2-40B4-BE49-F238E27FC236}">
                <a16:creationId xmlns:a16="http://schemas.microsoft.com/office/drawing/2014/main" id="{401362E8-200A-4755-BF18-F52327AE7367}"/>
              </a:ext>
            </a:extLst>
          </p:cNvPr>
          <p:cNvSpPr>
            <a:spLocks noChangeShapeType="1"/>
          </p:cNvSpPr>
          <p:nvPr/>
        </p:nvSpPr>
        <p:spPr bwMode="auto">
          <a:xfrm flipV="1">
            <a:off x="3330575" y="1824038"/>
            <a:ext cx="0" cy="312737"/>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FAE6D55A-C030-4438-AA4A-023D6C5DC48D}"/>
              </a:ext>
            </a:extLst>
          </p:cNvPr>
          <p:cNvSpPr>
            <a:spLocks noGrp="1"/>
          </p:cNvSpPr>
          <p:nvPr>
            <p:ph type="title"/>
          </p:nvPr>
        </p:nvSpPr>
        <p:spPr/>
        <p:txBody>
          <a:bodyPr/>
          <a:lstStyle/>
          <a:p>
            <a:pPr algn="l"/>
            <a:r>
              <a:rPr lang="en-US" altLang="en-US"/>
              <a:t>Methods in String class:</a:t>
            </a:r>
          </a:p>
        </p:txBody>
      </p:sp>
      <p:sp>
        <p:nvSpPr>
          <p:cNvPr id="48131" name="Content Placeholder 2">
            <a:extLst>
              <a:ext uri="{FF2B5EF4-FFF2-40B4-BE49-F238E27FC236}">
                <a16:creationId xmlns:a16="http://schemas.microsoft.com/office/drawing/2014/main" id="{4DBC19F8-32C0-4C3F-839E-32FEB45F9ABB}"/>
              </a:ext>
            </a:extLst>
          </p:cNvPr>
          <p:cNvSpPr>
            <a:spLocks noGrp="1"/>
          </p:cNvSpPr>
          <p:nvPr>
            <p:ph idx="1"/>
          </p:nvPr>
        </p:nvSpPr>
        <p:spPr>
          <a:xfrm>
            <a:off x="457200" y="1371600"/>
            <a:ext cx="8229600" cy="4754563"/>
          </a:xfrm>
        </p:spPr>
        <p:txBody>
          <a:bodyPr/>
          <a:lstStyle/>
          <a:p>
            <a:r>
              <a:rPr lang="en-US" altLang="en-US" sz="2400" dirty="0"/>
              <a:t>length(), </a:t>
            </a:r>
          </a:p>
          <a:p>
            <a:r>
              <a:rPr lang="en-US" altLang="en-US" sz="2400" dirty="0" err="1"/>
              <a:t>charAt</a:t>
            </a:r>
            <a:r>
              <a:rPr lang="en-US" altLang="en-US" sz="2400" dirty="0"/>
              <a:t>()</a:t>
            </a:r>
          </a:p>
          <a:p>
            <a:r>
              <a:rPr lang="en-US" altLang="en-US" sz="2400" dirty="0"/>
              <a:t>substring()</a:t>
            </a:r>
          </a:p>
          <a:p>
            <a:r>
              <a:rPr lang="en-US" altLang="en-US" sz="2400" dirty="0" err="1"/>
              <a:t>concat</a:t>
            </a:r>
            <a:endParaRPr lang="en-US" altLang="en-US" sz="2400" dirty="0"/>
          </a:p>
          <a:p>
            <a:r>
              <a:rPr lang="en-US" altLang="en-US" sz="2400" dirty="0" err="1"/>
              <a:t>indexOf</a:t>
            </a:r>
            <a:r>
              <a:rPr lang="en-US" altLang="en-US" sz="2400" dirty="0"/>
              <a:t>()</a:t>
            </a:r>
          </a:p>
          <a:p>
            <a:r>
              <a:rPr lang="en-US" altLang="en-US" sz="2400" dirty="0"/>
              <a:t>equals()</a:t>
            </a:r>
          </a:p>
          <a:p>
            <a:r>
              <a:rPr lang="en-US" altLang="en-US" sz="2400" dirty="0" err="1"/>
              <a:t>compareTo</a:t>
            </a:r>
            <a:r>
              <a:rPr lang="en-US" altLang="en-US" sz="2400" dirty="0"/>
              <a:t>()</a:t>
            </a:r>
          </a:p>
          <a:p>
            <a:r>
              <a:rPr lang="en-US" altLang="en-US" sz="2400" dirty="0"/>
              <a:t>trim()</a:t>
            </a:r>
          </a:p>
          <a:p>
            <a:r>
              <a:rPr lang="en-US" altLang="en-US" sz="2400" dirty="0"/>
              <a:t>replace()</a:t>
            </a:r>
          </a:p>
          <a:p>
            <a:r>
              <a:rPr lang="en-US" altLang="en-US" sz="2400" dirty="0" err="1"/>
              <a:t>toUpperCase</a:t>
            </a:r>
            <a:r>
              <a:rPr lang="en-US" altLang="en-US" sz="2400" dirty="0"/>
              <a:t>()</a:t>
            </a:r>
          </a:p>
          <a:p>
            <a:r>
              <a:rPr lang="en-US" altLang="en-US" sz="2400" dirty="0" err="1"/>
              <a:t>toLowerCase</a:t>
            </a:r>
            <a:r>
              <a:rPr lang="en-US" altLang="en-US" sz="2400" dirty="0"/>
              <a:t>();</a:t>
            </a:r>
          </a:p>
          <a:p>
            <a:endParaRPr lang="en-US" altLang="en-US" sz="2400" dirty="0"/>
          </a:p>
          <a:p>
            <a:endParaRPr lang="en-US" altLang="en-US" sz="2400" dirty="0"/>
          </a:p>
          <a:p>
            <a:endParaRPr lang="en-US" altLang="en-US" sz="2400" dirty="0"/>
          </a:p>
          <a:p>
            <a:endParaRPr lang="en-US" altLang="en-US" sz="2400" dirty="0"/>
          </a:p>
          <a:p>
            <a:endParaRPr lang="en-US" altLang="en-US" sz="2400" dirty="0"/>
          </a:p>
        </p:txBody>
      </p:sp>
    </p:spTree>
    <p:extLst>
      <p:ext uri="{BB962C8B-B14F-4D97-AF65-F5344CB8AC3E}">
        <p14:creationId xmlns:p14="http://schemas.microsoft.com/office/powerpoint/2010/main" val="1346960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A0A446AB-B018-4DC2-8602-8A58D9E342CD}"/>
              </a:ext>
            </a:extLst>
          </p:cNvPr>
          <p:cNvSpPr>
            <a:spLocks noGrp="1" noChangeArrowheads="1"/>
          </p:cNvSpPr>
          <p:nvPr>
            <p:ph type="title"/>
          </p:nvPr>
        </p:nvSpPr>
        <p:spPr/>
        <p:txBody>
          <a:bodyPr/>
          <a:lstStyle/>
          <a:p>
            <a:pPr eaLnBrk="1" hangingPunct="1"/>
            <a:r>
              <a:rPr lang="en-US" altLang="en-US" b="1" dirty="0"/>
              <a:t>equals()/</a:t>
            </a:r>
            <a:r>
              <a:rPr lang="en-US" altLang="en-US" b="1" dirty="0" err="1"/>
              <a:t>equalsIgnoreCase</a:t>
            </a:r>
            <a:r>
              <a:rPr lang="en-US" altLang="en-US" b="1" dirty="0"/>
              <a:t>()</a:t>
            </a:r>
            <a:endParaRPr lang="en-US" altLang="en-US" dirty="0"/>
          </a:p>
        </p:txBody>
      </p:sp>
      <p:sp>
        <p:nvSpPr>
          <p:cNvPr id="54275" name="Rectangle 3">
            <a:extLst>
              <a:ext uri="{FF2B5EF4-FFF2-40B4-BE49-F238E27FC236}">
                <a16:creationId xmlns:a16="http://schemas.microsoft.com/office/drawing/2014/main" id="{485D59A5-6D93-42E0-96FB-85FC1A09DAAF}"/>
              </a:ext>
            </a:extLst>
          </p:cNvPr>
          <p:cNvSpPr>
            <a:spLocks noGrp="1" noChangeArrowheads="1"/>
          </p:cNvSpPr>
          <p:nvPr>
            <p:ph type="body" idx="1"/>
          </p:nvPr>
        </p:nvSpPr>
        <p:spPr>
          <a:xfrm>
            <a:off x="873125" y="1866900"/>
            <a:ext cx="7661275" cy="4295775"/>
          </a:xfrm>
        </p:spPr>
        <p:txBody>
          <a:bodyPr/>
          <a:lstStyle/>
          <a:p>
            <a:pPr eaLnBrk="1" hangingPunct="1">
              <a:spcBef>
                <a:spcPct val="0"/>
              </a:spcBef>
              <a:buFont typeface="Wingdings" panose="05000000000000000000" pitchFamily="2" charset="2"/>
              <a:buNone/>
            </a:pPr>
            <a:r>
              <a:rPr lang="en-US" altLang="en-US" sz="2400" dirty="0" err="1"/>
              <a:t>boolean</a:t>
            </a:r>
            <a:r>
              <a:rPr lang="en-US" altLang="en-US" sz="2400" dirty="0"/>
              <a:t> b = word1.</a:t>
            </a:r>
            <a:r>
              <a:rPr lang="en-US" altLang="en-US" sz="2400" b="1" dirty="0"/>
              <a:t>equals</a:t>
            </a:r>
            <a:r>
              <a:rPr lang="en-US" altLang="en-US" sz="2400" dirty="0"/>
              <a:t>(word2);</a:t>
            </a:r>
          </a:p>
          <a:p>
            <a:pPr lvl="1" eaLnBrk="1" hangingPunct="1">
              <a:spcBef>
                <a:spcPct val="0"/>
              </a:spcBef>
              <a:buFont typeface="Wingdings" panose="05000000000000000000" pitchFamily="2" charset="2"/>
              <a:buNone/>
            </a:pPr>
            <a:r>
              <a:rPr lang="en-US" altLang="en-US" sz="2400" dirty="0"/>
              <a:t>	returns </a:t>
            </a:r>
            <a:r>
              <a:rPr lang="en-US" altLang="en-US" sz="2400" b="1" dirty="0"/>
              <a:t>true</a:t>
            </a:r>
            <a:r>
              <a:rPr lang="en-US" altLang="en-US" sz="2400" dirty="0"/>
              <a:t> if the string </a:t>
            </a:r>
            <a:r>
              <a:rPr lang="en-US" altLang="en-US" sz="2400" b="1" dirty="0"/>
              <a:t>word1</a:t>
            </a:r>
            <a:r>
              <a:rPr lang="en-US" altLang="en-US" sz="2400" dirty="0"/>
              <a:t> is equal to </a:t>
            </a:r>
            <a:r>
              <a:rPr lang="en-US" altLang="en-US" sz="2400" b="1" dirty="0"/>
              <a:t>word2</a:t>
            </a:r>
          </a:p>
          <a:p>
            <a:pPr eaLnBrk="1" hangingPunct="1">
              <a:spcBef>
                <a:spcPct val="50000"/>
              </a:spcBef>
              <a:buFont typeface="Wingdings" panose="05000000000000000000" pitchFamily="2" charset="2"/>
              <a:buNone/>
            </a:pPr>
            <a:r>
              <a:rPr lang="en-US" altLang="en-US" sz="2400" dirty="0" err="1"/>
              <a:t>boolean</a:t>
            </a:r>
            <a:r>
              <a:rPr lang="en-US" altLang="en-US" sz="2400" dirty="0"/>
              <a:t> b = word1.</a:t>
            </a:r>
            <a:r>
              <a:rPr lang="en-US" altLang="en-US" sz="2400" b="1" dirty="0"/>
              <a:t>equalsIgnoreCase</a:t>
            </a:r>
            <a:r>
              <a:rPr lang="en-US" altLang="en-US" sz="2400" dirty="0"/>
              <a:t>(word2);</a:t>
            </a:r>
          </a:p>
          <a:p>
            <a:pPr lvl="1" eaLnBrk="1" hangingPunct="1">
              <a:spcBef>
                <a:spcPct val="0"/>
              </a:spcBef>
              <a:buFont typeface="Wingdings" panose="05000000000000000000" pitchFamily="2" charset="2"/>
              <a:buNone/>
            </a:pPr>
            <a:r>
              <a:rPr lang="en-US" altLang="en-US" sz="2400" dirty="0"/>
              <a:t>	returns </a:t>
            </a:r>
            <a:r>
              <a:rPr lang="en-US" altLang="en-US" sz="2400" b="1" dirty="0"/>
              <a:t>true</a:t>
            </a:r>
            <a:r>
              <a:rPr lang="en-US" altLang="en-US" sz="2400" dirty="0"/>
              <a:t> if the string </a:t>
            </a:r>
            <a:r>
              <a:rPr lang="en-US" altLang="en-US" sz="2400" b="1" dirty="0"/>
              <a:t>word1</a:t>
            </a:r>
            <a:r>
              <a:rPr lang="en-US" altLang="en-US" sz="2400" dirty="0"/>
              <a:t> matches </a:t>
            </a:r>
            <a:r>
              <a:rPr lang="en-US" altLang="en-US" sz="2400" b="1" dirty="0"/>
              <a:t>word2</a:t>
            </a:r>
            <a:r>
              <a:rPr lang="en-US" altLang="en-US" sz="2400" dirty="0"/>
              <a:t>, case-blind</a:t>
            </a:r>
          </a:p>
        </p:txBody>
      </p:sp>
      <p:sp>
        <p:nvSpPr>
          <p:cNvPr id="54276" name="Text Box 4">
            <a:extLst>
              <a:ext uri="{FF2B5EF4-FFF2-40B4-BE49-F238E27FC236}">
                <a16:creationId xmlns:a16="http://schemas.microsoft.com/office/drawing/2014/main" id="{2024485A-9B3A-480C-A73F-D15FCB1A2942}"/>
              </a:ext>
            </a:extLst>
          </p:cNvPr>
          <p:cNvSpPr txBox="1">
            <a:spLocks noChangeArrowheads="1"/>
          </p:cNvSpPr>
          <p:nvPr/>
        </p:nvSpPr>
        <p:spPr bwMode="auto">
          <a:xfrm>
            <a:off x="957263" y="4146550"/>
            <a:ext cx="7605712" cy="10064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latin typeface="Lucida Console" panose="020B0609040504020204" pitchFamily="49" charset="0"/>
              </a:rPr>
              <a:t>b = “</a:t>
            </a:r>
            <a:r>
              <a:rPr lang="en-US" altLang="en-US" sz="2000" b="1" dirty="0" err="1">
                <a:latin typeface="Lucida Console" panose="020B0609040504020204" pitchFamily="49" charset="0"/>
              </a:rPr>
              <a:t>Raiders”.equals</a:t>
            </a:r>
            <a:r>
              <a:rPr lang="en-US" altLang="en-US" sz="2000" b="1" dirty="0">
                <a:latin typeface="Lucida Console" panose="020B0609040504020204" pitchFamily="49" charset="0"/>
              </a:rPr>
              <a:t>(“Raiders”);//true</a:t>
            </a:r>
          </a:p>
          <a:p>
            <a:pPr eaLnBrk="1" hangingPunct="1"/>
            <a:r>
              <a:rPr lang="en-US" altLang="en-US" sz="2000" b="1" dirty="0">
                <a:latin typeface="Lucida Console" panose="020B0609040504020204" pitchFamily="49" charset="0"/>
              </a:rPr>
              <a:t>b = “</a:t>
            </a:r>
            <a:r>
              <a:rPr lang="en-US" altLang="en-US" sz="2000" b="1" dirty="0" err="1">
                <a:latin typeface="Lucida Console" panose="020B0609040504020204" pitchFamily="49" charset="0"/>
              </a:rPr>
              <a:t>Raiders”.equals</a:t>
            </a:r>
            <a:r>
              <a:rPr lang="en-US" altLang="en-US" sz="2000" b="1" dirty="0">
                <a:latin typeface="Lucida Console" panose="020B0609040504020204" pitchFamily="49" charset="0"/>
              </a:rPr>
              <a:t>(“raiders”);//false</a:t>
            </a:r>
            <a:br>
              <a:rPr lang="en-US" altLang="en-US" sz="2000" b="1" dirty="0">
                <a:latin typeface="Lucida Console" panose="020B0609040504020204" pitchFamily="49" charset="0"/>
              </a:rPr>
            </a:br>
            <a:r>
              <a:rPr lang="en-US" altLang="en-US" sz="2000" b="1" dirty="0">
                <a:latin typeface="Lucida Console" panose="020B0609040504020204" pitchFamily="49" charset="0"/>
              </a:rPr>
              <a:t>b = “Raiders”.</a:t>
            </a:r>
            <a:r>
              <a:rPr lang="en-US" altLang="en-US" sz="2000" b="1" dirty="0" err="1">
                <a:latin typeface="Lucida Console" panose="020B0609040504020204" pitchFamily="49" charset="0"/>
              </a:rPr>
              <a:t>equalsIgnoreCase</a:t>
            </a:r>
            <a:r>
              <a:rPr lang="en-US" altLang="en-US" sz="2000" b="1" dirty="0">
                <a:latin typeface="Lucida Console" panose="020B0609040504020204" pitchFamily="49" charset="0"/>
              </a:rPr>
              <a:t>(“raiders”);//true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FB4A2D39-CF29-46B7-9024-5A86AF597BDB}"/>
              </a:ext>
            </a:extLst>
          </p:cNvPr>
          <p:cNvSpPr>
            <a:spLocks noGrp="1"/>
          </p:cNvSpPr>
          <p:nvPr>
            <p:ph type="title"/>
          </p:nvPr>
        </p:nvSpPr>
        <p:spPr/>
        <p:txBody>
          <a:bodyPr/>
          <a:lstStyle/>
          <a:p>
            <a:r>
              <a:rPr lang="en-US" altLang="en-US" sz="3200"/>
              <a:t>Difference between == and .equals() method in Java</a:t>
            </a:r>
            <a:br>
              <a:rPr lang="en-US" altLang="en-US" sz="3200"/>
            </a:br>
            <a:endParaRPr lang="en-US" altLang="en-US" sz="3200"/>
          </a:p>
        </p:txBody>
      </p:sp>
      <p:sp>
        <p:nvSpPr>
          <p:cNvPr id="55299" name="Content Placeholder 2">
            <a:extLst>
              <a:ext uri="{FF2B5EF4-FFF2-40B4-BE49-F238E27FC236}">
                <a16:creationId xmlns:a16="http://schemas.microsoft.com/office/drawing/2014/main" id="{7561B022-F4C2-45DF-9EBC-EC6C2A9630BD}"/>
              </a:ext>
            </a:extLst>
          </p:cNvPr>
          <p:cNvSpPr>
            <a:spLocks noGrp="1"/>
          </p:cNvSpPr>
          <p:nvPr>
            <p:ph idx="1"/>
          </p:nvPr>
        </p:nvSpPr>
        <p:spPr/>
        <p:txBody>
          <a:bodyPr/>
          <a:lstStyle/>
          <a:p>
            <a:r>
              <a:rPr lang="en-US" altLang="en-US"/>
              <a:t>equals() is a method and == is a operator</a:t>
            </a:r>
          </a:p>
          <a:p>
            <a:r>
              <a:rPr lang="en-US" altLang="en-US"/>
              <a:t>use == operators for reference comparison (</a:t>
            </a:r>
            <a:r>
              <a:rPr lang="en-US" altLang="en-US" b="1"/>
              <a:t>address comparison</a:t>
            </a:r>
            <a:r>
              <a:rPr lang="en-US" altLang="en-US"/>
              <a:t>) and .equals() method for </a:t>
            </a:r>
            <a:r>
              <a:rPr lang="en-US" altLang="en-US" b="1"/>
              <a:t>content comparison</a:t>
            </a:r>
            <a:r>
              <a:rPr lang="en-US" altLang="en-US"/>
              <a:t>. </a:t>
            </a:r>
          </a:p>
          <a:p>
            <a:r>
              <a:rPr lang="en-US" altLang="en-US"/>
              <a:t>In simple words, == checks if both objects point to the same memory location whereas .equals() evaluates to the comparison of values in the objects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D15A7CD9-9305-40EC-BEEB-0110501E7E37}"/>
              </a:ext>
            </a:extLst>
          </p:cNvPr>
          <p:cNvSpPr>
            <a:spLocks noGrp="1"/>
          </p:cNvSpPr>
          <p:nvPr>
            <p:ph type="title"/>
          </p:nvPr>
        </p:nvSpPr>
        <p:spPr/>
        <p:txBody>
          <a:bodyPr/>
          <a:lstStyle/>
          <a:p>
            <a:pPr algn="l"/>
            <a:r>
              <a:rPr lang="en-US" altLang="en-US" sz="3200" dirty="0"/>
              <a:t>What will be output?</a:t>
            </a:r>
          </a:p>
        </p:txBody>
      </p:sp>
      <p:sp>
        <p:nvSpPr>
          <p:cNvPr id="56323" name="Content Placeholder 2">
            <a:extLst>
              <a:ext uri="{FF2B5EF4-FFF2-40B4-BE49-F238E27FC236}">
                <a16:creationId xmlns:a16="http://schemas.microsoft.com/office/drawing/2014/main" id="{9E2819D5-EDDE-4ED8-9FAD-8FD05DDED6FA}"/>
              </a:ext>
            </a:extLst>
          </p:cNvPr>
          <p:cNvSpPr>
            <a:spLocks noGrp="1"/>
          </p:cNvSpPr>
          <p:nvPr>
            <p:ph idx="1"/>
          </p:nvPr>
        </p:nvSpPr>
        <p:spPr/>
        <p:txBody>
          <a:bodyPr/>
          <a:lstStyle/>
          <a:p>
            <a:pPr>
              <a:buFont typeface="Arial" panose="020B0604020202020204" pitchFamily="34" charset="0"/>
              <a:buNone/>
            </a:pPr>
            <a:r>
              <a:rPr lang="en-US" altLang="en-US" sz="2400" dirty="0"/>
              <a:t>        String s1 = new String("HELLO"); </a:t>
            </a:r>
          </a:p>
          <a:p>
            <a:pPr>
              <a:buFont typeface="Arial" panose="020B0604020202020204" pitchFamily="34" charset="0"/>
              <a:buNone/>
            </a:pPr>
            <a:r>
              <a:rPr lang="en-US" altLang="en-US" sz="2400" dirty="0"/>
              <a:t>        String s2 = new String("HELLO"); </a:t>
            </a:r>
          </a:p>
          <a:p>
            <a:pPr>
              <a:buFont typeface="Arial" panose="020B0604020202020204" pitchFamily="34" charset="0"/>
              <a:buNone/>
            </a:pPr>
            <a:r>
              <a:rPr lang="en-US" altLang="en-US" sz="2400" dirty="0"/>
              <a:t>        </a:t>
            </a:r>
            <a:r>
              <a:rPr lang="en-US" altLang="en-US" sz="2400" dirty="0" err="1"/>
              <a:t>System.out.print</a:t>
            </a:r>
            <a:r>
              <a:rPr lang="en-US" altLang="en-US" sz="2400" dirty="0"/>
              <a:t>(s1 == s2); </a:t>
            </a:r>
          </a:p>
          <a:p>
            <a:pPr>
              <a:buFont typeface="Arial" panose="020B0604020202020204" pitchFamily="34" charset="0"/>
              <a:buNone/>
            </a:pPr>
            <a:r>
              <a:rPr lang="en-US" altLang="en-US" sz="2400" dirty="0"/>
              <a:t>        </a:t>
            </a:r>
            <a:r>
              <a:rPr lang="en-US" altLang="en-US" sz="2400" dirty="0" err="1"/>
              <a:t>System.out.print</a:t>
            </a:r>
            <a:r>
              <a:rPr lang="en-US" altLang="en-US" sz="2400" dirty="0"/>
              <a:t>(s1.equals(s2)); </a:t>
            </a:r>
          </a:p>
          <a:p>
            <a:pPr marL="457200" indent="-457200">
              <a:buFont typeface="Arial" panose="020B0604020202020204" pitchFamily="34" charset="0"/>
              <a:buAutoNum type="alphaUcPeriod"/>
            </a:pPr>
            <a:r>
              <a:rPr lang="en-US" altLang="en-US" sz="2400" dirty="0">
                <a:solidFill>
                  <a:srgbClr val="FF0000"/>
                </a:solidFill>
              </a:rPr>
              <a:t>true </a:t>
            </a:r>
            <a:r>
              <a:rPr lang="en-US" altLang="en-US" sz="2400" dirty="0" err="1">
                <a:solidFill>
                  <a:srgbClr val="FF0000"/>
                </a:solidFill>
              </a:rPr>
              <a:t>true</a:t>
            </a:r>
            <a:endParaRPr lang="en-US" altLang="en-US" sz="2400" dirty="0">
              <a:solidFill>
                <a:srgbClr val="FF0000"/>
              </a:solidFill>
            </a:endParaRPr>
          </a:p>
          <a:p>
            <a:pPr marL="457200" indent="-457200">
              <a:buFont typeface="Arial" panose="020B0604020202020204" pitchFamily="34" charset="0"/>
              <a:buAutoNum type="alphaUcPeriod"/>
            </a:pPr>
            <a:r>
              <a:rPr lang="en-US" altLang="en-US" sz="2400" dirty="0">
                <a:solidFill>
                  <a:srgbClr val="FF0000"/>
                </a:solidFill>
              </a:rPr>
              <a:t>false false</a:t>
            </a:r>
          </a:p>
          <a:p>
            <a:pPr marL="457200" indent="-457200">
              <a:buFont typeface="Arial" panose="020B0604020202020204" pitchFamily="34" charset="0"/>
              <a:buAutoNum type="alphaUcPeriod"/>
            </a:pPr>
            <a:r>
              <a:rPr lang="en-US" altLang="en-US" sz="2400" dirty="0">
                <a:solidFill>
                  <a:srgbClr val="FF0000"/>
                </a:solidFill>
              </a:rPr>
              <a:t>true false</a:t>
            </a:r>
          </a:p>
          <a:p>
            <a:pPr marL="457200" indent="-457200">
              <a:buFont typeface="Arial" panose="020B0604020202020204" pitchFamily="34" charset="0"/>
              <a:buAutoNum type="alphaUcPeriod"/>
            </a:pPr>
            <a:r>
              <a:rPr lang="en-US" altLang="en-US" sz="2400" dirty="0">
                <a:solidFill>
                  <a:srgbClr val="FF0000"/>
                </a:solidFill>
              </a:rPr>
              <a:t>false true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2E626E6B-0D0B-46D9-ADF5-6F8E3576C8FD}"/>
              </a:ext>
            </a:extLst>
          </p:cNvPr>
          <p:cNvSpPr>
            <a:spLocks noGrp="1" noChangeArrowheads="1"/>
          </p:cNvSpPr>
          <p:nvPr>
            <p:ph type="title"/>
          </p:nvPr>
        </p:nvSpPr>
        <p:spPr/>
        <p:txBody>
          <a:bodyPr/>
          <a:lstStyle/>
          <a:p>
            <a:pPr eaLnBrk="1" hangingPunct="1"/>
            <a:r>
              <a:rPr lang="en-US" altLang="en-US" b="1"/>
              <a:t>compareTo()</a:t>
            </a:r>
            <a:endParaRPr lang="en-US" altLang="en-US"/>
          </a:p>
        </p:txBody>
      </p:sp>
      <p:sp>
        <p:nvSpPr>
          <p:cNvPr id="57347" name="Rectangle 3">
            <a:extLst>
              <a:ext uri="{FF2B5EF4-FFF2-40B4-BE49-F238E27FC236}">
                <a16:creationId xmlns:a16="http://schemas.microsoft.com/office/drawing/2014/main" id="{4C28C9C7-A8B5-4738-9CE6-A1E8CEE243DD}"/>
              </a:ext>
            </a:extLst>
          </p:cNvPr>
          <p:cNvSpPr>
            <a:spLocks noGrp="1" noChangeArrowheads="1"/>
          </p:cNvSpPr>
          <p:nvPr>
            <p:ph type="body" idx="1"/>
          </p:nvPr>
        </p:nvSpPr>
        <p:spPr>
          <a:xfrm>
            <a:off x="873125" y="1524000"/>
            <a:ext cx="7661275" cy="2286000"/>
          </a:xfrm>
        </p:spPr>
        <p:txBody>
          <a:bodyPr/>
          <a:lstStyle/>
          <a:p>
            <a:pPr eaLnBrk="1" hangingPunct="1">
              <a:spcBef>
                <a:spcPct val="50000"/>
              </a:spcBef>
              <a:buFont typeface="Wingdings" panose="05000000000000000000" pitchFamily="2" charset="2"/>
              <a:buNone/>
            </a:pPr>
            <a:r>
              <a:rPr lang="en-US" altLang="en-US" sz="2400" dirty="0"/>
              <a:t>int diff = word1.</a:t>
            </a:r>
            <a:r>
              <a:rPr lang="en-US" altLang="en-US" sz="2400" b="1" dirty="0"/>
              <a:t>compareTo</a:t>
            </a:r>
            <a:r>
              <a:rPr lang="en-US" altLang="en-US" sz="2400" dirty="0"/>
              <a:t>(word2);</a:t>
            </a:r>
          </a:p>
          <a:p>
            <a:pPr lvl="1" eaLnBrk="1" hangingPunct="1">
              <a:spcBef>
                <a:spcPct val="0"/>
              </a:spcBef>
              <a:buFont typeface="Wingdings" panose="05000000000000000000" pitchFamily="2" charset="2"/>
              <a:buNone/>
            </a:pPr>
            <a:r>
              <a:rPr lang="en-US" altLang="en-US" sz="2400" dirty="0"/>
              <a:t>	returns the “difference” </a:t>
            </a:r>
            <a:r>
              <a:rPr lang="en-US" altLang="en-US" sz="2400" b="1" dirty="0"/>
              <a:t>word1</a:t>
            </a:r>
            <a:r>
              <a:rPr lang="en-US" altLang="en-US" sz="2400" dirty="0"/>
              <a:t> </a:t>
            </a:r>
            <a:r>
              <a:rPr lang="en-US" altLang="en-US" sz="2400" b="1" dirty="0">
                <a:latin typeface="Courier New" panose="02070309020205020404" pitchFamily="49" charset="0"/>
              </a:rPr>
              <a:t>-</a:t>
            </a:r>
            <a:r>
              <a:rPr lang="en-US" altLang="en-US" sz="2400" dirty="0"/>
              <a:t> </a:t>
            </a:r>
            <a:r>
              <a:rPr lang="en-US" altLang="en-US" sz="2400" b="1" dirty="0"/>
              <a:t>word2</a:t>
            </a:r>
          </a:p>
          <a:p>
            <a:r>
              <a:rPr lang="en-US" altLang="en-US" sz="2400" b="1" dirty="0"/>
              <a:t>if</a:t>
            </a:r>
            <a:r>
              <a:rPr lang="en-US" altLang="en-US" sz="2400" dirty="0"/>
              <a:t> string1 &gt; string2, it returns positive number  </a:t>
            </a:r>
          </a:p>
          <a:p>
            <a:r>
              <a:rPr lang="en-US" altLang="en-US" sz="2400" b="1" dirty="0"/>
              <a:t>if</a:t>
            </a:r>
            <a:r>
              <a:rPr lang="en-US" altLang="en-US" sz="2400" dirty="0"/>
              <a:t> string1 &lt; string2, it returns negative number  </a:t>
            </a:r>
          </a:p>
          <a:p>
            <a:r>
              <a:rPr lang="en-US" altLang="en-US" sz="2400" b="1" dirty="0"/>
              <a:t>if</a:t>
            </a:r>
            <a:r>
              <a:rPr lang="en-US" altLang="en-US" sz="2400" dirty="0"/>
              <a:t> string1 == string2, it returns 0  </a:t>
            </a:r>
          </a:p>
        </p:txBody>
      </p:sp>
      <p:sp>
        <p:nvSpPr>
          <p:cNvPr id="57348" name="Rectangle 3">
            <a:extLst>
              <a:ext uri="{FF2B5EF4-FFF2-40B4-BE49-F238E27FC236}">
                <a16:creationId xmlns:a16="http://schemas.microsoft.com/office/drawing/2014/main" id="{5D3A0919-2A27-4490-B570-A3BCC36EF82E}"/>
              </a:ext>
            </a:extLst>
          </p:cNvPr>
          <p:cNvSpPr>
            <a:spLocks noChangeArrowheads="1"/>
          </p:cNvSpPr>
          <p:nvPr/>
        </p:nvSpPr>
        <p:spPr bwMode="auto">
          <a:xfrm>
            <a:off x="457200" y="3810000"/>
            <a:ext cx="85344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dirty="0"/>
              <a:t>The </a:t>
            </a:r>
            <a:r>
              <a:rPr lang="en-US" altLang="en-US" sz="2400" b="1" dirty="0"/>
              <a:t>java string </a:t>
            </a:r>
            <a:r>
              <a:rPr lang="en-US" altLang="en-US" sz="2400" b="1" dirty="0" err="1"/>
              <a:t>compareTo</a:t>
            </a:r>
            <a:r>
              <a:rPr lang="en-US" altLang="en-US" sz="2400" b="1" dirty="0"/>
              <a:t>()</a:t>
            </a:r>
            <a:r>
              <a:rPr lang="en-US" altLang="en-US" sz="2400" dirty="0"/>
              <a:t> method compares the given string with current string . It returns positive number, negative number or 0.</a:t>
            </a:r>
          </a:p>
          <a:p>
            <a:pPr eaLnBrk="1" hangingPunct="1"/>
            <a:r>
              <a:rPr lang="en-US" altLang="en-US" sz="2400" dirty="0"/>
              <a:t>It compares strings on the basis of Unicode value of each character in the strings.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C98150D0-6382-442C-8D4E-7A2098A19C49}"/>
              </a:ext>
            </a:extLst>
          </p:cNvPr>
          <p:cNvSpPr>
            <a:spLocks noGrp="1" noChangeArrowheads="1"/>
          </p:cNvSpPr>
          <p:nvPr>
            <p:ph type="title"/>
          </p:nvPr>
        </p:nvSpPr>
        <p:spPr/>
        <p:txBody>
          <a:bodyPr/>
          <a:lstStyle/>
          <a:p>
            <a:pPr eaLnBrk="1" hangingPunct="1"/>
            <a:r>
              <a:rPr lang="en-US" altLang="en-US"/>
              <a:t>Comparison Examples</a:t>
            </a:r>
          </a:p>
        </p:txBody>
      </p:sp>
      <p:sp>
        <p:nvSpPr>
          <p:cNvPr id="58371" name="Text Box 13">
            <a:extLst>
              <a:ext uri="{FF2B5EF4-FFF2-40B4-BE49-F238E27FC236}">
                <a16:creationId xmlns:a16="http://schemas.microsoft.com/office/drawing/2014/main" id="{28BFF5BA-3282-403A-9DA6-4B3536A765AB}"/>
              </a:ext>
            </a:extLst>
          </p:cNvPr>
          <p:cNvSpPr txBox="1">
            <a:spLocks noChangeArrowheads="1"/>
          </p:cNvSpPr>
          <p:nvPr/>
        </p:nvSpPr>
        <p:spPr bwMode="auto">
          <a:xfrm>
            <a:off x="919163" y="1809750"/>
            <a:ext cx="7605712" cy="16160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latin typeface="Lucida Console" panose="020B0609040504020204" pitchFamily="49" charset="0"/>
              </a:rPr>
              <a:t>//negative differences</a:t>
            </a:r>
          </a:p>
          <a:p>
            <a:pPr eaLnBrk="1" hangingPunct="1"/>
            <a:r>
              <a:rPr lang="en-US" altLang="en-US" sz="2000" b="1">
                <a:latin typeface="Lucida Console" panose="020B0609040504020204" pitchFamily="49" charset="0"/>
              </a:rPr>
              <a:t>diff = “apple”.compareTo(“berry”);//a before b</a:t>
            </a:r>
          </a:p>
          <a:p>
            <a:pPr eaLnBrk="1" hangingPunct="1"/>
            <a:r>
              <a:rPr lang="en-US" altLang="en-US" sz="2000" b="1">
                <a:latin typeface="Lucida Console" panose="020B0609040504020204" pitchFamily="49" charset="0"/>
              </a:rPr>
              <a:t>diff = “Zebra”.compareTo(“apple”);//Z before a</a:t>
            </a:r>
          </a:p>
          <a:p>
            <a:pPr eaLnBrk="1" hangingPunct="1"/>
            <a:r>
              <a:rPr lang="en-US" altLang="en-US" sz="2000" b="1">
                <a:latin typeface="Lucida Console" panose="020B0609040504020204" pitchFamily="49" charset="0"/>
              </a:rPr>
              <a:t>diff = “dig”.compareTo(“dug”);//i before u</a:t>
            </a:r>
          </a:p>
          <a:p>
            <a:pPr eaLnBrk="1" hangingPunct="1"/>
            <a:r>
              <a:rPr lang="en-US" altLang="en-US" sz="2000" b="1">
                <a:latin typeface="Lucida Console" panose="020B0609040504020204" pitchFamily="49" charset="0"/>
              </a:rPr>
              <a:t>diff = “dig”.compareTo(“digs”);//dig is shorter</a:t>
            </a:r>
          </a:p>
        </p:txBody>
      </p:sp>
      <p:sp>
        <p:nvSpPr>
          <p:cNvPr id="58372" name="Text Box 15">
            <a:extLst>
              <a:ext uri="{FF2B5EF4-FFF2-40B4-BE49-F238E27FC236}">
                <a16:creationId xmlns:a16="http://schemas.microsoft.com/office/drawing/2014/main" id="{E9255095-29CE-4758-9856-B01CBDA64735}"/>
              </a:ext>
            </a:extLst>
          </p:cNvPr>
          <p:cNvSpPr txBox="1">
            <a:spLocks noChangeArrowheads="1"/>
          </p:cNvSpPr>
          <p:nvPr/>
        </p:nvSpPr>
        <p:spPr bwMode="auto">
          <a:xfrm>
            <a:off x="957263" y="3575050"/>
            <a:ext cx="7605712" cy="10064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latin typeface="Lucida Console" panose="020B0609040504020204" pitchFamily="49" charset="0"/>
              </a:rPr>
              <a:t>//zero differences</a:t>
            </a:r>
          </a:p>
          <a:p>
            <a:pPr eaLnBrk="1" hangingPunct="1"/>
            <a:r>
              <a:rPr lang="en-US" altLang="en-US" sz="2000" b="1" dirty="0">
                <a:latin typeface="Lucida Console" panose="020B0609040504020204" pitchFamily="49" charset="0"/>
              </a:rPr>
              <a:t>diff = “apple”.</a:t>
            </a:r>
            <a:r>
              <a:rPr lang="en-US" altLang="en-US" sz="2000" b="1" dirty="0" err="1">
                <a:latin typeface="Lucida Console" panose="020B0609040504020204" pitchFamily="49" charset="0"/>
              </a:rPr>
              <a:t>compareTo</a:t>
            </a:r>
            <a:r>
              <a:rPr lang="en-US" altLang="en-US" sz="2000" b="1" dirty="0">
                <a:latin typeface="Lucida Console" panose="020B0609040504020204" pitchFamily="49" charset="0"/>
              </a:rPr>
              <a:t>(“apple”);//equal</a:t>
            </a:r>
          </a:p>
          <a:p>
            <a:pPr eaLnBrk="1" hangingPunct="1"/>
            <a:r>
              <a:rPr lang="en-US" altLang="en-US" sz="2000" b="1" dirty="0">
                <a:latin typeface="Lucida Console" panose="020B0609040504020204" pitchFamily="49" charset="0"/>
              </a:rPr>
              <a:t>diff = “dig”.</a:t>
            </a:r>
            <a:r>
              <a:rPr lang="en-US" altLang="en-US" sz="2000" b="1" dirty="0" err="1">
                <a:latin typeface="Lucida Console" panose="020B0609040504020204" pitchFamily="49" charset="0"/>
              </a:rPr>
              <a:t>compareToIgnoreCase</a:t>
            </a:r>
            <a:r>
              <a:rPr lang="en-US" altLang="en-US" sz="2000" b="1" dirty="0">
                <a:latin typeface="Lucida Console" panose="020B0609040504020204" pitchFamily="49" charset="0"/>
              </a:rPr>
              <a:t>(“DIG”);//equal</a:t>
            </a:r>
          </a:p>
        </p:txBody>
      </p:sp>
      <p:sp>
        <p:nvSpPr>
          <p:cNvPr id="58373" name="Text Box 16">
            <a:extLst>
              <a:ext uri="{FF2B5EF4-FFF2-40B4-BE49-F238E27FC236}">
                <a16:creationId xmlns:a16="http://schemas.microsoft.com/office/drawing/2014/main" id="{1E20961D-C4D9-4BBC-AE45-219A0B635A2A}"/>
              </a:ext>
            </a:extLst>
          </p:cNvPr>
          <p:cNvSpPr txBox="1">
            <a:spLocks noChangeArrowheads="1"/>
          </p:cNvSpPr>
          <p:nvPr/>
        </p:nvSpPr>
        <p:spPr bwMode="auto">
          <a:xfrm>
            <a:off x="957263" y="4768850"/>
            <a:ext cx="7605712" cy="16160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latin typeface="Lucida Console" panose="020B0609040504020204" pitchFamily="49" charset="0"/>
              </a:rPr>
              <a:t>//positive differences</a:t>
            </a:r>
          </a:p>
          <a:p>
            <a:pPr eaLnBrk="1" hangingPunct="1"/>
            <a:r>
              <a:rPr lang="en-US" altLang="en-US" sz="2000" b="1" dirty="0">
                <a:latin typeface="Lucida Console" panose="020B0609040504020204" pitchFamily="49" charset="0"/>
              </a:rPr>
              <a:t>diff = “berry”.</a:t>
            </a:r>
            <a:r>
              <a:rPr lang="en-US" altLang="en-US" sz="2000" b="1" dirty="0" err="1">
                <a:latin typeface="Lucida Console" panose="020B0609040504020204" pitchFamily="49" charset="0"/>
              </a:rPr>
              <a:t>compareTo</a:t>
            </a:r>
            <a:r>
              <a:rPr lang="en-US" altLang="en-US" sz="2000" b="1" dirty="0">
                <a:latin typeface="Lucida Console" panose="020B0609040504020204" pitchFamily="49" charset="0"/>
              </a:rPr>
              <a:t>(“apple”);//b after a</a:t>
            </a:r>
          </a:p>
          <a:p>
            <a:pPr eaLnBrk="1" hangingPunct="1"/>
            <a:r>
              <a:rPr lang="en-US" altLang="en-US" sz="2000" b="1" dirty="0">
                <a:latin typeface="Lucida Console" panose="020B0609040504020204" pitchFamily="49" charset="0"/>
              </a:rPr>
              <a:t>diff = “apple”.</a:t>
            </a:r>
            <a:r>
              <a:rPr lang="en-US" altLang="en-US" sz="2000" b="1" dirty="0" err="1">
                <a:latin typeface="Lucida Console" panose="020B0609040504020204" pitchFamily="49" charset="0"/>
              </a:rPr>
              <a:t>compareTo</a:t>
            </a:r>
            <a:r>
              <a:rPr lang="en-US" altLang="en-US" sz="2000" b="1" dirty="0">
                <a:latin typeface="Lucida Console" panose="020B0609040504020204" pitchFamily="49" charset="0"/>
              </a:rPr>
              <a:t>(“Apple”);//a after A</a:t>
            </a:r>
          </a:p>
          <a:p>
            <a:pPr eaLnBrk="1" hangingPunct="1"/>
            <a:r>
              <a:rPr lang="en-US" altLang="en-US" sz="2000" b="1" dirty="0">
                <a:latin typeface="Lucida Console" panose="020B0609040504020204" pitchFamily="49" charset="0"/>
              </a:rPr>
              <a:t>diff = “BIT”.</a:t>
            </a:r>
            <a:r>
              <a:rPr lang="en-US" altLang="en-US" sz="2000" b="1" dirty="0" err="1">
                <a:latin typeface="Lucida Console" panose="020B0609040504020204" pitchFamily="49" charset="0"/>
              </a:rPr>
              <a:t>compareTo</a:t>
            </a:r>
            <a:r>
              <a:rPr lang="en-US" altLang="en-US" sz="2000" b="1" dirty="0">
                <a:latin typeface="Lucida Console" panose="020B0609040504020204" pitchFamily="49" charset="0"/>
              </a:rPr>
              <a:t>(“BIG”);//T after G</a:t>
            </a:r>
          </a:p>
          <a:p>
            <a:pPr eaLnBrk="1" hangingPunct="1"/>
            <a:r>
              <a:rPr lang="en-US" altLang="en-US" sz="2000" b="1" dirty="0">
                <a:latin typeface="Lucida Console" panose="020B0609040504020204" pitchFamily="49" charset="0"/>
              </a:rPr>
              <a:t>diff = “huge”.</a:t>
            </a:r>
            <a:r>
              <a:rPr lang="en-US" altLang="en-US" sz="2000" b="1" dirty="0" err="1">
                <a:latin typeface="Lucida Console" panose="020B0609040504020204" pitchFamily="49" charset="0"/>
              </a:rPr>
              <a:t>compareTo</a:t>
            </a:r>
            <a:r>
              <a:rPr lang="en-US" altLang="en-US" sz="2000" b="1" dirty="0">
                <a:latin typeface="Lucida Console" panose="020B0609040504020204" pitchFamily="49" charset="0"/>
              </a:rPr>
              <a:t>(“hug”);//huge is longer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97520520-00C9-414E-B490-63534C327297}"/>
              </a:ext>
            </a:extLst>
          </p:cNvPr>
          <p:cNvSpPr>
            <a:spLocks noGrp="1" noChangeArrowheads="1"/>
          </p:cNvSpPr>
          <p:nvPr>
            <p:ph type="title"/>
          </p:nvPr>
        </p:nvSpPr>
        <p:spPr/>
        <p:txBody>
          <a:bodyPr/>
          <a:lstStyle/>
          <a:p>
            <a:pPr eaLnBrk="1" hangingPunct="1"/>
            <a:r>
              <a:rPr lang="en-US" altLang="en-US"/>
              <a:t>trim()</a:t>
            </a:r>
          </a:p>
        </p:txBody>
      </p:sp>
      <p:sp>
        <p:nvSpPr>
          <p:cNvPr id="59395" name="Rectangle 3">
            <a:extLst>
              <a:ext uri="{FF2B5EF4-FFF2-40B4-BE49-F238E27FC236}">
                <a16:creationId xmlns:a16="http://schemas.microsoft.com/office/drawing/2014/main" id="{07D942CC-64DF-4D8F-A80E-FB982002C724}"/>
              </a:ext>
            </a:extLst>
          </p:cNvPr>
          <p:cNvSpPr>
            <a:spLocks noGrp="1" noChangeArrowheads="1"/>
          </p:cNvSpPr>
          <p:nvPr>
            <p:ph type="body" idx="1"/>
          </p:nvPr>
        </p:nvSpPr>
        <p:spPr>
          <a:xfrm>
            <a:off x="893763" y="1752600"/>
            <a:ext cx="7397750" cy="4652963"/>
          </a:xfrm>
        </p:spPr>
        <p:txBody>
          <a:bodyPr/>
          <a:lstStyle/>
          <a:p>
            <a:pPr eaLnBrk="1" hangingPunct="1">
              <a:spcBef>
                <a:spcPct val="0"/>
              </a:spcBef>
              <a:buClr>
                <a:schemeClr val="tx1"/>
              </a:buClr>
              <a:buFont typeface="Wingdings" panose="05000000000000000000" pitchFamily="2" charset="2"/>
              <a:buNone/>
            </a:pPr>
            <a:r>
              <a:rPr lang="en-US" altLang="en-US" sz="2400"/>
              <a:t>    removing white space at both ends</a:t>
            </a:r>
            <a:br>
              <a:rPr lang="en-US" altLang="en-US" sz="2400"/>
            </a:br>
            <a:r>
              <a:rPr lang="en-US" altLang="en-US" sz="2400"/>
              <a:t>does not affect whites space in  the middle</a:t>
            </a:r>
          </a:p>
          <a:p>
            <a:pPr lvl="1" eaLnBrk="1" hangingPunct="1">
              <a:spcBef>
                <a:spcPct val="0"/>
              </a:spcBef>
              <a:buClr>
                <a:schemeClr val="tx1"/>
              </a:buClr>
              <a:buFont typeface="Wingdings" panose="05000000000000000000" pitchFamily="2" charset="2"/>
              <a:buNone/>
            </a:pPr>
            <a:r>
              <a:rPr lang="en-US" altLang="en-US" sz="2400"/>
              <a:t>Example:</a:t>
            </a:r>
          </a:p>
          <a:p>
            <a:pPr eaLnBrk="1" hangingPunct="1">
              <a:spcBef>
                <a:spcPct val="50000"/>
              </a:spcBef>
              <a:buClr>
                <a:schemeClr val="tx1"/>
              </a:buClr>
              <a:buFont typeface="Wingdings" panose="05000000000000000000" pitchFamily="2" charset="2"/>
              <a:buNone/>
            </a:pPr>
            <a:endParaRPr lang="en-US" altLang="en-US" sz="2400"/>
          </a:p>
        </p:txBody>
      </p:sp>
      <p:sp>
        <p:nvSpPr>
          <p:cNvPr id="59396" name="Text Box 4">
            <a:extLst>
              <a:ext uri="{FF2B5EF4-FFF2-40B4-BE49-F238E27FC236}">
                <a16:creationId xmlns:a16="http://schemas.microsoft.com/office/drawing/2014/main" id="{FE65C986-6CD8-419C-B4AD-0DE6AEF2577B}"/>
              </a:ext>
            </a:extLst>
          </p:cNvPr>
          <p:cNvSpPr txBox="1">
            <a:spLocks noChangeArrowheads="1"/>
          </p:cNvSpPr>
          <p:nvPr/>
        </p:nvSpPr>
        <p:spPr bwMode="auto">
          <a:xfrm>
            <a:off x="852488" y="3449638"/>
            <a:ext cx="7378700" cy="15700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t>String word1 = “ Hi Kumar “;</a:t>
            </a:r>
          </a:p>
          <a:p>
            <a:pPr eaLnBrk="1" hangingPunct="1"/>
            <a:r>
              <a:rPr lang="en-US" altLang="en-US" sz="2400"/>
              <a:t>String word2 = word1.trim();</a:t>
            </a:r>
          </a:p>
          <a:p>
            <a:pPr eaLnBrk="1" hangingPunct="1"/>
            <a:r>
              <a:rPr lang="en-US" altLang="en-US" sz="2400"/>
              <a:t>//word2 is “Hi Kumar” – no spaces on either end</a:t>
            </a:r>
          </a:p>
          <a:p>
            <a:pPr eaLnBrk="1" hangingPunct="1"/>
            <a:r>
              <a:rPr lang="en-US" altLang="en-US" sz="2400"/>
              <a:t>//word1 is still “ Hi Kumar “ – with middle spaces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F808AE1A-9CEE-4ADF-8A08-21293D29444E}"/>
              </a:ext>
            </a:extLst>
          </p:cNvPr>
          <p:cNvSpPr>
            <a:spLocks noGrp="1" noChangeArrowheads="1"/>
          </p:cNvSpPr>
          <p:nvPr>
            <p:ph type="title"/>
          </p:nvPr>
        </p:nvSpPr>
        <p:spPr>
          <a:xfrm>
            <a:off x="457200" y="274638"/>
            <a:ext cx="8229600" cy="411162"/>
          </a:xfrm>
        </p:spPr>
        <p:txBody>
          <a:bodyPr/>
          <a:lstStyle/>
          <a:p>
            <a:pPr eaLnBrk="1" hangingPunct="1"/>
            <a:r>
              <a:rPr lang="en-US" altLang="en-US"/>
              <a:t>replace()</a:t>
            </a:r>
          </a:p>
        </p:txBody>
      </p:sp>
      <p:sp>
        <p:nvSpPr>
          <p:cNvPr id="60419" name="Rectangle 3">
            <a:extLst>
              <a:ext uri="{FF2B5EF4-FFF2-40B4-BE49-F238E27FC236}">
                <a16:creationId xmlns:a16="http://schemas.microsoft.com/office/drawing/2014/main" id="{9DCB00AC-858A-4E9E-9BAA-0EA087138E63}"/>
              </a:ext>
            </a:extLst>
          </p:cNvPr>
          <p:cNvSpPr>
            <a:spLocks noGrp="1" noChangeArrowheads="1"/>
          </p:cNvSpPr>
          <p:nvPr>
            <p:ph type="body" idx="1"/>
          </p:nvPr>
        </p:nvSpPr>
        <p:spPr>
          <a:xfrm>
            <a:off x="381000" y="762000"/>
            <a:ext cx="8077200" cy="5643563"/>
          </a:xfrm>
        </p:spPr>
        <p:txBody>
          <a:bodyPr/>
          <a:lstStyle/>
          <a:p>
            <a:pPr eaLnBrk="1" hangingPunct="1">
              <a:spcBef>
                <a:spcPct val="50000"/>
              </a:spcBef>
              <a:buClr>
                <a:schemeClr val="tx1"/>
              </a:buClr>
              <a:buFont typeface="Wingdings" panose="05000000000000000000" pitchFamily="2" charset="2"/>
              <a:buNone/>
            </a:pPr>
            <a:r>
              <a:rPr lang="en-US" altLang="en-US" sz="2400" dirty="0"/>
              <a:t>   method returns a string replacing all the old char or </a:t>
            </a:r>
            <a:r>
              <a:rPr lang="en-US" altLang="en-US" sz="2400" dirty="0" err="1"/>
              <a:t>CharSequence</a:t>
            </a:r>
            <a:r>
              <a:rPr lang="en-US" altLang="en-US" sz="2400" dirty="0"/>
              <a:t> to new char or </a:t>
            </a:r>
            <a:r>
              <a:rPr lang="en-US" altLang="en-US" sz="2400" dirty="0" err="1"/>
              <a:t>CharSequence</a:t>
            </a:r>
            <a:r>
              <a:rPr lang="en-US" altLang="en-US" sz="2400" dirty="0"/>
              <a:t>.</a:t>
            </a:r>
          </a:p>
          <a:p>
            <a:pPr>
              <a:buFont typeface="Arial" panose="020B0604020202020204" pitchFamily="34" charset="0"/>
              <a:buNone/>
            </a:pPr>
            <a:r>
              <a:rPr lang="en-US" altLang="en-US" sz="2400" dirty="0"/>
              <a:t>Syntax:</a:t>
            </a:r>
          </a:p>
          <a:p>
            <a:pPr>
              <a:buFont typeface="Arial" panose="020B0604020202020204" pitchFamily="34" charset="0"/>
              <a:buNone/>
            </a:pPr>
            <a:r>
              <a:rPr lang="en-US" altLang="en-US" sz="2400" dirty="0"/>
              <a:t>String replace(</a:t>
            </a:r>
            <a:r>
              <a:rPr lang="en-US" altLang="en-US" sz="2400" b="1" dirty="0"/>
              <a:t>char</a:t>
            </a:r>
            <a:r>
              <a:rPr lang="en-US" altLang="en-US" sz="2400" dirty="0"/>
              <a:t> </a:t>
            </a:r>
            <a:r>
              <a:rPr lang="en-US" altLang="en-US" sz="2400" dirty="0" err="1"/>
              <a:t>oldChar</a:t>
            </a:r>
            <a:r>
              <a:rPr lang="en-US" altLang="en-US" sz="2400" dirty="0"/>
              <a:t>, </a:t>
            </a:r>
            <a:r>
              <a:rPr lang="en-US" altLang="en-US" sz="2400" b="1" dirty="0"/>
              <a:t>char</a:t>
            </a:r>
            <a:r>
              <a:rPr lang="en-US" altLang="en-US" sz="2400" dirty="0"/>
              <a:t> </a:t>
            </a:r>
            <a:r>
              <a:rPr lang="en-US" altLang="en-US" sz="2400" dirty="0" err="1"/>
              <a:t>newChar</a:t>
            </a:r>
            <a:r>
              <a:rPr lang="en-US" altLang="en-US" sz="2400" dirty="0"/>
              <a:t>)  </a:t>
            </a:r>
          </a:p>
          <a:p>
            <a:pPr>
              <a:buFont typeface="Arial" panose="020B0604020202020204" pitchFamily="34" charset="0"/>
              <a:buNone/>
            </a:pPr>
            <a:r>
              <a:rPr lang="en-US" altLang="en-US" sz="2400" dirty="0"/>
              <a:t> String replace(</a:t>
            </a:r>
            <a:r>
              <a:rPr lang="en-US" altLang="en-US" sz="2400" dirty="0" err="1"/>
              <a:t>CharSequence</a:t>
            </a:r>
            <a:r>
              <a:rPr lang="en-US" altLang="en-US" sz="2400" dirty="0"/>
              <a:t> target, </a:t>
            </a:r>
            <a:r>
              <a:rPr lang="en-US" altLang="en-US" sz="2400" dirty="0" err="1"/>
              <a:t>CharSequence</a:t>
            </a:r>
            <a:r>
              <a:rPr lang="en-US" altLang="en-US" sz="2400" dirty="0"/>
              <a:t> replacement)  </a:t>
            </a:r>
          </a:p>
          <a:p>
            <a:pPr eaLnBrk="1" hangingPunct="1">
              <a:spcBef>
                <a:spcPct val="50000"/>
              </a:spcBef>
              <a:buClr>
                <a:schemeClr val="tx1"/>
              </a:buClr>
              <a:buFont typeface="Wingdings" panose="05000000000000000000" pitchFamily="2" charset="2"/>
              <a:buNone/>
            </a:pPr>
            <a:r>
              <a:rPr lang="en-US" altLang="en-US" sz="2400" dirty="0">
                <a:hlinkClick r:id="rId3" action="ppaction://hlinkfile"/>
              </a:rPr>
              <a:t>Example:</a:t>
            </a:r>
            <a:endParaRPr lang="en-US" altLang="en-US" sz="2400" dirty="0"/>
          </a:p>
          <a:p>
            <a:pPr eaLnBrk="1" hangingPunct="1">
              <a:spcBef>
                <a:spcPct val="50000"/>
              </a:spcBef>
              <a:buClr>
                <a:schemeClr val="tx1"/>
              </a:buClr>
              <a:buFont typeface="Wingdings" panose="05000000000000000000" pitchFamily="2" charset="2"/>
              <a:buNone/>
            </a:pPr>
            <a:r>
              <a:rPr lang="en-US" altLang="en-US" sz="2400" b="1" dirty="0"/>
              <a:t>     </a:t>
            </a:r>
            <a:r>
              <a:rPr lang="en-US" altLang="en-US" sz="2000" b="1" dirty="0"/>
              <a:t>String str1="hello </a:t>
            </a:r>
            <a:r>
              <a:rPr lang="en-US" altLang="en-US" sz="2000" b="1" dirty="0" err="1"/>
              <a:t>hello</a:t>
            </a:r>
            <a:r>
              <a:rPr lang="en-US" altLang="en-US" sz="2000" b="1" dirty="0"/>
              <a:t> </a:t>
            </a:r>
            <a:r>
              <a:rPr lang="en-US" altLang="en-US" sz="2000" b="1" dirty="0" err="1"/>
              <a:t>hello</a:t>
            </a:r>
            <a:r>
              <a:rPr lang="en-US" altLang="en-US" sz="2000" b="1" dirty="0"/>
              <a:t>";</a:t>
            </a:r>
          </a:p>
          <a:p>
            <a:pPr eaLnBrk="1" hangingPunct="1">
              <a:spcBef>
                <a:spcPct val="50000"/>
              </a:spcBef>
              <a:buClr>
                <a:schemeClr val="tx1"/>
              </a:buClr>
              <a:buFont typeface="Wingdings" panose="05000000000000000000" pitchFamily="2" charset="2"/>
              <a:buNone/>
            </a:pPr>
            <a:r>
              <a:rPr lang="en-US" altLang="en-US" sz="2000" b="1" dirty="0"/>
              <a:t>       String str2="hello </a:t>
            </a:r>
            <a:r>
              <a:rPr lang="en-US" altLang="en-US" sz="2000" b="1" dirty="0" err="1"/>
              <a:t>hello</a:t>
            </a:r>
            <a:r>
              <a:rPr lang="en-US" altLang="en-US" sz="2000" b="1" dirty="0"/>
              <a:t> </a:t>
            </a:r>
            <a:r>
              <a:rPr lang="en-US" altLang="en-US" sz="2000" b="1" dirty="0" err="1"/>
              <a:t>hello</a:t>
            </a:r>
            <a:r>
              <a:rPr lang="en-US" altLang="en-US" sz="2000" b="1" dirty="0"/>
              <a:t>";</a:t>
            </a:r>
          </a:p>
          <a:p>
            <a:pPr eaLnBrk="1" hangingPunct="1">
              <a:spcBef>
                <a:spcPct val="50000"/>
              </a:spcBef>
              <a:buClr>
                <a:schemeClr val="tx1"/>
              </a:buClr>
              <a:buFont typeface="Wingdings" panose="05000000000000000000" pitchFamily="2" charset="2"/>
              <a:buNone/>
            </a:pPr>
            <a:r>
              <a:rPr lang="en-US" altLang="en-US" sz="2000" b="1" dirty="0"/>
              <a:t>       str1=str1.replace('h', 'H');</a:t>
            </a:r>
          </a:p>
          <a:p>
            <a:pPr eaLnBrk="1" hangingPunct="1">
              <a:spcBef>
                <a:spcPct val="50000"/>
              </a:spcBef>
              <a:buClr>
                <a:schemeClr val="tx1"/>
              </a:buClr>
              <a:buFont typeface="Wingdings" panose="05000000000000000000" pitchFamily="2" charset="2"/>
              <a:buNone/>
            </a:pPr>
            <a:r>
              <a:rPr lang="en-US" altLang="en-US" sz="2000" b="1" dirty="0"/>
              <a:t>       str2=str2.replace("hello", "hi");</a:t>
            </a:r>
          </a:p>
          <a:p>
            <a:pPr eaLnBrk="1" hangingPunct="1">
              <a:spcBef>
                <a:spcPct val="50000"/>
              </a:spcBef>
              <a:buClr>
                <a:schemeClr val="tx1"/>
              </a:buClr>
              <a:buFont typeface="Wingdings" panose="05000000000000000000" pitchFamily="2" charset="2"/>
              <a:buNone/>
            </a:pPr>
            <a:r>
              <a:rPr lang="en-US" altLang="en-US" sz="2000" b="1" dirty="0"/>
              <a:t>       </a:t>
            </a:r>
            <a:r>
              <a:rPr lang="en-US" altLang="en-US" sz="2000" b="1" dirty="0" err="1"/>
              <a:t>System.out.println</a:t>
            </a:r>
            <a:r>
              <a:rPr lang="en-US" altLang="en-US" sz="2000" b="1" dirty="0"/>
              <a:t>(str1);</a:t>
            </a:r>
          </a:p>
          <a:p>
            <a:pPr eaLnBrk="1" hangingPunct="1">
              <a:spcBef>
                <a:spcPct val="50000"/>
              </a:spcBef>
              <a:buClr>
                <a:schemeClr val="tx1"/>
              </a:buClr>
              <a:buFont typeface="Wingdings" panose="05000000000000000000" pitchFamily="2" charset="2"/>
              <a:buNone/>
            </a:pPr>
            <a:r>
              <a:rPr lang="en-US" altLang="en-US" sz="2000" b="1" dirty="0"/>
              <a:t>       </a:t>
            </a:r>
            <a:r>
              <a:rPr lang="en-US" altLang="en-US" sz="2000" b="1" dirty="0" err="1"/>
              <a:t>System.out.println</a:t>
            </a:r>
            <a:r>
              <a:rPr lang="en-US" altLang="en-US" sz="2000" b="1" dirty="0"/>
              <a:t>(str2);</a:t>
            </a:r>
            <a:endParaRPr lang="en-US" altLang="en-US" sz="2400"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06D4501E-ED8B-4837-B79C-F0795440E192}"/>
              </a:ext>
            </a:extLst>
          </p:cNvPr>
          <p:cNvSpPr>
            <a:spLocks noGrp="1"/>
          </p:cNvSpPr>
          <p:nvPr>
            <p:ph type="title"/>
          </p:nvPr>
        </p:nvSpPr>
        <p:spPr>
          <a:xfrm>
            <a:off x="457200" y="274638"/>
            <a:ext cx="8229600" cy="563562"/>
          </a:xfrm>
        </p:spPr>
        <p:txBody>
          <a:bodyPr/>
          <a:lstStyle/>
          <a:p>
            <a:r>
              <a:rPr lang="en-US" altLang="en-US"/>
              <a:t>replaceAll()</a:t>
            </a:r>
          </a:p>
        </p:txBody>
      </p:sp>
      <p:sp>
        <p:nvSpPr>
          <p:cNvPr id="61443" name="Content Placeholder 2">
            <a:extLst>
              <a:ext uri="{FF2B5EF4-FFF2-40B4-BE49-F238E27FC236}">
                <a16:creationId xmlns:a16="http://schemas.microsoft.com/office/drawing/2014/main" id="{BFDA57AF-48D9-4FCA-AB47-A8E7DA6C7691}"/>
              </a:ext>
            </a:extLst>
          </p:cNvPr>
          <p:cNvSpPr>
            <a:spLocks noGrp="1"/>
          </p:cNvSpPr>
          <p:nvPr>
            <p:ph idx="1"/>
          </p:nvPr>
        </p:nvSpPr>
        <p:spPr>
          <a:xfrm>
            <a:off x="457200" y="1066800"/>
            <a:ext cx="8229600" cy="5059363"/>
          </a:xfrm>
        </p:spPr>
        <p:txBody>
          <a:bodyPr/>
          <a:lstStyle/>
          <a:p>
            <a:r>
              <a:rPr lang="en-US" altLang="en-US" sz="2800" dirty="0"/>
              <a:t>The </a:t>
            </a:r>
            <a:r>
              <a:rPr lang="en-US" altLang="en-US" sz="2800" b="1" dirty="0"/>
              <a:t>java string </a:t>
            </a:r>
            <a:r>
              <a:rPr lang="en-US" altLang="en-US" sz="2800" b="1" dirty="0" err="1"/>
              <a:t>replaceAll</a:t>
            </a:r>
            <a:r>
              <a:rPr lang="en-US" altLang="en-US" sz="2800" b="1" dirty="0"/>
              <a:t>()</a:t>
            </a:r>
            <a:r>
              <a:rPr lang="en-US" altLang="en-US" sz="2800" dirty="0"/>
              <a:t> method returns a string replacing all the sequence of characters matching regular expression and replacement string.</a:t>
            </a:r>
          </a:p>
          <a:p>
            <a:pPr>
              <a:buFont typeface="Arial" panose="020B0604020202020204" pitchFamily="34" charset="0"/>
              <a:buNone/>
            </a:pPr>
            <a:r>
              <a:rPr lang="en-US" altLang="en-US" dirty="0"/>
              <a:t>Syntax: </a:t>
            </a:r>
            <a:r>
              <a:rPr lang="en-US" altLang="en-US" sz="2800" dirty="0"/>
              <a:t>String </a:t>
            </a:r>
            <a:r>
              <a:rPr lang="en-US" altLang="en-US" sz="2800" dirty="0" err="1"/>
              <a:t>replaceAll</a:t>
            </a:r>
            <a:r>
              <a:rPr lang="en-US" altLang="en-US" sz="2800" dirty="0"/>
              <a:t>(String regex, String replacement)  </a:t>
            </a:r>
            <a:endParaRPr lang="en-US" altLang="en-US" dirty="0"/>
          </a:p>
          <a:p>
            <a:pPr>
              <a:buFont typeface="Arial" panose="020B0604020202020204" pitchFamily="34" charset="0"/>
              <a:buNone/>
            </a:pPr>
            <a:r>
              <a:rPr lang="en-US" altLang="en-US" dirty="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8F67D-C8FD-4045-AFB3-D04207B792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0FA3D7-10B1-4A80-A3FB-D465201FC63B}"/>
              </a:ext>
            </a:extLst>
          </p:cNvPr>
          <p:cNvSpPr>
            <a:spLocks noGrp="1"/>
          </p:cNvSpPr>
          <p:nvPr>
            <p:ph idx="1"/>
          </p:nvPr>
        </p:nvSpPr>
        <p:spPr/>
        <p:txBody>
          <a:bodyPr/>
          <a:lstStyle/>
          <a:p>
            <a:pPr>
              <a:buFont typeface="Arial" panose="020B0604020202020204" pitchFamily="34" charset="0"/>
              <a:buNone/>
            </a:pPr>
            <a:r>
              <a:rPr lang="en-US" altLang="en-US" sz="2400" dirty="0"/>
              <a:t>Example:</a:t>
            </a:r>
          </a:p>
          <a:p>
            <a:pPr>
              <a:buFont typeface="Arial" panose="020B0604020202020204" pitchFamily="34" charset="0"/>
              <a:buNone/>
            </a:pPr>
            <a:r>
              <a:rPr lang="en-US" sz="2400" dirty="0"/>
              <a:t>replace all occurrences of white spaces in a string:</a:t>
            </a:r>
            <a:endParaRPr lang="en-US" altLang="en-US" sz="2400" dirty="0"/>
          </a:p>
          <a:p>
            <a:pPr>
              <a:buFont typeface="Arial" panose="020B0604020202020204" pitchFamily="34" charset="0"/>
              <a:buNone/>
            </a:pPr>
            <a:r>
              <a:rPr lang="en-US" altLang="en-US" sz="2400" dirty="0"/>
              <a:t> String s1="My name is Kumar. My name is </a:t>
            </a:r>
            <a:r>
              <a:rPr lang="en-US" altLang="en-US" sz="2400" dirty="0" err="1"/>
              <a:t>kumar</a:t>
            </a:r>
            <a:r>
              <a:rPr lang="en-US" altLang="en-US" sz="2400" dirty="0"/>
              <a:t>. My name is Kumar.";  </a:t>
            </a:r>
          </a:p>
          <a:p>
            <a:pPr>
              <a:buFont typeface="Arial" panose="020B0604020202020204" pitchFamily="34" charset="0"/>
              <a:buNone/>
            </a:pPr>
            <a:r>
              <a:rPr lang="en-US" altLang="en-US" sz="2400" dirty="0"/>
              <a:t>String </a:t>
            </a:r>
            <a:r>
              <a:rPr lang="en-US" altLang="en-US" sz="2400" dirty="0" err="1"/>
              <a:t>replaceString</a:t>
            </a:r>
            <a:r>
              <a:rPr lang="en-US" altLang="en-US" sz="2400" dirty="0"/>
              <a:t>=s1.replaceAll("\\s","");  </a:t>
            </a:r>
          </a:p>
          <a:p>
            <a:pPr>
              <a:buFont typeface="Arial" panose="020B0604020202020204" pitchFamily="34" charset="0"/>
              <a:buNone/>
            </a:pPr>
            <a:r>
              <a:rPr lang="en-US" altLang="en-US" sz="2400" dirty="0" err="1"/>
              <a:t>System.out.println</a:t>
            </a:r>
            <a:r>
              <a:rPr lang="en-US" altLang="en-US" sz="2400" dirty="0"/>
              <a:t>(</a:t>
            </a:r>
            <a:r>
              <a:rPr lang="en-US" altLang="en-US" sz="2400" dirty="0" err="1"/>
              <a:t>replaceString</a:t>
            </a:r>
            <a:r>
              <a:rPr lang="en-US" altLang="en-US" sz="2400" dirty="0"/>
              <a:t>);</a:t>
            </a:r>
          </a:p>
          <a:p>
            <a:pPr marL="0" indent="0">
              <a:buNone/>
            </a:pPr>
            <a:endParaRPr lang="en-US" sz="2400" dirty="0"/>
          </a:p>
          <a:p>
            <a:pPr marL="0" indent="0">
              <a:buNone/>
            </a:pPr>
            <a:r>
              <a:rPr lang="en-US" sz="2400" dirty="0"/>
              <a:t>String str = "how to do in java provides java </a:t>
            </a:r>
            <a:r>
              <a:rPr lang="en-US" sz="2400" dirty="0" err="1"/>
              <a:t>readimg</a:t>
            </a:r>
            <a:r>
              <a:rPr lang="en-US" sz="2400" dirty="0"/>
              <a:t> </a:t>
            </a:r>
            <a:r>
              <a:rPr lang="en-US" sz="2400" dirty="0" err="1"/>
              <a:t>materails</a:t>
            </a:r>
            <a:r>
              <a:rPr lang="en-US" sz="2400" dirty="0"/>
              <a:t>";</a:t>
            </a:r>
          </a:p>
          <a:p>
            <a:pPr marL="0" indent="0">
              <a:buNone/>
            </a:pPr>
            <a:r>
              <a:rPr lang="en-US" sz="2400" dirty="0"/>
              <a:t>String </a:t>
            </a:r>
            <a:r>
              <a:rPr lang="en-US" sz="2400" dirty="0" err="1"/>
              <a:t>newStr</a:t>
            </a:r>
            <a:r>
              <a:rPr lang="en-US" sz="2400" dirty="0"/>
              <a:t> = </a:t>
            </a:r>
            <a:r>
              <a:rPr lang="en-US" sz="2400" dirty="0" err="1"/>
              <a:t>str.replaceAll</a:t>
            </a:r>
            <a:r>
              <a:rPr lang="en-US" sz="2400" dirty="0"/>
              <a:t>("java", "C++");   </a:t>
            </a:r>
          </a:p>
          <a:p>
            <a:pPr marL="0" indent="0">
              <a:buNone/>
            </a:pPr>
            <a:r>
              <a:rPr lang="en-US" sz="2400" dirty="0" err="1"/>
              <a:t>System.out.println</a:t>
            </a:r>
            <a:r>
              <a:rPr lang="en-US" sz="2400" dirty="0"/>
              <a:t>(</a:t>
            </a:r>
            <a:r>
              <a:rPr lang="en-US" sz="2400" dirty="0" err="1"/>
              <a:t>newStr</a:t>
            </a:r>
            <a:r>
              <a:rPr lang="en-US" sz="2400" dirty="0"/>
              <a:t>);</a:t>
            </a:r>
          </a:p>
        </p:txBody>
      </p:sp>
    </p:spTree>
    <p:extLst>
      <p:ext uri="{BB962C8B-B14F-4D97-AF65-F5344CB8AC3E}">
        <p14:creationId xmlns:p14="http://schemas.microsoft.com/office/powerpoint/2010/main" val="439774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A72E2A43-4961-441D-986C-C193FD9F06DA}"/>
              </a:ext>
            </a:extLst>
          </p:cNvPr>
          <p:cNvSpPr>
            <a:spLocks noGrp="1" noChangeArrowheads="1"/>
          </p:cNvSpPr>
          <p:nvPr>
            <p:ph type="title"/>
          </p:nvPr>
        </p:nvSpPr>
        <p:spPr/>
        <p:txBody>
          <a:bodyPr/>
          <a:lstStyle/>
          <a:p>
            <a:pPr eaLnBrk="1" hangingPunct="1"/>
            <a:r>
              <a:rPr lang="en-US" altLang="en-US"/>
              <a:t>Methods — Changing Case</a:t>
            </a:r>
          </a:p>
        </p:txBody>
      </p:sp>
      <p:sp>
        <p:nvSpPr>
          <p:cNvPr id="62467" name="Rectangle 3">
            <a:extLst>
              <a:ext uri="{FF2B5EF4-FFF2-40B4-BE49-F238E27FC236}">
                <a16:creationId xmlns:a16="http://schemas.microsoft.com/office/drawing/2014/main" id="{9B14EC48-E33F-4DE3-B03E-B3653D1FA79B}"/>
              </a:ext>
            </a:extLst>
          </p:cNvPr>
          <p:cNvSpPr>
            <a:spLocks noGrp="1" noChangeArrowheads="1"/>
          </p:cNvSpPr>
          <p:nvPr>
            <p:ph type="body" idx="1"/>
          </p:nvPr>
        </p:nvSpPr>
        <p:spPr>
          <a:xfrm>
            <a:off x="893763" y="1752600"/>
            <a:ext cx="7397750" cy="4652963"/>
          </a:xfrm>
        </p:spPr>
        <p:txBody>
          <a:bodyPr/>
          <a:lstStyle/>
          <a:p>
            <a:pPr eaLnBrk="1" hangingPunct="1">
              <a:spcBef>
                <a:spcPct val="50000"/>
              </a:spcBef>
              <a:buClr>
                <a:schemeClr val="tx1"/>
              </a:buClr>
              <a:buFont typeface="Wingdings" panose="05000000000000000000" pitchFamily="2" charset="2"/>
              <a:buNone/>
            </a:pPr>
            <a:r>
              <a:rPr lang="en-US" altLang="en-US" sz="2400"/>
              <a:t>String word2 = word1.</a:t>
            </a:r>
            <a:r>
              <a:rPr lang="en-US" altLang="en-US" sz="2400" b="1"/>
              <a:t>toUpperCase</a:t>
            </a:r>
            <a:r>
              <a:rPr lang="en-US" altLang="en-US" sz="2400"/>
              <a:t>();</a:t>
            </a:r>
          </a:p>
          <a:p>
            <a:pPr eaLnBrk="1" hangingPunct="1">
              <a:spcBef>
                <a:spcPct val="0"/>
              </a:spcBef>
              <a:buClr>
                <a:schemeClr val="tx1"/>
              </a:buClr>
              <a:buFont typeface="Wingdings" panose="05000000000000000000" pitchFamily="2" charset="2"/>
              <a:buNone/>
            </a:pPr>
            <a:r>
              <a:rPr lang="en-US" altLang="en-US" sz="2400"/>
              <a:t>String word3 = word1.</a:t>
            </a:r>
            <a:r>
              <a:rPr lang="en-US" altLang="en-US" sz="2400" b="1"/>
              <a:t>toLowerCase</a:t>
            </a:r>
            <a:r>
              <a:rPr lang="en-US" altLang="en-US" sz="2400"/>
              <a:t>();</a:t>
            </a:r>
          </a:p>
          <a:p>
            <a:pPr lvl="1" eaLnBrk="1" hangingPunct="1">
              <a:spcBef>
                <a:spcPct val="0"/>
              </a:spcBef>
              <a:buFont typeface="Wingdings" panose="05000000000000000000" pitchFamily="2" charset="2"/>
              <a:buNone/>
            </a:pPr>
            <a:r>
              <a:rPr lang="en-US" altLang="en-US" sz="2400"/>
              <a:t>	returns a new string formed from </a:t>
            </a:r>
            <a:r>
              <a:rPr lang="en-US" altLang="en-US" sz="2400" b="1"/>
              <a:t>word1</a:t>
            </a:r>
            <a:r>
              <a:rPr lang="en-US" altLang="en-US" sz="2400"/>
              <a:t> by converting its characters to upper (lower) case</a:t>
            </a:r>
          </a:p>
        </p:txBody>
      </p:sp>
      <p:sp>
        <p:nvSpPr>
          <p:cNvPr id="62468" name="Text Box 4">
            <a:extLst>
              <a:ext uri="{FF2B5EF4-FFF2-40B4-BE49-F238E27FC236}">
                <a16:creationId xmlns:a16="http://schemas.microsoft.com/office/drawing/2014/main" id="{24A794AC-B168-401A-B474-5471EBC0F4F7}"/>
              </a:ext>
            </a:extLst>
          </p:cNvPr>
          <p:cNvSpPr txBox="1">
            <a:spLocks noChangeArrowheads="1"/>
          </p:cNvSpPr>
          <p:nvPr/>
        </p:nvSpPr>
        <p:spPr bwMode="auto">
          <a:xfrm>
            <a:off x="1062038" y="3622675"/>
            <a:ext cx="6838950" cy="15525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t>String word1 = “HeLLo“;</a:t>
            </a:r>
          </a:p>
          <a:p>
            <a:pPr eaLnBrk="1" hangingPunct="1"/>
            <a:r>
              <a:rPr lang="en-US" altLang="en-US" sz="2400"/>
              <a:t>String word2 = word1.toUpperCase();//”HELLO”</a:t>
            </a:r>
          </a:p>
          <a:p>
            <a:pPr eaLnBrk="1" hangingPunct="1"/>
            <a:r>
              <a:rPr lang="en-US" altLang="en-US" sz="2400"/>
              <a:t>String word3 = word1.toLowerCase();//”hello”</a:t>
            </a:r>
          </a:p>
          <a:p>
            <a:pPr eaLnBrk="1" hangingPunct="1"/>
            <a:r>
              <a:rPr lang="en-US" altLang="en-US" sz="2400"/>
              <a:t>//word1 is still “HeLLo“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292B2027-F2B6-4414-A456-C7EA34D6BB01}"/>
              </a:ext>
            </a:extLst>
          </p:cNvPr>
          <p:cNvSpPr>
            <a:spLocks noGrp="1"/>
          </p:cNvSpPr>
          <p:nvPr>
            <p:ph type="title"/>
          </p:nvPr>
        </p:nvSpPr>
        <p:spPr>
          <a:xfrm>
            <a:off x="457200" y="274638"/>
            <a:ext cx="8229600" cy="639762"/>
          </a:xfrm>
        </p:spPr>
        <p:txBody>
          <a:bodyPr/>
          <a:lstStyle/>
          <a:p>
            <a:pPr algn="l"/>
            <a:r>
              <a:rPr lang="en-US" altLang="en-US" dirty="0"/>
              <a:t> String Class</a:t>
            </a:r>
          </a:p>
        </p:txBody>
      </p:sp>
      <p:sp>
        <p:nvSpPr>
          <p:cNvPr id="41987" name="Content Placeholder 2">
            <a:extLst>
              <a:ext uri="{FF2B5EF4-FFF2-40B4-BE49-F238E27FC236}">
                <a16:creationId xmlns:a16="http://schemas.microsoft.com/office/drawing/2014/main" id="{D066270F-808F-4BD6-AC6F-B51A3E880C65}"/>
              </a:ext>
            </a:extLst>
          </p:cNvPr>
          <p:cNvSpPr>
            <a:spLocks noGrp="1"/>
          </p:cNvSpPr>
          <p:nvPr>
            <p:ph idx="1"/>
          </p:nvPr>
        </p:nvSpPr>
        <p:spPr>
          <a:xfrm>
            <a:off x="457200" y="990600"/>
            <a:ext cx="8229600" cy="5135563"/>
          </a:xfrm>
        </p:spPr>
        <p:txBody>
          <a:bodyPr/>
          <a:lstStyle/>
          <a:p>
            <a:r>
              <a:rPr lang="en-US" altLang="en-US" dirty="0"/>
              <a:t> String is a sequence of characters. But in Java, string is an object that represents a sequence of characters. </a:t>
            </a:r>
          </a:p>
          <a:p>
            <a:r>
              <a:rPr lang="en-US" altLang="en-US" dirty="0"/>
              <a:t>The </a:t>
            </a:r>
            <a:r>
              <a:rPr lang="en-US" altLang="en-US" dirty="0" err="1"/>
              <a:t>java.lang.String</a:t>
            </a:r>
            <a:r>
              <a:rPr lang="en-US" altLang="en-US" dirty="0"/>
              <a:t> class is used to create a string object.</a:t>
            </a:r>
          </a:p>
          <a:p>
            <a:r>
              <a:rPr lang="en-US" altLang="en-US" dirty="0"/>
              <a:t> In java, String objects are </a:t>
            </a:r>
            <a:r>
              <a:rPr lang="en-US" altLang="en-US" b="1" dirty="0"/>
              <a:t>immutable</a:t>
            </a:r>
            <a:r>
              <a:rPr lang="en-US" altLang="en-US" dirty="0"/>
              <a:t> which means a constant and cannot be changed once created.</a:t>
            </a:r>
          </a:p>
          <a:p>
            <a:pPr marL="0" indent="0">
              <a:buNone/>
            </a:pPr>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FDDCE-85A5-4FAB-B35C-0CE51C018B4D}"/>
              </a:ext>
            </a:extLst>
          </p:cNvPr>
          <p:cNvSpPr>
            <a:spLocks noGrp="1"/>
          </p:cNvSpPr>
          <p:nvPr>
            <p:ph type="title"/>
          </p:nvPr>
        </p:nvSpPr>
        <p:spPr/>
        <p:txBody>
          <a:bodyPr/>
          <a:lstStyle/>
          <a:p>
            <a:r>
              <a:rPr lang="en-US" dirty="0"/>
              <a:t>What will be output?</a:t>
            </a:r>
          </a:p>
        </p:txBody>
      </p:sp>
      <p:sp>
        <p:nvSpPr>
          <p:cNvPr id="3" name="Content Placeholder 2">
            <a:extLst>
              <a:ext uri="{FF2B5EF4-FFF2-40B4-BE49-F238E27FC236}">
                <a16:creationId xmlns:a16="http://schemas.microsoft.com/office/drawing/2014/main" id="{781FA522-1A3C-4A41-B04E-85020194C308}"/>
              </a:ext>
            </a:extLst>
          </p:cNvPr>
          <p:cNvSpPr>
            <a:spLocks noGrp="1"/>
          </p:cNvSpPr>
          <p:nvPr>
            <p:ph idx="1"/>
          </p:nvPr>
        </p:nvSpPr>
        <p:spPr/>
        <p:txBody>
          <a:bodyPr/>
          <a:lstStyle/>
          <a:p>
            <a:pPr marL="0" indent="0">
              <a:buNone/>
            </a:pPr>
            <a:r>
              <a:rPr lang="en-US" sz="2400" dirty="0"/>
              <a:t>String str = "how to do in java provides java reading materials";</a:t>
            </a:r>
          </a:p>
          <a:p>
            <a:pPr marL="0" indent="0">
              <a:buNone/>
            </a:pPr>
            <a:r>
              <a:rPr lang="en-US" sz="2400" dirty="0"/>
              <a:t>    </a:t>
            </a:r>
          </a:p>
          <a:p>
            <a:pPr marL="0" indent="0">
              <a:buNone/>
            </a:pPr>
            <a:r>
              <a:rPr lang="en-US" sz="2400" dirty="0"/>
              <a:t>String </a:t>
            </a:r>
            <a:r>
              <a:rPr lang="en-US" sz="2400" dirty="0" err="1"/>
              <a:t>newStr</a:t>
            </a:r>
            <a:r>
              <a:rPr lang="en-US" sz="2400" dirty="0"/>
              <a:t> = </a:t>
            </a:r>
            <a:r>
              <a:rPr lang="en-US" sz="2400" dirty="0" err="1"/>
              <a:t>str.replaceAll</a:t>
            </a:r>
            <a:r>
              <a:rPr lang="en-US" sz="2400" dirty="0"/>
              <a:t>("\\s", "9");</a:t>
            </a:r>
          </a:p>
          <a:p>
            <a:pPr marL="0" indent="0">
              <a:buNone/>
            </a:pPr>
            <a:r>
              <a:rPr lang="en-US" sz="2400" dirty="0" err="1"/>
              <a:t>System.out.println</a:t>
            </a:r>
            <a:r>
              <a:rPr lang="en-US" sz="2400" dirty="0"/>
              <a:t>(</a:t>
            </a:r>
            <a:r>
              <a:rPr lang="en-US" sz="2400" dirty="0" err="1"/>
              <a:t>newStr</a:t>
            </a:r>
            <a:r>
              <a:rPr lang="en-US" sz="2400" dirty="0"/>
              <a:t>);</a:t>
            </a:r>
          </a:p>
        </p:txBody>
      </p:sp>
    </p:spTree>
    <p:extLst>
      <p:ext uri="{BB962C8B-B14F-4D97-AF65-F5344CB8AC3E}">
        <p14:creationId xmlns:p14="http://schemas.microsoft.com/office/powerpoint/2010/main" val="648979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B547E134-9A86-4B74-ADE9-7D63D6940461}"/>
              </a:ext>
            </a:extLst>
          </p:cNvPr>
          <p:cNvSpPr>
            <a:spLocks noGrp="1"/>
          </p:cNvSpPr>
          <p:nvPr>
            <p:ph type="title"/>
          </p:nvPr>
        </p:nvSpPr>
        <p:spPr/>
        <p:txBody>
          <a:bodyPr/>
          <a:lstStyle/>
          <a:p>
            <a:r>
              <a:rPr lang="en-US" altLang="en-US"/>
              <a:t>StringBuffer class</a:t>
            </a:r>
            <a:br>
              <a:rPr lang="en-US" altLang="en-US"/>
            </a:br>
            <a:endParaRPr lang="en-US" altLang="en-US"/>
          </a:p>
        </p:txBody>
      </p:sp>
      <p:sp>
        <p:nvSpPr>
          <p:cNvPr id="66563" name="Content Placeholder 2">
            <a:extLst>
              <a:ext uri="{FF2B5EF4-FFF2-40B4-BE49-F238E27FC236}">
                <a16:creationId xmlns:a16="http://schemas.microsoft.com/office/drawing/2014/main" id="{E8887319-3818-4FBC-B1FC-16C8BCD6DA30}"/>
              </a:ext>
            </a:extLst>
          </p:cNvPr>
          <p:cNvSpPr>
            <a:spLocks noGrp="1"/>
          </p:cNvSpPr>
          <p:nvPr>
            <p:ph idx="1"/>
          </p:nvPr>
        </p:nvSpPr>
        <p:spPr>
          <a:xfrm>
            <a:off x="457200" y="914400"/>
            <a:ext cx="8229600" cy="5211763"/>
          </a:xfrm>
        </p:spPr>
        <p:txBody>
          <a:bodyPr/>
          <a:lstStyle/>
          <a:p>
            <a:pPr eaLnBrk="1" hangingPunct="1"/>
            <a:r>
              <a:rPr lang="en-US" altLang="en-US"/>
              <a:t>StringBuffer</a:t>
            </a:r>
            <a:r>
              <a:rPr lang="en-US" altLang="en-US" b="1"/>
              <a:t> </a:t>
            </a:r>
            <a:r>
              <a:rPr lang="en-US" altLang="en-US"/>
              <a:t>is mutable means one can change the value of the object .</a:t>
            </a:r>
          </a:p>
          <a:p>
            <a:pPr eaLnBrk="1" hangingPunct="1"/>
            <a:r>
              <a:rPr lang="en-US" altLang="en-US"/>
              <a:t> The object created through StringBuffer is stored in the heap . </a:t>
            </a:r>
          </a:p>
          <a:p>
            <a:pPr eaLnBrk="1" hangingPunct="1"/>
            <a:r>
              <a:rPr lang="en-US" altLang="en-US"/>
              <a:t>each method in StringBuffer is synchronized that is StringBuffer is thread safe . due to this it does not allow  two threads to simultaneously access the same method . Each method can be accessed by one thread at a time .</a:t>
            </a:r>
            <a:br>
              <a:rPr lang="en-US" altLang="en-US"/>
            </a:br>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1AF0995-B6D9-4220-BF33-9842E71EC09B}"/>
              </a:ext>
            </a:extLst>
          </p:cNvPr>
          <p:cNvGraphicFramePr>
            <a:graphicFrameLocks noGrp="1"/>
          </p:cNvGraphicFramePr>
          <p:nvPr/>
        </p:nvGraphicFramePr>
        <p:xfrm>
          <a:off x="381000" y="1295400"/>
          <a:ext cx="8458200" cy="2714948"/>
        </p:xfrm>
        <a:graphic>
          <a:graphicData uri="http://schemas.openxmlformats.org/drawingml/2006/table">
            <a:tbl>
              <a:tblPr/>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570189">
                <a:tc>
                  <a:txBody>
                    <a:bodyPr/>
                    <a:lstStyle/>
                    <a:p>
                      <a:pPr algn="l" fontAlgn="t"/>
                      <a:r>
                        <a:rPr lang="en-US" sz="1600" b="1" dirty="0">
                          <a:solidFill>
                            <a:srgbClr val="000000"/>
                          </a:solidFill>
                          <a:latin typeface="verdana"/>
                        </a:rPr>
                        <a:t>StringBuffer </a:t>
                      </a:r>
                      <a:endParaRPr lang="en-US" sz="1600" b="1" dirty="0">
                        <a:solidFill>
                          <a:srgbClr val="000000"/>
                        </a:solidFill>
                        <a:latin typeface="times new roman"/>
                      </a:endParaRPr>
                    </a:p>
                  </a:txBody>
                  <a:tcPr marL="84180" marR="84180" marT="84169" marB="84169">
                    <a:lnL w="9525" cap="flat" cmpd="sng" algn="ctr">
                      <a:solidFill>
                        <a:srgbClr val="60CA28"/>
                      </a:solidFill>
                      <a:prstDash val="solid"/>
                      <a:round/>
                      <a:headEnd type="none" w="med" len="med"/>
                      <a:tailEnd type="none" w="med" len="med"/>
                    </a:lnL>
                    <a:lnR w="9525" cap="flat" cmpd="sng" algn="ctr">
                      <a:solidFill>
                        <a:srgbClr val="60CA28"/>
                      </a:solidFill>
                      <a:prstDash val="solid"/>
                      <a:round/>
                      <a:headEnd type="none" w="med" len="med"/>
                      <a:tailEnd type="none" w="med" len="med"/>
                    </a:lnR>
                    <a:lnT w="9525" cap="flat" cmpd="sng" algn="ctr">
                      <a:solidFill>
                        <a:srgbClr val="60CA2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000000"/>
                          </a:solidFill>
                          <a:latin typeface="times new roman"/>
                        </a:rPr>
                        <a:t>StringBuilder</a:t>
                      </a:r>
                    </a:p>
                    <a:p>
                      <a:endParaRPr lang="en-US" sz="1300" dirty="0"/>
                    </a:p>
                  </a:txBody>
                  <a:tcPr marL="67344" marR="67344" marT="33668" marB="33668">
                    <a:lnL w="9525" cap="flat" cmpd="sng" algn="ctr">
                      <a:solidFill>
                        <a:srgbClr val="60CA28"/>
                      </a:solidFill>
                      <a:prstDash val="solid"/>
                      <a:round/>
                      <a:headEnd type="none" w="med" len="med"/>
                      <a:tailEnd type="none" w="med" len="med"/>
                    </a:lnL>
                    <a:lnB w="9525"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10000"/>
                  </a:ext>
                </a:extLst>
              </a:tr>
              <a:tr h="1483644">
                <a:tc>
                  <a:txBody>
                    <a:bodyPr/>
                    <a:lstStyle/>
                    <a:p>
                      <a:pPr algn="l" fontAlgn="t"/>
                      <a:r>
                        <a:rPr lang="en-US" sz="1800" dirty="0">
                          <a:solidFill>
                            <a:srgbClr val="000000"/>
                          </a:solidFill>
                          <a:latin typeface="verdana"/>
                        </a:rPr>
                        <a:t>StringBuffer is </a:t>
                      </a:r>
                      <a:r>
                        <a:rPr lang="en-US" sz="1800" i="1" dirty="0">
                          <a:solidFill>
                            <a:srgbClr val="000000"/>
                          </a:solidFill>
                          <a:latin typeface="verdana"/>
                        </a:rPr>
                        <a:t>synchronized</a:t>
                      </a:r>
                      <a:r>
                        <a:rPr lang="en-US" sz="1800" dirty="0">
                          <a:solidFill>
                            <a:srgbClr val="000000"/>
                          </a:solidFill>
                          <a:latin typeface="verdana"/>
                        </a:rPr>
                        <a:t> i.e. thread safe. It means two threads can't call the methods of StringBuffer simultaneously.</a:t>
                      </a:r>
                    </a:p>
                  </a:txBody>
                  <a:tcPr marL="56120" marR="56120" marT="56113" marB="561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latin typeface="verdana"/>
                        </a:rPr>
                        <a:t>StringBuilder is </a:t>
                      </a:r>
                      <a:r>
                        <a:rPr lang="en-US" sz="1800" i="1" dirty="0">
                          <a:solidFill>
                            <a:srgbClr val="000000"/>
                          </a:solidFill>
                          <a:latin typeface="verdana"/>
                        </a:rPr>
                        <a:t>non-synchronized</a:t>
                      </a:r>
                      <a:r>
                        <a:rPr lang="en-US" sz="1800" dirty="0">
                          <a:solidFill>
                            <a:srgbClr val="000000"/>
                          </a:solidFill>
                          <a:latin typeface="verdana"/>
                        </a:rPr>
                        <a:t> i.e. not thread safe. It means two threads can call the methods of StringBuilder simultaneously.</a:t>
                      </a:r>
                    </a:p>
                  </a:txBody>
                  <a:tcPr marL="56120" marR="56120" marT="56113" marB="561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60793">
                <a:tc>
                  <a:txBody>
                    <a:bodyPr/>
                    <a:lstStyle/>
                    <a:p>
                      <a:pPr algn="l" fontAlgn="t"/>
                      <a:r>
                        <a:rPr lang="en-US" sz="1800">
                          <a:solidFill>
                            <a:srgbClr val="000000"/>
                          </a:solidFill>
                          <a:latin typeface="verdana"/>
                        </a:rPr>
                        <a:t>StringBuffer is </a:t>
                      </a:r>
                      <a:r>
                        <a:rPr lang="en-US" sz="1800" i="1">
                          <a:solidFill>
                            <a:srgbClr val="000000"/>
                          </a:solidFill>
                          <a:latin typeface="verdana"/>
                        </a:rPr>
                        <a:t>less efficient</a:t>
                      </a:r>
                      <a:r>
                        <a:rPr lang="en-US" sz="1800">
                          <a:solidFill>
                            <a:srgbClr val="000000"/>
                          </a:solidFill>
                          <a:latin typeface="verdana"/>
                        </a:rPr>
                        <a:t> than StringBuilder.</a:t>
                      </a:r>
                    </a:p>
                  </a:txBody>
                  <a:tcPr marL="56120" marR="56120" marT="56113" marB="561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latin typeface="verdana"/>
                        </a:rPr>
                        <a:t>StringBuilder is </a:t>
                      </a:r>
                      <a:r>
                        <a:rPr lang="en-US" sz="1800" i="1" dirty="0">
                          <a:solidFill>
                            <a:srgbClr val="000000"/>
                          </a:solidFill>
                          <a:latin typeface="verdana"/>
                        </a:rPr>
                        <a:t>more efficient</a:t>
                      </a:r>
                      <a:r>
                        <a:rPr lang="en-US" sz="1800" dirty="0">
                          <a:solidFill>
                            <a:srgbClr val="000000"/>
                          </a:solidFill>
                          <a:latin typeface="verdana"/>
                        </a:rPr>
                        <a:t> than StringBuffer.</a:t>
                      </a:r>
                    </a:p>
                  </a:txBody>
                  <a:tcPr marL="56120" marR="56120" marT="56113" marB="561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bl>
          </a:graphicData>
        </a:graphic>
      </p:graphicFrame>
      <p:sp>
        <p:nvSpPr>
          <p:cNvPr id="67604" name="TextBox 4">
            <a:extLst>
              <a:ext uri="{FF2B5EF4-FFF2-40B4-BE49-F238E27FC236}">
                <a16:creationId xmlns:a16="http://schemas.microsoft.com/office/drawing/2014/main" id="{B9DCD3A6-A9E5-400B-8ED9-7AE18181217A}"/>
              </a:ext>
            </a:extLst>
          </p:cNvPr>
          <p:cNvSpPr txBox="1">
            <a:spLocks noChangeArrowheads="1"/>
          </p:cNvSpPr>
          <p:nvPr/>
        </p:nvSpPr>
        <p:spPr bwMode="auto">
          <a:xfrm>
            <a:off x="685800" y="381000"/>
            <a:ext cx="822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t>Differences between StringBuffer and StringBuilder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F8D9B4F0-1D59-41AA-A594-A6DD90DC425D}"/>
              </a:ext>
            </a:extLst>
          </p:cNvPr>
          <p:cNvSpPr>
            <a:spLocks noGrp="1"/>
          </p:cNvSpPr>
          <p:nvPr>
            <p:ph type="title"/>
          </p:nvPr>
        </p:nvSpPr>
        <p:spPr>
          <a:xfrm>
            <a:off x="0" y="274638"/>
            <a:ext cx="8686800" cy="1143000"/>
          </a:xfrm>
        </p:spPr>
        <p:txBody>
          <a:bodyPr/>
          <a:lstStyle/>
          <a:p>
            <a:r>
              <a:rPr lang="en-US" altLang="en-US" sz="3600"/>
              <a:t>methods of StringBuffer/StringBuilder class </a:t>
            </a:r>
          </a:p>
        </p:txBody>
      </p:sp>
      <p:sp>
        <p:nvSpPr>
          <p:cNvPr id="68611" name="Content Placeholder 2">
            <a:extLst>
              <a:ext uri="{FF2B5EF4-FFF2-40B4-BE49-F238E27FC236}">
                <a16:creationId xmlns:a16="http://schemas.microsoft.com/office/drawing/2014/main" id="{FB7695BE-29F1-4D42-A395-BFE6C21E5F76}"/>
              </a:ext>
            </a:extLst>
          </p:cNvPr>
          <p:cNvSpPr>
            <a:spLocks noGrp="1"/>
          </p:cNvSpPr>
          <p:nvPr>
            <p:ph idx="1"/>
          </p:nvPr>
        </p:nvSpPr>
        <p:spPr>
          <a:xfrm>
            <a:off x="457200" y="1371600"/>
            <a:ext cx="8229600" cy="4754563"/>
          </a:xfrm>
        </p:spPr>
        <p:txBody>
          <a:bodyPr/>
          <a:lstStyle/>
          <a:p>
            <a:r>
              <a:rPr lang="en-US" altLang="en-US" sz="2800" b="1" i="1"/>
              <a:t> append()</a:t>
            </a:r>
          </a:p>
          <a:p>
            <a:r>
              <a:rPr lang="en-US" altLang="en-US" sz="2800" b="1" i="1"/>
              <a:t>capacity()</a:t>
            </a:r>
          </a:p>
          <a:p>
            <a:r>
              <a:rPr lang="en-US" altLang="en-US" sz="2800" b="1"/>
              <a:t>ensureCapacity()</a:t>
            </a:r>
            <a:r>
              <a:rPr lang="en-US" altLang="en-US" sz="2800"/>
              <a:t> </a:t>
            </a:r>
            <a:endParaRPr lang="en-US" altLang="en-US" sz="2800" b="1" i="1"/>
          </a:p>
          <a:p>
            <a:r>
              <a:rPr lang="en-US" altLang="en-US" sz="2800" b="1" i="1"/>
              <a:t>insert()</a:t>
            </a:r>
          </a:p>
          <a:p>
            <a:r>
              <a:rPr lang="en-US" altLang="en-US" sz="2800" b="1"/>
              <a:t>reverse()</a:t>
            </a:r>
          </a:p>
          <a:p>
            <a:r>
              <a:rPr lang="en-US" altLang="en-US" sz="2800" b="1"/>
              <a:t>replace()</a:t>
            </a:r>
          </a:p>
          <a:p>
            <a:r>
              <a:rPr lang="en-US" altLang="en-US" sz="2800" b="1"/>
              <a:t>length()</a:t>
            </a:r>
            <a:r>
              <a:rPr lang="en-US" altLang="en-US" sz="2800"/>
              <a:t> </a:t>
            </a:r>
          </a:p>
          <a:p>
            <a:r>
              <a:rPr lang="en-US" altLang="en-US" sz="2800" b="1"/>
              <a:t>delete()</a:t>
            </a:r>
          </a:p>
          <a:p>
            <a:r>
              <a:rPr lang="en-US" altLang="en-US" sz="2800" b="1"/>
              <a:t>deleteCharAt()</a:t>
            </a:r>
          </a:p>
          <a:p>
            <a:r>
              <a:rPr lang="en-US" altLang="en-US" sz="2800" b="1"/>
              <a:t>substring() </a:t>
            </a:r>
          </a:p>
          <a:p>
            <a:endParaRPr lang="en-US" altLang="en-US" sz="2800" b="1"/>
          </a:p>
          <a:p>
            <a:endParaRPr lang="en-US" altLang="en-US" sz="2800" b="1" i="1"/>
          </a:p>
          <a:p>
            <a:endParaRPr lang="en-US" altLang="en-US" sz="2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B5D27711-06C8-49E4-B2F7-59C2DEFC06B4}"/>
              </a:ext>
            </a:extLst>
          </p:cNvPr>
          <p:cNvSpPr>
            <a:spLocks noGrp="1"/>
          </p:cNvSpPr>
          <p:nvPr>
            <p:ph type="title"/>
          </p:nvPr>
        </p:nvSpPr>
        <p:spPr/>
        <p:txBody>
          <a:bodyPr/>
          <a:lstStyle/>
          <a:p>
            <a:pPr algn="l"/>
            <a:r>
              <a:rPr lang="en-US" altLang="en-US" b="1" i="1"/>
              <a:t>append()</a:t>
            </a:r>
            <a:endParaRPr lang="en-US" altLang="en-US"/>
          </a:p>
        </p:txBody>
      </p:sp>
      <p:sp>
        <p:nvSpPr>
          <p:cNvPr id="69635" name="Content Placeholder 2">
            <a:extLst>
              <a:ext uri="{FF2B5EF4-FFF2-40B4-BE49-F238E27FC236}">
                <a16:creationId xmlns:a16="http://schemas.microsoft.com/office/drawing/2014/main" id="{17D1FC80-2215-4B63-A83E-CDFA548A90D0}"/>
              </a:ext>
            </a:extLst>
          </p:cNvPr>
          <p:cNvSpPr>
            <a:spLocks noGrp="1"/>
          </p:cNvSpPr>
          <p:nvPr>
            <p:ph idx="1"/>
          </p:nvPr>
        </p:nvSpPr>
        <p:spPr/>
        <p:txBody>
          <a:bodyPr/>
          <a:lstStyle/>
          <a:p>
            <a:r>
              <a:rPr lang="en-US" altLang="en-US"/>
              <a:t>is used to append the string from one string to another string like concat. </a:t>
            </a:r>
          </a:p>
          <a:p>
            <a:pPr>
              <a:buFont typeface="Arial" panose="020B0604020202020204" pitchFamily="34" charset="0"/>
              <a:buNone/>
            </a:pPr>
            <a:r>
              <a:rPr lang="en-US" altLang="en-US"/>
              <a:t>Syntax:</a:t>
            </a:r>
          </a:p>
          <a:p>
            <a:pPr>
              <a:buFont typeface="Arial" panose="020B0604020202020204" pitchFamily="34" charset="0"/>
              <a:buNone/>
            </a:pPr>
            <a:r>
              <a:rPr lang="en-US" altLang="en-US"/>
              <a:t>StringBufferClassReference.append(any type)</a:t>
            </a:r>
          </a:p>
          <a:p>
            <a:pPr>
              <a:buFont typeface="Arial" panose="020B0604020202020204" pitchFamily="34" charset="0"/>
              <a:buNone/>
            </a:pPr>
            <a:r>
              <a:rPr lang="en-US" altLang="en-US"/>
              <a:t>Any type:-  </a:t>
            </a:r>
          </a:p>
          <a:p>
            <a:pPr>
              <a:buFont typeface="Arial" panose="020B0604020202020204" pitchFamily="34" charset="0"/>
              <a:buNone/>
            </a:pPr>
            <a:r>
              <a:rPr lang="en-US" altLang="en-US"/>
              <a:t> append(char), append(boolean), append(int), append(float), append(double) etc.</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57C6F6EE-0596-4D6B-BD69-83F0ACBD56CE}"/>
              </a:ext>
            </a:extLst>
          </p:cNvPr>
          <p:cNvSpPr>
            <a:spLocks noGrp="1"/>
          </p:cNvSpPr>
          <p:nvPr>
            <p:ph type="title"/>
          </p:nvPr>
        </p:nvSpPr>
        <p:spPr/>
        <p:txBody>
          <a:bodyPr/>
          <a:lstStyle/>
          <a:p>
            <a:r>
              <a:rPr lang="en-US" altLang="en-US" b="1" i="1"/>
              <a:t>capacity()</a:t>
            </a:r>
            <a:br>
              <a:rPr lang="en-US" altLang="en-US" b="1" i="1"/>
            </a:br>
            <a:endParaRPr lang="en-US" altLang="en-US"/>
          </a:p>
        </p:txBody>
      </p:sp>
      <p:sp>
        <p:nvSpPr>
          <p:cNvPr id="70659" name="Content Placeholder 2">
            <a:extLst>
              <a:ext uri="{FF2B5EF4-FFF2-40B4-BE49-F238E27FC236}">
                <a16:creationId xmlns:a16="http://schemas.microsoft.com/office/drawing/2014/main" id="{AD80E47E-4F23-4657-B641-37A172A38B7D}"/>
              </a:ext>
            </a:extLst>
          </p:cNvPr>
          <p:cNvSpPr>
            <a:spLocks noGrp="1"/>
          </p:cNvSpPr>
          <p:nvPr>
            <p:ph idx="1"/>
          </p:nvPr>
        </p:nvSpPr>
        <p:spPr/>
        <p:txBody>
          <a:bodyPr/>
          <a:lstStyle/>
          <a:p>
            <a:r>
              <a:rPr lang="en-US" altLang="en-US"/>
              <a:t>is used to return the current capacity of buffer.</a:t>
            </a:r>
          </a:p>
          <a:p>
            <a:r>
              <a:rPr lang="en-US" altLang="en-US"/>
              <a:t>The default capacity of the buffer is 16.</a:t>
            </a:r>
          </a:p>
          <a:p>
            <a:r>
              <a:rPr lang="en-US" altLang="en-US"/>
              <a:t> If the number of character increases from its current capacity, it increases the capacity by (oldcapacity*2)+2.</a:t>
            </a:r>
          </a:p>
          <a:p>
            <a:r>
              <a:rPr lang="en-US" altLang="en-US"/>
              <a:t> For example if your current capacity is 16, it will be (16*2)+2=34.</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ntent Placeholder 2">
            <a:extLst>
              <a:ext uri="{FF2B5EF4-FFF2-40B4-BE49-F238E27FC236}">
                <a16:creationId xmlns:a16="http://schemas.microsoft.com/office/drawing/2014/main" id="{BE29C626-4556-4D06-9FC6-17EAF8EED67E}"/>
              </a:ext>
            </a:extLst>
          </p:cNvPr>
          <p:cNvSpPr>
            <a:spLocks noGrp="1"/>
          </p:cNvSpPr>
          <p:nvPr>
            <p:ph idx="1"/>
          </p:nvPr>
        </p:nvSpPr>
        <p:spPr>
          <a:xfrm>
            <a:off x="457200" y="457200"/>
            <a:ext cx="8229600" cy="5668963"/>
          </a:xfrm>
        </p:spPr>
        <p:txBody>
          <a:bodyPr/>
          <a:lstStyle/>
          <a:p>
            <a:pPr>
              <a:buFont typeface="Arial" panose="020B0604020202020204" pitchFamily="34" charset="0"/>
              <a:buNone/>
            </a:pPr>
            <a:r>
              <a:rPr lang="en-US" altLang="en-US"/>
              <a:t>Condition1:</a:t>
            </a:r>
          </a:p>
          <a:p>
            <a:pPr>
              <a:buFont typeface="Arial" panose="020B0604020202020204" pitchFamily="34" charset="0"/>
              <a:buNone/>
            </a:pPr>
            <a:r>
              <a:rPr lang="en-US" altLang="en-US"/>
              <a:t>StringBuffer sb=new StringBuffer(); </a:t>
            </a:r>
          </a:p>
          <a:p>
            <a:pPr>
              <a:buFont typeface="Arial" panose="020B0604020202020204" pitchFamily="34" charset="0"/>
              <a:buNone/>
            </a:pPr>
            <a:r>
              <a:rPr lang="en-US" altLang="en-US" sz="2800"/>
              <a:t>System.out.println("Current Capacity:"+sb.capacity());</a:t>
            </a:r>
          </a:p>
          <a:p>
            <a:pPr>
              <a:buFont typeface="Arial" panose="020B0604020202020204" pitchFamily="34" charset="0"/>
              <a:buNone/>
            </a:pPr>
            <a:r>
              <a:rPr lang="en-US" altLang="en-US" sz="2800"/>
              <a:t>// Current Capacity:16</a:t>
            </a:r>
          </a:p>
          <a:p>
            <a:pPr>
              <a:buFont typeface="Arial" panose="020B0604020202020204" pitchFamily="34" charset="0"/>
              <a:buNone/>
            </a:pPr>
            <a:r>
              <a:rPr lang="en-US" altLang="en-US" sz="2800"/>
              <a:t>Condition2:</a:t>
            </a:r>
          </a:p>
          <a:p>
            <a:pPr>
              <a:buFont typeface="Arial" panose="020B0604020202020204" pitchFamily="34" charset="0"/>
              <a:buNone/>
            </a:pPr>
            <a:r>
              <a:rPr lang="en-US" altLang="en-US" sz="2800"/>
              <a:t>StringBuffer sb=new StringBuffer(“hello”); </a:t>
            </a:r>
          </a:p>
          <a:p>
            <a:pPr>
              <a:buFont typeface="Arial" panose="020B0604020202020204" pitchFamily="34" charset="0"/>
              <a:buNone/>
            </a:pPr>
            <a:r>
              <a:rPr lang="en-US" altLang="en-US" sz="2800"/>
              <a:t>System.out.println("Current Capacity:"+sb.capacity());</a:t>
            </a:r>
          </a:p>
          <a:p>
            <a:pPr>
              <a:buFont typeface="Arial" panose="020B0604020202020204" pitchFamily="34" charset="0"/>
              <a:buNone/>
            </a:pPr>
            <a:r>
              <a:rPr lang="en-US" altLang="en-US" sz="2800"/>
              <a:t>// Current Capacity:21</a:t>
            </a:r>
          </a:p>
          <a:p>
            <a:pPr>
              <a:buFont typeface="Arial" panose="020B0604020202020204" pitchFamily="34" charset="0"/>
              <a:buNone/>
            </a:pPr>
            <a:endParaRPr lang="en-US" altLang="en-US" sz="2800"/>
          </a:p>
          <a:p>
            <a:pPr>
              <a:buFont typeface="Arial" panose="020B0604020202020204" pitchFamily="34" charset="0"/>
              <a:buNone/>
            </a:pPr>
            <a:endParaRPr lang="en-US" altLang="en-US" sz="2800"/>
          </a:p>
          <a:p>
            <a:pPr>
              <a:buFont typeface="Arial" panose="020B0604020202020204" pitchFamily="34" charset="0"/>
              <a:buNone/>
            </a:pPr>
            <a:endParaRPr lang="en-US" altLang="en-US" sz="2800"/>
          </a:p>
          <a:p>
            <a:pPr>
              <a:buFont typeface="Arial" panose="020B0604020202020204" pitchFamily="34" charset="0"/>
              <a:buNone/>
            </a:pPr>
            <a:endParaRPr lang="en-US" altLang="en-US" sz="2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F5C865B0-A093-4CF4-879E-82366B7A4793}"/>
              </a:ext>
            </a:extLst>
          </p:cNvPr>
          <p:cNvSpPr>
            <a:spLocks noGrp="1"/>
          </p:cNvSpPr>
          <p:nvPr>
            <p:ph type="title"/>
          </p:nvPr>
        </p:nvSpPr>
        <p:spPr/>
        <p:txBody>
          <a:bodyPr/>
          <a:lstStyle/>
          <a:p>
            <a:r>
              <a:rPr lang="en-US" altLang="en-US" b="1"/>
              <a:t>ensureCapacity()</a:t>
            </a:r>
            <a:r>
              <a:rPr lang="en-US" altLang="en-US"/>
              <a:t> </a:t>
            </a:r>
            <a:br>
              <a:rPr lang="en-US" altLang="en-US" b="1" i="1"/>
            </a:br>
            <a:endParaRPr lang="en-US" altLang="en-US"/>
          </a:p>
        </p:txBody>
      </p:sp>
      <p:sp>
        <p:nvSpPr>
          <p:cNvPr id="72707" name="Content Placeholder 2">
            <a:extLst>
              <a:ext uri="{FF2B5EF4-FFF2-40B4-BE49-F238E27FC236}">
                <a16:creationId xmlns:a16="http://schemas.microsoft.com/office/drawing/2014/main" id="{BBC61BEC-930B-4993-AB5C-44320128A0BE}"/>
              </a:ext>
            </a:extLst>
          </p:cNvPr>
          <p:cNvSpPr>
            <a:spLocks noGrp="1"/>
          </p:cNvSpPr>
          <p:nvPr>
            <p:ph idx="1"/>
          </p:nvPr>
        </p:nvSpPr>
        <p:spPr>
          <a:xfrm>
            <a:off x="457200" y="1143000"/>
            <a:ext cx="8229600" cy="4983163"/>
          </a:xfrm>
        </p:spPr>
        <p:txBody>
          <a:bodyPr/>
          <a:lstStyle/>
          <a:p>
            <a:r>
              <a:rPr lang="en-US" altLang="en-US"/>
              <a:t>It ensures that the given capacity is the minimum to the current capacity. If it is greater than the current capacity, it increases the capacity by (oldcapacity*2)+2.</a:t>
            </a:r>
          </a:p>
          <a:p>
            <a:pPr>
              <a:buFont typeface="Arial" panose="020B0604020202020204" pitchFamily="34" charset="0"/>
              <a:buNone/>
            </a:pPr>
            <a:r>
              <a:rPr lang="en-US" altLang="en-US"/>
              <a:t>Ex:</a:t>
            </a:r>
          </a:p>
          <a:p>
            <a:pPr>
              <a:buFont typeface="Arial" panose="020B0604020202020204" pitchFamily="34" charset="0"/>
              <a:buNone/>
            </a:pPr>
            <a:r>
              <a:rPr lang="en-US" altLang="en-US"/>
              <a:t>If current capacity is:70</a:t>
            </a:r>
          </a:p>
          <a:p>
            <a:pPr>
              <a:buFont typeface="Arial" panose="020B0604020202020204" pitchFamily="34" charset="0"/>
              <a:buNone/>
            </a:pPr>
            <a:r>
              <a:rPr lang="en-US" altLang="en-US"/>
              <a:t>sb.ensureCapacity(70); // no change</a:t>
            </a:r>
          </a:p>
          <a:p>
            <a:pPr>
              <a:buFont typeface="Arial" panose="020B0604020202020204" pitchFamily="34" charset="0"/>
              <a:buNone/>
            </a:pPr>
            <a:r>
              <a:rPr lang="en-US" altLang="en-US"/>
              <a:t>But </a:t>
            </a:r>
          </a:p>
          <a:p>
            <a:pPr>
              <a:buFont typeface="Arial" panose="020B0604020202020204" pitchFamily="34" charset="0"/>
              <a:buNone/>
            </a:pPr>
            <a:r>
              <a:rPr lang="en-US" altLang="en-US"/>
              <a:t>sb.ensureCapacity(71); // cahnge now 142</a:t>
            </a:r>
          </a:p>
          <a:p>
            <a:pPr>
              <a:buFont typeface="Arial" panose="020B0604020202020204" pitchFamily="34" charset="0"/>
              <a:buNone/>
            </a:pPr>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0D5CEADF-5DAB-45DD-A4B4-55EB13625CC0}"/>
              </a:ext>
            </a:extLst>
          </p:cNvPr>
          <p:cNvSpPr>
            <a:spLocks noGrp="1"/>
          </p:cNvSpPr>
          <p:nvPr>
            <p:ph type="title"/>
          </p:nvPr>
        </p:nvSpPr>
        <p:spPr>
          <a:xfrm>
            <a:off x="457200" y="274638"/>
            <a:ext cx="8229600" cy="715962"/>
          </a:xfrm>
        </p:spPr>
        <p:txBody>
          <a:bodyPr/>
          <a:lstStyle/>
          <a:p>
            <a:pPr algn="l"/>
            <a:br>
              <a:rPr lang="en-US" altLang="en-US" b="1" i="1"/>
            </a:br>
            <a:r>
              <a:rPr lang="en-US" altLang="en-US" b="1" i="1"/>
              <a:t>insert()</a:t>
            </a:r>
            <a:br>
              <a:rPr lang="en-US" altLang="en-US" b="1" i="1"/>
            </a:br>
            <a:endParaRPr lang="en-US" altLang="en-US"/>
          </a:p>
        </p:txBody>
      </p:sp>
      <p:sp>
        <p:nvSpPr>
          <p:cNvPr id="73731" name="Content Placeholder 2">
            <a:extLst>
              <a:ext uri="{FF2B5EF4-FFF2-40B4-BE49-F238E27FC236}">
                <a16:creationId xmlns:a16="http://schemas.microsoft.com/office/drawing/2014/main" id="{C299CAA0-7594-43A6-98AB-49D3CCC4E694}"/>
              </a:ext>
            </a:extLst>
          </p:cNvPr>
          <p:cNvSpPr>
            <a:spLocks noGrp="1"/>
          </p:cNvSpPr>
          <p:nvPr>
            <p:ph idx="1"/>
          </p:nvPr>
        </p:nvSpPr>
        <p:spPr>
          <a:xfrm>
            <a:off x="457200" y="1219200"/>
            <a:ext cx="8229600" cy="4906963"/>
          </a:xfrm>
        </p:spPr>
        <p:txBody>
          <a:bodyPr/>
          <a:lstStyle/>
          <a:p>
            <a:r>
              <a:rPr lang="en-US" altLang="en-US"/>
              <a:t>It is used to inserts the string at the specified position.</a:t>
            </a:r>
          </a:p>
          <a:p>
            <a:pPr>
              <a:buFont typeface="Arial" panose="020B0604020202020204" pitchFamily="34" charset="0"/>
              <a:buNone/>
            </a:pPr>
            <a:r>
              <a:rPr lang="en-US" altLang="en-US"/>
              <a:t>Syntax:</a:t>
            </a:r>
          </a:p>
          <a:p>
            <a:pPr>
              <a:buFont typeface="Arial" panose="020B0604020202020204" pitchFamily="34" charset="0"/>
              <a:buNone/>
            </a:pPr>
            <a:r>
              <a:rPr lang="en-US" altLang="en-US"/>
              <a:t>StringBufferClassReference.insert(pos,string)</a:t>
            </a:r>
          </a:p>
          <a:p>
            <a:pPr>
              <a:buFont typeface="Arial" panose="020B0604020202020204" pitchFamily="34" charset="0"/>
              <a:buNone/>
            </a:pPr>
            <a:endParaRPr lang="en-US" altLang="en-US"/>
          </a:p>
          <a:p>
            <a:pPr>
              <a:buFont typeface="Arial" panose="020B0604020202020204" pitchFamily="34" charset="0"/>
              <a:buNone/>
            </a:pPr>
            <a:r>
              <a:rPr lang="en-US" altLang="en-US"/>
              <a:t>It is used to reverses the current string</a:t>
            </a:r>
          </a:p>
          <a:p>
            <a:pPr>
              <a:buFont typeface="Arial" panose="020B0604020202020204" pitchFamily="34" charset="0"/>
              <a:buNone/>
            </a:pPr>
            <a:r>
              <a:rPr lang="en-US" altLang="en-US"/>
              <a:t>Syntax:</a:t>
            </a:r>
          </a:p>
          <a:p>
            <a:pPr>
              <a:buFont typeface="Arial" panose="020B0604020202020204" pitchFamily="34" charset="0"/>
              <a:buNone/>
            </a:pPr>
            <a:r>
              <a:rPr lang="en-US" altLang="en-US"/>
              <a:t>StringBufferClassReference.reverse()</a:t>
            </a:r>
          </a:p>
          <a:p>
            <a:pPr>
              <a:buFont typeface="Arial" panose="020B0604020202020204" pitchFamily="34" charset="0"/>
              <a:buNone/>
            </a:pPr>
            <a:endParaRPr lang="en-US" altLang="en-US"/>
          </a:p>
          <a:p>
            <a:pPr>
              <a:buFont typeface="Arial" panose="020B0604020202020204" pitchFamily="34" charset="0"/>
              <a:buNone/>
            </a:pPr>
            <a:endParaRPr lang="en-US" altLang="en-US"/>
          </a:p>
          <a:p>
            <a:pPr>
              <a:buFont typeface="Arial" panose="020B0604020202020204" pitchFamily="34" charset="0"/>
              <a:buNone/>
            </a:pPr>
            <a:endParaRPr lang="en-US" altLang="en-US"/>
          </a:p>
        </p:txBody>
      </p:sp>
      <p:sp>
        <p:nvSpPr>
          <p:cNvPr id="4" name="Title 1">
            <a:extLst>
              <a:ext uri="{FF2B5EF4-FFF2-40B4-BE49-F238E27FC236}">
                <a16:creationId xmlns:a16="http://schemas.microsoft.com/office/drawing/2014/main" id="{8383620C-82B3-441A-A9E1-0DAC7CE38559}"/>
              </a:ext>
            </a:extLst>
          </p:cNvPr>
          <p:cNvSpPr txBox="1">
            <a:spLocks/>
          </p:cNvSpPr>
          <p:nvPr/>
        </p:nvSpPr>
        <p:spPr bwMode="auto">
          <a:xfrm>
            <a:off x="457200" y="3429000"/>
            <a:ext cx="8229600" cy="715963"/>
          </a:xfrm>
          <a:prstGeom prst="rect">
            <a:avLst/>
          </a:prstGeom>
          <a:noFill/>
          <a:ln w="9525">
            <a:noFill/>
            <a:miter lim="800000"/>
            <a:headEnd/>
            <a:tailEnd/>
          </a:ln>
        </p:spPr>
        <p:txBody>
          <a:bodyPr anchor="ctr"/>
          <a:lstStyle/>
          <a:p>
            <a:pPr eaLnBrk="0" hangingPunct="0">
              <a:defRPr/>
            </a:pPr>
            <a:br>
              <a:rPr lang="en-US" sz="4400" b="1" i="1" dirty="0">
                <a:latin typeface="+mj-lt"/>
                <a:ea typeface="+mj-ea"/>
                <a:cs typeface="+mj-cs"/>
              </a:rPr>
            </a:br>
            <a:r>
              <a:rPr lang="en-US" sz="4400" b="1" i="1" dirty="0">
                <a:latin typeface="+mj-lt"/>
                <a:ea typeface="+mj-ea"/>
                <a:cs typeface="+mj-cs"/>
              </a:rPr>
              <a:t>reverse()</a:t>
            </a:r>
            <a:br>
              <a:rPr lang="en-US" sz="4400" b="1" i="1" dirty="0">
                <a:latin typeface="+mj-lt"/>
                <a:ea typeface="+mj-ea"/>
                <a:cs typeface="+mj-cs"/>
              </a:rPr>
            </a:br>
            <a:endParaRPr lang="en-US" sz="4400" dirty="0">
              <a:latin typeface="+mj-lt"/>
              <a:ea typeface="+mj-ea"/>
              <a:cs typeface="+mj-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ntent Placeholder 2">
            <a:extLst>
              <a:ext uri="{FF2B5EF4-FFF2-40B4-BE49-F238E27FC236}">
                <a16:creationId xmlns:a16="http://schemas.microsoft.com/office/drawing/2014/main" id="{B0D1ADE6-10D7-4124-B760-A4D61C767162}"/>
              </a:ext>
            </a:extLst>
          </p:cNvPr>
          <p:cNvSpPr>
            <a:spLocks noGrp="1"/>
          </p:cNvSpPr>
          <p:nvPr>
            <p:ph idx="1"/>
          </p:nvPr>
        </p:nvSpPr>
        <p:spPr>
          <a:xfrm>
            <a:off x="457200" y="457200"/>
            <a:ext cx="8534400" cy="5668963"/>
          </a:xfrm>
        </p:spPr>
        <p:txBody>
          <a:bodyPr/>
          <a:lstStyle/>
          <a:p>
            <a:r>
              <a:rPr lang="en-US" altLang="en-US" b="1"/>
              <a:t>replace():</a:t>
            </a:r>
          </a:p>
          <a:p>
            <a:pPr>
              <a:buFont typeface="Arial" panose="020B0604020202020204" pitchFamily="34" charset="0"/>
              <a:buNone/>
            </a:pPr>
            <a:r>
              <a:rPr lang="en-US" altLang="en-US"/>
              <a:t>replaces the string from the specified startingIndex and endingIndex.</a:t>
            </a:r>
          </a:p>
          <a:p>
            <a:pPr>
              <a:buFont typeface="Arial" panose="020B0604020202020204" pitchFamily="34" charset="0"/>
              <a:buNone/>
            </a:pPr>
            <a:r>
              <a:rPr lang="en-US" altLang="en-US" b="1"/>
              <a:t>Syntax:</a:t>
            </a:r>
          </a:p>
          <a:p>
            <a:pPr>
              <a:buFont typeface="Arial" panose="020B0604020202020204" pitchFamily="34" charset="0"/>
              <a:buNone/>
            </a:pPr>
            <a:r>
              <a:rPr lang="en-US" altLang="en-US"/>
              <a:t>StringBufferClassReference.replace(startingIndex, endingIndex, newstring)</a:t>
            </a:r>
          </a:p>
          <a:p>
            <a:pPr>
              <a:buFont typeface="Arial" panose="020B0604020202020204" pitchFamily="34" charset="0"/>
              <a:buNone/>
            </a:pPr>
            <a:r>
              <a:rPr lang="en-US" altLang="en-US"/>
              <a:t>e.g:</a:t>
            </a:r>
          </a:p>
          <a:p>
            <a:pPr>
              <a:buFont typeface="Arial" panose="020B0604020202020204" pitchFamily="34" charset="0"/>
              <a:buNone/>
            </a:pPr>
            <a:endParaRPr lang="en-US" altLang="en-US"/>
          </a:p>
          <a:p>
            <a:pPr>
              <a:buFont typeface="Arial" panose="020B0604020202020204" pitchFamily="34" charset="0"/>
              <a:buNone/>
            </a:pPr>
            <a:r>
              <a:rPr lang="en-US" altLang="en-US"/>
              <a:t>StringBuffer sb=</a:t>
            </a:r>
            <a:r>
              <a:rPr lang="en-US" altLang="en-US" b="1"/>
              <a:t>new</a:t>
            </a:r>
            <a:r>
              <a:rPr lang="en-US" altLang="en-US"/>
              <a:t> StringBuffer("Hello");  </a:t>
            </a:r>
          </a:p>
          <a:p>
            <a:pPr>
              <a:buFont typeface="Arial" panose="020B0604020202020204" pitchFamily="34" charset="0"/>
              <a:buNone/>
            </a:pPr>
            <a:r>
              <a:rPr lang="en-US" altLang="en-US"/>
              <a:t>sb.replace(1,3,“kumar");  </a:t>
            </a:r>
          </a:p>
          <a:p>
            <a:pPr>
              <a:buFont typeface="Arial" panose="020B0604020202020204" pitchFamily="34" charset="0"/>
              <a:buNone/>
            </a:pPr>
            <a:r>
              <a:rPr lang="en-US" altLang="en-US"/>
              <a:t>System.out.println(sb);//Hkumarlo  </a:t>
            </a:r>
          </a:p>
          <a:p>
            <a:pPr>
              <a:buFont typeface="Arial" panose="020B0604020202020204" pitchFamily="34" charset="0"/>
              <a:buNone/>
            </a:pP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78248C9D-838C-47FA-A3A0-7038B20004E0}"/>
              </a:ext>
            </a:extLst>
          </p:cNvPr>
          <p:cNvSpPr>
            <a:spLocks noGrp="1"/>
          </p:cNvSpPr>
          <p:nvPr>
            <p:ph type="title"/>
          </p:nvPr>
        </p:nvSpPr>
        <p:spPr/>
        <p:txBody>
          <a:bodyPr/>
          <a:lstStyle/>
          <a:p>
            <a:pPr algn="l"/>
            <a:r>
              <a:rPr lang="en-US" altLang="en-US" dirty="0"/>
              <a:t>string is immutable in java:</a:t>
            </a:r>
          </a:p>
        </p:txBody>
      </p:sp>
      <p:sp>
        <p:nvSpPr>
          <p:cNvPr id="63491" name="Content Placeholder 2">
            <a:extLst>
              <a:ext uri="{FF2B5EF4-FFF2-40B4-BE49-F238E27FC236}">
                <a16:creationId xmlns:a16="http://schemas.microsoft.com/office/drawing/2014/main" id="{18A60ED8-A181-4060-BE30-559B0D3C444E}"/>
              </a:ext>
            </a:extLst>
          </p:cNvPr>
          <p:cNvSpPr>
            <a:spLocks noGrp="1"/>
          </p:cNvSpPr>
          <p:nvPr>
            <p:ph idx="1"/>
          </p:nvPr>
        </p:nvSpPr>
        <p:spPr/>
        <p:txBody>
          <a:bodyPr/>
          <a:lstStyle/>
          <a:p>
            <a:pPr>
              <a:buFont typeface="Arial" panose="020B0604020202020204" pitchFamily="34" charset="0"/>
              <a:buNone/>
            </a:pPr>
            <a:r>
              <a:rPr lang="en-US" altLang="en-US" b="1"/>
              <a:t>public</a:t>
            </a:r>
            <a:r>
              <a:rPr lang="en-US" altLang="en-US"/>
              <a:t> </a:t>
            </a:r>
            <a:r>
              <a:rPr lang="en-US" altLang="en-US" b="1"/>
              <a:t>static</a:t>
            </a:r>
            <a:r>
              <a:rPr lang="en-US" altLang="en-US"/>
              <a:t> </a:t>
            </a:r>
            <a:r>
              <a:rPr lang="en-US" altLang="en-US" b="1"/>
              <a:t>void</a:t>
            </a:r>
            <a:r>
              <a:rPr lang="en-US" altLang="en-US"/>
              <a:t> main(String args[]){  </a:t>
            </a:r>
          </a:p>
          <a:p>
            <a:pPr>
              <a:buFont typeface="Arial" panose="020B0604020202020204" pitchFamily="34" charset="0"/>
              <a:buNone/>
            </a:pPr>
            <a:r>
              <a:rPr lang="en-US" altLang="en-US"/>
              <a:t>   String s=“Kumar";  </a:t>
            </a:r>
          </a:p>
          <a:p>
            <a:pPr>
              <a:buFont typeface="Arial" panose="020B0604020202020204" pitchFamily="34" charset="0"/>
              <a:buNone/>
            </a:pPr>
            <a:r>
              <a:rPr lang="en-US" altLang="en-US"/>
              <a:t>   s.concat(" Vishal"); </a:t>
            </a:r>
          </a:p>
          <a:p>
            <a:pPr>
              <a:buFont typeface="Arial" panose="020B0604020202020204" pitchFamily="34" charset="0"/>
              <a:buNone/>
            </a:pPr>
            <a:r>
              <a:rPr lang="en-US" altLang="en-US"/>
              <a:t>   System.out.println(s);</a:t>
            </a:r>
          </a:p>
          <a:p>
            <a:pPr>
              <a:buFont typeface="Arial" panose="020B0604020202020204" pitchFamily="34" charset="0"/>
              <a:buNone/>
            </a:pPr>
            <a:r>
              <a:rPr lang="en-US" altLang="en-US"/>
              <a:t> }  </a:t>
            </a:r>
          </a:p>
          <a:p>
            <a:pPr>
              <a:buFont typeface="Arial" panose="020B0604020202020204" pitchFamily="34" charset="0"/>
              <a:buNone/>
            </a:pPr>
            <a:r>
              <a:rPr lang="en-US" altLang="en-US"/>
              <a:t>Output: Kumar </a:t>
            </a:r>
          </a:p>
        </p:txBody>
      </p:sp>
    </p:spTree>
    <p:extLst>
      <p:ext uri="{BB962C8B-B14F-4D97-AF65-F5344CB8AC3E}">
        <p14:creationId xmlns:p14="http://schemas.microsoft.com/office/powerpoint/2010/main" val="23879902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2">
            <a:extLst>
              <a:ext uri="{FF2B5EF4-FFF2-40B4-BE49-F238E27FC236}">
                <a16:creationId xmlns:a16="http://schemas.microsoft.com/office/drawing/2014/main" id="{4ECA9236-F8DF-4FAD-AD9C-F0363F8717FA}"/>
              </a:ext>
            </a:extLst>
          </p:cNvPr>
          <p:cNvSpPr>
            <a:spLocks noGrp="1"/>
          </p:cNvSpPr>
          <p:nvPr>
            <p:ph idx="1"/>
          </p:nvPr>
        </p:nvSpPr>
        <p:spPr>
          <a:xfrm>
            <a:off x="457200" y="457200"/>
            <a:ext cx="8229600" cy="6172200"/>
          </a:xfrm>
        </p:spPr>
        <p:txBody>
          <a:bodyPr/>
          <a:lstStyle/>
          <a:p>
            <a:r>
              <a:rPr lang="en-US" altLang="en-US" b="1"/>
              <a:t>length()</a:t>
            </a:r>
            <a:r>
              <a:rPr lang="en-US" altLang="en-US"/>
              <a:t> : to find the length of current string</a:t>
            </a:r>
          </a:p>
          <a:p>
            <a:pPr>
              <a:buFont typeface="Arial" panose="020B0604020202020204" pitchFamily="34" charset="0"/>
              <a:buNone/>
            </a:pPr>
            <a:r>
              <a:rPr lang="en-US" altLang="en-US"/>
              <a:t>Syntax:</a:t>
            </a:r>
          </a:p>
          <a:p>
            <a:pPr>
              <a:buFont typeface="Arial" panose="020B0604020202020204" pitchFamily="34" charset="0"/>
              <a:buNone/>
            </a:pPr>
            <a:r>
              <a:rPr lang="en-US" altLang="en-US"/>
              <a:t>StringBufferClassReference.length()</a:t>
            </a:r>
          </a:p>
          <a:p>
            <a:r>
              <a:rPr lang="en-US" altLang="en-US" b="1"/>
              <a:t>delete(): </a:t>
            </a:r>
            <a:r>
              <a:rPr lang="en-US" altLang="en-US"/>
              <a:t>deletes the string from the specified startingIndex to endingIndex.</a:t>
            </a:r>
          </a:p>
          <a:p>
            <a:pPr>
              <a:buFont typeface="Arial" panose="020B0604020202020204" pitchFamily="34" charset="0"/>
              <a:buNone/>
            </a:pPr>
            <a:r>
              <a:rPr lang="en-US" altLang="en-US" b="1"/>
              <a:t>Syntax:</a:t>
            </a:r>
            <a:r>
              <a:rPr lang="en-US" altLang="en-US"/>
              <a:t>StringBufferClassReference.delete(startingIndex,endingIndex)</a:t>
            </a:r>
            <a:endParaRPr lang="en-US" altLang="en-US" b="1"/>
          </a:p>
          <a:p>
            <a:pPr>
              <a:buFont typeface="Arial" panose="020B0604020202020204" pitchFamily="34" charset="0"/>
              <a:buNone/>
            </a:pPr>
            <a:r>
              <a:rPr lang="en-US" altLang="en-US"/>
              <a:t>e.g:</a:t>
            </a:r>
          </a:p>
          <a:p>
            <a:pPr>
              <a:buFont typeface="Arial" panose="020B0604020202020204" pitchFamily="34" charset="0"/>
              <a:buNone/>
            </a:pPr>
            <a:r>
              <a:rPr lang="en-US" altLang="en-US" sz="2400"/>
              <a:t>StringBuffer sb=</a:t>
            </a:r>
            <a:r>
              <a:rPr lang="en-US" altLang="en-US" sz="2400" b="1"/>
              <a:t>new</a:t>
            </a:r>
            <a:r>
              <a:rPr lang="en-US" altLang="en-US" sz="2400"/>
              <a:t> StringBuffer("Hello");  </a:t>
            </a:r>
          </a:p>
          <a:p>
            <a:pPr>
              <a:buFont typeface="Arial" panose="020B0604020202020204" pitchFamily="34" charset="0"/>
              <a:buNone/>
            </a:pPr>
            <a:r>
              <a:rPr lang="en-US" altLang="en-US" sz="2400"/>
              <a:t>sb.delete(1,3);  </a:t>
            </a:r>
          </a:p>
          <a:p>
            <a:pPr>
              <a:buFont typeface="Arial" panose="020B0604020202020204" pitchFamily="34" charset="0"/>
              <a:buNone/>
            </a:pPr>
            <a:r>
              <a:rPr lang="en-US" altLang="en-US" sz="2400"/>
              <a:t>System.out.println(sb);//Hlo  </a:t>
            </a:r>
          </a:p>
          <a:p>
            <a:pPr>
              <a:buFont typeface="Arial" panose="020B0604020202020204" pitchFamily="34" charset="0"/>
              <a:buNone/>
            </a:pPr>
            <a:endParaRPr lang="en-US" altLang="en-US"/>
          </a:p>
          <a:p>
            <a:pPr>
              <a:buFont typeface="Arial" panose="020B0604020202020204" pitchFamily="34" charset="0"/>
              <a:buNone/>
            </a:pPr>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2">
            <a:extLst>
              <a:ext uri="{FF2B5EF4-FFF2-40B4-BE49-F238E27FC236}">
                <a16:creationId xmlns:a16="http://schemas.microsoft.com/office/drawing/2014/main" id="{63EB6708-87F0-4FCD-BEED-4053DDBCC182}"/>
              </a:ext>
            </a:extLst>
          </p:cNvPr>
          <p:cNvSpPr>
            <a:spLocks noGrp="1"/>
          </p:cNvSpPr>
          <p:nvPr>
            <p:ph idx="1"/>
          </p:nvPr>
        </p:nvSpPr>
        <p:spPr>
          <a:xfrm>
            <a:off x="457200" y="685800"/>
            <a:ext cx="8229600" cy="5440363"/>
          </a:xfrm>
        </p:spPr>
        <p:txBody>
          <a:bodyPr/>
          <a:lstStyle/>
          <a:p>
            <a:r>
              <a:rPr lang="en-US" altLang="en-US" b="1"/>
              <a:t>deleteCharAt():</a:t>
            </a:r>
          </a:p>
          <a:p>
            <a:pPr>
              <a:buFont typeface="Arial" panose="020B0604020202020204" pitchFamily="34" charset="0"/>
              <a:buNone/>
            </a:pPr>
            <a:r>
              <a:rPr lang="en-US" altLang="en-US"/>
              <a:t>deletes the character at the index specified by </a:t>
            </a:r>
            <a:r>
              <a:rPr lang="en-US" altLang="en-US" i="1"/>
              <a:t>loc.</a:t>
            </a:r>
          </a:p>
          <a:p>
            <a:pPr>
              <a:buFont typeface="Arial" panose="020B0604020202020204" pitchFamily="34" charset="0"/>
              <a:buNone/>
            </a:pPr>
            <a:r>
              <a:rPr lang="en-US" altLang="en-US"/>
              <a:t>Syntax:</a:t>
            </a:r>
          </a:p>
          <a:p>
            <a:pPr>
              <a:buFont typeface="Arial" panose="020B0604020202020204" pitchFamily="34" charset="0"/>
              <a:buNone/>
            </a:pPr>
            <a:r>
              <a:rPr lang="en-US" altLang="en-US"/>
              <a:t>StringBufferClassReference.deleteCharAt(int loc)</a:t>
            </a:r>
          </a:p>
          <a:p>
            <a:pPr>
              <a:buFont typeface="Arial" panose="020B0604020202020204" pitchFamily="34" charset="0"/>
              <a:buNone/>
            </a:pPr>
            <a:r>
              <a:rPr lang="en-US" altLang="en-US"/>
              <a:t>e.g:</a:t>
            </a:r>
          </a:p>
          <a:p>
            <a:pPr>
              <a:buFont typeface="Arial" panose="020B0604020202020204" pitchFamily="34" charset="0"/>
              <a:buNone/>
            </a:pPr>
            <a:r>
              <a:rPr lang="en-US" altLang="en-US"/>
              <a:t>StringBuffer sb=</a:t>
            </a:r>
            <a:r>
              <a:rPr lang="en-US" altLang="en-US" b="1"/>
              <a:t>new</a:t>
            </a:r>
            <a:r>
              <a:rPr lang="en-US" altLang="en-US"/>
              <a:t> StringBuffer("Hello");  </a:t>
            </a:r>
          </a:p>
          <a:p>
            <a:pPr>
              <a:buFont typeface="Arial" panose="020B0604020202020204" pitchFamily="34" charset="0"/>
              <a:buNone/>
            </a:pPr>
            <a:r>
              <a:rPr lang="en-US" altLang="en-US"/>
              <a:t>sb.deleteCharAt(3);  </a:t>
            </a:r>
          </a:p>
          <a:p>
            <a:pPr>
              <a:buFont typeface="Arial" panose="020B0604020202020204" pitchFamily="34" charset="0"/>
              <a:buNone/>
            </a:pPr>
            <a:r>
              <a:rPr lang="en-US" altLang="en-US"/>
              <a:t>System.out.println(sb);//Helo  </a:t>
            </a:r>
          </a:p>
          <a:p>
            <a:pPr>
              <a:buFont typeface="Arial" panose="020B0604020202020204" pitchFamily="34" charset="0"/>
              <a:buNone/>
            </a:pPr>
            <a:endParaRPr lang="en-US" altLang="en-US" b="1"/>
          </a:p>
          <a:p>
            <a:pPr>
              <a:buFont typeface="Arial" panose="020B0604020202020204" pitchFamily="34" charset="0"/>
              <a:buNone/>
            </a:pPr>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3C99009E-CE11-4B88-B8FB-419203B3E682}"/>
              </a:ext>
            </a:extLst>
          </p:cNvPr>
          <p:cNvSpPr>
            <a:spLocks noGrp="1"/>
          </p:cNvSpPr>
          <p:nvPr>
            <p:ph type="title"/>
          </p:nvPr>
        </p:nvSpPr>
        <p:spPr>
          <a:xfrm>
            <a:off x="457200" y="274638"/>
            <a:ext cx="8229600" cy="792162"/>
          </a:xfrm>
        </p:spPr>
        <p:txBody>
          <a:bodyPr/>
          <a:lstStyle/>
          <a:p>
            <a:pPr algn="l"/>
            <a:r>
              <a:rPr lang="en-US" altLang="en-US" b="1"/>
              <a:t>substring()</a:t>
            </a:r>
          </a:p>
        </p:txBody>
      </p:sp>
      <p:sp>
        <p:nvSpPr>
          <p:cNvPr id="77827" name="Content Placeholder 2">
            <a:extLst>
              <a:ext uri="{FF2B5EF4-FFF2-40B4-BE49-F238E27FC236}">
                <a16:creationId xmlns:a16="http://schemas.microsoft.com/office/drawing/2014/main" id="{7787E7C0-E85C-4F42-A76B-83CFF3E65D02}"/>
              </a:ext>
            </a:extLst>
          </p:cNvPr>
          <p:cNvSpPr>
            <a:spLocks noGrp="1"/>
          </p:cNvSpPr>
          <p:nvPr>
            <p:ph idx="1"/>
          </p:nvPr>
        </p:nvSpPr>
        <p:spPr/>
        <p:txBody>
          <a:bodyPr/>
          <a:lstStyle/>
          <a:p>
            <a:r>
              <a:rPr lang="en-US" altLang="en-US"/>
              <a:t>is used to return the substring from the specified startingIndex and endingIndex.</a:t>
            </a:r>
          </a:p>
          <a:p>
            <a:pPr>
              <a:buFont typeface="Arial" panose="020B0604020202020204" pitchFamily="34" charset="0"/>
              <a:buNone/>
            </a:pPr>
            <a:r>
              <a:rPr lang="en-US" altLang="en-US"/>
              <a:t>Syntax:</a:t>
            </a:r>
          </a:p>
          <a:p>
            <a:pPr>
              <a:buFont typeface="Arial" panose="020B0604020202020204" pitchFamily="34" charset="0"/>
              <a:buNone/>
            </a:pPr>
            <a:r>
              <a:rPr lang="en-US" altLang="en-US"/>
              <a:t>substring(int startingIndex, int endingIndex)</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263305A8-70EE-45F6-B1BD-DD040D99AD9C}"/>
              </a:ext>
            </a:extLst>
          </p:cNvPr>
          <p:cNvSpPr>
            <a:spLocks noGrp="1"/>
          </p:cNvSpPr>
          <p:nvPr>
            <p:ph type="title"/>
          </p:nvPr>
        </p:nvSpPr>
        <p:spPr/>
        <p:txBody>
          <a:bodyPr/>
          <a:lstStyle/>
          <a:p>
            <a:pPr eaLnBrk="1" hangingPunct="1"/>
            <a:endParaRPr lang="en-US" altLang="en-US" dirty="0"/>
          </a:p>
        </p:txBody>
      </p:sp>
      <p:sp>
        <p:nvSpPr>
          <p:cNvPr id="21507" name="Content Placeholder 2">
            <a:extLst>
              <a:ext uri="{FF2B5EF4-FFF2-40B4-BE49-F238E27FC236}">
                <a16:creationId xmlns:a16="http://schemas.microsoft.com/office/drawing/2014/main" id="{22E262EB-D117-4E84-BE93-F2858E14E107}"/>
              </a:ext>
            </a:extLst>
          </p:cNvPr>
          <p:cNvSpPr>
            <a:spLocks noGrp="1"/>
          </p:cNvSpPr>
          <p:nvPr>
            <p:ph sz="quarter" idx="1"/>
          </p:nvPr>
        </p:nvSpPr>
        <p:spPr>
          <a:xfrm>
            <a:off x="457200" y="1600200"/>
            <a:ext cx="7467600" cy="4873625"/>
          </a:xfrm>
        </p:spPr>
        <p:txBody>
          <a:bodyPr/>
          <a:lstStyle/>
          <a:p>
            <a:pPr marL="0" indent="0" eaLnBrk="1" hangingPunct="1">
              <a:buNone/>
            </a:pPr>
            <a:endParaRPr lang="en-US" altLang="en-US" dirty="0"/>
          </a:p>
        </p:txBody>
      </p:sp>
      <p:sp>
        <p:nvSpPr>
          <p:cNvPr id="24580" name="Slide Number Placeholder 3">
            <a:extLst>
              <a:ext uri="{FF2B5EF4-FFF2-40B4-BE49-F238E27FC236}">
                <a16:creationId xmlns:a16="http://schemas.microsoft.com/office/drawing/2014/main" id="{AD5DF288-C29E-4243-948C-2EB5378179BC}"/>
              </a:ext>
            </a:extLst>
          </p:cNvPr>
          <p:cNvSpPr>
            <a:spLocks noGrp="1"/>
          </p:cNvSpPr>
          <p:nvPr>
            <p:ph type="sldNum" sz="quarter" idx="12"/>
          </p:nvPr>
        </p:nvSpPr>
        <p:spPr bwMode="auto">
          <a:xfrm>
            <a:off x="3124200" y="6356350"/>
            <a:ext cx="2895600" cy="365125"/>
          </a:xfr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6C427B1D-9BCC-4114-B578-D283B12F326C}" type="slidenum">
              <a:rPr lang="en-US" altLang="en-US">
                <a:solidFill>
                  <a:srgbClr val="898989"/>
                </a:solidFill>
                <a:latin typeface="Calibri" panose="020F0502020204030204" pitchFamily="34" charset="0"/>
              </a:rPr>
              <a:pPr algn="ctr" eaLnBrk="1" hangingPunct="1"/>
              <a:t>43</a:t>
            </a:fld>
            <a:endParaRPr lang="en-US" altLang="en-US">
              <a:solidFill>
                <a:srgbClr val="898989"/>
              </a:solidFill>
              <a:latin typeface="Calibri" panose="020F050202020403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EFD40-10F3-4B26-AAFD-8F18C853DE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9EE13A-F764-48F5-BD5B-B2AC7367622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95635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2B4B442-6DAE-4A27-A998-E64785997C71}"/>
              </a:ext>
            </a:extLst>
          </p:cNvPr>
          <p:cNvSpPr/>
          <p:nvPr/>
        </p:nvSpPr>
        <p:spPr>
          <a:xfrm>
            <a:off x="5181600" y="914400"/>
            <a:ext cx="3657600" cy="472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a:t>
            </a:r>
          </a:p>
        </p:txBody>
      </p:sp>
      <p:sp>
        <p:nvSpPr>
          <p:cNvPr id="5" name="Rectangle 4">
            <a:extLst>
              <a:ext uri="{FF2B5EF4-FFF2-40B4-BE49-F238E27FC236}">
                <a16:creationId xmlns:a16="http://schemas.microsoft.com/office/drawing/2014/main" id="{DD180777-FF8E-4E7F-93BE-F4EF4B2CE793}"/>
              </a:ext>
            </a:extLst>
          </p:cNvPr>
          <p:cNvSpPr/>
          <p:nvPr/>
        </p:nvSpPr>
        <p:spPr>
          <a:xfrm>
            <a:off x="6400800" y="2209800"/>
            <a:ext cx="1752600" cy="21336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 name="Straight Connector 5">
            <a:extLst>
              <a:ext uri="{FF2B5EF4-FFF2-40B4-BE49-F238E27FC236}">
                <a16:creationId xmlns:a16="http://schemas.microsoft.com/office/drawing/2014/main" id="{16555F40-B5E3-47AB-9A1C-696A1EF99346}"/>
              </a:ext>
            </a:extLst>
          </p:cNvPr>
          <p:cNvCxnSpPr/>
          <p:nvPr/>
        </p:nvCxnSpPr>
        <p:spPr>
          <a:xfrm>
            <a:off x="6400800" y="2667000"/>
            <a:ext cx="1752600" cy="158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844E368-38E5-44F7-9A35-EB0C54C05C6A}"/>
              </a:ext>
            </a:extLst>
          </p:cNvPr>
          <p:cNvCxnSpPr/>
          <p:nvPr/>
        </p:nvCxnSpPr>
        <p:spPr>
          <a:xfrm>
            <a:off x="6400800" y="3200400"/>
            <a:ext cx="1752600" cy="158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692EB50-B9FA-4BDF-AA4F-22B24E9120F4}"/>
              </a:ext>
            </a:extLst>
          </p:cNvPr>
          <p:cNvCxnSpPr/>
          <p:nvPr/>
        </p:nvCxnSpPr>
        <p:spPr>
          <a:xfrm>
            <a:off x="6400800" y="3657600"/>
            <a:ext cx="1752600" cy="158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87B6FC3-051C-4CE2-8481-E7E71DA0384A}"/>
              </a:ext>
            </a:extLst>
          </p:cNvPr>
          <p:cNvCxnSpPr/>
          <p:nvPr/>
        </p:nvCxnSpPr>
        <p:spPr>
          <a:xfrm>
            <a:off x="6400800" y="4038600"/>
            <a:ext cx="1752600" cy="158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sp>
        <p:nvSpPr>
          <p:cNvPr id="64520" name="Rectangle 16">
            <a:extLst>
              <a:ext uri="{FF2B5EF4-FFF2-40B4-BE49-F238E27FC236}">
                <a16:creationId xmlns:a16="http://schemas.microsoft.com/office/drawing/2014/main" id="{4A5A4390-02A0-4B51-A192-62FC741E7D56}"/>
              </a:ext>
            </a:extLst>
          </p:cNvPr>
          <p:cNvSpPr>
            <a:spLocks noChangeArrowheads="1"/>
          </p:cNvSpPr>
          <p:nvPr/>
        </p:nvSpPr>
        <p:spPr bwMode="auto">
          <a:xfrm>
            <a:off x="6781800" y="2209800"/>
            <a:ext cx="86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Kumar</a:t>
            </a:r>
          </a:p>
        </p:txBody>
      </p:sp>
      <p:sp>
        <p:nvSpPr>
          <p:cNvPr id="11" name="Rectangle 10">
            <a:extLst>
              <a:ext uri="{FF2B5EF4-FFF2-40B4-BE49-F238E27FC236}">
                <a16:creationId xmlns:a16="http://schemas.microsoft.com/office/drawing/2014/main" id="{E5AC34C5-6D2C-4145-9A18-0201B469DC69}"/>
              </a:ext>
            </a:extLst>
          </p:cNvPr>
          <p:cNvSpPr/>
          <p:nvPr/>
        </p:nvSpPr>
        <p:spPr>
          <a:xfrm>
            <a:off x="2514600" y="2438400"/>
            <a:ext cx="914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t>s1</a:t>
            </a:r>
          </a:p>
        </p:txBody>
      </p:sp>
      <p:cxnSp>
        <p:nvCxnSpPr>
          <p:cNvPr id="13" name="Straight Arrow Connector 12">
            <a:extLst>
              <a:ext uri="{FF2B5EF4-FFF2-40B4-BE49-F238E27FC236}">
                <a16:creationId xmlns:a16="http://schemas.microsoft.com/office/drawing/2014/main" id="{803CBF85-7DA2-4C50-93EF-99DF022D9B14}"/>
              </a:ext>
            </a:extLst>
          </p:cNvPr>
          <p:cNvCxnSpPr/>
          <p:nvPr/>
        </p:nvCxnSpPr>
        <p:spPr>
          <a:xfrm flipV="1">
            <a:off x="3505200" y="2438400"/>
            <a:ext cx="2819400" cy="304800"/>
          </a:xfrm>
          <a:prstGeom prst="straightConnector1">
            <a:avLst/>
          </a:prstGeom>
          <a:ln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4523" name="Rectangle 13">
            <a:extLst>
              <a:ext uri="{FF2B5EF4-FFF2-40B4-BE49-F238E27FC236}">
                <a16:creationId xmlns:a16="http://schemas.microsoft.com/office/drawing/2014/main" id="{86DCD2B4-A06C-44D4-B6C7-9B529069EAD8}"/>
              </a:ext>
            </a:extLst>
          </p:cNvPr>
          <p:cNvSpPr>
            <a:spLocks noChangeArrowheads="1"/>
          </p:cNvSpPr>
          <p:nvPr/>
        </p:nvSpPr>
        <p:spPr bwMode="auto">
          <a:xfrm>
            <a:off x="6553200" y="2743200"/>
            <a:ext cx="1552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Kumar Vishal</a:t>
            </a:r>
          </a:p>
        </p:txBody>
      </p:sp>
      <p:sp>
        <p:nvSpPr>
          <p:cNvPr id="64524" name="TextBox 14">
            <a:extLst>
              <a:ext uri="{FF2B5EF4-FFF2-40B4-BE49-F238E27FC236}">
                <a16:creationId xmlns:a16="http://schemas.microsoft.com/office/drawing/2014/main" id="{2D57E431-B90E-4E3F-AAA0-E15521229B46}"/>
              </a:ext>
            </a:extLst>
          </p:cNvPr>
          <p:cNvSpPr txBox="1">
            <a:spLocks noChangeArrowheads="1"/>
          </p:cNvSpPr>
          <p:nvPr/>
        </p:nvSpPr>
        <p:spPr bwMode="auto">
          <a:xfrm>
            <a:off x="533400" y="609600"/>
            <a:ext cx="38004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Here value not changed new object</a:t>
            </a:r>
          </a:p>
          <a:p>
            <a:pPr eaLnBrk="1" hangingPunct="1"/>
            <a:r>
              <a:rPr lang="en-US" altLang="en-US"/>
              <a:t> Kumar Vishal has created </a:t>
            </a:r>
          </a:p>
          <a:p>
            <a:pPr eaLnBrk="1" hangingPunct="1"/>
            <a:endParaRPr lang="en-US" altLang="en-US"/>
          </a:p>
        </p:txBody>
      </p:sp>
    </p:spTree>
    <p:extLst>
      <p:ext uri="{BB962C8B-B14F-4D97-AF65-F5344CB8AC3E}">
        <p14:creationId xmlns:p14="http://schemas.microsoft.com/office/powerpoint/2010/main" val="983566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F112D43B-14F0-4201-8F53-10A8F71F3429}"/>
              </a:ext>
            </a:extLst>
          </p:cNvPr>
          <p:cNvSpPr>
            <a:spLocks noGrp="1"/>
          </p:cNvSpPr>
          <p:nvPr>
            <p:ph type="title"/>
          </p:nvPr>
        </p:nvSpPr>
        <p:spPr/>
        <p:txBody>
          <a:bodyPr/>
          <a:lstStyle/>
          <a:p>
            <a:r>
              <a:rPr lang="en-US" altLang="en-US" sz="3600"/>
              <a:t>Why string objects are immutable in java?</a:t>
            </a:r>
            <a:br>
              <a:rPr lang="en-US" altLang="en-US" sz="3600"/>
            </a:br>
            <a:endParaRPr lang="en-US" altLang="en-US" sz="3600"/>
          </a:p>
        </p:txBody>
      </p:sp>
      <p:sp>
        <p:nvSpPr>
          <p:cNvPr id="65539" name="Content Placeholder 2">
            <a:extLst>
              <a:ext uri="{FF2B5EF4-FFF2-40B4-BE49-F238E27FC236}">
                <a16:creationId xmlns:a16="http://schemas.microsoft.com/office/drawing/2014/main" id="{8E542EC5-94B8-4377-8029-0B9F88B3C170}"/>
              </a:ext>
            </a:extLst>
          </p:cNvPr>
          <p:cNvSpPr>
            <a:spLocks noGrp="1"/>
          </p:cNvSpPr>
          <p:nvPr>
            <p:ph idx="1"/>
          </p:nvPr>
        </p:nvSpPr>
        <p:spPr/>
        <p:txBody>
          <a:bodyPr/>
          <a:lstStyle/>
          <a:p>
            <a:pPr algn="just"/>
            <a:r>
              <a:rPr lang="en-US" altLang="en-US"/>
              <a:t>Because java uses the concept of string literal. Suppose there are 5 reference variables,all referes to one object “kumar".If one reference variable changes the value of the object, it will be affected to all the reference variables. That is why string objects are immutable in java.</a:t>
            </a:r>
          </a:p>
        </p:txBody>
      </p:sp>
    </p:spTree>
    <p:extLst>
      <p:ext uri="{BB962C8B-B14F-4D97-AF65-F5344CB8AC3E}">
        <p14:creationId xmlns:p14="http://schemas.microsoft.com/office/powerpoint/2010/main" val="219736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66A8F-2DEB-4C3B-890C-A522669CD9B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E696FC-A89A-400B-A339-586719F88338}"/>
              </a:ext>
            </a:extLst>
          </p:cNvPr>
          <p:cNvSpPr>
            <a:spLocks noGrp="1"/>
          </p:cNvSpPr>
          <p:nvPr>
            <p:ph idx="1"/>
          </p:nvPr>
        </p:nvSpPr>
        <p:spPr/>
        <p:txBody>
          <a:bodyPr/>
          <a:lstStyle/>
          <a:p>
            <a:pPr>
              <a:buFont typeface="Arial" panose="020B0604020202020204" pitchFamily="34" charset="0"/>
              <a:buNone/>
            </a:pPr>
            <a:r>
              <a:rPr lang="en-US" altLang="en-US" sz="2800" dirty="0"/>
              <a:t>There are two ways to create String object:</a:t>
            </a:r>
          </a:p>
          <a:p>
            <a:pPr lvl="1">
              <a:buFont typeface="Wingdings" panose="05000000000000000000" pitchFamily="2" charset="2"/>
              <a:buChar char="Ø"/>
            </a:pPr>
            <a:r>
              <a:rPr lang="en-US" altLang="en-US" sz="2400" dirty="0"/>
              <a:t>By string literal</a:t>
            </a:r>
          </a:p>
          <a:p>
            <a:pPr lvl="1">
              <a:buFont typeface="Wingdings" panose="05000000000000000000" pitchFamily="2" charset="2"/>
              <a:buChar char="Ø"/>
            </a:pPr>
            <a:r>
              <a:rPr lang="en-US" altLang="en-US" sz="2400" dirty="0"/>
              <a:t>By new keyword</a:t>
            </a:r>
          </a:p>
          <a:p>
            <a:pPr marL="0" indent="0">
              <a:buNone/>
            </a:pPr>
            <a:endParaRPr lang="en-US" dirty="0"/>
          </a:p>
        </p:txBody>
      </p:sp>
    </p:spTree>
    <p:extLst>
      <p:ext uri="{BB962C8B-B14F-4D97-AF65-F5344CB8AC3E}">
        <p14:creationId xmlns:p14="http://schemas.microsoft.com/office/powerpoint/2010/main" val="128269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BD618644-9444-4686-BC2E-09F5D224EB3F}"/>
              </a:ext>
            </a:extLst>
          </p:cNvPr>
          <p:cNvSpPr>
            <a:spLocks noGrp="1"/>
          </p:cNvSpPr>
          <p:nvPr>
            <p:ph type="title"/>
          </p:nvPr>
        </p:nvSpPr>
        <p:spPr/>
        <p:txBody>
          <a:bodyPr/>
          <a:lstStyle/>
          <a:p>
            <a:pPr algn="l"/>
            <a:r>
              <a:rPr lang="en-US" altLang="en-US"/>
              <a:t>string literal:</a:t>
            </a:r>
          </a:p>
        </p:txBody>
      </p:sp>
      <p:sp>
        <p:nvSpPr>
          <p:cNvPr id="43011" name="Content Placeholder 2">
            <a:extLst>
              <a:ext uri="{FF2B5EF4-FFF2-40B4-BE49-F238E27FC236}">
                <a16:creationId xmlns:a16="http://schemas.microsoft.com/office/drawing/2014/main" id="{0AFC9F0B-324A-4DA4-8AE8-98465776364B}"/>
              </a:ext>
            </a:extLst>
          </p:cNvPr>
          <p:cNvSpPr>
            <a:spLocks noGrp="1"/>
          </p:cNvSpPr>
          <p:nvPr>
            <p:ph idx="1"/>
          </p:nvPr>
        </p:nvSpPr>
        <p:spPr/>
        <p:txBody>
          <a:bodyPr/>
          <a:lstStyle/>
          <a:p>
            <a:pPr>
              <a:buFont typeface="Arial" panose="020B0604020202020204" pitchFamily="34" charset="0"/>
              <a:buNone/>
            </a:pPr>
            <a:r>
              <a:rPr lang="en-US" altLang="en-US" dirty="0"/>
              <a:t>String s=“</a:t>
            </a:r>
            <a:r>
              <a:rPr lang="en-US" altLang="en-US" dirty="0" err="1"/>
              <a:t>kumar</a:t>
            </a:r>
            <a:r>
              <a:rPr lang="en-US" altLang="en-US" dirty="0"/>
              <a:t>";  </a:t>
            </a:r>
          </a:p>
          <a:p>
            <a:pPr algn="just">
              <a:buFont typeface="Arial" panose="020B0604020202020204" pitchFamily="34" charset="0"/>
              <a:buNone/>
            </a:pPr>
            <a:r>
              <a:rPr lang="en-US" altLang="en-US" sz="2400" dirty="0"/>
              <a:t>    Each time you create a string literal, the JVM checks the "string pool" first. If the string already exists in the pool, a reference to the pooled object is returned. If the string doesn't exist in the pool, a new string object is created and placed in the pool. </a:t>
            </a:r>
          </a:p>
          <a:p>
            <a:pPr>
              <a:buFont typeface="Arial" panose="020B0604020202020204" pitchFamily="34" charset="0"/>
              <a:buNone/>
            </a:pPr>
            <a:r>
              <a:rPr lang="en-US" altLang="en-US" dirty="0"/>
              <a:t>String s1=“</a:t>
            </a:r>
            <a:r>
              <a:rPr lang="en-US" altLang="en-US" dirty="0" err="1"/>
              <a:t>kumar</a:t>
            </a:r>
            <a:r>
              <a:rPr lang="en-US" altLang="en-US" dirty="0"/>
              <a:t>";  </a:t>
            </a:r>
          </a:p>
          <a:p>
            <a:pPr>
              <a:buFont typeface="Arial" panose="020B0604020202020204" pitchFamily="34" charset="0"/>
              <a:buNone/>
            </a:pPr>
            <a:r>
              <a:rPr lang="en-US" altLang="en-US" dirty="0"/>
              <a:t>String s2=“</a:t>
            </a:r>
            <a:r>
              <a:rPr lang="en-US" altLang="en-US" dirty="0" err="1"/>
              <a:t>kumar</a:t>
            </a:r>
            <a:r>
              <a:rPr lang="en-US" altLang="en-US" dirty="0"/>
              <a:t>";</a:t>
            </a:r>
          </a:p>
          <a:p>
            <a:pPr>
              <a:buFont typeface="Arial" panose="020B0604020202020204" pitchFamily="34" charset="0"/>
              <a:buNone/>
            </a:pPr>
            <a:r>
              <a:rPr lang="en-US" altLang="en-US" dirty="0"/>
              <a:t>//It doesn't create a new string object  </a:t>
            </a:r>
          </a:p>
          <a:p>
            <a:pPr>
              <a:buFont typeface="Arial" panose="020B0604020202020204" pitchFamily="34" charset="0"/>
              <a:buNone/>
            </a:pPr>
            <a:endParaRPr lang="en-US" altLang="en-US" dirty="0"/>
          </a:p>
          <a:p>
            <a:pPr>
              <a:buFont typeface="Arial" panose="020B0604020202020204" pitchFamily="34" charset="0"/>
              <a:buNone/>
            </a:pPr>
            <a:endParaRPr lang="en-US" altLang="en-US" dirty="0"/>
          </a:p>
        </p:txBody>
      </p:sp>
      <p:sp>
        <p:nvSpPr>
          <p:cNvPr id="4" name="Oval 3">
            <a:extLst>
              <a:ext uri="{FF2B5EF4-FFF2-40B4-BE49-F238E27FC236}">
                <a16:creationId xmlns:a16="http://schemas.microsoft.com/office/drawing/2014/main" id="{8FC5DF7C-D231-4D14-A75E-5C8AFAFD7930}"/>
              </a:ext>
            </a:extLst>
          </p:cNvPr>
          <p:cNvSpPr/>
          <p:nvPr/>
        </p:nvSpPr>
        <p:spPr>
          <a:xfrm>
            <a:off x="5715000" y="84138"/>
            <a:ext cx="16002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kumar</a:t>
            </a:r>
          </a:p>
        </p:txBody>
      </p:sp>
      <p:sp>
        <p:nvSpPr>
          <p:cNvPr id="5" name="Rectangle 4">
            <a:extLst>
              <a:ext uri="{FF2B5EF4-FFF2-40B4-BE49-F238E27FC236}">
                <a16:creationId xmlns:a16="http://schemas.microsoft.com/office/drawing/2014/main" id="{94F27335-B362-48C9-B95F-00C27C53FEBB}"/>
              </a:ext>
            </a:extLst>
          </p:cNvPr>
          <p:cNvSpPr/>
          <p:nvPr/>
        </p:nvSpPr>
        <p:spPr>
          <a:xfrm>
            <a:off x="4038600" y="11430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t>s</a:t>
            </a:r>
          </a:p>
        </p:txBody>
      </p:sp>
      <p:cxnSp>
        <p:nvCxnSpPr>
          <p:cNvPr id="7" name="Straight Arrow Connector 6">
            <a:extLst>
              <a:ext uri="{FF2B5EF4-FFF2-40B4-BE49-F238E27FC236}">
                <a16:creationId xmlns:a16="http://schemas.microsoft.com/office/drawing/2014/main" id="{7A021D53-E785-4B05-8E87-9C3F008CD0C2}"/>
              </a:ext>
            </a:extLst>
          </p:cNvPr>
          <p:cNvCxnSpPr>
            <a:stCxn id="5" idx="3"/>
            <a:endCxn id="4" idx="2"/>
          </p:cNvCxnSpPr>
          <p:nvPr/>
        </p:nvCxnSpPr>
        <p:spPr>
          <a:xfrm flipV="1">
            <a:off x="4800600" y="846138"/>
            <a:ext cx="914400" cy="5635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F0F69A96-400B-40DF-AA60-296DFF2A3212}"/>
              </a:ext>
            </a:extLst>
          </p:cNvPr>
          <p:cNvSpPr/>
          <p:nvPr/>
        </p:nvSpPr>
        <p:spPr>
          <a:xfrm>
            <a:off x="7162800" y="4800600"/>
            <a:ext cx="16002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kumar</a:t>
            </a:r>
          </a:p>
        </p:txBody>
      </p:sp>
      <p:sp>
        <p:nvSpPr>
          <p:cNvPr id="11" name="Rectangle 10">
            <a:extLst>
              <a:ext uri="{FF2B5EF4-FFF2-40B4-BE49-F238E27FC236}">
                <a16:creationId xmlns:a16="http://schemas.microsoft.com/office/drawing/2014/main" id="{625CBE06-36D8-4A70-B0BD-1B483987163F}"/>
              </a:ext>
            </a:extLst>
          </p:cNvPr>
          <p:cNvSpPr/>
          <p:nvPr/>
        </p:nvSpPr>
        <p:spPr>
          <a:xfrm>
            <a:off x="5257800" y="4800600"/>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s1</a:t>
            </a:r>
          </a:p>
        </p:txBody>
      </p:sp>
      <p:sp>
        <p:nvSpPr>
          <p:cNvPr id="12" name="Rectangle 11">
            <a:extLst>
              <a:ext uri="{FF2B5EF4-FFF2-40B4-BE49-F238E27FC236}">
                <a16:creationId xmlns:a16="http://schemas.microsoft.com/office/drawing/2014/main" id="{C5D6587B-723C-4691-B45E-02B8C473D262}"/>
              </a:ext>
            </a:extLst>
          </p:cNvPr>
          <p:cNvSpPr/>
          <p:nvPr/>
        </p:nvSpPr>
        <p:spPr>
          <a:xfrm>
            <a:off x="5334000" y="6019800"/>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s2</a:t>
            </a:r>
          </a:p>
        </p:txBody>
      </p:sp>
      <p:cxnSp>
        <p:nvCxnSpPr>
          <p:cNvPr id="14" name="Straight Arrow Connector 13">
            <a:extLst>
              <a:ext uri="{FF2B5EF4-FFF2-40B4-BE49-F238E27FC236}">
                <a16:creationId xmlns:a16="http://schemas.microsoft.com/office/drawing/2014/main" id="{A0369C11-2401-4275-89D2-C5DEAF3362AC}"/>
              </a:ext>
            </a:extLst>
          </p:cNvPr>
          <p:cNvCxnSpPr/>
          <p:nvPr/>
        </p:nvCxnSpPr>
        <p:spPr>
          <a:xfrm>
            <a:off x="6019800" y="5257800"/>
            <a:ext cx="1066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F34306E-009F-46D6-AD4F-97952C43BDCC}"/>
              </a:ext>
            </a:extLst>
          </p:cNvPr>
          <p:cNvCxnSpPr>
            <a:stCxn id="12" idx="3"/>
          </p:cNvCxnSpPr>
          <p:nvPr/>
        </p:nvCxnSpPr>
        <p:spPr>
          <a:xfrm flipV="1">
            <a:off x="6096000" y="5638800"/>
            <a:ext cx="990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020" name="TextBox 16">
            <a:extLst>
              <a:ext uri="{FF2B5EF4-FFF2-40B4-BE49-F238E27FC236}">
                <a16:creationId xmlns:a16="http://schemas.microsoft.com/office/drawing/2014/main" id="{28D5BBA9-2580-4161-8599-802A35F6577C}"/>
              </a:ext>
            </a:extLst>
          </p:cNvPr>
          <p:cNvSpPr txBox="1">
            <a:spLocks noChangeArrowheads="1"/>
          </p:cNvSpPr>
          <p:nvPr/>
        </p:nvSpPr>
        <p:spPr bwMode="auto">
          <a:xfrm>
            <a:off x="5522118" y="1590675"/>
            <a:ext cx="2414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string constant pool</a:t>
            </a:r>
          </a:p>
        </p:txBody>
      </p:sp>
      <p:sp>
        <p:nvSpPr>
          <p:cNvPr id="43021" name="TextBox 17">
            <a:extLst>
              <a:ext uri="{FF2B5EF4-FFF2-40B4-BE49-F238E27FC236}">
                <a16:creationId xmlns:a16="http://schemas.microsoft.com/office/drawing/2014/main" id="{B37FB9EF-8294-49AC-B6A5-A6877EA0EB57}"/>
              </a:ext>
            </a:extLst>
          </p:cNvPr>
          <p:cNvSpPr txBox="1">
            <a:spLocks noChangeArrowheads="1"/>
          </p:cNvSpPr>
          <p:nvPr/>
        </p:nvSpPr>
        <p:spPr bwMode="auto">
          <a:xfrm>
            <a:off x="6553200" y="6248400"/>
            <a:ext cx="2414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string constant pool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AA341BC5-DF50-4CB5-9501-DC17598353EF}"/>
              </a:ext>
            </a:extLst>
          </p:cNvPr>
          <p:cNvSpPr>
            <a:spLocks noGrp="1"/>
          </p:cNvSpPr>
          <p:nvPr>
            <p:ph type="title"/>
          </p:nvPr>
        </p:nvSpPr>
        <p:spPr>
          <a:xfrm>
            <a:off x="457200" y="274638"/>
            <a:ext cx="8229600" cy="868362"/>
          </a:xfrm>
        </p:spPr>
        <p:txBody>
          <a:bodyPr/>
          <a:lstStyle/>
          <a:p>
            <a:pPr algn="l"/>
            <a:br>
              <a:rPr lang="en-US" altLang="en-US" dirty="0"/>
            </a:br>
            <a:r>
              <a:rPr lang="en-US" altLang="en-US" dirty="0"/>
              <a:t>By new keyword:</a:t>
            </a:r>
            <a:br>
              <a:rPr lang="en-US" altLang="en-US" dirty="0"/>
            </a:br>
            <a:endParaRPr lang="en-US" altLang="en-US" dirty="0"/>
          </a:p>
        </p:txBody>
      </p:sp>
      <p:sp>
        <p:nvSpPr>
          <p:cNvPr id="44035" name="Content Placeholder 2">
            <a:extLst>
              <a:ext uri="{FF2B5EF4-FFF2-40B4-BE49-F238E27FC236}">
                <a16:creationId xmlns:a16="http://schemas.microsoft.com/office/drawing/2014/main" id="{470BF3E5-A027-44D7-9BBD-04CDB16C7AFE}"/>
              </a:ext>
            </a:extLst>
          </p:cNvPr>
          <p:cNvSpPr>
            <a:spLocks noGrp="1"/>
          </p:cNvSpPr>
          <p:nvPr>
            <p:ph idx="1"/>
          </p:nvPr>
        </p:nvSpPr>
        <p:spPr>
          <a:xfrm>
            <a:off x="457200" y="1295400"/>
            <a:ext cx="8229600" cy="4830763"/>
          </a:xfrm>
        </p:spPr>
        <p:txBody>
          <a:bodyPr/>
          <a:lstStyle/>
          <a:p>
            <a:pPr>
              <a:buFont typeface="Arial" panose="020B0604020202020204" pitchFamily="34" charset="0"/>
              <a:buNone/>
            </a:pPr>
            <a:r>
              <a:rPr lang="en-US" altLang="en-US" dirty="0"/>
              <a:t>String s=</a:t>
            </a:r>
            <a:r>
              <a:rPr lang="en-US" altLang="en-US" b="1" dirty="0"/>
              <a:t>new</a:t>
            </a:r>
            <a:r>
              <a:rPr lang="en-US" altLang="en-US" dirty="0"/>
              <a:t> String(“</a:t>
            </a:r>
            <a:r>
              <a:rPr lang="en-US" altLang="en-US" dirty="0" err="1"/>
              <a:t>kumar</a:t>
            </a:r>
            <a:r>
              <a:rPr lang="en-US" altLang="en-US" dirty="0"/>
              <a:t>")</a:t>
            </a:r>
          </a:p>
          <a:p>
            <a:pPr algn="just">
              <a:buFont typeface="Arial" panose="020B0604020202020204" pitchFamily="34" charset="0"/>
              <a:buNone/>
            </a:pPr>
            <a:r>
              <a:rPr lang="en-US" altLang="en-US" dirty="0"/>
              <a:t>In this case, JVM will create a new string object in normal (non-pool) heap memory, and the literal “</a:t>
            </a:r>
            <a:r>
              <a:rPr lang="en-US" altLang="en-US" dirty="0" err="1"/>
              <a:t>kumar</a:t>
            </a:r>
            <a:r>
              <a:rPr lang="en-US" altLang="en-US" dirty="0"/>
              <a:t>" will be placed in the string constant pool. The variable s will refer to the object in a heap (non-pool).</a:t>
            </a:r>
          </a:p>
          <a:p>
            <a:pPr>
              <a:buFont typeface="Arial" panose="020B0604020202020204" pitchFamily="34" charset="0"/>
              <a:buNone/>
            </a:pPr>
            <a:br>
              <a:rPr lang="en-US" altLang="en-US" dirty="0"/>
            </a:br>
            <a:endParaRPr lang="en-US" alt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4000</TotalTime>
  <Words>3092</Words>
  <Application>Microsoft Office PowerPoint</Application>
  <PresentationFormat>On-screen Show (4:3)</PresentationFormat>
  <Paragraphs>377</Paragraphs>
  <Slides>44</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Arial Rounded MT Bold</vt:lpstr>
      <vt:lpstr>Calibri</vt:lpstr>
      <vt:lpstr>Courier New</vt:lpstr>
      <vt:lpstr>Lucida Console</vt:lpstr>
      <vt:lpstr>times new roman</vt:lpstr>
      <vt:lpstr>verdana</vt:lpstr>
      <vt:lpstr>Wingdings</vt:lpstr>
      <vt:lpstr>Office Theme</vt:lpstr>
      <vt:lpstr>CAP615 PROGRAMMING IN JAVA</vt:lpstr>
      <vt:lpstr>Methods in String class:</vt:lpstr>
      <vt:lpstr> String Class</vt:lpstr>
      <vt:lpstr>string is immutable in java:</vt:lpstr>
      <vt:lpstr>PowerPoint Presentation</vt:lpstr>
      <vt:lpstr>Why string objects are immutable in java? </vt:lpstr>
      <vt:lpstr>PowerPoint Presentation</vt:lpstr>
      <vt:lpstr>string literal:</vt:lpstr>
      <vt:lpstr> By new keyword: </vt:lpstr>
      <vt:lpstr>PowerPoint Presentation</vt:lpstr>
      <vt:lpstr>PowerPoint Presentation</vt:lpstr>
      <vt:lpstr>Memory Allocation in Java </vt:lpstr>
      <vt:lpstr>PowerPoint Presentation</vt:lpstr>
      <vt:lpstr>Methods in String class:</vt:lpstr>
      <vt:lpstr>length(), charAt()</vt:lpstr>
      <vt:lpstr>Substring()</vt:lpstr>
      <vt:lpstr>Concatenation()</vt:lpstr>
      <vt:lpstr>PowerPoint Presentation</vt:lpstr>
      <vt:lpstr>indexOf()</vt:lpstr>
      <vt:lpstr>equals()/equalsIgnoreCase()</vt:lpstr>
      <vt:lpstr>Difference between == and .equals() method in Java </vt:lpstr>
      <vt:lpstr>What will be output?</vt:lpstr>
      <vt:lpstr>compareTo()</vt:lpstr>
      <vt:lpstr>Comparison Examples</vt:lpstr>
      <vt:lpstr>trim()</vt:lpstr>
      <vt:lpstr>replace()</vt:lpstr>
      <vt:lpstr>replaceAll()</vt:lpstr>
      <vt:lpstr>PowerPoint Presentation</vt:lpstr>
      <vt:lpstr>Methods — Changing Case</vt:lpstr>
      <vt:lpstr>What will be output?</vt:lpstr>
      <vt:lpstr>StringBuffer class </vt:lpstr>
      <vt:lpstr>PowerPoint Presentation</vt:lpstr>
      <vt:lpstr>methods of StringBuffer/StringBuilder class </vt:lpstr>
      <vt:lpstr>append()</vt:lpstr>
      <vt:lpstr>capacity() </vt:lpstr>
      <vt:lpstr>PowerPoint Presentation</vt:lpstr>
      <vt:lpstr>ensureCapacity()  </vt:lpstr>
      <vt:lpstr> insert() </vt:lpstr>
      <vt:lpstr>PowerPoint Presentation</vt:lpstr>
      <vt:lpstr>PowerPoint Presentation</vt:lpstr>
      <vt:lpstr>PowerPoint Presentation</vt:lpstr>
      <vt:lpstr>substring()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kumar</dc:creator>
  <cp:lastModifiedBy>rockstar</cp:lastModifiedBy>
  <cp:revision>135</cp:revision>
  <dcterms:created xsi:type="dcterms:W3CDTF">2019-09-04T08:28:28Z</dcterms:created>
  <dcterms:modified xsi:type="dcterms:W3CDTF">2022-02-11T08:30:40Z</dcterms:modified>
</cp:coreProperties>
</file>