
<file path=[Content_Types].xml><?xml version="1.0" encoding="utf-8"?>
<Types xmlns="http://schemas.openxmlformats.org/package/2006/content-types">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1" r:id="rId4"/>
    <p:sldId id="292" r:id="rId5"/>
    <p:sldId id="293" r:id="rId6"/>
    <p:sldId id="294" r:id="rId7"/>
    <p:sldId id="295" r:id="rId8"/>
    <p:sldId id="296" r:id="rId9"/>
    <p:sldId id="297" r:id="rId10"/>
    <p:sldId id="298" r:id="rId11"/>
    <p:sldId id="299" r:id="rId12"/>
    <p:sldId id="300" r:id="rId13"/>
    <p:sldId id="301" r:id="rId14"/>
    <p:sldId id="302"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EDA1-9272-4A31-94E4-7B279D5F46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4D2506-9A03-4BD2-8635-0305F6D7FB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222158-8C61-4DBE-A9E4-000A1B7B8770}"/>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5" name="Footer Placeholder 4">
            <a:extLst>
              <a:ext uri="{FF2B5EF4-FFF2-40B4-BE49-F238E27FC236}">
                <a16:creationId xmlns:a16="http://schemas.microsoft.com/office/drawing/2014/main" id="{151DCBF5-4DDC-4EB4-B429-0066F956E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B5385-AA8B-453E-ACFA-8B98BC076448}"/>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47495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3E936-6FEA-4AE5-AD2A-8AD84A0AF4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F2EE72-73C9-45E8-95FA-C84C61CAFC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C1CE6-8707-42DB-B355-FED9A8B36605}"/>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5" name="Footer Placeholder 4">
            <a:extLst>
              <a:ext uri="{FF2B5EF4-FFF2-40B4-BE49-F238E27FC236}">
                <a16:creationId xmlns:a16="http://schemas.microsoft.com/office/drawing/2014/main" id="{C7CD4276-BFAF-4CE8-B0A6-BF595976E3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13A2F-4B72-4A56-A575-29033A3B5B90}"/>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278106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D0420-ACEE-4E23-9D96-A501F098D1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74EA3-5DE1-4D87-A79E-C962C3489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E1AB6-5574-4AA6-A756-E04141888B4B}"/>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5" name="Footer Placeholder 4">
            <a:extLst>
              <a:ext uri="{FF2B5EF4-FFF2-40B4-BE49-F238E27FC236}">
                <a16:creationId xmlns:a16="http://schemas.microsoft.com/office/drawing/2014/main" id="{01D371E0-6ED4-424E-95CB-6E7FC4D6D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58069-9A97-400B-82BF-1C7C1ADA7C66}"/>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34395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37F7-94D3-4252-8D38-843C921401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949ADC-B95A-4BD5-94DE-2EF3F8AB9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FD7DB-3A56-44C9-AFC4-06F293931129}"/>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5" name="Footer Placeholder 4">
            <a:extLst>
              <a:ext uri="{FF2B5EF4-FFF2-40B4-BE49-F238E27FC236}">
                <a16:creationId xmlns:a16="http://schemas.microsoft.com/office/drawing/2014/main" id="{AA973D43-B345-452D-B0B2-4D9E0BEE0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EF544-58BF-405B-A2CB-EA12150AE4DC}"/>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357231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F2A3-91F1-4318-9EA8-C9559BDBDD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EA3797-75CD-49CD-BF52-531E4F4707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B246A1-1DA9-47C9-8CE7-BA84150E6FB8}"/>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5" name="Footer Placeholder 4">
            <a:extLst>
              <a:ext uri="{FF2B5EF4-FFF2-40B4-BE49-F238E27FC236}">
                <a16:creationId xmlns:a16="http://schemas.microsoft.com/office/drawing/2014/main" id="{F27DF8FC-8DA1-4E71-A04D-CB3750794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05E656-65B2-471E-81BF-E9F072CF6770}"/>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426891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CB627-033E-4830-B3C9-BE4BE4ED2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CEE08E-A3CA-4805-964D-9E849A88EF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4AD953C-8263-4D50-8BCC-D5830BC5FB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3687D3-D705-4F74-8A79-84B1A7B947DA}"/>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6" name="Footer Placeholder 5">
            <a:extLst>
              <a:ext uri="{FF2B5EF4-FFF2-40B4-BE49-F238E27FC236}">
                <a16:creationId xmlns:a16="http://schemas.microsoft.com/office/drawing/2014/main" id="{C86D171F-510D-4C16-B422-C682987FE0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29B08E-130D-4272-BB37-A0B5916557E9}"/>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280423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B20A-819B-45A0-85A7-6C39757B67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65FDB2-FB2D-4656-9D66-17B902819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F71119-EECD-446E-B7B7-9FE22DB54F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F60DBC-8681-40AE-A471-89715EFF33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DFCDD5-F972-400B-814B-4ABC513725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512E62-DFCE-4260-9A9D-5F6C33D916DC}"/>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8" name="Footer Placeholder 7">
            <a:extLst>
              <a:ext uri="{FF2B5EF4-FFF2-40B4-BE49-F238E27FC236}">
                <a16:creationId xmlns:a16="http://schemas.microsoft.com/office/drawing/2014/main" id="{661AAD8A-339B-46F2-962B-DD91D624EC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1C8B5E-4A42-444B-B4FB-F412D3A8EEAA}"/>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1467429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79F7-9EA5-422E-928C-594351E25E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A90361-DE44-4CEC-81CF-979125BF757D}"/>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4" name="Footer Placeholder 3">
            <a:extLst>
              <a:ext uri="{FF2B5EF4-FFF2-40B4-BE49-F238E27FC236}">
                <a16:creationId xmlns:a16="http://schemas.microsoft.com/office/drawing/2014/main" id="{F35B397B-8E3B-4365-9E91-EFB52E5AD5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B4104A-DD21-4523-A107-531FC525BF67}"/>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9600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A781EB-93A2-4216-BEC7-94E1C4284251}"/>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3" name="Footer Placeholder 2">
            <a:extLst>
              <a:ext uri="{FF2B5EF4-FFF2-40B4-BE49-F238E27FC236}">
                <a16:creationId xmlns:a16="http://schemas.microsoft.com/office/drawing/2014/main" id="{10B8FFD5-D98E-4D31-B973-986D197CCB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CFF9FC-2976-40C8-8360-002100141555}"/>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91609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A4261-EAF6-4345-96B5-CE9445DDC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C379E7-2FF8-477D-92A4-B229EE4F6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8DC368-D185-491A-B0B7-55AF8130AD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B7A8D-E97C-4C7E-A44C-58D492CFF48F}"/>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6" name="Footer Placeholder 5">
            <a:extLst>
              <a:ext uri="{FF2B5EF4-FFF2-40B4-BE49-F238E27FC236}">
                <a16:creationId xmlns:a16="http://schemas.microsoft.com/office/drawing/2014/main" id="{9AF185BF-EDF4-4A27-A2C5-59FB6E0803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74D633-4E2A-462B-B391-7DF9B4BA8067}"/>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98187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7E044-4E40-4CDE-9E9B-B74B4988A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1B33D5-7888-4025-9B0E-2AC0CB992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0ED184-F77C-422F-9D05-D0C934661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D124B-F6E3-46A0-8615-093601731103}"/>
              </a:ext>
            </a:extLst>
          </p:cNvPr>
          <p:cNvSpPr>
            <a:spLocks noGrp="1"/>
          </p:cNvSpPr>
          <p:nvPr>
            <p:ph type="dt" sz="half" idx="10"/>
          </p:nvPr>
        </p:nvSpPr>
        <p:spPr/>
        <p:txBody>
          <a:bodyPr/>
          <a:lstStyle/>
          <a:p>
            <a:fld id="{225CBF43-A61F-4ECF-92D3-4E62D7A12D0E}" type="datetimeFigureOut">
              <a:rPr lang="en-IN" smtClean="0"/>
              <a:t>26-01-2022</a:t>
            </a:fld>
            <a:endParaRPr lang="en-IN"/>
          </a:p>
        </p:txBody>
      </p:sp>
      <p:sp>
        <p:nvSpPr>
          <p:cNvPr id="6" name="Footer Placeholder 5">
            <a:extLst>
              <a:ext uri="{FF2B5EF4-FFF2-40B4-BE49-F238E27FC236}">
                <a16:creationId xmlns:a16="http://schemas.microsoft.com/office/drawing/2014/main" id="{B7B45EBC-FF35-4E9F-A1D2-3F8A25557E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AF6C3A-6357-41D6-A347-16EFC2948E8E}"/>
              </a:ext>
            </a:extLst>
          </p:cNvPr>
          <p:cNvSpPr>
            <a:spLocks noGrp="1"/>
          </p:cNvSpPr>
          <p:nvPr>
            <p:ph type="sldNum" sz="quarter" idx="12"/>
          </p:nvPr>
        </p:nvSpPr>
        <p:spPr/>
        <p:txBody>
          <a:bodyPr/>
          <a:lstStyle/>
          <a:p>
            <a:fld id="{D05D0927-451E-4522-93D1-0D7B4319984F}" type="slidenum">
              <a:rPr lang="en-IN" smtClean="0"/>
              <a:t>‹#›</a:t>
            </a:fld>
            <a:endParaRPr lang="en-IN"/>
          </a:p>
        </p:txBody>
      </p:sp>
    </p:spTree>
    <p:extLst>
      <p:ext uri="{BB962C8B-B14F-4D97-AF65-F5344CB8AC3E}">
        <p14:creationId xmlns:p14="http://schemas.microsoft.com/office/powerpoint/2010/main" val="418523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19FFF-AC10-46FE-8499-3092B99D03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605DAB-8292-44BF-B445-B5572EEAE1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E4216-9F24-40A7-A5D0-C1A9F0ACBC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CBF43-A61F-4ECF-92D3-4E62D7A12D0E}" type="datetimeFigureOut">
              <a:rPr lang="en-IN" smtClean="0"/>
              <a:t>26-01-2022</a:t>
            </a:fld>
            <a:endParaRPr lang="en-IN"/>
          </a:p>
        </p:txBody>
      </p:sp>
      <p:sp>
        <p:nvSpPr>
          <p:cNvPr id="5" name="Footer Placeholder 4">
            <a:extLst>
              <a:ext uri="{FF2B5EF4-FFF2-40B4-BE49-F238E27FC236}">
                <a16:creationId xmlns:a16="http://schemas.microsoft.com/office/drawing/2014/main" id="{34BC5237-C298-485A-B3AB-98B6B3CD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838B88-0E3C-40B0-BC9F-5237E278A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0927-451E-4522-93D1-0D7B4319984F}" type="slidenum">
              <a:rPr lang="en-IN" smtClean="0"/>
              <a:t>‹#›</a:t>
            </a:fld>
            <a:endParaRPr lang="en-IN"/>
          </a:p>
        </p:txBody>
      </p:sp>
    </p:spTree>
    <p:extLst>
      <p:ext uri="{BB962C8B-B14F-4D97-AF65-F5344CB8AC3E}">
        <p14:creationId xmlns:p14="http://schemas.microsoft.com/office/powerpoint/2010/main" val="1187679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F0DF5-770B-40BE-ACDD-ECC41DA34FF2}"/>
              </a:ext>
            </a:extLst>
          </p:cNvPr>
          <p:cNvSpPr>
            <a:spLocks noGrp="1"/>
          </p:cNvSpPr>
          <p:nvPr>
            <p:ph type="ctrTitle"/>
          </p:nvPr>
        </p:nvSpPr>
        <p:spPr/>
        <p:txBody>
          <a:bodyPr/>
          <a:lstStyle/>
          <a:p>
            <a:r>
              <a:rPr lang="en-IN" b="1" dirty="0"/>
              <a:t>Sentence Completion</a:t>
            </a:r>
          </a:p>
        </p:txBody>
      </p:sp>
      <p:sp>
        <p:nvSpPr>
          <p:cNvPr id="3" name="Subtitle 2">
            <a:extLst>
              <a:ext uri="{FF2B5EF4-FFF2-40B4-BE49-F238E27FC236}">
                <a16:creationId xmlns:a16="http://schemas.microsoft.com/office/drawing/2014/main" id="{AD362324-ABAF-4C6B-A4A2-081E7599068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6387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E0BB-35D7-4F71-8120-F949AC0C13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5D7931-5409-44AA-AF88-F0337053CA4A}"/>
              </a:ext>
            </a:extLst>
          </p:cNvPr>
          <p:cNvSpPr>
            <a:spLocks noGrp="1"/>
          </p:cNvSpPr>
          <p:nvPr>
            <p:ph idx="1"/>
          </p:nvPr>
        </p:nvSpPr>
        <p:spPr/>
        <p:txBody>
          <a:bodyPr/>
          <a:lstStyle/>
          <a:p>
            <a:r>
              <a:rPr lang="en-US" dirty="0"/>
              <a:t>ANS-A</a:t>
            </a:r>
          </a:p>
          <a:p>
            <a:r>
              <a:rPr lang="en-US" dirty="0"/>
              <a:t>The missing word must be one that implies the mother is protecting her young. Because </a:t>
            </a:r>
            <a:r>
              <a:rPr lang="en-US" b="1" dirty="0"/>
              <a:t>aegis</a:t>
            </a:r>
            <a:r>
              <a:rPr lang="en-US" dirty="0"/>
              <a:t> is protection or support, choice (A) is correct.</a:t>
            </a:r>
            <a:endParaRPr lang="en-IN" dirty="0"/>
          </a:p>
        </p:txBody>
      </p:sp>
    </p:spTree>
    <p:extLst>
      <p:ext uri="{BB962C8B-B14F-4D97-AF65-F5344CB8AC3E}">
        <p14:creationId xmlns:p14="http://schemas.microsoft.com/office/powerpoint/2010/main" val="294468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C9DD-A127-4C1A-8603-3E41962F58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EFE159-EE76-45FB-9932-DB14E44D5FF0}"/>
              </a:ext>
            </a:extLst>
          </p:cNvPr>
          <p:cNvSpPr>
            <a:spLocks noGrp="1"/>
          </p:cNvSpPr>
          <p:nvPr>
            <p:ph idx="1"/>
          </p:nvPr>
        </p:nvSpPr>
        <p:spPr/>
        <p:txBody>
          <a:bodyPr>
            <a:normAutofit/>
          </a:bodyPr>
          <a:lstStyle/>
          <a:p>
            <a:r>
              <a:rPr lang="en-US" dirty="0"/>
              <a:t>The clownfish eats organisms that could potentially harm the sea anemone, while the anemone provides the clownfish with a safe shelter; both organisms benefit from this ______ relationship.</a:t>
            </a:r>
          </a:p>
          <a:p>
            <a:endParaRPr lang="en-US" dirty="0"/>
          </a:p>
          <a:p>
            <a:r>
              <a:rPr lang="en-US" dirty="0"/>
              <a:t>A. docile</a:t>
            </a:r>
          </a:p>
          <a:p>
            <a:r>
              <a:rPr lang="en-US" dirty="0"/>
              <a:t>B. disjointed</a:t>
            </a:r>
          </a:p>
          <a:p>
            <a:r>
              <a:rPr lang="en-US" dirty="0"/>
              <a:t>C. amenable</a:t>
            </a:r>
          </a:p>
          <a:p>
            <a:r>
              <a:rPr lang="en-US" dirty="0"/>
              <a:t>D. symbiotic</a:t>
            </a:r>
          </a:p>
          <a:p>
            <a:r>
              <a:rPr lang="en-US" dirty="0"/>
              <a:t>E. contrary</a:t>
            </a:r>
            <a:endParaRPr lang="en-IN" dirty="0"/>
          </a:p>
        </p:txBody>
      </p:sp>
    </p:spTree>
    <p:extLst>
      <p:ext uri="{BB962C8B-B14F-4D97-AF65-F5344CB8AC3E}">
        <p14:creationId xmlns:p14="http://schemas.microsoft.com/office/powerpoint/2010/main" val="196583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EFFD-F1B0-43F4-919F-4287EB3B3E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1947E0-A64E-4BC1-9499-668CC9DAB21F}"/>
              </a:ext>
            </a:extLst>
          </p:cNvPr>
          <p:cNvSpPr>
            <a:spLocks noGrp="1"/>
          </p:cNvSpPr>
          <p:nvPr>
            <p:ph idx="1"/>
          </p:nvPr>
        </p:nvSpPr>
        <p:spPr/>
        <p:txBody>
          <a:bodyPr/>
          <a:lstStyle/>
          <a:p>
            <a:r>
              <a:rPr lang="en-US" dirty="0"/>
              <a:t>ANS-D</a:t>
            </a:r>
          </a:p>
          <a:p>
            <a:r>
              <a:rPr lang="en-US" dirty="0"/>
              <a:t>Symbiotic means interdependent, choice (D) is correct.</a:t>
            </a:r>
            <a:endParaRPr lang="en-IN" dirty="0"/>
          </a:p>
        </p:txBody>
      </p:sp>
    </p:spTree>
    <p:extLst>
      <p:ext uri="{BB962C8B-B14F-4D97-AF65-F5344CB8AC3E}">
        <p14:creationId xmlns:p14="http://schemas.microsoft.com/office/powerpoint/2010/main" val="147798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1647-26E3-4EFD-AD75-1131B0C636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C51BC4-A926-45A6-AF51-897B24878497}"/>
              </a:ext>
            </a:extLst>
          </p:cNvPr>
          <p:cNvSpPr>
            <a:spLocks noGrp="1"/>
          </p:cNvSpPr>
          <p:nvPr>
            <p:ph idx="1"/>
          </p:nvPr>
        </p:nvSpPr>
        <p:spPr/>
        <p:txBody>
          <a:bodyPr>
            <a:normAutofit/>
          </a:bodyPr>
          <a:lstStyle/>
          <a:p>
            <a:r>
              <a:rPr lang="en-US" dirty="0"/>
              <a:t>Because the boy had told so many ______ tales about seeing wolves,</a:t>
            </a:r>
          </a:p>
          <a:p>
            <a:pPr marL="0" indent="0">
              <a:buNone/>
            </a:pPr>
            <a:r>
              <a:rPr lang="en-US" dirty="0"/>
              <a:t>none of the villagers believed him when he actually did see a wolf.</a:t>
            </a:r>
          </a:p>
          <a:p>
            <a:endParaRPr lang="en-US" dirty="0"/>
          </a:p>
          <a:p>
            <a:r>
              <a:rPr lang="en-US" dirty="0"/>
              <a:t>A. fallacious</a:t>
            </a:r>
          </a:p>
          <a:p>
            <a:r>
              <a:rPr lang="en-US" dirty="0"/>
              <a:t>B. verifiable</a:t>
            </a:r>
          </a:p>
          <a:p>
            <a:r>
              <a:rPr lang="en-US" dirty="0"/>
              <a:t>C. scrupulous</a:t>
            </a:r>
          </a:p>
          <a:p>
            <a:r>
              <a:rPr lang="en-US" dirty="0"/>
              <a:t>D. fictitious</a:t>
            </a:r>
          </a:p>
          <a:p>
            <a:r>
              <a:rPr lang="en-US" dirty="0"/>
              <a:t>E. concrete</a:t>
            </a:r>
            <a:endParaRPr lang="en-IN" dirty="0"/>
          </a:p>
        </p:txBody>
      </p:sp>
    </p:spTree>
    <p:extLst>
      <p:ext uri="{BB962C8B-B14F-4D97-AF65-F5344CB8AC3E}">
        <p14:creationId xmlns:p14="http://schemas.microsoft.com/office/powerpoint/2010/main" val="2794908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0A65-7F6D-4667-A28C-37A1567A02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B1BAFB-8F52-4283-882E-9B98C4207C75}"/>
              </a:ext>
            </a:extLst>
          </p:cNvPr>
          <p:cNvSpPr>
            <a:spLocks noGrp="1"/>
          </p:cNvSpPr>
          <p:nvPr>
            <p:ph idx="1"/>
          </p:nvPr>
        </p:nvSpPr>
        <p:spPr/>
        <p:txBody>
          <a:bodyPr/>
          <a:lstStyle/>
          <a:p>
            <a:r>
              <a:rPr lang="en-US" dirty="0"/>
              <a:t>ANS-D</a:t>
            </a:r>
          </a:p>
          <a:p>
            <a:r>
              <a:rPr lang="en-US" dirty="0"/>
              <a:t>Since fictitious means made up or unreal, choice (D) is correct.</a:t>
            </a:r>
            <a:endParaRPr lang="en-IN" dirty="0"/>
          </a:p>
        </p:txBody>
      </p:sp>
    </p:spTree>
    <p:extLst>
      <p:ext uri="{BB962C8B-B14F-4D97-AF65-F5344CB8AC3E}">
        <p14:creationId xmlns:p14="http://schemas.microsoft.com/office/powerpoint/2010/main" val="145806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1065-9CCF-4843-A9C2-57A5A8047B5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8EDB9AB-9B4F-4308-A142-3268922BE53F}"/>
              </a:ext>
            </a:extLst>
          </p:cNvPr>
          <p:cNvSpPr>
            <a:spLocks noGrp="1"/>
          </p:cNvSpPr>
          <p:nvPr>
            <p:ph idx="1"/>
          </p:nvPr>
        </p:nvSpPr>
        <p:spPr/>
        <p:txBody>
          <a:bodyPr/>
          <a:lstStyle/>
          <a:p>
            <a:r>
              <a:rPr lang="en-US" b="1" i="0" dirty="0">
                <a:solidFill>
                  <a:srgbClr val="000000"/>
                </a:solidFill>
                <a:effectLst/>
                <a:latin typeface="Verdana" panose="020B0604030504040204" pitchFamily="34" charset="0"/>
              </a:rPr>
              <a:t>The only thing I forgot to put in my case was the camera.</a:t>
            </a:r>
            <a:br>
              <a:rPr lang="en-US" dirty="0"/>
            </a:br>
            <a:br>
              <a:rPr lang="en-US" dirty="0"/>
            </a:br>
            <a:r>
              <a:rPr lang="en-US" b="0" i="0" dirty="0">
                <a:solidFill>
                  <a:srgbClr val="000000"/>
                </a:solidFill>
                <a:effectLst/>
                <a:latin typeface="Verdana" panose="020B0604030504040204" pitchFamily="34" charset="0"/>
              </a:rPr>
              <a:t>a) I didn’t forget to put the camera in my case.</a:t>
            </a:r>
            <a:br>
              <a:rPr lang="en-US" dirty="0"/>
            </a:br>
            <a:r>
              <a:rPr lang="en-US" b="0" i="0" dirty="0">
                <a:solidFill>
                  <a:srgbClr val="000000"/>
                </a:solidFill>
                <a:effectLst/>
                <a:latin typeface="Verdana" panose="020B0604030504040204" pitchFamily="34" charset="0"/>
              </a:rPr>
              <a:t>b) The only thing in my case was the camera.</a:t>
            </a:r>
            <a:br>
              <a:rPr lang="en-US" dirty="0"/>
            </a:br>
            <a:r>
              <a:rPr lang="en-US" b="0" i="0" dirty="0">
                <a:solidFill>
                  <a:srgbClr val="000000"/>
                </a:solidFill>
                <a:effectLst/>
                <a:latin typeface="Verdana" panose="020B0604030504040204" pitchFamily="34" charset="0"/>
              </a:rPr>
              <a:t>c) I put everything in my case including the camera.</a:t>
            </a:r>
            <a:br>
              <a:rPr lang="en-US" dirty="0"/>
            </a:br>
            <a:r>
              <a:rPr lang="en-US" b="0" i="0" dirty="0">
                <a:solidFill>
                  <a:srgbClr val="000000"/>
                </a:solidFill>
                <a:effectLst/>
                <a:latin typeface="Verdana" panose="020B0604030504040204" pitchFamily="34" charset="0"/>
              </a:rPr>
              <a:t>d) In my case I put only my camera, not the other things.</a:t>
            </a:r>
            <a:br>
              <a:rPr lang="en-US" dirty="0"/>
            </a:br>
            <a:r>
              <a:rPr lang="en-US" b="0" i="0" dirty="0">
                <a:solidFill>
                  <a:srgbClr val="000000"/>
                </a:solidFill>
                <a:effectLst/>
                <a:latin typeface="Verdana" panose="020B0604030504040204" pitchFamily="34" charset="0"/>
              </a:rPr>
              <a:t>e) I remembered to put everything in my case except the camera.</a:t>
            </a:r>
            <a:br>
              <a:rPr lang="en-US" dirty="0"/>
            </a:br>
            <a:endParaRPr lang="en-IN" dirty="0"/>
          </a:p>
        </p:txBody>
      </p:sp>
    </p:spTree>
    <p:extLst>
      <p:ext uri="{BB962C8B-B14F-4D97-AF65-F5344CB8AC3E}">
        <p14:creationId xmlns:p14="http://schemas.microsoft.com/office/powerpoint/2010/main" val="380868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50F7-4A10-4170-A5FD-521B4958AA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55D44D-AA79-448E-8D37-16D417F2AD72}"/>
              </a:ext>
            </a:extLst>
          </p:cNvPr>
          <p:cNvSpPr>
            <a:spLocks noGrp="1"/>
          </p:cNvSpPr>
          <p:nvPr>
            <p:ph idx="1"/>
          </p:nvPr>
        </p:nvSpPr>
        <p:spPr/>
        <p:txBody>
          <a:bodyPr/>
          <a:lstStyle/>
          <a:p>
            <a:r>
              <a:rPr lang="en-IN" dirty="0"/>
              <a:t>Ans: E</a:t>
            </a:r>
          </a:p>
        </p:txBody>
      </p:sp>
    </p:spTree>
    <p:extLst>
      <p:ext uri="{BB962C8B-B14F-4D97-AF65-F5344CB8AC3E}">
        <p14:creationId xmlns:p14="http://schemas.microsoft.com/office/powerpoint/2010/main" val="75370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B8BF3-F702-44C1-B95B-3EE01B272B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83638B-84C4-4E43-914E-3C71E6B6C8CD}"/>
              </a:ext>
            </a:extLst>
          </p:cNvPr>
          <p:cNvSpPr>
            <a:spLocks noGrp="1"/>
          </p:cNvSpPr>
          <p:nvPr>
            <p:ph idx="1"/>
          </p:nvPr>
        </p:nvSpPr>
        <p:spPr/>
        <p:txBody>
          <a:bodyPr>
            <a:normAutofit fontScale="92500" lnSpcReduction="20000"/>
          </a:bodyPr>
          <a:lstStyle/>
          <a:p>
            <a:r>
              <a:rPr lang="en-US" b="1" i="0" dirty="0">
                <a:solidFill>
                  <a:srgbClr val="000000"/>
                </a:solidFill>
                <a:effectLst/>
                <a:latin typeface="Verdana" panose="020B0604030504040204" pitchFamily="34" charset="0"/>
              </a:rPr>
              <a:t>You cannot go into that restaurant without a jacket and tie.</a:t>
            </a:r>
            <a:br>
              <a:rPr lang="en-US" dirty="0"/>
            </a:br>
            <a:br>
              <a:rPr lang="en-US" dirty="0"/>
            </a:br>
            <a:r>
              <a:rPr lang="en-US" b="0" i="0" dirty="0">
                <a:solidFill>
                  <a:srgbClr val="000000"/>
                </a:solidFill>
                <a:effectLst/>
                <a:latin typeface="Verdana" panose="020B0604030504040204" pitchFamily="34" charset="0"/>
              </a:rPr>
              <a:t>a) It’s preferable to wear jacket and tie while you are going into that restaurant.</a:t>
            </a:r>
            <a:br>
              <a:rPr lang="en-US" dirty="0"/>
            </a:br>
            <a:r>
              <a:rPr lang="en-US" b="0" i="0" dirty="0">
                <a:solidFill>
                  <a:srgbClr val="000000"/>
                </a:solidFill>
                <a:effectLst/>
                <a:latin typeface="Verdana" panose="020B0604030504040204" pitchFamily="34" charset="0"/>
              </a:rPr>
              <a:t>b) Unless you wear a jacket and tie, you cannot go into that restaurant.</a:t>
            </a:r>
            <a:br>
              <a:rPr lang="en-US" dirty="0"/>
            </a:br>
            <a:r>
              <a:rPr lang="en-US" b="0" i="0" dirty="0">
                <a:solidFill>
                  <a:srgbClr val="000000"/>
                </a:solidFill>
                <a:effectLst/>
                <a:latin typeface="Verdana" panose="020B0604030504040204" pitchFamily="34" charset="0"/>
              </a:rPr>
              <a:t>c) If you want to go into that restaurant you have to wear a special tie and jacket.</a:t>
            </a:r>
            <a:br>
              <a:rPr lang="en-US" dirty="0"/>
            </a:br>
            <a:r>
              <a:rPr lang="en-US" b="0" i="0" dirty="0">
                <a:solidFill>
                  <a:srgbClr val="000000"/>
                </a:solidFill>
                <a:effectLst/>
                <a:latin typeface="Verdana" panose="020B0604030504040204" pitchFamily="34" charset="0"/>
              </a:rPr>
              <a:t>d) When you wear a jacket but not a tie you can go into that restaurant.</a:t>
            </a:r>
            <a:br>
              <a:rPr lang="en-US" dirty="0"/>
            </a:br>
            <a:r>
              <a:rPr lang="en-US" b="0" i="0" dirty="0">
                <a:solidFill>
                  <a:srgbClr val="000000"/>
                </a:solidFill>
                <a:effectLst/>
                <a:latin typeface="Verdana" panose="020B0604030504040204" pitchFamily="34" charset="0"/>
              </a:rPr>
              <a:t>e) It’s advisable to wear a jacket and tie when you go into that restaurant.</a:t>
            </a:r>
            <a:br>
              <a:rPr lang="en-US" dirty="0"/>
            </a:br>
            <a:endParaRPr lang="en-IN" dirty="0"/>
          </a:p>
        </p:txBody>
      </p:sp>
    </p:spTree>
    <p:extLst>
      <p:ext uri="{BB962C8B-B14F-4D97-AF65-F5344CB8AC3E}">
        <p14:creationId xmlns:p14="http://schemas.microsoft.com/office/powerpoint/2010/main" val="695405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2E71-3B4F-421C-9AEA-4B33B7BD9C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5F8469-A3E0-4D6D-9B09-8802B5F8A267}"/>
              </a:ext>
            </a:extLst>
          </p:cNvPr>
          <p:cNvSpPr>
            <a:spLocks noGrp="1"/>
          </p:cNvSpPr>
          <p:nvPr>
            <p:ph idx="1"/>
          </p:nvPr>
        </p:nvSpPr>
        <p:spPr/>
        <p:txBody>
          <a:bodyPr/>
          <a:lstStyle/>
          <a:p>
            <a:r>
              <a:rPr lang="en-IN" dirty="0"/>
              <a:t>Ans- B</a:t>
            </a:r>
          </a:p>
        </p:txBody>
      </p:sp>
    </p:spTree>
    <p:extLst>
      <p:ext uri="{BB962C8B-B14F-4D97-AF65-F5344CB8AC3E}">
        <p14:creationId xmlns:p14="http://schemas.microsoft.com/office/powerpoint/2010/main" val="766259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1BBB-A22C-4C4C-877A-A07446EE88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B44129-C216-4970-B047-B9CDA221A1B3}"/>
              </a:ext>
            </a:extLst>
          </p:cNvPr>
          <p:cNvSpPr>
            <a:spLocks noGrp="1"/>
          </p:cNvSpPr>
          <p:nvPr>
            <p:ph idx="1"/>
          </p:nvPr>
        </p:nvSpPr>
        <p:spPr/>
        <p:txBody>
          <a:bodyPr>
            <a:normAutofit fontScale="92500" lnSpcReduction="20000"/>
          </a:bodyPr>
          <a:lstStyle/>
          <a:p>
            <a:r>
              <a:rPr lang="en-US" b="1" i="0" dirty="0">
                <a:solidFill>
                  <a:srgbClr val="000000"/>
                </a:solidFill>
                <a:effectLst/>
                <a:latin typeface="Verdana" panose="020B0604030504040204" pitchFamily="34" charset="0"/>
              </a:rPr>
              <a:t>The horse has made a greater contribution to </a:t>
            </a:r>
            <a:r>
              <a:rPr lang="en-US" b="1" i="0" dirty="0" err="1">
                <a:solidFill>
                  <a:srgbClr val="000000"/>
                </a:solidFill>
                <a:effectLst/>
                <a:latin typeface="Verdana" panose="020B0604030504040204" pitchFamily="34" charset="0"/>
              </a:rPr>
              <a:t>civilisation</a:t>
            </a:r>
            <a:r>
              <a:rPr lang="en-US" b="1" i="0" dirty="0">
                <a:solidFill>
                  <a:srgbClr val="000000"/>
                </a:solidFill>
                <a:effectLst/>
                <a:latin typeface="Verdana" panose="020B0604030504040204" pitchFamily="34" charset="0"/>
              </a:rPr>
              <a:t> than any other animal.</a:t>
            </a:r>
            <a:br>
              <a:rPr lang="en-US" dirty="0"/>
            </a:br>
            <a:br>
              <a:rPr lang="en-US" dirty="0"/>
            </a:br>
            <a:r>
              <a:rPr lang="en-US" b="0" i="0" dirty="0">
                <a:solidFill>
                  <a:srgbClr val="000000"/>
                </a:solidFill>
                <a:effectLst/>
                <a:latin typeface="Verdana" panose="020B0604030504040204" pitchFamily="34" charset="0"/>
              </a:rPr>
              <a:t>a) No animal has played a larger role in man's social development than the horse.</a:t>
            </a:r>
            <a:br>
              <a:rPr lang="en-US" dirty="0"/>
            </a:br>
            <a:r>
              <a:rPr lang="en-US" b="0" i="0" dirty="0">
                <a:solidFill>
                  <a:srgbClr val="000000"/>
                </a:solidFill>
                <a:effectLst/>
                <a:latin typeface="Verdana" panose="020B0604030504040204" pitchFamily="34" charset="0"/>
              </a:rPr>
              <a:t>b) Horses have been offering their assistance to man since the beginning of history.</a:t>
            </a:r>
            <a:br>
              <a:rPr lang="en-US" dirty="0"/>
            </a:br>
            <a:r>
              <a:rPr lang="en-US" b="0" i="0" dirty="0">
                <a:solidFill>
                  <a:srgbClr val="000000"/>
                </a:solidFill>
                <a:effectLst/>
                <a:latin typeface="Verdana" panose="020B0604030504040204" pitchFamily="34" charset="0"/>
              </a:rPr>
              <a:t>c) Without horses, it is somewhat doubtful that </a:t>
            </a:r>
            <a:r>
              <a:rPr lang="en-US" b="0" i="0" dirty="0" err="1">
                <a:solidFill>
                  <a:srgbClr val="000000"/>
                </a:solidFill>
                <a:effectLst/>
                <a:latin typeface="Verdana" panose="020B0604030504040204" pitchFamily="34" charset="0"/>
              </a:rPr>
              <a:t>civilisation</a:t>
            </a:r>
            <a:r>
              <a:rPr lang="en-US" b="0" i="0" dirty="0">
                <a:solidFill>
                  <a:srgbClr val="000000"/>
                </a:solidFill>
                <a:effectLst/>
                <a:latin typeface="Verdana" panose="020B0604030504040204" pitchFamily="34" charset="0"/>
              </a:rPr>
              <a:t> would ever have happened.</a:t>
            </a:r>
            <a:br>
              <a:rPr lang="en-US" dirty="0"/>
            </a:br>
            <a:r>
              <a:rPr lang="en-US" b="0" i="0" dirty="0">
                <a:solidFill>
                  <a:srgbClr val="000000"/>
                </a:solidFill>
                <a:effectLst/>
                <a:latin typeface="Verdana" panose="020B0604030504040204" pitchFamily="34" charset="0"/>
              </a:rPr>
              <a:t>d) Since the dawn of history, man has been exploiting the horse to a great extent.</a:t>
            </a:r>
            <a:br>
              <a:rPr lang="en-US" dirty="0"/>
            </a:br>
            <a:r>
              <a:rPr lang="en-US" b="0" i="0" dirty="0">
                <a:solidFill>
                  <a:srgbClr val="000000"/>
                </a:solidFill>
                <a:effectLst/>
                <a:latin typeface="Verdana" panose="020B0604030504040204" pitchFamily="34" charset="0"/>
              </a:rPr>
              <a:t>e) </a:t>
            </a:r>
            <a:r>
              <a:rPr lang="en-US" b="0" i="0" dirty="0" err="1">
                <a:solidFill>
                  <a:srgbClr val="000000"/>
                </a:solidFill>
                <a:effectLst/>
                <a:latin typeface="Verdana" panose="020B0604030504040204" pitchFamily="34" charset="0"/>
              </a:rPr>
              <a:t>Civilisations</a:t>
            </a:r>
            <a:r>
              <a:rPr lang="en-US" b="0" i="0" dirty="0">
                <a:solidFill>
                  <a:srgbClr val="000000"/>
                </a:solidFill>
                <a:effectLst/>
                <a:latin typeface="Verdana" panose="020B0604030504040204" pitchFamily="34" charset="0"/>
              </a:rPr>
              <a:t> flourished thanks to many animals that helped man, one of which was the horse.</a:t>
            </a:r>
            <a:br>
              <a:rPr lang="en-US" dirty="0"/>
            </a:br>
            <a:endParaRPr lang="en-IN" dirty="0"/>
          </a:p>
        </p:txBody>
      </p:sp>
    </p:spTree>
    <p:extLst>
      <p:ext uri="{BB962C8B-B14F-4D97-AF65-F5344CB8AC3E}">
        <p14:creationId xmlns:p14="http://schemas.microsoft.com/office/powerpoint/2010/main" val="141482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D1EA-CBD1-4F4F-A94D-6879EE3068A0}"/>
              </a:ext>
            </a:extLst>
          </p:cNvPr>
          <p:cNvSpPr>
            <a:spLocks noGrp="1"/>
          </p:cNvSpPr>
          <p:nvPr>
            <p:ph type="title"/>
          </p:nvPr>
        </p:nvSpPr>
        <p:spPr/>
        <p:txBody>
          <a:bodyPr/>
          <a:lstStyle/>
          <a:p>
            <a:r>
              <a:rPr lang="en-IN" b="1" dirty="0"/>
              <a:t>About the topic</a:t>
            </a:r>
          </a:p>
        </p:txBody>
      </p:sp>
      <p:sp>
        <p:nvSpPr>
          <p:cNvPr id="3" name="Content Placeholder 2">
            <a:extLst>
              <a:ext uri="{FF2B5EF4-FFF2-40B4-BE49-F238E27FC236}">
                <a16:creationId xmlns:a16="http://schemas.microsoft.com/office/drawing/2014/main" id="{374143E5-0FFD-468F-BA40-779409DAE947}"/>
              </a:ext>
            </a:extLst>
          </p:cNvPr>
          <p:cNvSpPr>
            <a:spLocks noGrp="1"/>
          </p:cNvSpPr>
          <p:nvPr>
            <p:ph idx="1"/>
          </p:nvPr>
        </p:nvSpPr>
        <p:spPr/>
        <p:txBody>
          <a:bodyPr/>
          <a:lstStyle/>
          <a:p>
            <a:pPr marL="0" indent="0">
              <a:buNone/>
            </a:pPr>
            <a:r>
              <a:rPr lang="en-US" dirty="0"/>
              <a:t>Sentence completion questions under the English language, are an important part of Competitive exams for various categories like Bank PO, MBA, CA, RRB</a:t>
            </a:r>
            <a:r>
              <a:rPr lang="en-US"/>
              <a:t>, TOEFL</a:t>
            </a:r>
            <a:r>
              <a:rPr lang="en-US" dirty="0"/>
              <a:t>, etc. </a:t>
            </a:r>
          </a:p>
          <a:p>
            <a:pPr marL="0" indent="0">
              <a:buNone/>
            </a:pPr>
            <a:r>
              <a:rPr lang="en-US" dirty="0"/>
              <a:t>These questions test the candidate’s vocabulary and knowledge of the finer distinctions among words. </a:t>
            </a:r>
          </a:p>
          <a:p>
            <a:pPr marL="0" indent="0">
              <a:buNone/>
            </a:pPr>
            <a:r>
              <a:rPr lang="en-US" dirty="0"/>
              <a:t>There are some strategies that will greatly help to score on these questions.</a:t>
            </a:r>
          </a:p>
          <a:p>
            <a:pPr marL="0" indent="0">
              <a:buNone/>
            </a:pPr>
            <a:r>
              <a:rPr lang="en-US" b="0" i="0" dirty="0">
                <a:effectLst/>
                <a:latin typeface="Minion Pro"/>
              </a:rPr>
              <a:t>It tests a candidate’s vocabulary power and skill to follow the logic of sentences. </a:t>
            </a:r>
            <a:endParaRPr lang="en-IN" dirty="0"/>
          </a:p>
          <a:p>
            <a:pPr marL="0" indent="0">
              <a:buNone/>
            </a:pPr>
            <a:endParaRPr lang="en-IN" dirty="0"/>
          </a:p>
        </p:txBody>
      </p:sp>
    </p:spTree>
    <p:extLst>
      <p:ext uri="{BB962C8B-B14F-4D97-AF65-F5344CB8AC3E}">
        <p14:creationId xmlns:p14="http://schemas.microsoft.com/office/powerpoint/2010/main" val="1147630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CD256-CB6E-432F-BEEC-ADE283EE35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69C19A-8C56-4BAC-AEA2-D8CD497F318C}"/>
              </a:ext>
            </a:extLst>
          </p:cNvPr>
          <p:cNvSpPr>
            <a:spLocks noGrp="1"/>
          </p:cNvSpPr>
          <p:nvPr>
            <p:ph idx="1"/>
          </p:nvPr>
        </p:nvSpPr>
        <p:spPr/>
        <p:txBody>
          <a:bodyPr/>
          <a:lstStyle/>
          <a:p>
            <a:r>
              <a:rPr lang="en-IN" dirty="0"/>
              <a:t>Ans-A</a:t>
            </a:r>
          </a:p>
        </p:txBody>
      </p:sp>
    </p:spTree>
    <p:extLst>
      <p:ext uri="{BB962C8B-B14F-4D97-AF65-F5344CB8AC3E}">
        <p14:creationId xmlns:p14="http://schemas.microsoft.com/office/powerpoint/2010/main" val="3661826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7994-2961-491D-9D61-56DBDAA49D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2CEF8E-C3A1-4A5D-B66E-E948D956B8EF}"/>
              </a:ext>
            </a:extLst>
          </p:cNvPr>
          <p:cNvSpPr>
            <a:spLocks noGrp="1"/>
          </p:cNvSpPr>
          <p:nvPr>
            <p:ph idx="1"/>
          </p:nvPr>
        </p:nvSpPr>
        <p:spPr/>
        <p:txBody>
          <a:bodyPr/>
          <a:lstStyle/>
          <a:p>
            <a:pPr marL="0" indent="0">
              <a:buNone/>
            </a:pPr>
            <a:r>
              <a:rPr lang="en-US" b="0" i="0" dirty="0">
                <a:solidFill>
                  <a:srgbClr val="333333"/>
                </a:solidFill>
                <a:effectLst/>
                <a:latin typeface="Helvetica Neue"/>
              </a:rPr>
              <a:t>Crestfallen by having done poorly on the GRE, Susan began to question her abilities. Her self-confidence was ..........</a:t>
            </a:r>
            <a:br>
              <a:rPr lang="en-US" dirty="0"/>
            </a:br>
            <a:r>
              <a:rPr lang="en-US" b="0" i="0" dirty="0">
                <a:solidFill>
                  <a:srgbClr val="333333"/>
                </a:solidFill>
                <a:effectLst/>
                <a:latin typeface="Helvetica Neue"/>
              </a:rPr>
              <a:t>A. appeased</a:t>
            </a:r>
            <a:br>
              <a:rPr lang="en-US" dirty="0"/>
            </a:br>
            <a:r>
              <a:rPr lang="en-US" b="0" i="0" dirty="0">
                <a:solidFill>
                  <a:srgbClr val="333333"/>
                </a:solidFill>
                <a:effectLst/>
                <a:latin typeface="Helvetica Neue"/>
              </a:rPr>
              <a:t>B. destroyed</a:t>
            </a:r>
            <a:br>
              <a:rPr lang="en-US" dirty="0"/>
            </a:br>
            <a:r>
              <a:rPr lang="en-US" b="0" i="0" dirty="0">
                <a:solidFill>
                  <a:srgbClr val="333333"/>
                </a:solidFill>
                <a:effectLst/>
                <a:latin typeface="Helvetica Neue"/>
              </a:rPr>
              <a:t>C. placated</a:t>
            </a:r>
            <a:br>
              <a:rPr lang="en-US" dirty="0"/>
            </a:br>
            <a:r>
              <a:rPr lang="en-US" b="0" i="0" dirty="0">
                <a:solidFill>
                  <a:srgbClr val="333333"/>
                </a:solidFill>
                <a:effectLst/>
                <a:latin typeface="Helvetica Neue"/>
              </a:rPr>
              <a:t>D. elevated</a:t>
            </a:r>
            <a:br>
              <a:rPr lang="en-US" dirty="0"/>
            </a:br>
            <a:r>
              <a:rPr lang="en-US" b="0" i="0" dirty="0">
                <a:solidFill>
                  <a:srgbClr val="333333"/>
                </a:solidFill>
                <a:effectLst/>
                <a:latin typeface="Helvetica Neue"/>
              </a:rPr>
              <a:t>E. sustained</a:t>
            </a:r>
            <a:endParaRPr lang="en-IN" dirty="0"/>
          </a:p>
        </p:txBody>
      </p:sp>
    </p:spTree>
    <p:extLst>
      <p:ext uri="{BB962C8B-B14F-4D97-AF65-F5344CB8AC3E}">
        <p14:creationId xmlns:p14="http://schemas.microsoft.com/office/powerpoint/2010/main" val="3105749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F16B-69B7-42D6-87B3-34F3E086A2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E8BEE7-33A9-4B14-9F1B-07AC361AB404}"/>
              </a:ext>
            </a:extLst>
          </p:cNvPr>
          <p:cNvSpPr>
            <a:spLocks noGrp="1"/>
          </p:cNvSpPr>
          <p:nvPr>
            <p:ph idx="1"/>
          </p:nvPr>
        </p:nvSpPr>
        <p:spPr/>
        <p:txBody>
          <a:bodyPr/>
          <a:lstStyle/>
          <a:p>
            <a:r>
              <a:rPr lang="en-US" dirty="0"/>
              <a:t>ANS-B</a:t>
            </a:r>
            <a:endParaRPr lang="en-IN" dirty="0"/>
          </a:p>
        </p:txBody>
      </p:sp>
    </p:spTree>
    <p:extLst>
      <p:ext uri="{BB962C8B-B14F-4D97-AF65-F5344CB8AC3E}">
        <p14:creationId xmlns:p14="http://schemas.microsoft.com/office/powerpoint/2010/main" val="167465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2A4A-07B9-432A-A080-846D14B28F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383830-6F0A-475B-8558-BB59A101E4A4}"/>
              </a:ext>
            </a:extLst>
          </p:cNvPr>
          <p:cNvSpPr>
            <a:spLocks noGrp="1"/>
          </p:cNvSpPr>
          <p:nvPr>
            <p:ph idx="1"/>
          </p:nvPr>
        </p:nvSpPr>
        <p:spPr/>
        <p:txBody>
          <a:bodyPr/>
          <a:lstStyle/>
          <a:p>
            <a:r>
              <a:rPr lang="en-US" b="0" i="0" dirty="0">
                <a:solidFill>
                  <a:srgbClr val="333333"/>
                </a:solidFill>
                <a:effectLst/>
                <a:latin typeface="Helvetica Neue"/>
              </a:rPr>
              <a:t>Although the warring parties had settled a number of disputes, past experience made them .......... to express optimism that the talks would be a success.</a:t>
            </a:r>
            <a:br>
              <a:rPr lang="en-US" dirty="0"/>
            </a:br>
            <a:r>
              <a:rPr lang="en-US" b="0" i="0" dirty="0">
                <a:solidFill>
                  <a:srgbClr val="333333"/>
                </a:solidFill>
                <a:effectLst/>
                <a:latin typeface="Helvetica Neue"/>
              </a:rPr>
              <a:t>A. rash</a:t>
            </a:r>
            <a:br>
              <a:rPr lang="en-US" dirty="0"/>
            </a:br>
            <a:r>
              <a:rPr lang="en-US" b="0" i="0" dirty="0">
                <a:solidFill>
                  <a:srgbClr val="333333"/>
                </a:solidFill>
                <a:effectLst/>
                <a:latin typeface="Helvetica Neue"/>
              </a:rPr>
              <a:t>B. ambivalent</a:t>
            </a:r>
            <a:br>
              <a:rPr lang="en-US" dirty="0"/>
            </a:br>
            <a:r>
              <a:rPr lang="en-US" b="0" i="0" dirty="0">
                <a:solidFill>
                  <a:srgbClr val="333333"/>
                </a:solidFill>
                <a:effectLst/>
                <a:latin typeface="Helvetica Neue"/>
              </a:rPr>
              <a:t>C. scornful</a:t>
            </a:r>
            <a:br>
              <a:rPr lang="en-US" dirty="0"/>
            </a:br>
            <a:r>
              <a:rPr lang="en-US" b="0" i="0" dirty="0">
                <a:solidFill>
                  <a:srgbClr val="333333"/>
                </a:solidFill>
                <a:effectLst/>
                <a:latin typeface="Helvetica Neue"/>
              </a:rPr>
              <a:t>D. overjoyed</a:t>
            </a:r>
            <a:br>
              <a:rPr lang="en-US" dirty="0"/>
            </a:br>
            <a:r>
              <a:rPr lang="en-US" b="0" i="0" dirty="0">
                <a:solidFill>
                  <a:srgbClr val="333333"/>
                </a:solidFill>
                <a:effectLst/>
                <a:latin typeface="Helvetica Neue"/>
              </a:rPr>
              <a:t>E. reticent</a:t>
            </a:r>
            <a:endParaRPr lang="en-IN" dirty="0"/>
          </a:p>
        </p:txBody>
      </p:sp>
    </p:spTree>
    <p:extLst>
      <p:ext uri="{BB962C8B-B14F-4D97-AF65-F5344CB8AC3E}">
        <p14:creationId xmlns:p14="http://schemas.microsoft.com/office/powerpoint/2010/main" val="3150773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A30F2-821E-43F6-B6AB-CE4727B970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58FFBD-67B5-4DFD-B002-972FCE35F65E}"/>
              </a:ext>
            </a:extLst>
          </p:cNvPr>
          <p:cNvSpPr>
            <a:spLocks noGrp="1"/>
          </p:cNvSpPr>
          <p:nvPr>
            <p:ph idx="1"/>
          </p:nvPr>
        </p:nvSpPr>
        <p:spPr/>
        <p:txBody>
          <a:bodyPr/>
          <a:lstStyle/>
          <a:p>
            <a:r>
              <a:rPr lang="en-US" dirty="0"/>
              <a:t>ANS-E</a:t>
            </a:r>
            <a:endParaRPr lang="en-IN" dirty="0"/>
          </a:p>
        </p:txBody>
      </p:sp>
    </p:spTree>
    <p:extLst>
      <p:ext uri="{BB962C8B-B14F-4D97-AF65-F5344CB8AC3E}">
        <p14:creationId xmlns:p14="http://schemas.microsoft.com/office/powerpoint/2010/main" val="241760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18C9-F23F-4EC2-93D8-756F5A42CD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73194AF-87B0-4871-A6C1-4C3B3BF1A742}"/>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Governments do not want to take a decision and resort to soft-pedalling, delay tactics and collusion, hoping that the judiciary will _____in to relieve them of the _____ of decision-making.</a:t>
            </a:r>
          </a:p>
          <a:p>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effectLst/>
                <a:latin typeface="Calibri" panose="020F0502020204030204" pitchFamily="34" charset="0"/>
                <a:ea typeface="Calibri" panose="020F0502020204030204" pitchFamily="34" charset="0"/>
                <a:cs typeface="Times New Roman" panose="02020603050405020304" pitchFamily="18" charset="0"/>
              </a:rPr>
              <a:t>A) come, enlightenment</a:t>
            </a:r>
          </a:p>
          <a:p>
            <a:r>
              <a:rPr lang="en-IN" dirty="0">
                <a:effectLst/>
                <a:latin typeface="Calibri" panose="020F0502020204030204" pitchFamily="34" charset="0"/>
                <a:ea typeface="Calibri" panose="020F0502020204030204" pitchFamily="34" charset="0"/>
                <a:cs typeface="Times New Roman" panose="02020603050405020304" pitchFamily="18" charset="0"/>
              </a:rPr>
              <a:t> B) vouch, trouble</a:t>
            </a:r>
          </a:p>
          <a:p>
            <a:r>
              <a:rPr lang="en-IN" dirty="0">
                <a:effectLst/>
                <a:latin typeface="Calibri" panose="020F0502020204030204" pitchFamily="34" charset="0"/>
                <a:ea typeface="Calibri" panose="020F0502020204030204" pitchFamily="34" charset="0"/>
                <a:cs typeface="Times New Roman" panose="02020603050405020304" pitchFamily="18" charset="0"/>
              </a:rPr>
              <a:t>C) barge, pleasure</a:t>
            </a:r>
          </a:p>
          <a:p>
            <a:r>
              <a:rPr lang="en-IN" dirty="0">
                <a:effectLst/>
                <a:latin typeface="Calibri" panose="020F0502020204030204" pitchFamily="34" charset="0"/>
                <a:ea typeface="Calibri" panose="020F0502020204030204" pitchFamily="34" charset="0"/>
                <a:cs typeface="Times New Roman" panose="02020603050405020304" pitchFamily="18" charset="0"/>
              </a:rPr>
              <a:t>D) step, burden</a:t>
            </a:r>
          </a:p>
          <a:p>
            <a:r>
              <a:rPr lang="en-IN" dirty="0">
                <a:effectLst/>
                <a:latin typeface="Calibri" panose="020F0502020204030204" pitchFamily="34" charset="0"/>
                <a:ea typeface="Calibri" panose="020F0502020204030204" pitchFamily="34" charset="0"/>
                <a:cs typeface="Times New Roman" panose="02020603050405020304" pitchFamily="18" charset="0"/>
              </a:rPr>
              <a:t>E) None of these</a:t>
            </a:r>
          </a:p>
          <a:p>
            <a:endParaRPr lang="en-IN" dirty="0"/>
          </a:p>
        </p:txBody>
      </p:sp>
    </p:spTree>
    <p:extLst>
      <p:ext uri="{BB962C8B-B14F-4D97-AF65-F5344CB8AC3E}">
        <p14:creationId xmlns:p14="http://schemas.microsoft.com/office/powerpoint/2010/main" val="2473436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9125-C14F-4E7D-86EA-0B3E1E4F3E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9487CA-4450-45B0-8F1C-1C97D771BCB8}"/>
              </a:ext>
            </a:extLst>
          </p:cNvPr>
          <p:cNvSpPr>
            <a:spLocks noGrp="1"/>
          </p:cNvSpPr>
          <p:nvPr>
            <p:ph idx="1"/>
          </p:nvPr>
        </p:nvSpPr>
        <p:spPr/>
        <p:txBody>
          <a:bodyPr/>
          <a:lstStyle/>
          <a:p>
            <a:r>
              <a:rPr lang="en-US" dirty="0"/>
              <a:t>ANS-D</a:t>
            </a:r>
            <a:endParaRPr lang="en-IN" dirty="0"/>
          </a:p>
        </p:txBody>
      </p:sp>
    </p:spTree>
    <p:extLst>
      <p:ext uri="{BB962C8B-B14F-4D97-AF65-F5344CB8AC3E}">
        <p14:creationId xmlns:p14="http://schemas.microsoft.com/office/powerpoint/2010/main" val="2491696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F586-3090-49CC-BFB0-04A153ECED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E7433A-5908-4A1D-8CC1-4E52C0B8F751}"/>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Crores of public money is ______ on parks in the city and yet most of them are out of ______ for the public.</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A) invested, limits</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B) spent, bounds</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C) bet, reach</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D) put, areas</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E) None of these</a:t>
            </a:r>
          </a:p>
          <a:p>
            <a:endParaRPr lang="en-IN" dirty="0"/>
          </a:p>
        </p:txBody>
      </p:sp>
    </p:spTree>
    <p:extLst>
      <p:ext uri="{BB962C8B-B14F-4D97-AF65-F5344CB8AC3E}">
        <p14:creationId xmlns:p14="http://schemas.microsoft.com/office/powerpoint/2010/main" val="41181193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3351-4C6B-4928-B78D-88C4E27C80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BB9A1E-EB5A-4FEE-BF3A-55A5510E72B6}"/>
              </a:ext>
            </a:extLst>
          </p:cNvPr>
          <p:cNvSpPr>
            <a:spLocks noGrp="1"/>
          </p:cNvSpPr>
          <p:nvPr>
            <p:ph idx="1"/>
          </p:nvPr>
        </p:nvSpPr>
        <p:spPr/>
        <p:txBody>
          <a:bodyPr/>
          <a:lstStyle/>
          <a:p>
            <a:r>
              <a:rPr lang="en-US" dirty="0"/>
              <a:t>ANS-B</a:t>
            </a:r>
            <a:endParaRPr lang="en-IN" dirty="0"/>
          </a:p>
        </p:txBody>
      </p:sp>
    </p:spTree>
    <p:extLst>
      <p:ext uri="{BB962C8B-B14F-4D97-AF65-F5344CB8AC3E}">
        <p14:creationId xmlns:p14="http://schemas.microsoft.com/office/powerpoint/2010/main" val="3763605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8577-C916-49CF-A87C-4C23B5B658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A36585-6596-4ADF-9857-10AB8D6B96F4}"/>
              </a:ext>
            </a:extLst>
          </p:cNvPr>
          <p:cNvSpPr>
            <a:spLocks noGrp="1"/>
          </p:cNvSpPr>
          <p:nvPr>
            <p:ph idx="1"/>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Rules are for those who cannot ______ them and not for the rich and influential who can ______ to ignore them.</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  A) follow, demand</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B) set, opt</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C) break, suggest</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D) challenge, choose</a:t>
            </a:r>
          </a:p>
          <a:p>
            <a:pPr marL="0" indent="0">
              <a:buNone/>
            </a:pPr>
            <a:r>
              <a:rPr lang="en-IN" dirty="0">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E) None of the above</a:t>
            </a:r>
          </a:p>
          <a:p>
            <a:endParaRPr lang="en-IN" dirty="0"/>
          </a:p>
        </p:txBody>
      </p:sp>
    </p:spTree>
    <p:extLst>
      <p:ext uri="{BB962C8B-B14F-4D97-AF65-F5344CB8AC3E}">
        <p14:creationId xmlns:p14="http://schemas.microsoft.com/office/powerpoint/2010/main" val="2839885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203D-ACF4-4862-BE94-26995097B8B0}"/>
              </a:ext>
            </a:extLst>
          </p:cNvPr>
          <p:cNvSpPr>
            <a:spLocks noGrp="1"/>
          </p:cNvSpPr>
          <p:nvPr>
            <p:ph type="title"/>
          </p:nvPr>
        </p:nvSpPr>
        <p:spPr/>
        <p:txBody>
          <a:bodyPr/>
          <a:lstStyle/>
          <a:p>
            <a:r>
              <a:rPr lang="en-IN" b="1" dirty="0"/>
              <a:t>Strategies for Sentence Completion:</a:t>
            </a:r>
          </a:p>
        </p:txBody>
      </p:sp>
      <p:sp>
        <p:nvSpPr>
          <p:cNvPr id="3" name="Content Placeholder 2">
            <a:extLst>
              <a:ext uri="{FF2B5EF4-FFF2-40B4-BE49-F238E27FC236}">
                <a16:creationId xmlns:a16="http://schemas.microsoft.com/office/drawing/2014/main" id="{9E796E79-6F6A-4F6A-9E13-A15F7794B9F3}"/>
              </a:ext>
            </a:extLst>
          </p:cNvPr>
          <p:cNvSpPr>
            <a:spLocks noGrp="1"/>
          </p:cNvSpPr>
          <p:nvPr>
            <p:ph idx="1"/>
          </p:nvPr>
        </p:nvSpPr>
        <p:spPr/>
        <p:txBody>
          <a:bodyPr/>
          <a:lstStyle/>
          <a:p>
            <a:pPr marL="0" indent="0">
              <a:buNone/>
            </a:pPr>
            <a:r>
              <a:rPr lang="en-US" dirty="0"/>
              <a:t>1. </a:t>
            </a:r>
            <a:r>
              <a:rPr lang="en-US" b="1" dirty="0"/>
              <a:t>Read the Sentence</a:t>
            </a:r>
          </a:p>
          <a:p>
            <a:pPr marL="0" indent="0">
              <a:buNone/>
            </a:pPr>
            <a:r>
              <a:rPr lang="en-US" dirty="0"/>
              <a:t>   Use the sentence clues by reading the sentence thoroughly. </a:t>
            </a:r>
          </a:p>
          <a:p>
            <a:pPr marL="0" indent="0">
              <a:buNone/>
            </a:pPr>
            <a:r>
              <a:rPr lang="en-US" dirty="0"/>
              <a:t>2. </a:t>
            </a:r>
            <a:r>
              <a:rPr lang="en-US" b="1" dirty="0"/>
              <a:t>Hints</a:t>
            </a:r>
          </a:p>
          <a:p>
            <a:pPr marL="0" indent="0">
              <a:buNone/>
            </a:pPr>
            <a:r>
              <a:rPr lang="en-US" dirty="0"/>
              <a:t>The hints indicate what should go into the blank for the sentence to make sense. </a:t>
            </a:r>
          </a:p>
          <a:p>
            <a:pPr marL="0" indent="0">
              <a:buNone/>
            </a:pPr>
            <a:r>
              <a:rPr lang="en-US" dirty="0"/>
              <a:t>3. </a:t>
            </a:r>
            <a:r>
              <a:rPr lang="en-US" b="1" dirty="0"/>
              <a:t>Pluses and Minuses</a:t>
            </a:r>
          </a:p>
          <a:p>
            <a:pPr marL="0" indent="0">
              <a:buNone/>
            </a:pPr>
            <a:r>
              <a:rPr lang="en-US" dirty="0"/>
              <a:t>Once you find the word clues, indicate the kind of word you’re looking for with a + (positive meaning) or – (negative) sign. </a:t>
            </a:r>
            <a:endParaRPr lang="en-IN" dirty="0"/>
          </a:p>
        </p:txBody>
      </p:sp>
    </p:spTree>
    <p:extLst>
      <p:ext uri="{BB962C8B-B14F-4D97-AF65-F5344CB8AC3E}">
        <p14:creationId xmlns:p14="http://schemas.microsoft.com/office/powerpoint/2010/main" val="2774182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1D55-3678-495E-B2B6-81FFB0CFC5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6DAF5E-58BB-4CA8-A5AA-BC6621EB182C}"/>
              </a:ext>
            </a:extLst>
          </p:cNvPr>
          <p:cNvSpPr>
            <a:spLocks noGrp="1"/>
          </p:cNvSpPr>
          <p:nvPr>
            <p:ph idx="1"/>
          </p:nvPr>
        </p:nvSpPr>
        <p:spPr/>
        <p:txBody>
          <a:bodyPr/>
          <a:lstStyle/>
          <a:p>
            <a:r>
              <a:rPr lang="en-US" dirty="0"/>
              <a:t>ANS-D</a:t>
            </a:r>
            <a:endParaRPr lang="en-IN" dirty="0"/>
          </a:p>
        </p:txBody>
      </p:sp>
    </p:spTree>
    <p:extLst>
      <p:ext uri="{BB962C8B-B14F-4D97-AF65-F5344CB8AC3E}">
        <p14:creationId xmlns:p14="http://schemas.microsoft.com/office/powerpoint/2010/main" val="3071345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1930-B2F4-4E9C-85A1-0B3439D53C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FCCC7F-A304-4D6E-9D56-9101354BE2D9}"/>
              </a:ext>
            </a:extLst>
          </p:cNvPr>
          <p:cNvSpPr>
            <a:spLocks noGrp="1"/>
          </p:cNvSpPr>
          <p:nvPr>
            <p:ph idx="1"/>
          </p:nvPr>
        </p:nvSpPr>
        <p:spPr/>
        <p:txBody>
          <a:bodyPr>
            <a:normAutofit/>
          </a:bodyPr>
          <a:lstStyle/>
          <a:p>
            <a:r>
              <a:rPr lang="en-US" dirty="0"/>
              <a:t>Experts cannot ______enough on the benefits of _______ more fruits and vegetables in your daily diet.</a:t>
            </a:r>
          </a:p>
          <a:p>
            <a:pPr marL="0" indent="0">
              <a:buNone/>
            </a:pPr>
            <a:r>
              <a:rPr lang="en-US" dirty="0"/>
              <a:t>   </a:t>
            </a:r>
          </a:p>
          <a:p>
            <a:pPr marL="0" indent="0">
              <a:buNone/>
            </a:pPr>
            <a:r>
              <a:rPr lang="en-US" dirty="0"/>
              <a:t>   A) pressure, involving</a:t>
            </a:r>
          </a:p>
          <a:p>
            <a:pPr marL="0" indent="0">
              <a:buNone/>
            </a:pPr>
            <a:r>
              <a:rPr lang="en-US" dirty="0"/>
              <a:t>   B) strain, adding</a:t>
            </a:r>
          </a:p>
          <a:p>
            <a:pPr marL="0" indent="0">
              <a:buNone/>
            </a:pPr>
            <a:r>
              <a:rPr lang="en-US" dirty="0"/>
              <a:t>   C) stress, including</a:t>
            </a:r>
          </a:p>
          <a:p>
            <a:pPr marL="0" indent="0">
              <a:buNone/>
            </a:pPr>
            <a:r>
              <a:rPr lang="en-US" dirty="0"/>
              <a:t>   D) state, mixing</a:t>
            </a:r>
          </a:p>
          <a:p>
            <a:pPr marL="0" indent="0">
              <a:buNone/>
            </a:pPr>
            <a:r>
              <a:rPr lang="en-US" dirty="0"/>
              <a:t>   E) None of these</a:t>
            </a:r>
            <a:endParaRPr lang="en-IN" dirty="0"/>
          </a:p>
        </p:txBody>
      </p:sp>
    </p:spTree>
    <p:extLst>
      <p:ext uri="{BB962C8B-B14F-4D97-AF65-F5344CB8AC3E}">
        <p14:creationId xmlns:p14="http://schemas.microsoft.com/office/powerpoint/2010/main" val="3876638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5E0C-F90B-4D8C-B7F3-F9E0DF9ED7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A6A3BB-EEF6-42D0-8A8D-D477860D6E0E}"/>
              </a:ext>
            </a:extLst>
          </p:cNvPr>
          <p:cNvSpPr>
            <a:spLocks noGrp="1"/>
          </p:cNvSpPr>
          <p:nvPr>
            <p:ph idx="1"/>
          </p:nvPr>
        </p:nvSpPr>
        <p:spPr/>
        <p:txBody>
          <a:bodyPr/>
          <a:lstStyle/>
          <a:p>
            <a:r>
              <a:rPr lang="en-US" dirty="0"/>
              <a:t>ANS-C</a:t>
            </a:r>
            <a:endParaRPr lang="en-IN" dirty="0"/>
          </a:p>
        </p:txBody>
      </p:sp>
    </p:spTree>
    <p:extLst>
      <p:ext uri="{BB962C8B-B14F-4D97-AF65-F5344CB8AC3E}">
        <p14:creationId xmlns:p14="http://schemas.microsoft.com/office/powerpoint/2010/main" val="810945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94BF-8E74-4548-A6FF-D7BD623C55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F26E62-F5D0-4251-93B9-1A0739D431EE}"/>
              </a:ext>
            </a:extLst>
          </p:cNvPr>
          <p:cNvSpPr>
            <a:spLocks noGrp="1"/>
          </p:cNvSpPr>
          <p:nvPr>
            <p:ph idx="1"/>
          </p:nvPr>
        </p:nvSpPr>
        <p:spPr/>
        <p:txBody>
          <a:bodyPr>
            <a:normAutofit/>
          </a:bodyPr>
          <a:lstStyle/>
          <a:p>
            <a:r>
              <a:rPr lang="en-US" dirty="0"/>
              <a:t>Centre should ______ ministries whose functions ______ with the state ministries to save money, deliver efficiently and avoid duplication of work.</a:t>
            </a:r>
          </a:p>
          <a:p>
            <a:pPr marL="0" indent="0">
              <a:buNone/>
            </a:pPr>
            <a:r>
              <a:rPr lang="en-US" dirty="0"/>
              <a:t>   </a:t>
            </a:r>
          </a:p>
          <a:p>
            <a:pPr marL="0" indent="0">
              <a:buNone/>
            </a:pPr>
            <a:r>
              <a:rPr lang="en-US" dirty="0"/>
              <a:t>    A) finish, differ</a:t>
            </a:r>
          </a:p>
          <a:p>
            <a:pPr marL="0" indent="0">
              <a:buNone/>
            </a:pPr>
            <a:r>
              <a:rPr lang="en-US" dirty="0"/>
              <a:t>    B) establish, contradict</a:t>
            </a:r>
          </a:p>
          <a:p>
            <a:pPr marL="0" indent="0">
              <a:buNone/>
            </a:pPr>
            <a:r>
              <a:rPr lang="en-US" dirty="0"/>
              <a:t>    C) abolish, overlap</a:t>
            </a:r>
          </a:p>
          <a:p>
            <a:pPr marL="0" indent="0">
              <a:buNone/>
            </a:pPr>
            <a:r>
              <a:rPr lang="en-US" dirty="0"/>
              <a:t>    D) block, vary</a:t>
            </a:r>
          </a:p>
          <a:p>
            <a:pPr marL="0" indent="0">
              <a:buNone/>
            </a:pPr>
            <a:r>
              <a:rPr lang="en-US" dirty="0"/>
              <a:t>    E) None of these</a:t>
            </a:r>
            <a:endParaRPr lang="en-IN" dirty="0"/>
          </a:p>
        </p:txBody>
      </p:sp>
    </p:spTree>
    <p:extLst>
      <p:ext uri="{BB962C8B-B14F-4D97-AF65-F5344CB8AC3E}">
        <p14:creationId xmlns:p14="http://schemas.microsoft.com/office/powerpoint/2010/main" val="478711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F057-C843-4FCA-94F5-1BF85576C3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290DE4-1711-4EEB-B714-C6BE65A4852D}"/>
              </a:ext>
            </a:extLst>
          </p:cNvPr>
          <p:cNvSpPr>
            <a:spLocks noGrp="1"/>
          </p:cNvSpPr>
          <p:nvPr>
            <p:ph idx="1"/>
          </p:nvPr>
        </p:nvSpPr>
        <p:spPr/>
        <p:txBody>
          <a:bodyPr/>
          <a:lstStyle/>
          <a:p>
            <a:r>
              <a:rPr lang="en-US" dirty="0"/>
              <a:t>ANS-C</a:t>
            </a:r>
            <a:endParaRPr lang="en-IN" dirty="0"/>
          </a:p>
        </p:txBody>
      </p:sp>
    </p:spTree>
    <p:extLst>
      <p:ext uri="{BB962C8B-B14F-4D97-AF65-F5344CB8AC3E}">
        <p14:creationId xmlns:p14="http://schemas.microsoft.com/office/powerpoint/2010/main" val="2245944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B0A9-5A71-4368-86B9-2B72597BA5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3D48DE-DF9D-47CD-B767-EE66FE5B4D32}"/>
              </a:ext>
            </a:extLst>
          </p:cNvPr>
          <p:cNvSpPr>
            <a:spLocks noGrp="1"/>
          </p:cNvSpPr>
          <p:nvPr>
            <p:ph idx="1"/>
          </p:nvPr>
        </p:nvSpPr>
        <p:spPr/>
        <p:txBody>
          <a:bodyPr>
            <a:noAutofit/>
          </a:bodyPr>
          <a:lstStyle/>
          <a:p>
            <a:r>
              <a:rPr lang="en-US" dirty="0"/>
              <a:t>Given that only seven percent of the country’s </a:t>
            </a:r>
            <a:r>
              <a:rPr lang="en-US" dirty="0" err="1"/>
              <a:t>labour</a:t>
            </a:r>
            <a:r>
              <a:rPr lang="en-US" dirty="0"/>
              <a:t> force is in the </a:t>
            </a:r>
            <a:r>
              <a:rPr lang="en-US" dirty="0" err="1"/>
              <a:t>organised</a:t>
            </a:r>
            <a:r>
              <a:rPr lang="en-US" dirty="0"/>
              <a:t> sector, training options ______ for the </a:t>
            </a:r>
            <a:r>
              <a:rPr lang="en-US" dirty="0" err="1"/>
              <a:t>unorganised</a:t>
            </a:r>
            <a:r>
              <a:rPr lang="en-US" dirty="0"/>
              <a:t> sectors should also be ______</a:t>
            </a:r>
          </a:p>
          <a:p>
            <a:pPr marL="0" indent="0">
              <a:buNone/>
            </a:pPr>
            <a:r>
              <a:rPr lang="en-US" dirty="0"/>
              <a:t>     </a:t>
            </a:r>
          </a:p>
          <a:p>
            <a:pPr marL="0" indent="0">
              <a:buNone/>
            </a:pPr>
            <a:r>
              <a:rPr lang="en-US" dirty="0"/>
              <a:t>      A) absent, improved</a:t>
            </a:r>
          </a:p>
          <a:p>
            <a:pPr marL="0" indent="0">
              <a:buNone/>
            </a:pPr>
            <a:r>
              <a:rPr lang="en-US" dirty="0"/>
              <a:t>      B) available, enhanced</a:t>
            </a:r>
          </a:p>
          <a:p>
            <a:pPr marL="0" indent="0">
              <a:buNone/>
            </a:pPr>
            <a:r>
              <a:rPr lang="en-US" dirty="0"/>
              <a:t>      C) lacking, sustained</a:t>
            </a:r>
          </a:p>
          <a:p>
            <a:pPr marL="0" indent="0">
              <a:buNone/>
            </a:pPr>
            <a:r>
              <a:rPr lang="en-US" dirty="0"/>
              <a:t>      D) existing, restricted</a:t>
            </a:r>
          </a:p>
          <a:p>
            <a:pPr marL="0" indent="0">
              <a:buNone/>
            </a:pPr>
            <a:r>
              <a:rPr lang="en-US" dirty="0"/>
              <a:t>       E) None of these</a:t>
            </a:r>
            <a:endParaRPr lang="en-IN" dirty="0"/>
          </a:p>
        </p:txBody>
      </p:sp>
    </p:spTree>
    <p:extLst>
      <p:ext uri="{BB962C8B-B14F-4D97-AF65-F5344CB8AC3E}">
        <p14:creationId xmlns:p14="http://schemas.microsoft.com/office/powerpoint/2010/main" val="1653149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4718-7A82-4A1E-9763-A989EFDD2D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F58590-ACD1-4016-ACB8-15CFD5BEB22D}"/>
              </a:ext>
            </a:extLst>
          </p:cNvPr>
          <p:cNvSpPr>
            <a:spLocks noGrp="1"/>
          </p:cNvSpPr>
          <p:nvPr>
            <p:ph idx="1"/>
          </p:nvPr>
        </p:nvSpPr>
        <p:spPr/>
        <p:txBody>
          <a:bodyPr/>
          <a:lstStyle/>
          <a:p>
            <a:r>
              <a:rPr lang="en-US" dirty="0"/>
              <a:t>ANS-B</a:t>
            </a:r>
            <a:endParaRPr lang="en-IN" dirty="0"/>
          </a:p>
        </p:txBody>
      </p:sp>
    </p:spTree>
    <p:extLst>
      <p:ext uri="{BB962C8B-B14F-4D97-AF65-F5344CB8AC3E}">
        <p14:creationId xmlns:p14="http://schemas.microsoft.com/office/powerpoint/2010/main" val="1280253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C356-A1D7-4964-883F-3C30A7F9A0A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EF936DA-3B31-42C8-ABBF-760F3999D809}"/>
              </a:ext>
            </a:extLst>
          </p:cNvPr>
          <p:cNvSpPr>
            <a:spLocks noGrp="1"/>
          </p:cNvSpPr>
          <p:nvPr>
            <p:ph idx="1"/>
          </p:nvPr>
        </p:nvSpPr>
        <p:spPr/>
        <p:txBody>
          <a:bodyPr>
            <a:normAutofit/>
          </a:bodyPr>
          <a:lstStyle/>
          <a:p>
            <a:r>
              <a:rPr lang="en-US" dirty="0"/>
              <a:t>Government initiatives and participation of many industrial houses in ______ loans to the villagers have led to the _______of the farmers.</a:t>
            </a:r>
          </a:p>
          <a:p>
            <a:endParaRPr lang="en-US" dirty="0"/>
          </a:p>
          <a:p>
            <a:pPr marL="0" indent="0">
              <a:buNone/>
            </a:pPr>
            <a:r>
              <a:rPr lang="en-US" dirty="0"/>
              <a:t>     A) providing, plight</a:t>
            </a:r>
          </a:p>
          <a:p>
            <a:pPr marL="0" indent="0">
              <a:buNone/>
            </a:pPr>
            <a:r>
              <a:rPr lang="en-US" dirty="0"/>
              <a:t>     B) </a:t>
            </a:r>
            <a:r>
              <a:rPr lang="en-US" dirty="0" err="1"/>
              <a:t>subsidising</a:t>
            </a:r>
            <a:r>
              <a:rPr lang="en-US" dirty="0"/>
              <a:t>, suffering</a:t>
            </a:r>
          </a:p>
          <a:p>
            <a:pPr marL="0" indent="0">
              <a:buNone/>
            </a:pPr>
            <a:r>
              <a:rPr lang="en-US" dirty="0"/>
              <a:t>     C) taking, advancement</a:t>
            </a:r>
          </a:p>
          <a:p>
            <a:pPr marL="0" indent="0">
              <a:buNone/>
            </a:pPr>
            <a:r>
              <a:rPr lang="en-US" dirty="0"/>
              <a:t>     D) disbursing, betterment</a:t>
            </a:r>
          </a:p>
          <a:p>
            <a:pPr marL="0" indent="0">
              <a:buNone/>
            </a:pPr>
            <a:r>
              <a:rPr lang="en-US" dirty="0"/>
              <a:t>     E) None of these</a:t>
            </a:r>
            <a:endParaRPr lang="en-IN" dirty="0"/>
          </a:p>
        </p:txBody>
      </p:sp>
    </p:spTree>
    <p:extLst>
      <p:ext uri="{BB962C8B-B14F-4D97-AF65-F5344CB8AC3E}">
        <p14:creationId xmlns:p14="http://schemas.microsoft.com/office/powerpoint/2010/main" val="1917895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5B703-9C41-470C-A566-4B1191059D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09B788-9F30-4DEF-9C96-B55FAA2C4685}"/>
              </a:ext>
            </a:extLst>
          </p:cNvPr>
          <p:cNvSpPr>
            <a:spLocks noGrp="1"/>
          </p:cNvSpPr>
          <p:nvPr>
            <p:ph idx="1"/>
          </p:nvPr>
        </p:nvSpPr>
        <p:spPr/>
        <p:txBody>
          <a:bodyPr/>
          <a:lstStyle/>
          <a:p>
            <a:r>
              <a:rPr lang="en-US" dirty="0"/>
              <a:t>ANS-D</a:t>
            </a:r>
            <a:endParaRPr lang="en-IN" dirty="0"/>
          </a:p>
        </p:txBody>
      </p:sp>
    </p:spTree>
    <p:extLst>
      <p:ext uri="{BB962C8B-B14F-4D97-AF65-F5344CB8AC3E}">
        <p14:creationId xmlns:p14="http://schemas.microsoft.com/office/powerpoint/2010/main" val="1044348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8E4C-2627-4A9B-9BB1-A7199104E3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97BC99-34CA-475D-97AB-D5A526E3ED42}"/>
              </a:ext>
            </a:extLst>
          </p:cNvPr>
          <p:cNvSpPr>
            <a:spLocks noGrp="1"/>
          </p:cNvSpPr>
          <p:nvPr>
            <p:ph idx="1"/>
          </p:nvPr>
        </p:nvSpPr>
        <p:spPr/>
        <p:txBody>
          <a:bodyPr>
            <a:normAutofit lnSpcReduction="10000"/>
          </a:bodyPr>
          <a:lstStyle/>
          <a:p>
            <a:r>
              <a:rPr lang="en-US" dirty="0"/>
              <a:t>	</a:t>
            </a:r>
          </a:p>
          <a:p>
            <a:r>
              <a:rPr lang="en-US" dirty="0"/>
              <a:t>As the weekend finally rolled around, the city folk were only ______ happy to settle down and laugh their cares_______</a:t>
            </a:r>
          </a:p>
          <a:p>
            <a:endParaRPr lang="en-US" dirty="0"/>
          </a:p>
          <a:p>
            <a:pPr marL="0" indent="0">
              <a:buNone/>
            </a:pPr>
            <a:r>
              <a:rPr lang="en-US" dirty="0"/>
              <a:t>    A) just, afar</a:t>
            </a:r>
          </a:p>
          <a:p>
            <a:pPr marL="0" indent="0">
              <a:buNone/>
            </a:pPr>
            <a:r>
              <a:rPr lang="en-US" dirty="0"/>
              <a:t>    B) very, up</a:t>
            </a:r>
          </a:p>
          <a:p>
            <a:pPr marL="0" indent="0">
              <a:buNone/>
            </a:pPr>
            <a:r>
              <a:rPr lang="en-US" dirty="0"/>
              <a:t>    C) too, away</a:t>
            </a:r>
          </a:p>
          <a:p>
            <a:pPr marL="0" indent="0">
              <a:buNone/>
            </a:pPr>
            <a:r>
              <a:rPr lang="en-US" dirty="0"/>
              <a:t>    D) so, an</a:t>
            </a:r>
          </a:p>
          <a:p>
            <a:pPr marL="0" indent="0">
              <a:buNone/>
            </a:pPr>
            <a:r>
              <a:rPr lang="en-US" dirty="0"/>
              <a:t>    E) None of the above</a:t>
            </a:r>
            <a:endParaRPr lang="en-IN" dirty="0"/>
          </a:p>
        </p:txBody>
      </p:sp>
    </p:spTree>
    <p:extLst>
      <p:ext uri="{BB962C8B-B14F-4D97-AF65-F5344CB8AC3E}">
        <p14:creationId xmlns:p14="http://schemas.microsoft.com/office/powerpoint/2010/main" val="1296857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87BB-BB7E-4F92-B4AE-5D230259A3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2F9D27-4820-4BA4-8E42-0189CA589243}"/>
              </a:ext>
            </a:extLst>
          </p:cNvPr>
          <p:cNvSpPr>
            <a:spLocks noGrp="1"/>
          </p:cNvSpPr>
          <p:nvPr>
            <p:ph idx="1"/>
          </p:nvPr>
        </p:nvSpPr>
        <p:spPr/>
        <p:txBody>
          <a:bodyPr>
            <a:normAutofit lnSpcReduction="10000"/>
          </a:bodyPr>
          <a:lstStyle/>
          <a:p>
            <a:r>
              <a:rPr lang="en-US" dirty="0"/>
              <a:t>4. </a:t>
            </a:r>
            <a:r>
              <a:rPr lang="en-US" b="1" dirty="0"/>
              <a:t>Structure Words</a:t>
            </a:r>
          </a:p>
          <a:p>
            <a:r>
              <a:rPr lang="en-US" dirty="0"/>
              <a:t>Look for words like but, rather, although, however, and, while, but, therefore</a:t>
            </a:r>
          </a:p>
          <a:p>
            <a:r>
              <a:rPr lang="en-US" dirty="0"/>
              <a:t>They reveal the sentence organization and the hint-blank relationship. They tell you what kinds of words to look for as they change the thought process in the sentence.</a:t>
            </a:r>
          </a:p>
          <a:p>
            <a:r>
              <a:rPr lang="en-US" dirty="0"/>
              <a:t>5. </a:t>
            </a:r>
            <a:r>
              <a:rPr lang="en-US" b="1" dirty="0"/>
              <a:t>Visualize</a:t>
            </a:r>
          </a:p>
          <a:p>
            <a:r>
              <a:rPr lang="en-US" dirty="0"/>
              <a:t>Before you go to the choices, think of the possible words for the blanks.  It will save you from wrong choices.  If you know roughly the KIND of words needed, the elimination is much easier. </a:t>
            </a:r>
            <a:endParaRPr lang="en-IN" dirty="0"/>
          </a:p>
        </p:txBody>
      </p:sp>
    </p:spTree>
    <p:extLst>
      <p:ext uri="{BB962C8B-B14F-4D97-AF65-F5344CB8AC3E}">
        <p14:creationId xmlns:p14="http://schemas.microsoft.com/office/powerpoint/2010/main" val="1371227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2ECF-B527-40D3-91FE-0A2A938616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26D1C1-16E7-43FA-BD18-F72071A0D1E9}"/>
              </a:ext>
            </a:extLst>
          </p:cNvPr>
          <p:cNvSpPr>
            <a:spLocks noGrp="1"/>
          </p:cNvSpPr>
          <p:nvPr>
            <p:ph idx="1"/>
          </p:nvPr>
        </p:nvSpPr>
        <p:spPr/>
        <p:txBody>
          <a:bodyPr/>
          <a:lstStyle/>
          <a:p>
            <a:r>
              <a:rPr lang="en-US" dirty="0"/>
              <a:t>ANS-C</a:t>
            </a:r>
            <a:endParaRPr lang="en-IN" dirty="0"/>
          </a:p>
        </p:txBody>
      </p:sp>
    </p:spTree>
    <p:extLst>
      <p:ext uri="{BB962C8B-B14F-4D97-AF65-F5344CB8AC3E}">
        <p14:creationId xmlns:p14="http://schemas.microsoft.com/office/powerpoint/2010/main" val="460893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8A87-685C-4442-BD61-47931DDDFE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4C60FB-EDB6-4D6B-BD30-4D5866A7798E}"/>
              </a:ext>
            </a:extLst>
          </p:cNvPr>
          <p:cNvSpPr>
            <a:spLocks noGrp="1"/>
          </p:cNvSpPr>
          <p:nvPr>
            <p:ph idx="1"/>
          </p:nvPr>
        </p:nvSpPr>
        <p:spPr/>
        <p:txBody>
          <a:bodyPr>
            <a:normAutofit lnSpcReduction="10000"/>
          </a:bodyPr>
          <a:lstStyle/>
          <a:p>
            <a:r>
              <a:rPr lang="en-US" dirty="0"/>
              <a:t>The flood of brilliant ideas has not only ______ us, but has also encouraged us to ______ the last date for submission of entries.</a:t>
            </a:r>
          </a:p>
          <a:p>
            <a:pPr marL="0" indent="0">
              <a:buNone/>
            </a:pPr>
            <a:r>
              <a:rPr lang="en-US" dirty="0"/>
              <a:t>   </a:t>
            </a:r>
          </a:p>
          <a:p>
            <a:pPr marL="0" indent="0">
              <a:buNone/>
            </a:pPr>
            <a:endParaRPr lang="en-US" dirty="0"/>
          </a:p>
          <a:p>
            <a:pPr marL="0" indent="0">
              <a:buNone/>
            </a:pPr>
            <a:r>
              <a:rPr lang="en-US" dirty="0"/>
              <a:t>   A) overwhelmed, extend</a:t>
            </a:r>
          </a:p>
          <a:p>
            <a:pPr marL="0" indent="0">
              <a:buNone/>
            </a:pPr>
            <a:r>
              <a:rPr lang="en-US" dirty="0"/>
              <a:t>   B) enjoyed, stretch</a:t>
            </a:r>
          </a:p>
          <a:p>
            <a:pPr marL="0" indent="0">
              <a:buNone/>
            </a:pPr>
            <a:r>
              <a:rPr lang="en-US" dirty="0"/>
              <a:t>   C) dismayed, decide</a:t>
            </a:r>
          </a:p>
          <a:p>
            <a:pPr marL="0" indent="0">
              <a:buNone/>
            </a:pPr>
            <a:r>
              <a:rPr lang="en-US" dirty="0"/>
              <a:t>   D) scared, scrap</a:t>
            </a:r>
          </a:p>
          <a:p>
            <a:pPr marL="0" indent="0">
              <a:buNone/>
            </a:pPr>
            <a:r>
              <a:rPr lang="en-US" dirty="0"/>
              <a:t>   E) None of these</a:t>
            </a:r>
            <a:endParaRPr lang="en-IN" dirty="0"/>
          </a:p>
        </p:txBody>
      </p:sp>
    </p:spTree>
    <p:extLst>
      <p:ext uri="{BB962C8B-B14F-4D97-AF65-F5344CB8AC3E}">
        <p14:creationId xmlns:p14="http://schemas.microsoft.com/office/powerpoint/2010/main" val="1076838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6851E-1AD0-4483-BF95-4DB4D1145F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05454C-3F40-4EA7-96EC-E28D446E7B34}"/>
              </a:ext>
            </a:extLst>
          </p:cNvPr>
          <p:cNvSpPr>
            <a:spLocks noGrp="1"/>
          </p:cNvSpPr>
          <p:nvPr>
            <p:ph idx="1"/>
          </p:nvPr>
        </p:nvSpPr>
        <p:spPr/>
        <p:txBody>
          <a:bodyPr/>
          <a:lstStyle/>
          <a:p>
            <a:r>
              <a:rPr lang="en-US" dirty="0"/>
              <a:t>ANS-A</a:t>
            </a:r>
            <a:endParaRPr lang="en-IN" dirty="0"/>
          </a:p>
        </p:txBody>
      </p:sp>
    </p:spTree>
    <p:extLst>
      <p:ext uri="{BB962C8B-B14F-4D97-AF65-F5344CB8AC3E}">
        <p14:creationId xmlns:p14="http://schemas.microsoft.com/office/powerpoint/2010/main" val="978730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05D5-3556-4A7F-B5C9-A79EF4345D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C0A7C3-D7E7-4C5E-B8A3-BF6DB13FC7A3}"/>
              </a:ext>
            </a:extLst>
          </p:cNvPr>
          <p:cNvSpPr>
            <a:spLocks noGrp="1"/>
          </p:cNvSpPr>
          <p:nvPr>
            <p:ph idx="1"/>
          </p:nvPr>
        </p:nvSpPr>
        <p:spPr/>
        <p:txBody>
          <a:bodyPr>
            <a:normAutofit/>
          </a:bodyPr>
          <a:lstStyle/>
          <a:p>
            <a:r>
              <a:rPr lang="en-US" dirty="0"/>
              <a:t>______about prolonged power cuts in urban areas, the authorities have decided to ______ over to more reliable and eco-friendly systems to run its pumps.</a:t>
            </a:r>
          </a:p>
          <a:p>
            <a:endParaRPr lang="en-US" dirty="0"/>
          </a:p>
          <a:p>
            <a:pPr marL="0" indent="0">
              <a:buNone/>
            </a:pPr>
            <a:r>
              <a:rPr lang="en-US" dirty="0"/>
              <a:t>   A) worried, shift</a:t>
            </a:r>
          </a:p>
          <a:p>
            <a:pPr marL="0" indent="0">
              <a:buNone/>
            </a:pPr>
            <a:r>
              <a:rPr lang="en-US" dirty="0"/>
              <a:t>   B) frantic, move</a:t>
            </a:r>
          </a:p>
          <a:p>
            <a:pPr marL="0" indent="0">
              <a:buNone/>
            </a:pPr>
            <a:r>
              <a:rPr lang="en-US" dirty="0"/>
              <a:t>   C) troubled, jump</a:t>
            </a:r>
          </a:p>
          <a:p>
            <a:pPr marL="0" indent="0">
              <a:buNone/>
            </a:pPr>
            <a:r>
              <a:rPr lang="en-US" dirty="0"/>
              <a:t>   D) concerned, switch</a:t>
            </a:r>
          </a:p>
          <a:p>
            <a:pPr marL="0" indent="0">
              <a:buNone/>
            </a:pPr>
            <a:r>
              <a:rPr lang="en-US" dirty="0"/>
              <a:t>   E) None of these</a:t>
            </a:r>
            <a:endParaRPr lang="en-IN" dirty="0"/>
          </a:p>
        </p:txBody>
      </p:sp>
    </p:spTree>
    <p:extLst>
      <p:ext uri="{BB962C8B-B14F-4D97-AF65-F5344CB8AC3E}">
        <p14:creationId xmlns:p14="http://schemas.microsoft.com/office/powerpoint/2010/main" val="1224285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6D40-53E7-485E-B80E-EE6EEDB95F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B4EC62-E533-40ED-8770-ABFCC50F7816}"/>
              </a:ext>
            </a:extLst>
          </p:cNvPr>
          <p:cNvSpPr>
            <a:spLocks noGrp="1"/>
          </p:cNvSpPr>
          <p:nvPr>
            <p:ph idx="1"/>
          </p:nvPr>
        </p:nvSpPr>
        <p:spPr/>
        <p:txBody>
          <a:bodyPr/>
          <a:lstStyle/>
          <a:p>
            <a:r>
              <a:rPr lang="en-US" dirty="0"/>
              <a:t>ANS-D</a:t>
            </a:r>
            <a:endParaRPr lang="en-IN" dirty="0"/>
          </a:p>
        </p:txBody>
      </p:sp>
    </p:spTree>
    <p:extLst>
      <p:ext uri="{BB962C8B-B14F-4D97-AF65-F5344CB8AC3E}">
        <p14:creationId xmlns:p14="http://schemas.microsoft.com/office/powerpoint/2010/main" val="122662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D579-6340-42E1-8EBF-B87416A1599B}"/>
              </a:ext>
            </a:extLst>
          </p:cNvPr>
          <p:cNvSpPr>
            <a:spLocks noGrp="1"/>
          </p:cNvSpPr>
          <p:nvPr>
            <p:ph type="title"/>
          </p:nvPr>
        </p:nvSpPr>
        <p:spPr/>
        <p:txBody>
          <a:bodyPr/>
          <a:lstStyle/>
          <a:p>
            <a:r>
              <a:rPr lang="en-IN" b="1" dirty="0"/>
              <a:t>Exercises</a:t>
            </a:r>
          </a:p>
        </p:txBody>
      </p:sp>
      <p:sp>
        <p:nvSpPr>
          <p:cNvPr id="3" name="Content Placeholder 2">
            <a:extLst>
              <a:ext uri="{FF2B5EF4-FFF2-40B4-BE49-F238E27FC236}">
                <a16:creationId xmlns:a16="http://schemas.microsoft.com/office/drawing/2014/main" id="{03A5E157-E635-4536-A93C-A9F795D4F499}"/>
              </a:ext>
            </a:extLst>
          </p:cNvPr>
          <p:cNvSpPr>
            <a:spLocks noGrp="1"/>
          </p:cNvSpPr>
          <p:nvPr>
            <p:ph idx="1"/>
          </p:nvPr>
        </p:nvSpPr>
        <p:spPr/>
        <p:txBody>
          <a:bodyPr/>
          <a:lstStyle/>
          <a:p>
            <a:pPr algn="l"/>
            <a:r>
              <a:rPr lang="en-US" b="0" i="0" dirty="0">
                <a:effectLst/>
                <a:latin typeface="Minion Pro"/>
              </a:rPr>
              <a:t>Suresh’s skin was ______ to burn if he spent too much time in the sun.</a:t>
            </a:r>
          </a:p>
          <a:p>
            <a:pPr marL="0" indent="0" algn="l">
              <a:buNone/>
            </a:pPr>
            <a:r>
              <a:rPr lang="en-US" b="0" i="0" dirty="0">
                <a:effectLst/>
                <a:latin typeface="Minion Pro"/>
              </a:rPr>
              <a:t>(</a:t>
            </a:r>
            <a:r>
              <a:rPr lang="en-US" dirty="0">
                <a:latin typeface="Minion Pro"/>
              </a:rPr>
              <a:t>a</a:t>
            </a:r>
            <a:r>
              <a:rPr lang="en-US" b="0" i="0" dirty="0">
                <a:effectLst/>
                <a:latin typeface="Minion Pro"/>
              </a:rPr>
              <a:t>)   Prone</a:t>
            </a:r>
          </a:p>
          <a:p>
            <a:pPr marL="0" indent="0" algn="l">
              <a:buNone/>
            </a:pPr>
            <a:r>
              <a:rPr lang="en-US" b="0" i="0" dirty="0">
                <a:effectLst/>
                <a:latin typeface="Minion Pro"/>
              </a:rPr>
              <a:t>(</a:t>
            </a:r>
            <a:r>
              <a:rPr lang="en-US" dirty="0">
                <a:latin typeface="Minion Pro"/>
              </a:rPr>
              <a:t>b</a:t>
            </a:r>
            <a:r>
              <a:rPr lang="en-US" b="0" i="0" dirty="0">
                <a:effectLst/>
                <a:latin typeface="Minion Pro"/>
              </a:rPr>
              <a:t>)  Eminent</a:t>
            </a:r>
          </a:p>
          <a:p>
            <a:pPr marL="0" indent="0" algn="l">
              <a:buNone/>
            </a:pPr>
            <a:r>
              <a:rPr lang="en-US" b="0" i="0" dirty="0">
                <a:effectLst/>
                <a:latin typeface="Minion Pro"/>
              </a:rPr>
              <a:t>(</a:t>
            </a:r>
            <a:r>
              <a:rPr lang="en-US" dirty="0">
                <a:latin typeface="Minion Pro"/>
              </a:rPr>
              <a:t>c</a:t>
            </a:r>
            <a:r>
              <a:rPr lang="en-US" b="0" i="0" dirty="0">
                <a:effectLst/>
                <a:latin typeface="Minion Pro"/>
              </a:rPr>
              <a:t>) Erect</a:t>
            </a:r>
          </a:p>
          <a:p>
            <a:pPr marL="0" indent="0" algn="l">
              <a:buNone/>
            </a:pPr>
            <a:r>
              <a:rPr lang="en-US" b="0" i="0" dirty="0">
                <a:effectLst/>
                <a:latin typeface="Minion Pro"/>
              </a:rPr>
              <a:t>(</a:t>
            </a:r>
            <a:r>
              <a:rPr lang="en-US" dirty="0">
                <a:latin typeface="Minion Pro"/>
              </a:rPr>
              <a:t>d</a:t>
            </a:r>
            <a:r>
              <a:rPr lang="en-US" b="0" i="0" dirty="0">
                <a:effectLst/>
                <a:latin typeface="Minion Pro"/>
              </a:rPr>
              <a:t>) Daunted</a:t>
            </a:r>
          </a:p>
          <a:p>
            <a:endParaRPr lang="en-IN" dirty="0"/>
          </a:p>
        </p:txBody>
      </p:sp>
    </p:spTree>
    <p:extLst>
      <p:ext uri="{BB962C8B-B14F-4D97-AF65-F5344CB8AC3E}">
        <p14:creationId xmlns:p14="http://schemas.microsoft.com/office/powerpoint/2010/main" val="224962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857C-7D13-447B-9E5F-91CE291420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E60ABD-C746-46A3-B451-EADFF65D7F7E}"/>
              </a:ext>
            </a:extLst>
          </p:cNvPr>
          <p:cNvSpPr>
            <a:spLocks noGrp="1"/>
          </p:cNvSpPr>
          <p:nvPr>
            <p:ph idx="1"/>
          </p:nvPr>
        </p:nvSpPr>
        <p:spPr/>
        <p:txBody>
          <a:bodyPr/>
          <a:lstStyle/>
          <a:p>
            <a:r>
              <a:rPr lang="en-US" dirty="0"/>
              <a:t>ANS-A</a:t>
            </a:r>
          </a:p>
          <a:p>
            <a:r>
              <a:rPr lang="en-US" b="0" i="0" dirty="0">
                <a:effectLst/>
                <a:latin typeface="Minion Pro"/>
              </a:rPr>
              <a:t>Prone is the correct answer which is an adjective. Its meaning is – a tendency or inclination to something.</a:t>
            </a:r>
            <a:endParaRPr lang="en-IN" dirty="0"/>
          </a:p>
        </p:txBody>
      </p:sp>
    </p:spTree>
    <p:extLst>
      <p:ext uri="{BB962C8B-B14F-4D97-AF65-F5344CB8AC3E}">
        <p14:creationId xmlns:p14="http://schemas.microsoft.com/office/powerpoint/2010/main" val="52640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3685-4B9D-4BA3-9A7D-CEB568E5E5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FAD916-2691-4CB2-89FC-D19586312E23}"/>
              </a:ext>
            </a:extLst>
          </p:cNvPr>
          <p:cNvSpPr>
            <a:spLocks noGrp="1"/>
          </p:cNvSpPr>
          <p:nvPr>
            <p:ph idx="1"/>
          </p:nvPr>
        </p:nvSpPr>
        <p:spPr/>
        <p:txBody>
          <a:bodyPr/>
          <a:lstStyle/>
          <a:p>
            <a:pPr algn="l"/>
            <a:r>
              <a:rPr lang="en-US" b="0" i="0" dirty="0">
                <a:effectLst/>
                <a:latin typeface="Minion Pro"/>
              </a:rPr>
              <a:t>The Security officer ______ the crowd to step back from the fire to avoid any mishappening.</a:t>
            </a:r>
          </a:p>
          <a:p>
            <a:pPr algn="l"/>
            <a:r>
              <a:rPr lang="en-US" b="0" i="0" dirty="0">
                <a:effectLst/>
                <a:latin typeface="Minion Pro"/>
              </a:rPr>
              <a:t>(</a:t>
            </a:r>
            <a:r>
              <a:rPr lang="en-US" dirty="0">
                <a:latin typeface="Minion Pro"/>
              </a:rPr>
              <a:t>A</a:t>
            </a:r>
            <a:r>
              <a:rPr lang="en-US" b="0" i="0" dirty="0">
                <a:effectLst/>
                <a:latin typeface="Minion Pro"/>
              </a:rPr>
              <a:t>)   Undulated</a:t>
            </a:r>
          </a:p>
          <a:p>
            <a:pPr algn="l"/>
            <a:r>
              <a:rPr lang="en-US" b="0" i="0" dirty="0">
                <a:effectLst/>
                <a:latin typeface="Minion Pro"/>
              </a:rPr>
              <a:t>(</a:t>
            </a:r>
            <a:r>
              <a:rPr lang="en-US" dirty="0">
                <a:latin typeface="Minion Pro"/>
              </a:rPr>
              <a:t>B</a:t>
            </a:r>
            <a:r>
              <a:rPr lang="en-US" b="0" i="0" dirty="0">
                <a:effectLst/>
                <a:latin typeface="Minion Pro"/>
              </a:rPr>
              <a:t>)  Enjoined</a:t>
            </a:r>
          </a:p>
          <a:p>
            <a:pPr algn="l"/>
            <a:r>
              <a:rPr lang="en-US" b="0" i="0" dirty="0">
                <a:effectLst/>
                <a:latin typeface="Minion Pro"/>
              </a:rPr>
              <a:t>(</a:t>
            </a:r>
            <a:r>
              <a:rPr lang="en-US" dirty="0">
                <a:latin typeface="Minion Pro"/>
              </a:rPr>
              <a:t>C</a:t>
            </a:r>
            <a:r>
              <a:rPr lang="en-US" b="0" i="0" dirty="0">
                <a:effectLst/>
                <a:latin typeface="Minion Pro"/>
              </a:rPr>
              <a:t>) Stagnated</a:t>
            </a:r>
          </a:p>
          <a:p>
            <a:pPr algn="l"/>
            <a:r>
              <a:rPr lang="en-US" b="0" i="0" dirty="0">
                <a:effectLst/>
                <a:latin typeface="Minion Pro"/>
              </a:rPr>
              <a:t>(</a:t>
            </a:r>
            <a:r>
              <a:rPr lang="en-US" dirty="0">
                <a:latin typeface="Minion Pro"/>
              </a:rPr>
              <a:t>D</a:t>
            </a:r>
            <a:r>
              <a:rPr lang="en-US" b="0" i="0" dirty="0">
                <a:effectLst/>
                <a:latin typeface="Minion Pro"/>
              </a:rPr>
              <a:t>)  Delineated</a:t>
            </a:r>
          </a:p>
          <a:p>
            <a:endParaRPr lang="en-IN" dirty="0"/>
          </a:p>
        </p:txBody>
      </p:sp>
    </p:spTree>
    <p:extLst>
      <p:ext uri="{BB962C8B-B14F-4D97-AF65-F5344CB8AC3E}">
        <p14:creationId xmlns:p14="http://schemas.microsoft.com/office/powerpoint/2010/main" val="135632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C58C-D535-47EF-B603-2935095BF2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778D39-2682-41BA-A881-FA1EF3E4A190}"/>
              </a:ext>
            </a:extLst>
          </p:cNvPr>
          <p:cNvSpPr>
            <a:spLocks noGrp="1"/>
          </p:cNvSpPr>
          <p:nvPr>
            <p:ph idx="1"/>
          </p:nvPr>
        </p:nvSpPr>
        <p:spPr/>
        <p:txBody>
          <a:bodyPr/>
          <a:lstStyle/>
          <a:p>
            <a:r>
              <a:rPr lang="en-US" dirty="0"/>
              <a:t>ANS-B</a:t>
            </a:r>
          </a:p>
          <a:p>
            <a:pPr algn="l"/>
            <a:r>
              <a:rPr lang="en-US" b="0" i="0" dirty="0">
                <a:effectLst/>
                <a:latin typeface="Minion Pro"/>
              </a:rPr>
              <a:t>Enjoined is the correct answer which is a verb. Its meaning is to issue an order or command with authority.</a:t>
            </a:r>
          </a:p>
          <a:p>
            <a:pPr marL="0" indent="0">
              <a:buNone/>
            </a:pPr>
            <a:br>
              <a:rPr lang="en-US" b="0" i="0" dirty="0">
                <a:solidFill>
                  <a:srgbClr val="0B0B0B"/>
                </a:solidFill>
                <a:effectLst/>
                <a:latin typeface="Open Sans" panose="020B0606030504020204" pitchFamily="34" charset="0"/>
              </a:rPr>
            </a:br>
            <a:endParaRPr lang="en-IN" dirty="0"/>
          </a:p>
        </p:txBody>
      </p:sp>
    </p:spTree>
    <p:extLst>
      <p:ext uri="{BB962C8B-B14F-4D97-AF65-F5344CB8AC3E}">
        <p14:creationId xmlns:p14="http://schemas.microsoft.com/office/powerpoint/2010/main" val="2502389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2C4E4-61B6-4FD6-875E-172FA5F8B5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77C351-971E-43CB-9E63-66C44A617A27}"/>
              </a:ext>
            </a:extLst>
          </p:cNvPr>
          <p:cNvSpPr>
            <a:spLocks noGrp="1"/>
          </p:cNvSpPr>
          <p:nvPr>
            <p:ph idx="1"/>
          </p:nvPr>
        </p:nvSpPr>
        <p:spPr/>
        <p:txBody>
          <a:bodyPr/>
          <a:lstStyle/>
          <a:p>
            <a:r>
              <a:rPr lang="en-US" dirty="0"/>
              <a:t>Under the ______ of their mother, the newborn kittens knew they were protected, since any predator would have to harm their mother before it could get to them. </a:t>
            </a:r>
          </a:p>
          <a:p>
            <a:r>
              <a:rPr lang="en-US" dirty="0"/>
              <a:t>A. aegis</a:t>
            </a:r>
          </a:p>
          <a:p>
            <a:r>
              <a:rPr lang="en-US" dirty="0"/>
              <a:t> B. negligence</a:t>
            </a:r>
          </a:p>
          <a:p>
            <a:r>
              <a:rPr lang="en-US" dirty="0"/>
              <a:t> C. truancy </a:t>
            </a:r>
          </a:p>
          <a:p>
            <a:r>
              <a:rPr lang="en-US" dirty="0"/>
              <a:t>D. apostasy </a:t>
            </a:r>
          </a:p>
          <a:p>
            <a:r>
              <a:rPr lang="en-US" dirty="0"/>
              <a:t>E. primogeniture</a:t>
            </a:r>
            <a:endParaRPr lang="en-IN" dirty="0"/>
          </a:p>
        </p:txBody>
      </p:sp>
    </p:spTree>
    <p:extLst>
      <p:ext uri="{BB962C8B-B14F-4D97-AF65-F5344CB8AC3E}">
        <p14:creationId xmlns:p14="http://schemas.microsoft.com/office/powerpoint/2010/main" val="437232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1511</Words>
  <Application>Microsoft Office PowerPoint</Application>
  <PresentationFormat>Widescreen</PresentationFormat>
  <Paragraphs>153</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Helvetica Neue</vt:lpstr>
      <vt:lpstr>Minion Pro</vt:lpstr>
      <vt:lpstr>Open Sans</vt:lpstr>
      <vt:lpstr>Verdana</vt:lpstr>
      <vt:lpstr>Office Theme</vt:lpstr>
      <vt:lpstr>Sentence Completion</vt:lpstr>
      <vt:lpstr>About the topic</vt:lpstr>
      <vt:lpstr>Strategies for Sentence Completion:</vt:lpstr>
      <vt:lpstr>PowerPoint Presentation</vt:lpstr>
      <vt:lpstr>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Sentence Completion</dc:title>
  <dc:creator>HP</dc:creator>
  <cp:lastModifiedBy>HP</cp:lastModifiedBy>
  <cp:revision>2</cp:revision>
  <dcterms:created xsi:type="dcterms:W3CDTF">2022-01-24T10:58:09Z</dcterms:created>
  <dcterms:modified xsi:type="dcterms:W3CDTF">2022-01-26T07:36:37Z</dcterms:modified>
</cp:coreProperties>
</file>