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1" r:id="rId2"/>
    <p:sldId id="533" r:id="rId3"/>
    <p:sldId id="534" r:id="rId4"/>
    <p:sldId id="535" r:id="rId5"/>
    <p:sldId id="546" r:id="rId6"/>
    <p:sldId id="536" r:id="rId7"/>
    <p:sldId id="547" r:id="rId8"/>
    <p:sldId id="545" r:id="rId9"/>
    <p:sldId id="550" r:id="rId10"/>
    <p:sldId id="538" r:id="rId11"/>
    <p:sldId id="539" r:id="rId12"/>
    <p:sldId id="540" r:id="rId13"/>
    <p:sldId id="541" r:id="rId14"/>
    <p:sldId id="542" r:id="rId15"/>
    <p:sldId id="551" r:id="rId16"/>
    <p:sldId id="543" r:id="rId17"/>
    <p:sldId id="553" r:id="rId18"/>
    <p:sldId id="544" r:id="rId19"/>
    <p:sldId id="552" r:id="rId20"/>
    <p:sldId id="515" r:id="rId21"/>
    <p:sldId id="445" r:id="rId22"/>
    <p:sldId id="486" r:id="rId23"/>
    <p:sldId id="338" r:id="rId2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06"/>
    <a:srgbClr val="F66601"/>
    <a:srgbClr val="ED7D31"/>
    <a:srgbClr val="EF5259"/>
    <a:srgbClr val="37A853"/>
    <a:srgbClr val="4284F2"/>
    <a:srgbClr val="F9BC07"/>
    <a:srgbClr val="34A853"/>
    <a:srgbClr val="4285F5"/>
    <a:srgbClr val="3C4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54"/>
    <p:restoredTop sz="85499"/>
  </p:normalViewPr>
  <p:slideViewPr>
    <p:cSldViewPr snapToGrid="0" snapToObjects="1">
      <p:cViewPr varScale="1">
        <p:scale>
          <a:sx n="124" d="100"/>
          <a:sy n="124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841B0-6324-FB4D-8BF8-2B9945981333}" type="datetimeFigureOut">
              <a:rPr lang="en-CL" smtClean="0"/>
              <a:t>12-05-21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66C28-E3E9-1747-911E-09A0ED36C091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5376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E5B6-11CA-9242-9D53-B2578F5C8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580E-6D25-384C-93FF-B4730954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115E-4F17-7A4D-85C5-C04A1070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C0C3-ACC5-5044-BBB5-4DE3DF7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BE95-D481-6447-BB86-2FD3687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905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425C-0ABD-9F43-B076-051F027B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A9D1-9819-0F41-B7D5-8955854F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6D5-9467-9F47-92C3-287DC15A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06DE-2DD7-4549-9568-EC4646D5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BB6A-0B11-A84B-B1E7-5CA0E8E0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824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E5244-FDB2-C44B-9CB4-2EA7EDD03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8C1A7-030E-3648-AB5C-7E22305D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88ED-39D8-014F-B180-8EF666BA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7A51-2838-0747-B21F-CC799870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5190-5A3E-124E-A7D7-B0D0D5A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419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7071-E4B5-CF48-92C8-94E0F392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49FA-577B-0248-9DA8-011DC615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F9CF-5376-0541-BA88-9CAA4B02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B122-54DB-4B4C-A9B5-2ABC0B1C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8EA3-BB69-7941-9565-561FC968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466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8906-663F-6542-9BA8-99349301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2D36-AFE8-B14C-96AC-DC84BB27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7123-6503-A348-B6AA-45FC1B05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F0A1-B5FA-D34E-BC16-C09B5364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4202-7B39-294D-A321-11D93A35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2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3496-15E3-854B-857C-B7A8CAE5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4D3-A557-0642-9229-97ECD60A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D3B90-94D3-724D-B04F-9797B971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85EE-9ED0-F144-85CB-C17843DE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F021-2AC8-5D4A-A17D-4976855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AF4B-6EAD-5848-9C3E-7C2C9601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975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DD1A-68E1-724C-93AA-6B054180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C1EE-ED72-6B48-A486-D2268D5A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AEA84-A368-5749-A354-5C5A6EB9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15AF2-F779-4D46-BA70-FBD3305F6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727A-8C6B-2B49-8822-1A5C441AE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A0FA4-58B5-9849-9DE0-8876E043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35F6-32A8-0A48-8E7D-214A8084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295D3-1BAA-1440-803B-AAD199BF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173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B22B-0281-B146-BD1F-4914668A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9AEFF-E591-AA48-A54C-768C3264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9C71-7B3D-144B-806F-9F3140EE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734B7-F3C5-FF4E-A291-8505966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430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6C88-49D1-0740-A810-412E7EBE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5D9-3B2E-404A-BF7C-D556FB8ACC8F}" type="datetimeFigureOut">
              <a:rPr lang="en-CL" smtClean="0"/>
              <a:t>12-05-21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AAA36-D6E5-7649-8F0F-1E02793D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779E-0612-2747-BAC1-BEE3E324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18AE-7B95-0444-BE8B-0D180A20FA2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299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A6A4-605A-C844-B5A9-F5E63786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3DF0-B43D-8F44-B4DE-B7562B06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9458-08E2-0B4C-B56D-B9A41EC1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932B-48D4-0A4B-AD86-ABBDA644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5D56-3D26-4244-A01F-220CF51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9729-8F64-994E-AC8A-6FDAEEBE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589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8AB3-2831-2E43-9BF3-2B516411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73D98-4388-7846-8351-ED36FA274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40302-DC8D-F449-B816-AD784A66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1BC7-5FEB-C347-923D-1B7BEE19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5ED35D9-3B2E-404A-BF7C-D556FB8ACC8F}" type="datetimeFigureOut">
              <a:rPr lang="en-CL" smtClean="0"/>
              <a:pPr/>
              <a:t>12-05-21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5706-5928-3048-B1F9-EABC36B5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1ACD-14FE-5A41-AEBD-115B8D32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AF18AE-7B95-0444-BE8B-0D180A20FA29}" type="slidenum">
              <a:rPr lang="en-CL" smtClean="0"/>
              <a:pPr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204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D6AC9-1AB4-404A-9D9A-EA61E14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D87B-0561-0D4D-B0FA-E861CE9C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7963-26ED-C345-90FF-7530E0A5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35D9-3B2E-404A-BF7C-D556FB8ACC8F}" type="datetimeFigureOut">
              <a:rPr lang="en-CL" smtClean="0"/>
              <a:t>12-05-21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0B86-056C-1C42-B280-DED19905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E74A-06ED-024F-B937-C27F1D62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18AE-7B95-0444-BE8B-0D180A20FA29}" type="slidenum">
              <a:rPr lang="en-CL" smtClean="0"/>
              <a:t>‹#›</a:t>
            </a:fld>
            <a:endParaRPr lang="en-CL"/>
          </a:p>
        </p:txBody>
      </p:sp>
      <p:sp>
        <p:nvSpPr>
          <p:cNvPr id="7" name="Google Shape;12;p1">
            <a:extLst>
              <a:ext uri="{FF2B5EF4-FFF2-40B4-BE49-F238E27FC236}">
                <a16:creationId xmlns:a16="http://schemas.microsoft.com/office/drawing/2014/main" id="{8376B302-4731-6149-9AE4-65E5FE7C334F}"/>
              </a:ext>
            </a:extLst>
          </p:cNvPr>
          <p:cNvSpPr txBox="1">
            <a:spLocks/>
          </p:cNvSpPr>
          <p:nvPr userDrawn="1"/>
        </p:nvSpPr>
        <p:spPr>
          <a:xfrm>
            <a:off x="10711544" y="6356350"/>
            <a:ext cx="642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CL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rianplancher.com/" TargetMode="External"/><Relationship Id="rId3" Type="http://schemas.openxmlformats.org/officeDocument/2006/relationships/hyperlink" Target="https://www.edx.org/professional-certificate/harvardx-tiny-machine-learning" TargetMode="External"/><Relationship Id="rId7" Type="http://schemas.openxmlformats.org/officeDocument/2006/relationships/hyperlink" Target="https://scholar.harvard.edu/vijay-janapa-reddi" TargetMode="External"/><Relationship Id="rId2" Type="http://schemas.openxmlformats.org/officeDocument/2006/relationships/hyperlink" Target="https://sites.google.com/g.harvard.edu/tinyml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urencemoroney.com/" TargetMode="External"/><Relationship Id="rId5" Type="http://schemas.openxmlformats.org/officeDocument/2006/relationships/hyperlink" Target="https://www.oreilly.com/library/view/tinyml/9781492052036/" TargetMode="External"/><Relationship Id="rId4" Type="http://schemas.openxmlformats.org/officeDocument/2006/relationships/hyperlink" Target="https://www.coursera.org/learn/introduction-to-embedded-machine-learning" TargetMode="External"/><Relationship Id="rId9" Type="http://schemas.openxmlformats.org/officeDocument/2006/relationships/hyperlink" Target="https://tinymlx.org/TinyML4D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81FE7E-EF0B-A04E-BD1A-61E60EC9F58C}"/>
              </a:ext>
            </a:extLst>
          </p:cNvPr>
          <p:cNvGrpSpPr/>
          <p:nvPr/>
        </p:nvGrpSpPr>
        <p:grpSpPr>
          <a:xfrm>
            <a:off x="0" y="4352"/>
            <a:ext cx="12192000" cy="6849296"/>
            <a:chOff x="0" y="4352"/>
            <a:chExt cx="12192000" cy="68492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58833F-B9B7-1D4C-987A-102F3E3E5A85}"/>
                </a:ext>
              </a:extLst>
            </p:cNvPr>
            <p:cNvGrpSpPr/>
            <p:nvPr/>
          </p:nvGrpSpPr>
          <p:grpSpPr>
            <a:xfrm>
              <a:off x="0" y="4352"/>
              <a:ext cx="12192000" cy="6849296"/>
              <a:chOff x="0" y="4352"/>
              <a:chExt cx="12192000" cy="684929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49AA78-8ED5-9349-850F-1D4C6DEB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352"/>
                <a:ext cx="12192000" cy="6849296"/>
              </a:xfrm>
              <a:prstGeom prst="rect">
                <a:avLst/>
              </a:prstGeom>
            </p:spPr>
          </p:pic>
          <p:sp>
            <p:nvSpPr>
              <p:cNvPr id="5" name="Google Shape;95;p1">
                <a:extLst>
                  <a:ext uri="{FF2B5EF4-FFF2-40B4-BE49-F238E27FC236}">
                    <a16:creationId xmlns:a16="http://schemas.microsoft.com/office/drawing/2014/main" id="{9BFB3012-B967-CE43-81B7-35910A243A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5885" y="5259763"/>
                <a:ext cx="3713821" cy="429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r">
                  <a:spcBef>
                    <a:spcPts val="0"/>
                  </a:spcBef>
                  <a:spcAft>
                    <a:spcPts val="60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lang="en-US" sz="2400" dirty="0">
                    <a:solidFill>
                      <a:srgbClr val="EF5259"/>
                    </a:solidFill>
                    <a:latin typeface="+mn-lt"/>
                    <a:cs typeface="Arial"/>
                  </a:rPr>
                  <a:t>Prof. Marcelo Rovai</a:t>
                </a:r>
              </a:p>
            </p:txBody>
          </p:sp>
          <p:sp>
            <p:nvSpPr>
              <p:cNvPr id="7" name="Google Shape;95;p1">
                <a:extLst>
                  <a:ext uri="{FF2B5EF4-FFF2-40B4-BE49-F238E27FC236}">
                    <a16:creationId xmlns:a16="http://schemas.microsoft.com/office/drawing/2014/main" id="{C3A7F439-7E32-4142-8881-BA3732C2D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4165" y="5841859"/>
                <a:ext cx="3713821" cy="429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algn="r">
                  <a:spcBef>
                    <a:spcPts val="0"/>
                  </a:spcBef>
                  <a:spcAft>
                    <a:spcPts val="600"/>
                  </a:spcAft>
                  <a:buClr>
                    <a:srgbClr val="FFFFFF"/>
                  </a:buClr>
                </a:pPr>
                <a:r>
                  <a:rPr lang="en-US" dirty="0">
                    <a:solidFill>
                      <a:srgbClr val="5E5FA6"/>
                    </a:solidFill>
                    <a:latin typeface="+mn-lt"/>
                    <a:cs typeface="Arial"/>
                  </a:rPr>
                  <a:t>May 12</a:t>
                </a:r>
                <a:r>
                  <a:rPr lang="en-US" baseline="30000" dirty="0">
                    <a:solidFill>
                      <a:srgbClr val="5E5FA6"/>
                    </a:solidFill>
                    <a:latin typeface="+mn-lt"/>
                    <a:cs typeface="Arial"/>
                  </a:rPr>
                  <a:t>th</a:t>
                </a:r>
                <a:r>
                  <a:rPr lang="en-US" dirty="0">
                    <a:solidFill>
                      <a:srgbClr val="5E5FA6"/>
                    </a:solidFill>
                    <a:latin typeface="+mn-lt"/>
                    <a:cs typeface="Arial"/>
                  </a:rPr>
                  <a:t>, 2021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FAC758-FA15-7B4B-86B3-BA58CAC4F907}"/>
                </a:ext>
              </a:extLst>
            </p:cNvPr>
            <p:cNvSpPr/>
            <p:nvPr/>
          </p:nvSpPr>
          <p:spPr>
            <a:xfrm>
              <a:off x="0" y="2055960"/>
              <a:ext cx="54097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rgbClr val="5E5FA6"/>
                  </a:solidFill>
                  <a:cs typeface="Arial"/>
                </a:rPr>
                <a:t> </a:t>
              </a:r>
              <a:r>
                <a:rPr lang="en-US" sz="5400" b="1" dirty="0">
                  <a:solidFill>
                    <a:srgbClr val="5E5FA6"/>
                  </a:solidFill>
                  <a:cs typeface="Arial"/>
                </a:rPr>
                <a:t>IESTI01 - </a:t>
              </a:r>
              <a:r>
                <a:rPr lang="en-US" sz="5400" b="1" dirty="0" err="1">
                  <a:solidFill>
                    <a:srgbClr val="5E5FA6"/>
                  </a:solidFill>
                  <a:cs typeface="Arial"/>
                </a:rPr>
                <a:t>TinyML</a:t>
              </a:r>
              <a:endParaRPr lang="en-CL" sz="5400" b="1" dirty="0">
                <a:solidFill>
                  <a:srgbClr val="5E5FA6"/>
                </a:solidFill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8FA93-2A97-0C4A-B5E0-3BC8999C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023" y="1044891"/>
            <a:ext cx="5652166" cy="56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0F3BAE-7888-814A-BD5C-7A80259911D2}"/>
              </a:ext>
            </a:extLst>
          </p:cNvPr>
          <p:cNvSpPr txBox="1"/>
          <p:nvPr/>
        </p:nvSpPr>
        <p:spPr>
          <a:xfrm>
            <a:off x="623471" y="3803182"/>
            <a:ext cx="4784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Machine Learning </a:t>
            </a:r>
          </a:p>
          <a:p>
            <a:r>
              <a:rPr lang="en-US" sz="3200" dirty="0"/>
              <a:t>Regression with DNN</a:t>
            </a:r>
          </a:p>
        </p:txBody>
      </p:sp>
    </p:spTree>
    <p:extLst>
      <p:ext uri="{BB962C8B-B14F-4D97-AF65-F5344CB8AC3E}">
        <p14:creationId xmlns:p14="http://schemas.microsoft.com/office/powerpoint/2010/main" val="58377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7D92-82C3-7B49-BE8D-B4641210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63F6-AC0F-8546-99E8-993A4EE9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59C22-BFE2-1344-BBA0-37A7E5AC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5A116-E430-7C4A-A4DF-58971B5DCB3E}"/>
              </a:ext>
            </a:extLst>
          </p:cNvPr>
          <p:cNvSpPr txBox="1"/>
          <p:nvPr/>
        </p:nvSpPr>
        <p:spPr>
          <a:xfrm>
            <a:off x="10264608" y="2055813"/>
            <a:ext cx="1672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1 Input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F88221C-6B7A-554C-B07A-AF3CDC1AD1DE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10185058" y="1139822"/>
            <a:ext cx="747713" cy="108426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A90864-2D44-AC48-96CE-DEF7964E8BC3}"/>
              </a:ext>
            </a:extLst>
          </p:cNvPr>
          <p:cNvSpPr txBox="1"/>
          <p:nvPr/>
        </p:nvSpPr>
        <p:spPr>
          <a:xfrm>
            <a:off x="9007821" y="230188"/>
            <a:ext cx="1672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1 Neuron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E60B44C-4908-1E42-AEE7-1697C2DD55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0801" y="481064"/>
            <a:ext cx="1337025" cy="7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5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A61E-B779-8545-B7AC-9C428728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7656-F572-AF4D-BBF8-39339899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74DD9-C320-EB44-8CD0-74C3CB93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BDF55-AA12-C243-95B8-CF906DF87993}"/>
              </a:ext>
            </a:extLst>
          </p:cNvPr>
          <p:cNvSpPr txBox="1"/>
          <p:nvPr/>
        </p:nvSpPr>
        <p:spPr>
          <a:xfrm>
            <a:off x="1892300" y="4001294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2"/>
                </a:solidFill>
              </a:rPr>
              <a:t>units=1, 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CL" dirty="0">
                <a:solidFill>
                  <a:schemeClr val="accent2"/>
                </a:solidFill>
              </a:rPr>
              <a:t>nput_shape=[1]</a:t>
            </a:r>
          </a:p>
        </p:txBody>
      </p:sp>
    </p:spTree>
    <p:extLst>
      <p:ext uri="{BB962C8B-B14F-4D97-AF65-F5344CB8AC3E}">
        <p14:creationId xmlns:p14="http://schemas.microsoft.com/office/powerpoint/2010/main" val="174260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E96B-D22B-8945-890A-D94E8673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1F58-E84F-BD4C-BFC3-911DC8B7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338F7-FEA4-8440-84A5-321B292C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E127-248E-7B41-A3CB-186E4989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DFD2-1F40-894C-95CA-C68ABCF6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E5034-8372-4444-9087-97575408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1B87-9A54-7548-AFEE-4ACCADEC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0009-B7FB-A74E-BF42-68BE00D5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3801-9E62-B045-AE2D-1954D0C0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B3EB84-0C4E-5C41-86EF-972BE4A0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504950"/>
            <a:ext cx="9423400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90478-D313-7849-BD9E-D2331325996C}"/>
              </a:ext>
            </a:extLst>
          </p:cNvPr>
          <p:cNvSpPr txBox="1"/>
          <p:nvPr/>
        </p:nvSpPr>
        <p:spPr>
          <a:xfrm>
            <a:off x="888380" y="2565400"/>
            <a:ext cx="563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>
                <a:solidFill>
                  <a:schemeClr val="accent2"/>
                </a:solidFill>
              </a:rPr>
              <a:t>xs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8350-3CEA-6148-88C5-4C7AF7F83FE7}"/>
              </a:ext>
            </a:extLst>
          </p:cNvPr>
          <p:cNvSpPr txBox="1"/>
          <p:nvPr/>
        </p:nvSpPr>
        <p:spPr>
          <a:xfrm>
            <a:off x="881968" y="1871786"/>
            <a:ext cx="56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>
                <a:solidFill>
                  <a:schemeClr val="accent2"/>
                </a:solidFill>
              </a:rPr>
              <a:t>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6489C-E81B-9C4D-914A-0A03C1E4757C}"/>
              </a:ext>
            </a:extLst>
          </p:cNvPr>
          <p:cNvSpPr txBox="1"/>
          <p:nvPr/>
        </p:nvSpPr>
        <p:spPr>
          <a:xfrm>
            <a:off x="10481506" y="2161395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>
                <a:solidFill>
                  <a:schemeClr val="accent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6226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C7F-5927-584B-8164-F0A6426E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465A-F2C4-4C4D-913E-D6172A7C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D8876-9016-5E4D-8A6D-907D0C99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6168D-2F83-A04A-A338-EACAAD6A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400300"/>
            <a:ext cx="105283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64995-24A4-674E-9F26-8A0B98F78BF8}"/>
              </a:ext>
            </a:extLst>
          </p:cNvPr>
          <p:cNvSpPr txBox="1"/>
          <p:nvPr/>
        </p:nvSpPr>
        <p:spPr>
          <a:xfrm>
            <a:off x="6514480" y="501083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(E</a:t>
            </a:r>
            <a:r>
              <a:rPr lang="en-CL" sz="2000" dirty="0">
                <a:solidFill>
                  <a:schemeClr val="accent2"/>
                </a:solidFill>
              </a:rPr>
              <a:t>pochs)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EF12B-A971-2946-8C4D-8D402D40AA0F}"/>
              </a:ext>
            </a:extLst>
          </p:cNvPr>
          <p:cNvSpPr txBox="1"/>
          <p:nvPr/>
        </p:nvSpPr>
        <p:spPr>
          <a:xfrm>
            <a:off x="2189930" y="694204"/>
            <a:ext cx="7812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/>
              <a:t>Training </a:t>
            </a:r>
            <a:r>
              <a:rPr lang="en-CL" sz="3600" dirty="0">
                <a:sym typeface="Wingdings" pitchFamily="2" charset="2"/>
              </a:rPr>
              <a:t> </a:t>
            </a:r>
            <a:r>
              <a:rPr lang="en-CL" sz="3600" dirty="0">
                <a:solidFill>
                  <a:schemeClr val="accent2"/>
                </a:solidFill>
              </a:rPr>
              <a:t>model.fit(xs, ys, epochs=500)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3AC83-E8EC-FD43-9CF0-55C858DB3196}"/>
              </a:ext>
            </a:extLst>
          </p:cNvPr>
          <p:cNvSpPr txBox="1"/>
          <p:nvPr/>
        </p:nvSpPr>
        <p:spPr>
          <a:xfrm>
            <a:off x="4685837" y="2336800"/>
            <a:ext cx="28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CL" dirty="0">
                <a:solidFill>
                  <a:schemeClr val="accent2"/>
                </a:solidFill>
              </a:rPr>
              <a:t>oss=‘mean_squared_error’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0E17-7671-994A-9926-E20993C46D04}"/>
              </a:ext>
            </a:extLst>
          </p:cNvPr>
          <p:cNvSpPr txBox="1"/>
          <p:nvPr/>
        </p:nvSpPr>
        <p:spPr>
          <a:xfrm>
            <a:off x="8940337" y="2336800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Optimizer=‘</a:t>
            </a:r>
            <a:r>
              <a:rPr lang="en-US" dirty="0" err="1">
                <a:solidFill>
                  <a:schemeClr val="accent2"/>
                </a:solidFill>
              </a:rPr>
              <a:t>sgd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endParaRPr lang="en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0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4349-1241-1648-8FBC-0FA4595A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977A-5B5B-124A-9DC8-CD95E2B8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F86B-5FDE-0F40-B572-9BB6379E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D693F-A3C6-5F4A-8B12-E794F73E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04950"/>
            <a:ext cx="93345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C6D20-0138-3A40-841C-E9A15B13C57E}"/>
              </a:ext>
            </a:extLst>
          </p:cNvPr>
          <p:cNvSpPr txBox="1"/>
          <p:nvPr/>
        </p:nvSpPr>
        <p:spPr>
          <a:xfrm>
            <a:off x="2189930" y="694204"/>
            <a:ext cx="666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/>
              <a:t>Inference </a:t>
            </a:r>
            <a:r>
              <a:rPr lang="en-CL" sz="3600" dirty="0">
                <a:sym typeface="Wingdings" pitchFamily="2" charset="2"/>
              </a:rPr>
              <a:t> </a:t>
            </a:r>
            <a:r>
              <a:rPr lang="en-CL" sz="3600" dirty="0">
                <a:solidFill>
                  <a:schemeClr val="accent2"/>
                </a:solidFill>
              </a:rPr>
              <a:t>model.predict([10.0])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5DA7B-F0CA-6743-A6D5-D747E6877AA8}"/>
              </a:ext>
            </a:extLst>
          </p:cNvPr>
          <p:cNvSpPr txBox="1"/>
          <p:nvPr/>
        </p:nvSpPr>
        <p:spPr>
          <a:xfrm>
            <a:off x="566750" y="4056186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>
                <a:solidFill>
                  <a:schemeClr val="accent2"/>
                </a:solidFill>
              </a:rPr>
              <a:t>10.0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3E585-C527-8A48-B84C-3299BDA7DA48}"/>
              </a:ext>
            </a:extLst>
          </p:cNvPr>
          <p:cNvSpPr txBox="1"/>
          <p:nvPr/>
        </p:nvSpPr>
        <p:spPr>
          <a:xfrm>
            <a:off x="10472750" y="405618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6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27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558D-4471-4843-94B6-EC967347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6" y="2766218"/>
            <a:ext cx="1108607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First Neural Network</a:t>
            </a:r>
            <a:br>
              <a:rPr lang="en-US" sz="6600" dirty="0"/>
            </a:br>
            <a:r>
              <a:rPr lang="en-US" sz="4000" dirty="0">
                <a:solidFill>
                  <a:schemeClr val="accent2"/>
                </a:solidFill>
              </a:rPr>
              <a:t>Putting it all together</a:t>
            </a:r>
            <a:endParaRPr lang="en-CL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558D-4471-4843-94B6-EC967347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6" y="2766218"/>
            <a:ext cx="11086070" cy="132556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First Neural Network with TF2</a:t>
            </a:r>
            <a:br>
              <a:rPr lang="en-US" sz="5400" dirty="0"/>
            </a:br>
            <a:r>
              <a:rPr lang="en-US" sz="4000" dirty="0">
                <a:solidFill>
                  <a:schemeClr val="accent2"/>
                </a:solidFill>
              </a:rPr>
              <a:t>Code Time!</a:t>
            </a:r>
            <a:endParaRPr lang="en-CL" sz="5400" dirty="0">
              <a:solidFill>
                <a:schemeClr val="accent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3B7E5D-BB74-FC47-82D0-E1C334FD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54897" y="4394579"/>
            <a:ext cx="1495251" cy="17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how notebooks in Drive">
            <a:extLst>
              <a:ext uri="{FF2B5EF4-FFF2-40B4-BE49-F238E27FC236}">
                <a16:creationId xmlns:a16="http://schemas.microsoft.com/office/drawing/2014/main" id="{B18A5D32-AFDF-D540-8543-501C4901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07965" y="4067862"/>
            <a:ext cx="2385384" cy="23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6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2118-D5CC-8C47-88A8-85713AF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CL" dirty="0"/>
              <a:t>Reading Material</a:t>
            </a:r>
          </a:p>
        </p:txBody>
      </p:sp>
    </p:spTree>
    <p:extLst>
      <p:ext uri="{BB962C8B-B14F-4D97-AF65-F5344CB8AC3E}">
        <p14:creationId xmlns:p14="http://schemas.microsoft.com/office/powerpoint/2010/main" val="412204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EC5F-FA2D-184C-8221-682C5099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EDBB-4104-F145-A40E-ACC12EA9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086"/>
            <a:ext cx="1123900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dirty="0">
                <a:hlinkClick r:id="rId2"/>
              </a:rPr>
              <a:t>Harvard School of Engineering and Applied Sciences - CS249r: Tiny Machine Learning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dirty="0">
                <a:hlinkClick r:id="rId3"/>
              </a:rPr>
              <a:t>Professional Certificate in Tiny Machine Learning (TinyML) – edX/Harvard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dirty="0">
                <a:hlinkClick r:id="rId4"/>
              </a:rPr>
              <a:t>Introduction to Embedded Machine Learning (Coursera)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400" dirty="0">
                <a:hlinkClick r:id="rId5"/>
              </a:rPr>
              <a:t>Text Book: "TinyML" by Pete Warden, Daniel Situnayake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C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154F3-3B18-2D49-A9C1-C8E185AFD9E9}"/>
              </a:ext>
            </a:extLst>
          </p:cNvPr>
          <p:cNvSpPr txBox="1"/>
          <p:nvPr/>
        </p:nvSpPr>
        <p:spPr>
          <a:xfrm>
            <a:off x="838200" y="4252250"/>
            <a:ext cx="10871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B31411"/>
                </a:solidFill>
              </a:rPr>
              <a:t>I want to thank </a:t>
            </a:r>
            <a:r>
              <a:rPr lang="en-US" sz="2400" b="1" dirty="0">
                <a:solidFill>
                  <a:srgbClr val="B31411"/>
                </a:solidFill>
                <a:hlinkClick r:id="rId6"/>
              </a:rPr>
              <a:t>Laurence Moroney </a:t>
            </a:r>
            <a:r>
              <a:rPr lang="en-US" sz="2400" b="1" dirty="0">
                <a:solidFill>
                  <a:srgbClr val="B31411"/>
                </a:solidFill>
              </a:rPr>
              <a:t>from Google, Harvard professor </a:t>
            </a:r>
            <a:r>
              <a:rPr lang="en-US" sz="2400" b="1" dirty="0">
                <a:solidFill>
                  <a:srgbClr val="B31411"/>
                </a:solidFill>
                <a:hlinkClick r:id="rId7"/>
              </a:rPr>
              <a:t>Vijay Janapa Reddi</a:t>
            </a:r>
            <a:r>
              <a:rPr lang="en-US" sz="2400" b="1" dirty="0">
                <a:solidFill>
                  <a:srgbClr val="B31411"/>
                </a:solidFill>
              </a:rPr>
              <a:t>, Ph.D. student </a:t>
            </a:r>
            <a:r>
              <a:rPr lang="en-US" sz="2400" b="1" dirty="0">
                <a:solidFill>
                  <a:srgbClr val="B31411"/>
                </a:solidFill>
                <a:hlinkClick r:id="rId8"/>
              </a:rPr>
              <a:t>Brian Plancher</a:t>
            </a:r>
            <a:r>
              <a:rPr lang="en-US" sz="2400" b="1" dirty="0">
                <a:solidFill>
                  <a:srgbClr val="B31411"/>
                </a:solidFill>
              </a:rPr>
              <a:t> and their staff for preparing the excellent material on TinyML that is the basis of this course at UNIFEI.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IESTI01 course is part of the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9"/>
              </a:rPr>
              <a:t>TinyML4D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 initiative to make TinyML education available to everyone globally.  </a:t>
            </a:r>
          </a:p>
        </p:txBody>
      </p:sp>
    </p:spTree>
    <p:extLst>
      <p:ext uri="{BB962C8B-B14F-4D97-AF65-F5344CB8AC3E}">
        <p14:creationId xmlns:p14="http://schemas.microsoft.com/office/powerpoint/2010/main" val="204682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909442-166F-7540-A144-43C33A50955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75F79-81F3-4847-ACC4-D31DD120A71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5C300F-3AEC-A944-8375-1B637E3D30E6}"/>
                </a:ext>
              </a:extLst>
            </p:cNvPr>
            <p:cNvGrpSpPr/>
            <p:nvPr/>
          </p:nvGrpSpPr>
          <p:grpSpPr>
            <a:xfrm>
              <a:off x="1815398" y="2481447"/>
              <a:ext cx="5307486" cy="1809326"/>
              <a:chOff x="1815398" y="2481447"/>
              <a:chExt cx="5307486" cy="180932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275A8-BD24-BF45-8AF0-87597C68695C}"/>
                  </a:ext>
                </a:extLst>
              </p:cNvPr>
              <p:cNvSpPr/>
              <p:nvPr/>
            </p:nvSpPr>
            <p:spPr>
              <a:xfrm>
                <a:off x="1815398" y="2567224"/>
                <a:ext cx="3171253" cy="172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accent2"/>
                    </a:solidFill>
                  </a:rPr>
                  <a:t>Thanks</a:t>
                </a:r>
              </a:p>
              <a:p>
                <a:pPr algn="r"/>
                <a:r>
                  <a:rPr lang="en-US" sz="4000" b="1" dirty="0">
                    <a:solidFill>
                      <a:srgbClr val="556B8F"/>
                    </a:solidFill>
                  </a:rPr>
                  <a:t>And stay safe!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999092-D7A6-5546-B8B2-0C033AB24148}"/>
                  </a:ext>
                </a:extLst>
              </p:cNvPr>
              <p:cNvSpPr/>
              <p:nvPr/>
            </p:nvSpPr>
            <p:spPr>
              <a:xfrm rot="1732609">
                <a:off x="6832663" y="2481447"/>
                <a:ext cx="290221" cy="3994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CL"/>
              </a:p>
            </p:txBody>
          </p:sp>
        </p:grpSp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DDE2C1A3-5DCA-F547-974E-C1F8925D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8371" y="602916"/>
            <a:ext cx="5652166" cy="56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9452-AF11-4F46-92EE-0E20775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A7CA-B39F-884A-AA27-A93D4837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B23E9-CD39-3343-B718-13E0EBE9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2E22A99-D38D-1C48-B1B2-9BB568E4E499}"/>
              </a:ext>
            </a:extLst>
          </p:cNvPr>
          <p:cNvSpPr/>
          <p:nvPr/>
        </p:nvSpPr>
        <p:spPr>
          <a:xfrm>
            <a:off x="1358900" y="1448372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761DD58-88C3-CF45-8467-EFEDD888F71A}"/>
              </a:ext>
            </a:extLst>
          </p:cNvPr>
          <p:cNvSpPr/>
          <p:nvPr/>
        </p:nvSpPr>
        <p:spPr>
          <a:xfrm>
            <a:off x="1358900" y="2289303"/>
            <a:ext cx="55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3697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9181-5CDE-CF48-9453-D80E0C4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E17B-535F-9347-84B2-FA66EAFC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F22307-FC51-0A48-927A-F6727BDD5BFA}"/>
              </a:ext>
            </a:extLst>
          </p:cNvPr>
          <p:cNvGrpSpPr/>
          <p:nvPr/>
        </p:nvGrpSpPr>
        <p:grpSpPr>
          <a:xfrm>
            <a:off x="6684" y="0"/>
            <a:ext cx="12178632" cy="6858000"/>
            <a:chOff x="6684" y="0"/>
            <a:chExt cx="1217863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F40B0B-D154-B84E-8278-D3F4F223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" y="0"/>
              <a:ext cx="12178632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8C5881-2E3B-534E-9648-22862D7C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00" y="1076325"/>
              <a:ext cx="10299700" cy="800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AB147-4F23-9042-BB15-1BDB1385A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7200" y="888207"/>
              <a:ext cx="254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3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2AAD-BC19-8A4F-81F2-432BD905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46CA-3461-F241-97BF-7A7F8B62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00417-41EC-1948-821E-126FA6A3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FA73A2-3A01-B74C-B322-B5379EE3ACDE}"/>
              </a:ext>
            </a:extLst>
          </p:cNvPr>
          <p:cNvSpPr/>
          <p:nvPr/>
        </p:nvSpPr>
        <p:spPr>
          <a:xfrm>
            <a:off x="3162300" y="939007"/>
            <a:ext cx="6477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F72BC-82F7-8941-867E-55E2842E8926}"/>
              </a:ext>
            </a:extLst>
          </p:cNvPr>
          <p:cNvSpPr txBox="1"/>
          <p:nvPr/>
        </p:nvSpPr>
        <p:spPr>
          <a:xfrm>
            <a:off x="6096000" y="1459855"/>
            <a:ext cx="112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/>
                </a:solidFill>
              </a:rPr>
              <a:t>Neuron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DDF4DF8-DFB9-ED47-BF13-A7476FDE8601}"/>
              </a:ext>
            </a:extLst>
          </p:cNvPr>
          <p:cNvCxnSpPr>
            <a:cxnSpLocks/>
            <a:endCxn id="5" idx="7"/>
          </p:cNvCxnSpPr>
          <p:nvPr/>
        </p:nvCxnSpPr>
        <p:spPr>
          <a:xfrm rot="10800000">
            <a:off x="3715148" y="1033861"/>
            <a:ext cx="2380853" cy="676869"/>
          </a:xfrm>
          <a:prstGeom prst="curvedConnector4">
            <a:avLst>
              <a:gd name="adj1" fmla="val 48008"/>
              <a:gd name="adj2" fmla="val 133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67F875-A129-0E42-B833-5C9572C79A87}"/>
              </a:ext>
            </a:extLst>
          </p:cNvPr>
          <p:cNvSpPr txBox="1"/>
          <p:nvPr/>
        </p:nvSpPr>
        <p:spPr>
          <a:xfrm>
            <a:off x="1461365" y="5214610"/>
            <a:ext cx="4049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b="1" dirty="0">
                <a:solidFill>
                  <a:schemeClr val="accent2"/>
                </a:solidFill>
              </a:rPr>
              <a:t>D</a:t>
            </a:r>
            <a:r>
              <a:rPr lang="en-US" sz="3200" b="1" dirty="0">
                <a:solidFill>
                  <a:schemeClr val="accent2"/>
                </a:solidFill>
              </a:rPr>
              <a:t>e</a:t>
            </a:r>
            <a:r>
              <a:rPr lang="en-CL" sz="3200" b="1" dirty="0">
                <a:solidFill>
                  <a:schemeClr val="accent2"/>
                </a:solidFill>
              </a:rPr>
              <a:t>nse </a:t>
            </a:r>
            <a:r>
              <a:rPr lang="en-CL" sz="3200" dirty="0"/>
              <a:t>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53094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91DE-F111-C54B-8BDE-4A291A56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A6C6-FDA6-7A48-B9D5-2AD60BED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DE41-0F30-5A49-83B6-1B568C89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FEA33-761A-CE4B-9304-485F5266FF23}"/>
              </a:ext>
            </a:extLst>
          </p:cNvPr>
          <p:cNvSpPr txBox="1"/>
          <p:nvPr/>
        </p:nvSpPr>
        <p:spPr>
          <a:xfrm>
            <a:off x="6096000" y="1459855"/>
            <a:ext cx="96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/>
                </a:solidFill>
              </a:rPr>
              <a:t>Layers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9B89B1B-5C01-2C47-AFA5-961DEE0BE505}"/>
              </a:ext>
            </a:extLst>
          </p:cNvPr>
          <p:cNvCxnSpPr>
            <a:cxnSpLocks/>
          </p:cNvCxnSpPr>
          <p:nvPr/>
        </p:nvCxnSpPr>
        <p:spPr>
          <a:xfrm rot="10800000">
            <a:off x="3568700" y="558801"/>
            <a:ext cx="2527302" cy="1151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662AB12-0E0F-4B49-A18D-D4BFA0F2A68E}"/>
              </a:ext>
            </a:extLst>
          </p:cNvPr>
          <p:cNvCxnSpPr>
            <a:cxnSpLocks/>
          </p:cNvCxnSpPr>
          <p:nvPr/>
        </p:nvCxnSpPr>
        <p:spPr>
          <a:xfrm rot="10800000">
            <a:off x="4940300" y="558802"/>
            <a:ext cx="1155700" cy="1131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2BBF46D-7F5D-7844-ACFE-31A2F57B1390}"/>
              </a:ext>
            </a:extLst>
          </p:cNvPr>
          <p:cNvCxnSpPr>
            <a:cxnSpLocks/>
          </p:cNvCxnSpPr>
          <p:nvPr/>
        </p:nvCxnSpPr>
        <p:spPr>
          <a:xfrm rot="10800000">
            <a:off x="2171700" y="1092202"/>
            <a:ext cx="3924300" cy="6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03FC4-85F3-8B43-A187-4AEFAE17CF33}"/>
              </a:ext>
            </a:extLst>
          </p:cNvPr>
          <p:cNvSpPr/>
          <p:nvPr/>
        </p:nvSpPr>
        <p:spPr>
          <a:xfrm>
            <a:off x="965200" y="5003800"/>
            <a:ext cx="6223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191A2-62CE-064D-9925-004CF71D7F88}"/>
              </a:ext>
            </a:extLst>
          </p:cNvPr>
          <p:cNvSpPr txBox="1"/>
          <p:nvPr/>
        </p:nvSpPr>
        <p:spPr>
          <a:xfrm>
            <a:off x="1749914" y="519048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/>
                </a:solidFill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27F42-341D-7B4A-B5F5-938111E92831}"/>
              </a:ext>
            </a:extLst>
          </p:cNvPr>
          <p:cNvSpPr txBox="1"/>
          <p:nvPr/>
        </p:nvSpPr>
        <p:spPr>
          <a:xfrm>
            <a:off x="2956086" y="5230167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/>
                </a:solidFill>
              </a:rPr>
              <a:t>Hidden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A121B-4047-0548-9C7F-22F9471EB03C}"/>
              </a:ext>
            </a:extLst>
          </p:cNvPr>
          <p:cNvSpPr txBox="1"/>
          <p:nvPr/>
        </p:nvSpPr>
        <p:spPr>
          <a:xfrm>
            <a:off x="4284744" y="52301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994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91DE-F111-C54B-8BDE-4A291A56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A6C6-FDA6-7A48-B9D5-2AD60BED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DE41-0F30-5A49-83B6-1B568C89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3A576E-70A3-A64F-8CA4-761A0F094897}"/>
              </a:ext>
            </a:extLst>
          </p:cNvPr>
          <p:cNvSpPr txBox="1"/>
          <p:nvPr/>
        </p:nvSpPr>
        <p:spPr>
          <a:xfrm>
            <a:off x="2799900" y="582498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b="1" dirty="0">
                <a:solidFill>
                  <a:schemeClr val="accent2"/>
                </a:solidFill>
              </a:rPr>
              <a:t>Sequencial</a:t>
            </a:r>
          </a:p>
        </p:txBody>
      </p:sp>
    </p:spTree>
    <p:extLst>
      <p:ext uri="{BB962C8B-B14F-4D97-AF65-F5344CB8AC3E}">
        <p14:creationId xmlns:p14="http://schemas.microsoft.com/office/powerpoint/2010/main" val="23840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9181-5CDE-CF48-9453-D80E0C4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E17B-535F-9347-84B2-FA66EAFC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0B0B-D154-B84E-8278-D3F4F223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878E5-4E0A-A840-A32F-A67899B67EE2}"/>
              </a:ext>
            </a:extLst>
          </p:cNvPr>
          <p:cNvSpPr txBox="1"/>
          <p:nvPr/>
        </p:nvSpPr>
        <p:spPr>
          <a:xfrm>
            <a:off x="10798322" y="1091406"/>
            <a:ext cx="94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1 Layer</a:t>
            </a:r>
          </a:p>
        </p:txBody>
      </p:sp>
    </p:spTree>
    <p:extLst>
      <p:ext uri="{BB962C8B-B14F-4D97-AF65-F5344CB8AC3E}">
        <p14:creationId xmlns:p14="http://schemas.microsoft.com/office/powerpoint/2010/main" val="378831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9181-5CDE-CF48-9453-D80E0C4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E17B-535F-9347-84B2-FA66EAFC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0B0B-D154-B84E-8278-D3F4F223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" y="0"/>
            <a:ext cx="121786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878E5-4E0A-A840-A32F-A67899B67EE2}"/>
              </a:ext>
            </a:extLst>
          </p:cNvPr>
          <p:cNvSpPr txBox="1"/>
          <p:nvPr/>
        </p:nvSpPr>
        <p:spPr>
          <a:xfrm>
            <a:off x="10798322" y="1091406"/>
            <a:ext cx="94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1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9456E-16B2-1A43-A677-AA6E0D05D599}"/>
              </a:ext>
            </a:extLst>
          </p:cNvPr>
          <p:cNvSpPr txBox="1"/>
          <p:nvPr/>
        </p:nvSpPr>
        <p:spPr>
          <a:xfrm>
            <a:off x="9007821" y="230188"/>
            <a:ext cx="1672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b="1" dirty="0">
                <a:solidFill>
                  <a:srgbClr val="FF0000"/>
                </a:solidFill>
              </a:rPr>
              <a:t>1 Neuron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33A4321B-1179-0146-8D1F-3C55E7DB0C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0801" y="481064"/>
            <a:ext cx="1337025" cy="7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4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32662</TotalTime>
  <Words>229</Words>
  <Application>Microsoft Macintosh PowerPoint</Application>
  <PresentationFormat>Widescreen</PresentationFormat>
  <Paragraphs>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First Neural Network Putting it all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Neural Network with TF2 Code Time!</vt:lpstr>
      <vt:lpstr>Reading Material</vt:lpstr>
      <vt:lpstr>Main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Rovai</dc:creator>
  <cp:lastModifiedBy>Marcelo Rovai</cp:lastModifiedBy>
  <cp:revision>215</cp:revision>
  <dcterms:created xsi:type="dcterms:W3CDTF">2020-10-28T21:03:49Z</dcterms:created>
  <dcterms:modified xsi:type="dcterms:W3CDTF">2021-05-12T21:51:56Z</dcterms:modified>
</cp:coreProperties>
</file>