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77" r:id="rId5"/>
    <p:sldId id="257" r:id="rId6"/>
    <p:sldId id="258" r:id="rId7"/>
    <p:sldId id="259" r:id="rId8"/>
    <p:sldId id="261" r:id="rId9"/>
    <p:sldId id="268" r:id="rId10"/>
    <p:sldId id="262" r:id="rId11"/>
    <p:sldId id="263" r:id="rId12"/>
    <p:sldId id="278" r:id="rId13"/>
    <p:sldId id="264" r:id="rId14"/>
    <p:sldId id="265" r:id="rId15"/>
    <p:sldId id="267" r:id="rId16"/>
    <p:sldId id="269" r:id="rId17"/>
    <p:sldId id="270" r:id="rId18"/>
    <p:sldId id="271" r:id="rId19"/>
    <p:sldId id="274" r:id="rId20"/>
    <p:sldId id="279" r:id="rId21"/>
    <p:sldId id="275" r:id="rId22"/>
    <p:sldId id="276" r:id="rId23"/>
    <p:sldId id="273"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1" d="100"/>
          <a:sy n="51" d="100"/>
        </p:scale>
        <p:origin x="1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jyothi1/Employee-Burnout-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6B84-7270-D2B6-6133-BB39F5866243}"/>
              </a:ext>
            </a:extLst>
          </p:cNvPr>
          <p:cNvSpPr>
            <a:spLocks noGrp="1"/>
          </p:cNvSpPr>
          <p:nvPr>
            <p:ph type="title"/>
          </p:nvPr>
        </p:nvSpPr>
        <p:spPr>
          <a:xfrm>
            <a:off x="609910" y="2478315"/>
            <a:ext cx="10972179" cy="1901370"/>
          </a:xfrm>
        </p:spPr>
        <p:txBody>
          <a:bodyPr>
            <a:normAutofit/>
          </a:bodyPr>
          <a:lstStyle/>
          <a:p>
            <a:r>
              <a:rPr lang="en-IN" sz="5400" dirty="0"/>
              <a:t>Employee burnout prediction using linear regression</a:t>
            </a:r>
          </a:p>
        </p:txBody>
      </p:sp>
    </p:spTree>
    <p:extLst>
      <p:ext uri="{BB962C8B-B14F-4D97-AF65-F5344CB8AC3E}">
        <p14:creationId xmlns:p14="http://schemas.microsoft.com/office/powerpoint/2010/main" val="732343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554508"/>
            <a:ext cx="11029616" cy="1188720"/>
          </a:xfrm>
        </p:spPr>
        <p:txBody>
          <a:bodyPr anchor="ctr"/>
          <a:lstStyle/>
          <a:p>
            <a:r>
              <a:rPr lang="en-US" dirty="0">
                <a:latin typeface="Arial Black" panose="020B0A04020102020204" pitchFamily="34" charset="0"/>
              </a:rPr>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r>
              <a:rPr lang="en-US" sz="2400" dirty="0">
                <a:latin typeface="Arial" panose="020B0604020202020204" pitchFamily="34" charset="0"/>
                <a:cs typeface="Arial" panose="020B0604020202020204" pitchFamily="34" charset="0"/>
              </a:rPr>
              <a:t>To achieve my objectives, I modified a few components of this project. My main focus was on handling outliers, and I experimented with several scaling techniques to improve the performance of the linear regression model. I could see significant improvements in the model's performance by using both MinMaxScaler and StandardScaler. R-squared (R²) values, Mean Absolute Error (MAE), Root Mean Squared Error (RMSE), and Mean Squared Error (MSE) were among the metrics I examined. To gain further insight into the relationships between the variables, I also modified the correlation analysis. This involved incorporating and examining data outliers. This allowed me to assess the model's robustness and its response to anomalous data. The linear regression model was improved by these adjustments, which resulted in more accurate and trustworthy predictions.</a:t>
            </a:r>
          </a:p>
        </p:txBody>
      </p:sp>
    </p:spTree>
    <p:extLst>
      <p:ext uri="{BB962C8B-B14F-4D97-AF65-F5344CB8AC3E}">
        <p14:creationId xmlns:p14="http://schemas.microsoft.com/office/powerpoint/2010/main" val="36573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554508"/>
            <a:ext cx="11029616" cy="1188720"/>
          </a:xfrm>
        </p:spPr>
        <p:txBody>
          <a:bodyPr anchor="ctr"/>
          <a:lstStyle/>
          <a:p>
            <a:r>
              <a:rPr lang="en-GB" dirty="0">
                <a:latin typeface="Arial Black" panose="020B0A04020102020204" pitchFamily="34" charset="0"/>
              </a:rPr>
              <a:t>MODELLING</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11757"/>
            <a:ext cx="11029615" cy="3634486"/>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First, we use pandas to generate a data frame after loading the dataset into the IDE. We handle null values and perform preprocessing and data cleaning. Using correlation analysis, we pick the best features for target variable prediction. Numerical values are derived from categorical values. The data is divided into training and testing sets in order to create the model. In order to predict the target variable, we finally use linear regression. Performance indicators like RMSE and MSE are then used to assess the model.</a:t>
            </a:r>
          </a:p>
        </p:txBody>
      </p:sp>
    </p:spTree>
    <p:extLst>
      <p:ext uri="{BB962C8B-B14F-4D97-AF65-F5344CB8AC3E}">
        <p14:creationId xmlns:p14="http://schemas.microsoft.com/office/powerpoint/2010/main" val="318408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7" name="TextBox 6">
            <a:extLst>
              <a:ext uri="{FF2B5EF4-FFF2-40B4-BE49-F238E27FC236}">
                <a16:creationId xmlns:a16="http://schemas.microsoft.com/office/drawing/2014/main" id="{1B21262A-92E0-1190-EFCF-08F9A0EAE42B}"/>
              </a:ext>
            </a:extLst>
          </p:cNvPr>
          <p:cNvSpPr txBox="1"/>
          <p:nvPr/>
        </p:nvSpPr>
        <p:spPr>
          <a:xfrm>
            <a:off x="581191" y="1512008"/>
            <a:ext cx="6096000" cy="1015663"/>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choosing the data frame's best features based on correlation analysis in order to forecast the objective variable (Burn Rate).</a:t>
            </a:r>
            <a:endParaRPr lang="en-I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0FBFA1A-207D-6327-BFBC-E3B0CCA38089}"/>
              </a:ext>
            </a:extLst>
          </p:cNvPr>
          <p:cNvPicPr>
            <a:picLocks noChangeAspect="1"/>
          </p:cNvPicPr>
          <p:nvPr/>
        </p:nvPicPr>
        <p:blipFill>
          <a:blip r:embed="rId2"/>
          <a:stretch>
            <a:fillRect/>
          </a:stretch>
        </p:blipFill>
        <p:spPr>
          <a:xfrm>
            <a:off x="581191" y="2754829"/>
            <a:ext cx="9101457" cy="3791113"/>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E77824-3BA8-92E6-EC24-AF04DC81FC93}"/>
              </a:ext>
            </a:extLst>
          </p:cNvPr>
          <p:cNvPicPr>
            <a:picLocks noChangeAspect="1"/>
          </p:cNvPicPr>
          <p:nvPr/>
        </p:nvPicPr>
        <p:blipFill>
          <a:blip r:embed="rId2"/>
          <a:stretch>
            <a:fillRect/>
          </a:stretch>
        </p:blipFill>
        <p:spPr>
          <a:xfrm>
            <a:off x="378662" y="628612"/>
            <a:ext cx="6394859" cy="3157325"/>
          </a:xfrm>
          <a:prstGeom prst="rect">
            <a:avLst/>
          </a:prstGeom>
        </p:spPr>
      </p:pic>
      <p:pic>
        <p:nvPicPr>
          <p:cNvPr id="7" name="Picture 6">
            <a:extLst>
              <a:ext uri="{FF2B5EF4-FFF2-40B4-BE49-F238E27FC236}">
                <a16:creationId xmlns:a16="http://schemas.microsoft.com/office/drawing/2014/main" id="{EFF83FC2-594C-0C8B-C28F-3A9CA5C48CDB}"/>
              </a:ext>
            </a:extLst>
          </p:cNvPr>
          <p:cNvPicPr>
            <a:picLocks noChangeAspect="1"/>
          </p:cNvPicPr>
          <p:nvPr/>
        </p:nvPicPr>
        <p:blipFill rotWithShape="1">
          <a:blip r:embed="rId3"/>
          <a:srcRect t="7782"/>
          <a:stretch/>
        </p:blipFill>
        <p:spPr>
          <a:xfrm>
            <a:off x="456678" y="3785937"/>
            <a:ext cx="6348719" cy="2890634"/>
          </a:xfrm>
          <a:prstGeom prst="rect">
            <a:avLst/>
          </a:prstGeom>
        </p:spPr>
      </p:pic>
    </p:spTree>
    <p:extLst>
      <p:ext uri="{BB962C8B-B14F-4D97-AF65-F5344CB8AC3E}">
        <p14:creationId xmlns:p14="http://schemas.microsoft.com/office/powerpoint/2010/main" val="50615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462B4D-8EB6-89FB-8988-001A1CADD757}"/>
              </a:ext>
            </a:extLst>
          </p:cNvPr>
          <p:cNvPicPr>
            <a:picLocks noChangeAspect="1"/>
          </p:cNvPicPr>
          <p:nvPr/>
        </p:nvPicPr>
        <p:blipFill>
          <a:blip r:embed="rId2"/>
          <a:stretch>
            <a:fillRect/>
          </a:stretch>
        </p:blipFill>
        <p:spPr>
          <a:xfrm>
            <a:off x="74509" y="569108"/>
            <a:ext cx="12117491" cy="1972016"/>
          </a:xfrm>
          <a:prstGeom prst="rect">
            <a:avLst/>
          </a:prstGeom>
        </p:spPr>
      </p:pic>
      <p:pic>
        <p:nvPicPr>
          <p:cNvPr id="7" name="Picture 6">
            <a:extLst>
              <a:ext uri="{FF2B5EF4-FFF2-40B4-BE49-F238E27FC236}">
                <a16:creationId xmlns:a16="http://schemas.microsoft.com/office/drawing/2014/main" id="{17D3CF55-2606-1292-6A08-8C29F09777C3}"/>
              </a:ext>
            </a:extLst>
          </p:cNvPr>
          <p:cNvPicPr>
            <a:picLocks noChangeAspect="1"/>
          </p:cNvPicPr>
          <p:nvPr/>
        </p:nvPicPr>
        <p:blipFill>
          <a:blip r:embed="rId3"/>
          <a:stretch>
            <a:fillRect/>
          </a:stretch>
        </p:blipFill>
        <p:spPr>
          <a:xfrm>
            <a:off x="0" y="2541124"/>
            <a:ext cx="5849257" cy="4287034"/>
          </a:xfrm>
          <a:prstGeom prst="rect">
            <a:avLst/>
          </a:prstGeom>
        </p:spPr>
      </p:pic>
      <p:sp>
        <p:nvSpPr>
          <p:cNvPr id="9" name="TextBox 8">
            <a:extLst>
              <a:ext uri="{FF2B5EF4-FFF2-40B4-BE49-F238E27FC236}">
                <a16:creationId xmlns:a16="http://schemas.microsoft.com/office/drawing/2014/main" id="{127AA3C7-A706-9B1D-AE6A-11019D97F869}"/>
              </a:ext>
            </a:extLst>
          </p:cNvPr>
          <p:cNvSpPr txBox="1"/>
          <p:nvPr/>
        </p:nvSpPr>
        <p:spPr>
          <a:xfrm>
            <a:off x="5849257" y="3578213"/>
            <a:ext cx="6357258"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number of new hires made each month is shown in the bar graph. The number of employees hired is displayed on the y-axis, while the x-axis depicts the months in the year. This graphic indicates the times when hiring activity is higher or lower and aids in identifying hiring trends over the course of several months.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340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A847D-B2D8-FFE4-E6A4-DA7891960EA9}"/>
              </a:ext>
            </a:extLst>
          </p:cNvPr>
          <p:cNvPicPr>
            <a:picLocks noChangeAspect="1"/>
          </p:cNvPicPr>
          <p:nvPr/>
        </p:nvPicPr>
        <p:blipFill>
          <a:blip r:embed="rId2"/>
          <a:stretch>
            <a:fillRect/>
          </a:stretch>
        </p:blipFill>
        <p:spPr>
          <a:xfrm>
            <a:off x="318128" y="653284"/>
            <a:ext cx="9740271" cy="5087810"/>
          </a:xfrm>
          <a:prstGeom prst="rect">
            <a:avLst/>
          </a:prstGeom>
        </p:spPr>
      </p:pic>
      <p:sp>
        <p:nvSpPr>
          <p:cNvPr id="7" name="TextBox 6">
            <a:extLst>
              <a:ext uri="{FF2B5EF4-FFF2-40B4-BE49-F238E27FC236}">
                <a16:creationId xmlns:a16="http://schemas.microsoft.com/office/drawing/2014/main" id="{3DD4E8B6-ED0D-6452-D663-BC9EB97692DE}"/>
              </a:ext>
            </a:extLst>
          </p:cNvPr>
          <p:cNvSpPr txBox="1"/>
          <p:nvPr/>
        </p:nvSpPr>
        <p:spPr>
          <a:xfrm>
            <a:off x="754743" y="5743051"/>
            <a:ext cx="9955010" cy="900246"/>
          </a:xfrm>
          <a:prstGeom prst="rect">
            <a:avLst/>
          </a:prstGeom>
          <a:noFill/>
        </p:spPr>
        <p:txBody>
          <a:bodyPr wrap="square">
            <a:spAutoFit/>
          </a:bodyPr>
          <a:lstStyle/>
          <a:p>
            <a:r>
              <a:rPr lang="en-US" sz="1750" dirty="0">
                <a:latin typeface="Arial" panose="020B0604020202020204" pitchFamily="34" charset="0"/>
                <a:cs typeface="Arial" panose="020B0604020202020204" pitchFamily="34" charset="0"/>
              </a:rPr>
              <a:t>The distribution of the dataset's categorical variables is displayed in the count charts. Easy comparisons between variables are made possible by the distinct categorization columns that each subplot represents, each of which shows the frequency of a certain category.</a:t>
            </a:r>
            <a:endParaRPr lang="en-IN"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68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1155C-FDBD-50ED-5F3E-79A115E0AA66}"/>
              </a:ext>
            </a:extLst>
          </p:cNvPr>
          <p:cNvPicPr>
            <a:picLocks noChangeAspect="1"/>
          </p:cNvPicPr>
          <p:nvPr/>
        </p:nvPicPr>
        <p:blipFill>
          <a:blip r:embed="rId2"/>
          <a:stretch>
            <a:fillRect/>
          </a:stretch>
        </p:blipFill>
        <p:spPr>
          <a:xfrm>
            <a:off x="6242856" y="770982"/>
            <a:ext cx="5711007" cy="5077534"/>
          </a:xfrm>
          <a:prstGeom prst="rect">
            <a:avLst/>
          </a:prstGeom>
        </p:spPr>
      </p:pic>
      <p:pic>
        <p:nvPicPr>
          <p:cNvPr id="9" name="Picture 8">
            <a:extLst>
              <a:ext uri="{FF2B5EF4-FFF2-40B4-BE49-F238E27FC236}">
                <a16:creationId xmlns:a16="http://schemas.microsoft.com/office/drawing/2014/main" id="{EBCAF439-2E83-B3B8-66C7-B3B827917472}"/>
              </a:ext>
            </a:extLst>
          </p:cNvPr>
          <p:cNvPicPr>
            <a:picLocks noChangeAspect="1"/>
          </p:cNvPicPr>
          <p:nvPr/>
        </p:nvPicPr>
        <p:blipFill>
          <a:blip r:embed="rId3"/>
          <a:stretch>
            <a:fillRect/>
          </a:stretch>
        </p:blipFill>
        <p:spPr>
          <a:xfrm>
            <a:off x="295916" y="770982"/>
            <a:ext cx="5915851" cy="5020376"/>
          </a:xfrm>
          <a:prstGeom prst="rect">
            <a:avLst/>
          </a:prstGeom>
        </p:spPr>
      </p:pic>
    </p:spTree>
    <p:extLst>
      <p:ext uri="{BB962C8B-B14F-4D97-AF65-F5344CB8AC3E}">
        <p14:creationId xmlns:p14="http://schemas.microsoft.com/office/powerpoint/2010/main" val="113270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15C783-C214-33A9-3EDF-D51ECF370D43}"/>
              </a:ext>
            </a:extLst>
          </p:cNvPr>
          <p:cNvPicPr>
            <a:picLocks noChangeAspect="1"/>
          </p:cNvPicPr>
          <p:nvPr/>
        </p:nvPicPr>
        <p:blipFill>
          <a:blip r:embed="rId2"/>
          <a:stretch>
            <a:fillRect/>
          </a:stretch>
        </p:blipFill>
        <p:spPr>
          <a:xfrm>
            <a:off x="133468" y="605419"/>
            <a:ext cx="5962532" cy="5422403"/>
          </a:xfrm>
          <a:prstGeom prst="rect">
            <a:avLst/>
          </a:prstGeom>
        </p:spPr>
      </p:pic>
      <p:pic>
        <p:nvPicPr>
          <p:cNvPr id="3" name="Picture 2">
            <a:extLst>
              <a:ext uri="{FF2B5EF4-FFF2-40B4-BE49-F238E27FC236}">
                <a16:creationId xmlns:a16="http://schemas.microsoft.com/office/drawing/2014/main" id="{D9ADDEC4-2D38-EB13-5A63-BFDFC3F5334F}"/>
              </a:ext>
            </a:extLst>
          </p:cNvPr>
          <p:cNvPicPr>
            <a:picLocks noChangeAspect="1"/>
          </p:cNvPicPr>
          <p:nvPr/>
        </p:nvPicPr>
        <p:blipFill>
          <a:blip r:embed="rId3"/>
          <a:stretch>
            <a:fillRect/>
          </a:stretch>
        </p:blipFill>
        <p:spPr>
          <a:xfrm>
            <a:off x="5841167" y="1220016"/>
            <a:ext cx="6052483" cy="3022201"/>
          </a:xfrm>
          <a:prstGeom prst="rect">
            <a:avLst/>
          </a:prstGeom>
        </p:spPr>
      </p:pic>
    </p:spTree>
    <p:extLst>
      <p:ext uri="{BB962C8B-B14F-4D97-AF65-F5344CB8AC3E}">
        <p14:creationId xmlns:p14="http://schemas.microsoft.com/office/powerpoint/2010/main" val="269997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37EED-2417-19DA-B7C3-0A3F7B9F731B}"/>
              </a:ext>
            </a:extLst>
          </p:cNvPr>
          <p:cNvPicPr>
            <a:picLocks noChangeAspect="1"/>
          </p:cNvPicPr>
          <p:nvPr/>
        </p:nvPicPr>
        <p:blipFill>
          <a:blip r:embed="rId2"/>
          <a:stretch>
            <a:fillRect/>
          </a:stretch>
        </p:blipFill>
        <p:spPr>
          <a:xfrm>
            <a:off x="696685" y="3231468"/>
            <a:ext cx="8201324" cy="2156960"/>
          </a:xfrm>
          <a:prstGeom prst="rect">
            <a:avLst/>
          </a:prstGeom>
        </p:spPr>
      </p:pic>
      <p:pic>
        <p:nvPicPr>
          <p:cNvPr id="8" name="Picture 7">
            <a:extLst>
              <a:ext uri="{FF2B5EF4-FFF2-40B4-BE49-F238E27FC236}">
                <a16:creationId xmlns:a16="http://schemas.microsoft.com/office/drawing/2014/main" id="{0E216DD5-FE29-4220-3B62-8F176AC4E774}"/>
              </a:ext>
            </a:extLst>
          </p:cNvPr>
          <p:cNvPicPr>
            <a:picLocks noChangeAspect="1"/>
          </p:cNvPicPr>
          <p:nvPr/>
        </p:nvPicPr>
        <p:blipFill>
          <a:blip r:embed="rId3"/>
          <a:stretch>
            <a:fillRect/>
          </a:stretch>
        </p:blipFill>
        <p:spPr>
          <a:xfrm>
            <a:off x="696685" y="1469572"/>
            <a:ext cx="2771441" cy="1096166"/>
          </a:xfrm>
          <a:prstGeom prst="rect">
            <a:avLst/>
          </a:prstGeom>
        </p:spPr>
      </p:pic>
      <p:sp>
        <p:nvSpPr>
          <p:cNvPr id="2" name="TextBox 1">
            <a:extLst>
              <a:ext uri="{FF2B5EF4-FFF2-40B4-BE49-F238E27FC236}">
                <a16:creationId xmlns:a16="http://schemas.microsoft.com/office/drawing/2014/main" id="{4B8EF9BD-3592-FB81-0779-1D7D50060EE0}"/>
              </a:ext>
            </a:extLst>
          </p:cNvPr>
          <p:cNvSpPr txBox="1"/>
          <p:nvPr/>
        </p:nvSpPr>
        <p:spPr>
          <a:xfrm>
            <a:off x="696685" y="928914"/>
            <a:ext cx="3904344" cy="461665"/>
          </a:xfrm>
          <a:prstGeom prst="rect">
            <a:avLst/>
          </a:prstGeom>
          <a:noFill/>
        </p:spPr>
        <p:txBody>
          <a:bodyPr wrap="square" rtlCol="0">
            <a:spAutoFit/>
          </a:bodyPr>
          <a:lstStyle/>
          <a:p>
            <a:r>
              <a:rPr lang="en-IN" sz="2400" dirty="0"/>
              <a:t>Initial Dataset</a:t>
            </a:r>
          </a:p>
        </p:txBody>
      </p:sp>
      <p:sp>
        <p:nvSpPr>
          <p:cNvPr id="4" name="TextBox 3">
            <a:extLst>
              <a:ext uri="{FF2B5EF4-FFF2-40B4-BE49-F238E27FC236}">
                <a16:creationId xmlns:a16="http://schemas.microsoft.com/office/drawing/2014/main" id="{C94B8B13-F9A5-D27D-BB55-199F1BD2317C}"/>
              </a:ext>
            </a:extLst>
          </p:cNvPr>
          <p:cNvSpPr txBox="1"/>
          <p:nvPr/>
        </p:nvSpPr>
        <p:spPr>
          <a:xfrm>
            <a:off x="695897" y="2636382"/>
            <a:ext cx="3904344" cy="461665"/>
          </a:xfrm>
          <a:prstGeom prst="rect">
            <a:avLst/>
          </a:prstGeom>
          <a:noFill/>
        </p:spPr>
        <p:txBody>
          <a:bodyPr wrap="square" rtlCol="0">
            <a:spAutoFit/>
          </a:bodyPr>
          <a:lstStyle/>
          <a:p>
            <a:r>
              <a:rPr lang="en-IN" sz="2400" dirty="0"/>
              <a:t>Final Dataset after outlier</a:t>
            </a:r>
          </a:p>
        </p:txBody>
      </p:sp>
    </p:spTree>
    <p:extLst>
      <p:ext uri="{BB962C8B-B14F-4D97-AF65-F5344CB8AC3E}">
        <p14:creationId xmlns:p14="http://schemas.microsoft.com/office/powerpoint/2010/main" val="591077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17AC05-C1BC-7CFD-9D2C-85B4E7B4F193}"/>
              </a:ext>
            </a:extLst>
          </p:cNvPr>
          <p:cNvSpPr txBox="1"/>
          <p:nvPr/>
        </p:nvSpPr>
        <p:spPr>
          <a:xfrm>
            <a:off x="726511" y="924669"/>
            <a:ext cx="9374240" cy="523220"/>
          </a:xfrm>
          <a:prstGeom prst="rect">
            <a:avLst/>
          </a:prstGeom>
          <a:noFill/>
        </p:spPr>
        <p:txBody>
          <a:bodyPr wrap="square" rtlCol="0">
            <a:spAutoFit/>
          </a:bodyPr>
          <a:lstStyle/>
          <a:p>
            <a:r>
              <a:rPr lang="en-IN" sz="2800" dirty="0">
                <a:latin typeface="Arial Black" panose="020B0A04020102020204" pitchFamily="34" charset="0"/>
              </a:rPr>
              <a:t>Linear regression model performance metrics:</a:t>
            </a:r>
            <a:endParaRPr lang="en-IN" sz="2800" dirty="0"/>
          </a:p>
        </p:txBody>
      </p:sp>
      <p:pic>
        <p:nvPicPr>
          <p:cNvPr id="3" name="Picture 2">
            <a:extLst>
              <a:ext uri="{FF2B5EF4-FFF2-40B4-BE49-F238E27FC236}">
                <a16:creationId xmlns:a16="http://schemas.microsoft.com/office/drawing/2014/main" id="{69563BE7-2E5D-B3F2-FFBA-54EC572B7444}"/>
              </a:ext>
            </a:extLst>
          </p:cNvPr>
          <p:cNvPicPr>
            <a:picLocks noChangeAspect="1"/>
          </p:cNvPicPr>
          <p:nvPr/>
        </p:nvPicPr>
        <p:blipFill>
          <a:blip r:embed="rId2"/>
          <a:stretch>
            <a:fillRect/>
          </a:stretch>
        </p:blipFill>
        <p:spPr>
          <a:xfrm>
            <a:off x="443591" y="1447889"/>
            <a:ext cx="5190243" cy="5095878"/>
          </a:xfrm>
          <a:prstGeom prst="rect">
            <a:avLst/>
          </a:prstGeom>
        </p:spPr>
      </p:pic>
      <p:pic>
        <p:nvPicPr>
          <p:cNvPr id="4" name="Picture 3">
            <a:extLst>
              <a:ext uri="{FF2B5EF4-FFF2-40B4-BE49-F238E27FC236}">
                <a16:creationId xmlns:a16="http://schemas.microsoft.com/office/drawing/2014/main" id="{CCF79B79-3ED2-63E9-247D-BB2CBA5A86D2}"/>
              </a:ext>
            </a:extLst>
          </p:cNvPr>
          <p:cNvPicPr>
            <a:picLocks noChangeAspect="1"/>
          </p:cNvPicPr>
          <p:nvPr/>
        </p:nvPicPr>
        <p:blipFill>
          <a:blip r:embed="rId3"/>
          <a:stretch>
            <a:fillRect/>
          </a:stretch>
        </p:blipFill>
        <p:spPr>
          <a:xfrm>
            <a:off x="5921933" y="1966587"/>
            <a:ext cx="6363128" cy="4213926"/>
          </a:xfrm>
          <a:prstGeom prst="rect">
            <a:avLst/>
          </a:prstGeom>
        </p:spPr>
      </p:pic>
    </p:spTree>
    <p:extLst>
      <p:ext uri="{BB962C8B-B14F-4D97-AF65-F5344CB8AC3E}">
        <p14:creationId xmlns:p14="http://schemas.microsoft.com/office/powerpoint/2010/main" val="374563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4" y="653144"/>
            <a:ext cx="10993549" cy="866502"/>
          </a:xfrm>
        </p:spPr>
        <p:txBody>
          <a:bodyPr>
            <a:normAutofit/>
          </a:bodyPr>
          <a:lstStyle/>
          <a:p>
            <a:r>
              <a:rPr lang="en-GB" sz="3600" dirty="0">
                <a:solidFill>
                  <a:schemeClr val="tx1"/>
                </a:solidFill>
                <a:latin typeface="Arial Black" panose="020B0A04020102020204" pitchFamily="34" charset="0"/>
                <a:cs typeface="Arial" panose="020B0604020202020204" pitchFamily="34" charset="0"/>
              </a:rPr>
              <a:t>Student</a:t>
            </a:r>
            <a:r>
              <a:rPr lang="en-GB" sz="3600" dirty="0">
                <a:latin typeface="Arial Black" panose="020B0A04020102020204" pitchFamily="34" charset="0"/>
                <a:cs typeface="Arial" panose="020B0604020202020204" pitchFamily="34" charset="0"/>
              </a:rPr>
              <a:t> </a:t>
            </a:r>
            <a:r>
              <a:rPr lang="en-GB" dirty="0">
                <a:solidFill>
                  <a:schemeClr val="tx1"/>
                </a:solidFill>
                <a:latin typeface="Arial Black" panose="020B0A04020102020204" pitchFamily="34" charset="0"/>
                <a:cs typeface="Arial" panose="020B0604020202020204" pitchFamily="34" charset="0"/>
              </a:rPr>
              <a:t>Details</a:t>
            </a:r>
            <a:endParaRPr lang="en-US" dirty="0">
              <a:solidFill>
                <a:schemeClr val="tx1"/>
              </a:solidFill>
              <a:latin typeface="Arial Black" panose="020B0A040201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4" y="1911959"/>
            <a:ext cx="10993546" cy="4488841"/>
          </a:xfrm>
        </p:spPr>
        <p:txBody>
          <a:bodyPr>
            <a:noAutofit/>
          </a:bodyPr>
          <a:lstStyle/>
          <a:p>
            <a:pPr marL="0" indent="0">
              <a:buNone/>
            </a:pPr>
            <a:r>
              <a:rPr lang="en-US" sz="1800" b="1" dirty="0">
                <a:solidFill>
                  <a:schemeClr val="tx1"/>
                </a:solidFill>
                <a:latin typeface="Arial" panose="020B0604020202020204" pitchFamily="34" charset="0"/>
                <a:cs typeface="Arial" panose="020B0604020202020204" pitchFamily="34" charset="0"/>
              </a:rPr>
              <a:t>Name: </a:t>
            </a:r>
            <a:r>
              <a:rPr lang="en-US" sz="1800" dirty="0">
                <a:solidFill>
                  <a:schemeClr val="tx1"/>
                </a:solidFill>
                <a:latin typeface="Arial" panose="020B0604020202020204" pitchFamily="34" charset="0"/>
                <a:cs typeface="Arial" panose="020B0604020202020204" pitchFamily="34" charset="0"/>
              </a:rPr>
              <a:t>MATTAM JYOTHI SREE</a:t>
            </a:r>
          </a:p>
          <a:p>
            <a:pPr marL="0" indent="0">
              <a:buNone/>
            </a:pPr>
            <a:r>
              <a:rPr lang="en-US" sz="1800" b="1" dirty="0">
                <a:solidFill>
                  <a:schemeClr val="tx1"/>
                </a:solidFill>
                <a:latin typeface="Arial" panose="020B0604020202020204" pitchFamily="34" charset="0"/>
                <a:cs typeface="Arial" panose="020B0604020202020204" pitchFamily="34" charset="0"/>
              </a:rPr>
              <a:t>Admission Number: </a:t>
            </a:r>
            <a:r>
              <a:rPr lang="en-US" sz="1800" dirty="0">
                <a:solidFill>
                  <a:schemeClr val="tx1"/>
                </a:solidFill>
                <a:latin typeface="Arial" panose="020B0604020202020204" pitchFamily="34" charset="0"/>
                <a:cs typeface="Arial" panose="020B0604020202020204" pitchFamily="34" charset="0"/>
              </a:rPr>
              <a:t>AP22110011333</a:t>
            </a:r>
          </a:p>
          <a:p>
            <a:pPr marL="0" indent="0">
              <a:buNone/>
            </a:pPr>
            <a:r>
              <a:rPr lang="en-US" sz="1800" b="1" dirty="0">
                <a:solidFill>
                  <a:schemeClr val="tx1"/>
                </a:solidFill>
                <a:latin typeface="Arial" panose="020B0604020202020204" pitchFamily="34" charset="0"/>
                <a:cs typeface="Arial" panose="020B0604020202020204" pitchFamily="34" charset="0"/>
              </a:rPr>
              <a:t>Email id: </a:t>
            </a:r>
            <a:r>
              <a:rPr lang="en-US" sz="1800" cap="none" dirty="0">
                <a:solidFill>
                  <a:schemeClr val="tx1"/>
                </a:solidFill>
                <a:latin typeface="Arial" panose="020B0604020202020204" pitchFamily="34" charset="0"/>
                <a:cs typeface="Arial" panose="020B0604020202020204" pitchFamily="34" charset="0"/>
              </a:rPr>
              <a:t>jyothisree_mattam@srmap.edu.in</a:t>
            </a:r>
          </a:p>
          <a:p>
            <a:pPr marL="0" indent="0">
              <a:buNone/>
            </a:pPr>
            <a:r>
              <a:rPr lang="en-US" sz="1800" b="1" dirty="0">
                <a:solidFill>
                  <a:schemeClr val="tx1"/>
                </a:solidFill>
                <a:latin typeface="Arial" panose="020B0604020202020204" pitchFamily="34" charset="0"/>
                <a:cs typeface="Arial" panose="020B0604020202020204" pitchFamily="34" charset="0"/>
              </a:rPr>
              <a:t>Degree: </a:t>
            </a:r>
            <a:r>
              <a:rPr lang="en-US" sz="1800" dirty="0">
                <a:solidFill>
                  <a:schemeClr val="tx1"/>
                </a:solidFill>
                <a:latin typeface="Arial" panose="020B0604020202020204" pitchFamily="34" charset="0"/>
                <a:cs typeface="Arial" panose="020B0604020202020204" pitchFamily="34" charset="0"/>
              </a:rPr>
              <a:t>B.tech</a:t>
            </a:r>
          </a:p>
          <a:p>
            <a:pPr marL="0" indent="0">
              <a:buNone/>
            </a:pPr>
            <a:r>
              <a:rPr lang="en-US" sz="1800" b="1" dirty="0">
                <a:solidFill>
                  <a:schemeClr val="tx1"/>
                </a:solidFill>
                <a:latin typeface="Arial" panose="020B0604020202020204" pitchFamily="34" charset="0"/>
                <a:cs typeface="Arial" panose="020B0604020202020204" pitchFamily="34" charset="0"/>
              </a:rPr>
              <a:t>Year</a:t>
            </a:r>
            <a:r>
              <a:rPr lang="en-US" sz="1800" dirty="0">
                <a:solidFill>
                  <a:schemeClr val="tx1"/>
                </a:solidFill>
                <a:latin typeface="Arial" panose="020B0604020202020204" pitchFamily="34" charset="0"/>
                <a:cs typeface="Arial" panose="020B0604020202020204" pitchFamily="34" charset="0"/>
              </a:rPr>
              <a:t>: II  Year</a:t>
            </a:r>
          </a:p>
          <a:p>
            <a:pPr marL="0" indent="0">
              <a:buNone/>
            </a:pPr>
            <a:r>
              <a:rPr lang="en-US" sz="1800" b="1" dirty="0">
                <a:solidFill>
                  <a:schemeClr val="tx1"/>
                </a:solidFill>
                <a:latin typeface="Arial" panose="020B0604020202020204" pitchFamily="34" charset="0"/>
                <a:cs typeface="Arial" panose="020B0604020202020204" pitchFamily="34" charset="0"/>
              </a:rPr>
              <a:t>Branch: </a:t>
            </a:r>
            <a:r>
              <a:rPr lang="en-US" sz="1800" dirty="0">
                <a:solidFill>
                  <a:schemeClr val="tx1"/>
                </a:solidFill>
                <a:latin typeface="Arial" panose="020B0604020202020204" pitchFamily="34" charset="0"/>
                <a:cs typeface="Arial" panose="020B0604020202020204" pitchFamily="34" charset="0"/>
              </a:rPr>
              <a:t>Computer Science AND  Engineering</a:t>
            </a:r>
          </a:p>
          <a:p>
            <a:pPr marL="0" indent="0">
              <a:buNone/>
            </a:pPr>
            <a:r>
              <a:rPr lang="en-US" sz="1800" b="1" dirty="0">
                <a:solidFill>
                  <a:schemeClr val="tx1"/>
                </a:solidFill>
                <a:latin typeface="Arial" panose="020B0604020202020204" pitchFamily="34" charset="0"/>
                <a:cs typeface="Arial" panose="020B0604020202020204" pitchFamily="34" charset="0"/>
              </a:rPr>
              <a:t>College NAME : </a:t>
            </a:r>
            <a:r>
              <a:rPr lang="en-US" sz="1800" dirty="0">
                <a:solidFill>
                  <a:schemeClr val="tx1"/>
                </a:solidFill>
                <a:latin typeface="Arial" panose="020B0604020202020204" pitchFamily="34" charset="0"/>
                <a:cs typeface="Arial" panose="020B0604020202020204" pitchFamily="34" charset="0"/>
              </a:rPr>
              <a:t>SRM AP University</a:t>
            </a:r>
          </a:p>
          <a:p>
            <a:pPr marL="0" indent="0">
              <a:buNone/>
            </a:pPr>
            <a:r>
              <a:rPr lang="en-US" sz="1800" b="1" dirty="0">
                <a:solidFill>
                  <a:schemeClr val="tx1"/>
                </a:solidFill>
                <a:latin typeface="Arial" panose="020B0604020202020204" pitchFamily="34" charset="0"/>
                <a:cs typeface="Arial" panose="020B0604020202020204" pitchFamily="34" charset="0"/>
              </a:rPr>
              <a:t>College STATE : </a:t>
            </a:r>
            <a:r>
              <a:rPr lang="en-US" sz="1800" dirty="0">
                <a:solidFill>
                  <a:schemeClr val="tx1"/>
                </a:solidFill>
                <a:latin typeface="Arial" panose="020B0604020202020204" pitchFamily="34" charset="0"/>
                <a:cs typeface="Arial" panose="020B0604020202020204" pitchFamily="34" charset="0"/>
              </a:rPr>
              <a:t>Andhra Pradesh</a:t>
            </a:r>
          </a:p>
          <a:p>
            <a:pPr marL="0" indent="0">
              <a:buNone/>
            </a:pPr>
            <a:r>
              <a:rPr lang="en-US" sz="1800" b="1" dirty="0">
                <a:solidFill>
                  <a:schemeClr val="tx1"/>
                </a:solidFill>
                <a:latin typeface="Arial" panose="020B0604020202020204" pitchFamily="34" charset="0"/>
                <a:cs typeface="Arial" panose="020B0604020202020204" pitchFamily="34" charset="0"/>
              </a:rPr>
              <a:t>Summer Internship: </a:t>
            </a:r>
            <a:r>
              <a:rPr lang="en-US" sz="1800" dirty="0">
                <a:solidFill>
                  <a:schemeClr val="tx1"/>
                </a:solidFill>
                <a:latin typeface="Arial" panose="020B0604020202020204" pitchFamily="34" charset="0"/>
                <a:cs typeface="Arial" panose="020B0604020202020204" pitchFamily="34" charset="0"/>
              </a:rPr>
              <a:t>Intern under Edunet Foundation through SRM University</a:t>
            </a:r>
          </a:p>
          <a:p>
            <a:pPr marL="0" indent="0">
              <a:buNone/>
            </a:pPr>
            <a:r>
              <a:rPr lang="en-US" sz="1800" b="1" dirty="0">
                <a:solidFill>
                  <a:schemeClr val="tx1"/>
                </a:solidFill>
                <a:latin typeface="Arial" panose="020B0604020202020204" pitchFamily="34" charset="0"/>
                <a:cs typeface="Arial" panose="020B0604020202020204" pitchFamily="34" charset="0"/>
              </a:rPr>
              <a:t>Domain: </a:t>
            </a:r>
            <a:r>
              <a:rPr lang="en-US" sz="1800" dirty="0">
                <a:solidFill>
                  <a:schemeClr val="tx1"/>
                </a:solidFill>
                <a:latin typeface="Arial" panose="020B0604020202020204" pitchFamily="34" charset="0"/>
                <a:cs typeface="Arial" panose="020B0604020202020204" pitchFamily="34" charset="0"/>
              </a:rPr>
              <a:t>AI&amp;ML(</a:t>
            </a:r>
            <a:r>
              <a:rPr lang="en-US" sz="1800" b="1"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Artificial intelligence and machine learning)(01-06-2024 to 25-07-2024)</a:t>
            </a:r>
          </a:p>
        </p:txBody>
      </p:sp>
      <p:pic>
        <p:nvPicPr>
          <p:cNvPr id="6" name="Picture 5">
            <a:extLst>
              <a:ext uri="{FF2B5EF4-FFF2-40B4-BE49-F238E27FC236}">
                <a16:creationId xmlns:a16="http://schemas.microsoft.com/office/drawing/2014/main" id="{8406472F-80FE-5A56-4271-FB4BF1AA207C}"/>
              </a:ext>
            </a:extLst>
          </p:cNvPr>
          <p:cNvPicPr>
            <a:picLocks noChangeAspect="1"/>
          </p:cNvPicPr>
          <p:nvPr/>
        </p:nvPicPr>
        <p:blipFill>
          <a:blip r:embed="rId2"/>
          <a:stretch>
            <a:fillRect/>
          </a:stretch>
        </p:blipFill>
        <p:spPr>
          <a:xfrm>
            <a:off x="7841293" y="1519646"/>
            <a:ext cx="3482235" cy="300225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DCE2-0774-70DF-56A4-FD08CAE74143}"/>
              </a:ext>
            </a:extLst>
          </p:cNvPr>
          <p:cNvSpPr>
            <a:spLocks noGrp="1"/>
          </p:cNvSpPr>
          <p:nvPr>
            <p:ph type="title"/>
          </p:nvPr>
        </p:nvSpPr>
        <p:spPr>
          <a:xfrm>
            <a:off x="581191" y="882650"/>
            <a:ext cx="11029616" cy="584590"/>
          </a:xfrm>
        </p:spPr>
        <p:txBody>
          <a:bodyPr/>
          <a:lstStyle/>
          <a:p>
            <a:r>
              <a:rPr lang="en-IN" dirty="0">
                <a:solidFill>
                  <a:schemeClr val="tx1"/>
                </a:solidFill>
                <a:latin typeface="Arial Black" panose="020B0A04020102020204" pitchFamily="34" charset="0"/>
              </a:rPr>
              <a:t>Conclusion:</a:t>
            </a:r>
          </a:p>
        </p:txBody>
      </p:sp>
      <p:sp>
        <p:nvSpPr>
          <p:cNvPr id="5" name="TextBox 4">
            <a:extLst>
              <a:ext uri="{FF2B5EF4-FFF2-40B4-BE49-F238E27FC236}">
                <a16:creationId xmlns:a16="http://schemas.microsoft.com/office/drawing/2014/main" id="{C2901045-F5E3-CBFD-C347-922F54DDAD05}"/>
              </a:ext>
            </a:extLst>
          </p:cNvPr>
          <p:cNvSpPr txBox="1"/>
          <p:nvPr/>
        </p:nvSpPr>
        <p:spPr>
          <a:xfrm>
            <a:off x="581191" y="1720840"/>
            <a:ext cx="10841552" cy="2308324"/>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Using correlation analysis to determine which critical features to use, the linear regression model effectively predicts staff burnout rates. Performance measures demonstrate the model's dependability and productivity. This approach can provide businesses with important information that will enable them to take proactive steps to reduce or completely eliminate employee work burnout.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332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2"/>
            <a:ext cx="11029615" cy="2696109"/>
          </a:xfrm>
        </p:spPr>
        <p:txBody>
          <a:bodyPr>
            <a:normAutofit/>
          </a:bodyPr>
          <a:lstStyle/>
          <a:p>
            <a:r>
              <a:rPr lang="en-US" sz="2400" dirty="0">
                <a:latin typeface="Arial" panose="020B0604020202020204" pitchFamily="34" charset="0"/>
                <a:cs typeface="Arial" panose="020B0604020202020204" pitchFamily="34" charset="0"/>
                <a:hlinkClick r:id="rId2"/>
              </a:rPr>
              <a:t>https://github.com/Mjyothi1/Employee-Burnout-Prediction</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https://www.kaggle.com/datasets/blurredmachine/are-your-employees-burning-out?select=train.csv</a:t>
            </a:r>
          </a:p>
        </p:txBody>
      </p:sp>
    </p:spTree>
    <p:extLst>
      <p:ext uri="{BB962C8B-B14F-4D97-AF65-F5344CB8AC3E}">
        <p14:creationId xmlns:p14="http://schemas.microsoft.com/office/powerpoint/2010/main" val="95858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70711"/>
          </a:xfrm>
        </p:spPr>
        <p:txBody>
          <a:bodyPr>
            <a:normAutofit/>
          </a:bodyPr>
          <a:lstStyle/>
          <a:p>
            <a:r>
              <a:rPr lang="en-GB" dirty="0">
                <a:solidFill>
                  <a:schemeClr val="tx1"/>
                </a:solidFill>
                <a:latin typeface="Arial Black" panose="020B0A04020102020204" pitchFamily="34" charset="0"/>
              </a:rPr>
              <a:t>PROJECT TITLE/Problem Statement</a:t>
            </a:r>
            <a:endParaRPr lang="en-US"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60154"/>
            <a:ext cx="11029615" cy="4797846"/>
          </a:xfrm>
        </p:spPr>
        <p:txBody>
          <a:bodyPr>
            <a:normAutofit/>
          </a:bodyPr>
          <a:lstStyle/>
          <a:p>
            <a:pPr marL="0" indent="0">
              <a:buNone/>
            </a:pPr>
            <a:r>
              <a:rPr lang="en-US" sz="2400" b="1" dirty="0">
                <a:solidFill>
                  <a:schemeClr val="tx1"/>
                </a:solidFill>
                <a:latin typeface="Arial Black" panose="020B0A04020102020204" pitchFamily="34" charset="0"/>
              </a:rPr>
              <a:t>Project Title:</a:t>
            </a:r>
          </a:p>
          <a:p>
            <a:pPr marL="0" indent="0">
              <a:buNone/>
            </a:pPr>
            <a:r>
              <a:rPr lang="en-US" sz="2400" dirty="0">
                <a:solidFill>
                  <a:schemeClr val="tx1"/>
                </a:solidFill>
                <a:latin typeface="Arial" panose="020B0604020202020204" pitchFamily="34" charset="0"/>
                <a:cs typeface="Arial" panose="020B0604020202020204" pitchFamily="34" charset="0"/>
              </a:rPr>
              <a:t>Employee Burnout Prediction Using Linear Regression</a:t>
            </a:r>
          </a:p>
          <a:p>
            <a:pPr marL="0" indent="0">
              <a:buNone/>
            </a:pPr>
            <a:r>
              <a:rPr lang="en-US" sz="2400" b="1" dirty="0">
                <a:solidFill>
                  <a:schemeClr val="tx1"/>
                </a:solidFill>
                <a:latin typeface="Arial Black" panose="020B0A04020102020204" pitchFamily="34" charset="0"/>
              </a:rPr>
              <a:t>Project Statement: </a:t>
            </a:r>
          </a:p>
          <a:p>
            <a:pPr marL="0" indent="0">
              <a:buNone/>
            </a:pPr>
            <a:r>
              <a:rPr lang="en-US" sz="2400" dirty="0">
                <a:solidFill>
                  <a:schemeClr val="tx1"/>
                </a:solidFill>
                <a:latin typeface="Arial" panose="020B0604020202020204" pitchFamily="34" charset="0"/>
                <a:cs typeface="Arial" panose="020B0604020202020204" pitchFamily="34" charset="0"/>
              </a:rPr>
              <a:t>Employees of the company are currently experiencing stress and depression as a result of their workload, deadline pressure, mental exhaustion, etc. As a result, they are unable to provide the organization with their entire promised workload, which also hinders the business's ability to develop</a:t>
            </a:r>
            <a:r>
              <a:rPr lang="en-US" sz="2400" dirty="0">
                <a:solidFill>
                  <a:schemeClr val="tx1"/>
                </a:solidFill>
              </a:rPr>
              <a:t>.</a:t>
            </a:r>
            <a:endParaRPr lang="en-IN" sz="2400" dirty="0">
              <a:solidFill>
                <a:schemeClr val="tx1"/>
              </a:solidFill>
            </a:endParaRPr>
          </a:p>
        </p:txBody>
      </p:sp>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solidFill>
                  <a:schemeClr val="tx1"/>
                </a:solidFill>
                <a:latin typeface="Arial Black" panose="020B0A04020102020204" pitchFamily="34" charset="0"/>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5"/>
            <a:ext cx="11029615" cy="4620093"/>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Project Title: Employee Burnout Prediction using linear regression</a:t>
            </a:r>
          </a:p>
          <a:p>
            <a:r>
              <a:rPr lang="en-US" sz="2400" dirty="0">
                <a:solidFill>
                  <a:schemeClr val="tx1"/>
                </a:solidFill>
                <a:latin typeface="Arial" panose="020B0604020202020204" pitchFamily="34" charset="0"/>
                <a:cs typeface="Arial" panose="020B0604020202020204" pitchFamily="34" charset="0"/>
              </a:rPr>
              <a:t>Data Cleaning</a:t>
            </a:r>
          </a:p>
          <a:p>
            <a:r>
              <a:rPr lang="en-US" sz="2400" dirty="0">
                <a:solidFill>
                  <a:schemeClr val="tx1"/>
                </a:solidFill>
                <a:latin typeface="Arial" panose="020B0604020202020204" pitchFamily="34" charset="0"/>
                <a:cs typeface="Arial" panose="020B0604020202020204" pitchFamily="34" charset="0"/>
              </a:rPr>
              <a:t>Data Preprocessing</a:t>
            </a:r>
          </a:p>
          <a:p>
            <a:r>
              <a:rPr lang="en-US" sz="2400" dirty="0">
                <a:solidFill>
                  <a:schemeClr val="tx1"/>
                </a:solidFill>
                <a:latin typeface="Arial" panose="020B0604020202020204" pitchFamily="34" charset="0"/>
                <a:cs typeface="Arial" panose="020B0604020202020204" pitchFamily="34" charset="0"/>
              </a:rPr>
              <a:t>Correlation techniques to know which features are best for predicting target variable</a:t>
            </a:r>
          </a:p>
          <a:p>
            <a:r>
              <a:rPr lang="en-US" sz="2400" dirty="0">
                <a:solidFill>
                  <a:schemeClr val="tx1"/>
                </a:solidFill>
                <a:latin typeface="Arial" panose="020B0604020202020204" pitchFamily="34" charset="0"/>
                <a:cs typeface="Arial" panose="020B0604020202020204" pitchFamily="34" charset="0"/>
              </a:rPr>
              <a:t>One-hot encoding</a:t>
            </a:r>
          </a:p>
          <a:p>
            <a:r>
              <a:rPr lang="en-US" sz="2400" dirty="0">
                <a:solidFill>
                  <a:schemeClr val="tx1"/>
                </a:solidFill>
                <a:latin typeface="Arial" panose="020B0604020202020204" pitchFamily="34" charset="0"/>
                <a:cs typeface="Arial" panose="020B0604020202020204" pitchFamily="34" charset="0"/>
              </a:rPr>
              <a:t>Linear Regression</a:t>
            </a:r>
          </a:p>
          <a:p>
            <a:r>
              <a:rPr lang="en-US" sz="2400" dirty="0">
                <a:solidFill>
                  <a:schemeClr val="tx1"/>
                </a:solidFill>
                <a:latin typeface="Arial" panose="020B0604020202020204" pitchFamily="34" charset="0"/>
                <a:cs typeface="Arial" panose="020B0604020202020204" pitchFamily="34" charset="0"/>
              </a:rPr>
              <a:t>Performance metrics</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547142"/>
            <a:ext cx="11029616" cy="1188720"/>
          </a:xfrm>
        </p:spPr>
        <p:txBody>
          <a:bodyPr anchor="ctr"/>
          <a:lstStyle/>
          <a:p>
            <a:r>
              <a:rPr lang="en-US" dirty="0">
                <a:solidFill>
                  <a:schemeClr val="tx1"/>
                </a:solidFill>
                <a:latin typeface="Arial Black" panose="020B0A04020102020204" pitchFamily="34" charset="0"/>
                <a:cs typeface="Arial" panose="020B0604020202020204" pitchFamily="34" charset="0"/>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112705"/>
            <a:ext cx="11107704" cy="5198153"/>
          </a:xfrm>
        </p:spPr>
        <p:txBody>
          <a:bodyPr>
            <a:noAutofit/>
          </a:bodyPr>
          <a:lstStyle/>
          <a:p>
            <a:pPr marL="0" indent="0">
              <a:buNone/>
            </a:pPr>
            <a:endParaRPr lang="en-US" sz="1800" b="1" dirty="0">
              <a:solidFill>
                <a:schemeClr val="tx1"/>
              </a:solidFill>
            </a:endParaRPr>
          </a:p>
          <a:p>
            <a:r>
              <a:rPr lang="en-US" sz="2000" b="1" dirty="0">
                <a:solidFill>
                  <a:schemeClr val="tx1"/>
                </a:solidFill>
                <a:latin typeface="Arial Black" panose="020B0A04020102020204" pitchFamily="34" charset="0"/>
              </a:rPr>
              <a:t>Purpose </a:t>
            </a:r>
          </a:p>
          <a:p>
            <a:pPr marL="0" indent="0">
              <a:buNone/>
            </a:pPr>
            <a:r>
              <a:rPr lang="en-US" sz="2000" dirty="0">
                <a:solidFill>
                  <a:schemeClr val="tx1"/>
                </a:solidFill>
                <a:latin typeface="Arial" panose="020B0604020202020204" pitchFamily="34" charset="0"/>
                <a:cs typeface="Arial" panose="020B0604020202020204" pitchFamily="34" charset="0"/>
              </a:rPr>
              <a:t>The goal for this study is to create a prediction model that, when combined with a variety of work- and personal-related aspects, accurately predict employee burnout levels. The analysis aims to identify significant signs of burnout by using linear regression techniques. This will allow corporations to actively treat and prevent burnout, which will improve employee well-being, productivity, and turnover rates</a:t>
            </a:r>
          </a:p>
          <a:p>
            <a:r>
              <a:rPr lang="en-US" sz="2000" dirty="0">
                <a:solidFill>
                  <a:schemeClr val="tx1"/>
                </a:solidFill>
                <a:latin typeface="Arial Black" panose="020B0A04020102020204" pitchFamily="34" charset="0"/>
                <a:cs typeface="Arial" panose="020B0604020202020204" pitchFamily="34" charset="0"/>
              </a:rPr>
              <a:t>Scope </a:t>
            </a:r>
            <a:endParaRPr lang="en-US" sz="2000" dirty="0">
              <a:latin typeface="Arial Black" panose="020B0A04020102020204" pitchFamily="34" charset="0"/>
              <a:cs typeface="Arial" panose="020B0604020202020204" pitchFamily="34" charset="0"/>
            </a:endParaRPr>
          </a:p>
          <a:p>
            <a:pPr marL="0" indent="0">
              <a:buNone/>
            </a:pPr>
            <a:r>
              <a:rPr lang="en-US" sz="2000" dirty="0">
                <a:solidFill>
                  <a:schemeClr val="tx1"/>
                </a:solidFill>
                <a:latin typeface="Arial" panose="020B0604020202020204" pitchFamily="34" charset="0"/>
                <a:cs typeface="Arial" panose="020B0604020202020204" pitchFamily="34" charset="0"/>
              </a:rPr>
              <a:t>Data from employee surveys and HR records will be collected for the project, with a focus on important aspects including work function, resource allocation, and mental exhaustion ratings. To manage missing values and ensure consistency, the data will be cleansed, preprocessed, and standardized. In order to guarantee correctness, a linear regression model will be created and assessed using metrics like Mean Absolute Error (MAE) and R-squared.</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AEB5FFD-540C-C426-A7A9-8E1526BD981B}"/>
              </a:ext>
            </a:extLst>
          </p:cNvPr>
          <p:cNvSpPr>
            <a:spLocks noGrp="1"/>
          </p:cNvSpPr>
          <p:nvPr>
            <p:ph idx="1"/>
          </p:nvPr>
        </p:nvSpPr>
        <p:spPr>
          <a:xfrm>
            <a:off x="497960" y="1611757"/>
            <a:ext cx="6812244" cy="3634486"/>
          </a:xfrm>
        </p:spPr>
        <p:txBody>
          <a:bodyPr>
            <a:normAutofit/>
          </a:bodyPr>
          <a:lstStyle/>
          <a:p>
            <a:r>
              <a:rPr lang="en-US" sz="2000" b="1" dirty="0">
                <a:latin typeface="Arial Black" panose="020B0A04020102020204" pitchFamily="34" charset="0"/>
                <a:cs typeface="Arial" panose="020B0604020202020204" pitchFamily="34" charset="0"/>
              </a:rPr>
              <a:t>Objectives</a:t>
            </a:r>
          </a:p>
          <a:p>
            <a:pPr marL="0" indent="0">
              <a:buNone/>
            </a:pPr>
            <a:r>
              <a:rPr lang="en-US" sz="2000" dirty="0">
                <a:latin typeface="Arial" panose="020B0604020202020204" pitchFamily="34" charset="0"/>
                <a:cs typeface="Arial" panose="020B0604020202020204" pitchFamily="34" charset="0"/>
              </a:rPr>
              <a:t>The primary goals are to create a highly effective linear regression model for employee burnout prediction and include appropriate information sources. The study is to enable early detection of possible burnout cases and identify important factors of burnout, such as job role and mental exhaustion. This will support plans to improve overall employee well-being and productivity, enable quick and efficient measures, and offer practical suggestions for organizational improvements</a:t>
            </a:r>
            <a:r>
              <a:rPr lang="en-US" sz="2000" b="1" dirty="0"/>
              <a:t>.</a:t>
            </a:r>
          </a:p>
        </p:txBody>
      </p:sp>
      <p:pic>
        <p:nvPicPr>
          <p:cNvPr id="2051" name="Picture 3" descr="Best Career Objective For Freshers Resume [5+ Examples]">
            <a:extLst>
              <a:ext uri="{FF2B5EF4-FFF2-40B4-BE49-F238E27FC236}">
                <a16:creationId xmlns:a16="http://schemas.microsoft.com/office/drawing/2014/main" id="{90169E4B-0F65-66FD-BBED-9B841957D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204" y="1139869"/>
            <a:ext cx="4476788" cy="4484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77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latin typeface="Arial Black" panose="020B0A04020102020204" pitchFamily="34" charset="0"/>
              </a:rPr>
              <a:t>WHO ARE THE END USERS of this project?</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084474"/>
          </a:xfrm>
        </p:spPr>
        <p:txBody>
          <a:bodyPr>
            <a:normAutofit lnSpcReduction="10000"/>
          </a:bodyPr>
          <a:lstStyle/>
          <a:p>
            <a:r>
              <a:rPr lang="en-IN" sz="2000" dirty="0">
                <a:solidFill>
                  <a:schemeClr val="tx1"/>
                </a:solidFill>
                <a:latin typeface="Arial" panose="020B0604020202020204" pitchFamily="34" charset="0"/>
                <a:cs typeface="Arial" panose="020B0604020202020204" pitchFamily="34" charset="0"/>
              </a:rPr>
              <a:t> Human Resources Professionals</a:t>
            </a:r>
          </a:p>
          <a:p>
            <a:pPr marL="0" indent="0">
              <a:buNone/>
            </a:pPr>
            <a:endParaRPr lang="en-IN"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IN" sz="2000" dirty="0">
                <a:solidFill>
                  <a:schemeClr val="tx1"/>
                </a:solidFill>
                <a:latin typeface="Arial" panose="020B0604020202020204" pitchFamily="34" charset="0"/>
                <a:cs typeface="Arial" panose="020B0604020202020204" pitchFamily="34" charset="0"/>
              </a:rPr>
              <a:t>  Managers and Team Leaders</a:t>
            </a:r>
          </a:p>
          <a:p>
            <a:pPr marL="0" indent="0">
              <a:buNone/>
            </a:pPr>
            <a:endParaRPr lang="en-IN" sz="2000" dirty="0">
              <a:solidFill>
                <a:schemeClr val="tx1"/>
              </a:solidFill>
              <a:latin typeface="Arial" panose="020B0604020202020204" pitchFamily="34" charset="0"/>
              <a:cs typeface="Arial" panose="020B0604020202020204" pitchFamily="34" charset="0"/>
            </a:endParaRPr>
          </a:p>
          <a:p>
            <a:r>
              <a:rPr lang="en-IN" sz="2000" dirty="0">
                <a:solidFill>
                  <a:schemeClr val="tx1"/>
                </a:solidFill>
                <a:latin typeface="Arial" panose="020B0604020202020204" pitchFamily="34" charset="0"/>
                <a:cs typeface="Arial" panose="020B0604020202020204" pitchFamily="34" charset="0"/>
              </a:rPr>
              <a:t>  Employees</a:t>
            </a:r>
          </a:p>
          <a:p>
            <a:pPr marL="0" indent="0">
              <a:buNone/>
            </a:pPr>
            <a:r>
              <a:rPr lang="en-IN" sz="2000" dirty="0">
                <a:solidFill>
                  <a:schemeClr val="tx1"/>
                </a:solidFill>
                <a:latin typeface="Arial" panose="020B0604020202020204" pitchFamily="34" charset="0"/>
                <a:cs typeface="Arial" panose="020B0604020202020204" pitchFamily="34" charset="0"/>
              </a:rPr>
              <a:t> </a:t>
            </a:r>
          </a:p>
          <a:p>
            <a:pPr>
              <a:buFont typeface="Wingdings" panose="05000000000000000000" pitchFamily="2" charset="2"/>
              <a:buChar char="§"/>
            </a:pPr>
            <a:r>
              <a:rPr lang="en-IN" sz="2000" dirty="0">
                <a:solidFill>
                  <a:schemeClr val="tx1"/>
                </a:solidFill>
                <a:latin typeface="Arial" panose="020B0604020202020204" pitchFamily="34" charset="0"/>
                <a:cs typeface="Arial" panose="020B0604020202020204" pitchFamily="34" charset="0"/>
              </a:rPr>
              <a:t>Data Analysts</a:t>
            </a:r>
          </a:p>
          <a:p>
            <a:pPr marL="0" indent="0">
              <a:buNone/>
            </a:pPr>
            <a:endParaRPr lang="en-IN"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IN" sz="2000" dirty="0">
                <a:solidFill>
                  <a:schemeClr val="tx1"/>
                </a:solidFill>
                <a:latin typeface="Arial" panose="020B0604020202020204" pitchFamily="34" charset="0"/>
                <a:cs typeface="Arial" panose="020B0604020202020204" pitchFamily="34" charset="0"/>
              </a:rPr>
              <a:t>Occupational Health Professionals</a:t>
            </a:r>
            <a:endParaRPr lang="en-US" sz="2000" dirty="0">
              <a:solidFill>
                <a:schemeClr val="tx1"/>
              </a:solidFill>
              <a:latin typeface="Arial" panose="020B0604020202020204" pitchFamily="34" charset="0"/>
              <a:cs typeface="Arial" panose="020B0604020202020204" pitchFamily="34" charset="0"/>
            </a:endParaRPr>
          </a:p>
        </p:txBody>
      </p:sp>
      <p:pic>
        <p:nvPicPr>
          <p:cNvPr id="3074" name="Picture 2" descr="What is End-User Computing: EUC Made ...">
            <a:extLst>
              <a:ext uri="{FF2B5EF4-FFF2-40B4-BE49-F238E27FC236}">
                <a16:creationId xmlns:a16="http://schemas.microsoft.com/office/drawing/2014/main" id="{07281199-59B0-AD50-E61C-31F63409F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722" y="1778696"/>
            <a:ext cx="6726477" cy="4772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latin typeface="Arial Black" panose="020B0A04020102020204" pitchFamily="34" charset="0"/>
              </a:rPr>
              <a:t>YOUR SOLUTION AND ITS VALUE PROPOSITION</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88761"/>
            <a:ext cx="11029615" cy="3820371"/>
          </a:xfrm>
        </p:spPr>
        <p:txBody>
          <a:bodyPr>
            <a:normAutofit lnSpcReduction="10000"/>
          </a:bodyPr>
          <a:lstStyle/>
          <a:p>
            <a:r>
              <a:rPr lang="en-US" sz="2400" dirty="0">
                <a:solidFill>
                  <a:schemeClr val="tx1"/>
                </a:solidFill>
                <a:latin typeface="Arial" panose="020B0604020202020204" pitchFamily="34" charset="0"/>
                <a:cs typeface="Arial" panose="020B0604020202020204" pitchFamily="34" charset="0"/>
              </a:rPr>
              <a:t>Our approach to addressing the problem statement is to create a model that employs machine learning and linear regression techniques to predict employee burnout rate.</a:t>
            </a:r>
          </a:p>
          <a:p>
            <a:r>
              <a:rPr lang="en-US" sz="2400" dirty="0">
                <a:solidFill>
                  <a:schemeClr val="tx1"/>
                </a:solidFill>
                <a:latin typeface="Arial" panose="020B0604020202020204" pitchFamily="34" charset="0"/>
                <a:cs typeface="Arial" panose="020B0604020202020204" pitchFamily="34" charset="0"/>
              </a:rPr>
              <a:t>A variety of Python packages, such as NumPy, pandas, matplotlib, seaborn, and sci-kit-learn, were used in the development of our model. Multi-dimensional arrays can be created and operated on with NumPy. Pandas are used to work with data inside of data frames. Plotting data is done with Matplotlib, and data frame presentation is enhanced with Seaborn. For the creation of models and data preprocessing, Scikit-learn is necessary.</a:t>
            </a: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2EA6-D3A2-DEBD-B0F4-652844DC4F27}"/>
              </a:ext>
            </a:extLst>
          </p:cNvPr>
          <p:cNvSpPr>
            <a:spLocks noGrp="1"/>
          </p:cNvSpPr>
          <p:nvPr>
            <p:ph type="title"/>
          </p:nvPr>
        </p:nvSpPr>
        <p:spPr/>
        <p:txBody>
          <a:bodyPr/>
          <a:lstStyle/>
          <a:p>
            <a:r>
              <a:rPr lang="en-US" dirty="0">
                <a:latin typeface="Arial Black" panose="020B0A04020102020204" pitchFamily="34" charset="0"/>
              </a:rPr>
              <a:t>Value Proposition Points</a:t>
            </a:r>
            <a:br>
              <a:rPr lang="en-US" dirty="0"/>
            </a:br>
            <a:endParaRPr lang="en-IN" dirty="0"/>
          </a:p>
        </p:txBody>
      </p:sp>
      <p:sp>
        <p:nvSpPr>
          <p:cNvPr id="3" name="Content Placeholder 2">
            <a:extLst>
              <a:ext uri="{FF2B5EF4-FFF2-40B4-BE49-F238E27FC236}">
                <a16:creationId xmlns:a16="http://schemas.microsoft.com/office/drawing/2014/main" id="{A7BFCF3A-37D3-87A0-0C58-B00A2699F112}"/>
              </a:ext>
            </a:extLst>
          </p:cNvPr>
          <p:cNvSpPr>
            <a:spLocks noGrp="1"/>
          </p:cNvSpPr>
          <p:nvPr>
            <p:ph idx="1"/>
          </p:nvPr>
        </p:nvSpPr>
        <p:spPr>
          <a:xfrm>
            <a:off x="581192" y="1441171"/>
            <a:ext cx="11029615" cy="4546270"/>
          </a:xfrm>
        </p:spPr>
        <p:txBody>
          <a:bodyPr>
            <a:normAutofit/>
          </a:bodyPr>
          <a:lstStyle/>
          <a:p>
            <a:r>
              <a:rPr lang="en-US" sz="2000" dirty="0">
                <a:latin typeface="Arial" panose="020B0604020202020204" pitchFamily="34" charset="0"/>
                <a:cs typeface="Arial" panose="020B0604020202020204" pitchFamily="34" charset="0"/>
              </a:rPr>
              <a:t>Early Detection: Give timely interventions by predicting employee burnout.</a:t>
            </a:r>
          </a:p>
          <a:p>
            <a:r>
              <a:rPr lang="en-US" sz="2000" dirty="0">
                <a:latin typeface="Arial" panose="020B0604020202020204" pitchFamily="34" charset="0"/>
                <a:cs typeface="Arial" panose="020B0604020202020204" pitchFamily="34" charset="0"/>
              </a:rPr>
              <a:t>Data-Driven Insights: Make exact observations about workers' well-being by utilizing cutting-edge machine learning methods.</a:t>
            </a:r>
          </a:p>
          <a:p>
            <a:r>
              <a:rPr lang="en-US" sz="2000" dirty="0">
                <a:latin typeface="Arial" panose="020B0604020202020204" pitchFamily="34" charset="0"/>
                <a:cs typeface="Arial" panose="020B0604020202020204" pitchFamily="34" charset="0"/>
              </a:rPr>
              <a:t>Increased Productivity: Actively treat burnout to improve employee happiness and productivity.</a:t>
            </a:r>
          </a:p>
          <a:p>
            <a:r>
              <a:rPr lang="en-US" sz="2000" dirty="0">
                <a:latin typeface="Arial" panose="020B0604020202020204" pitchFamily="34" charset="0"/>
                <a:cs typeface="Arial" panose="020B0604020202020204" pitchFamily="34" charset="0"/>
              </a:rPr>
              <a:t>Decreased Turnover: By managing burnout well, reduce the rate of employees turnover.</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6328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71af3243-3dd4-4a8d-8c0d-dd76da1f02a5"/>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 ds:uri="16c05727-aa75-4e4a-9b5f-8a80a1165891"/>
    <ds:schemaRef ds:uri="http://purl.org/dc/dcmitype/"/>
    <ds:schemaRef ds:uri="http://purl.org/dc/elements/1.1/"/>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313</TotalTime>
  <Words>1082</Words>
  <Application>Microsoft Office PowerPoint</Application>
  <PresentationFormat>Widescreen</PresentationFormat>
  <Paragraphs>67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Franklin Gothic Book</vt:lpstr>
      <vt:lpstr>Franklin Gothic Demi</vt:lpstr>
      <vt:lpstr>Wingdings</vt:lpstr>
      <vt:lpstr>Wingdings 2</vt:lpstr>
      <vt:lpstr>DividendVTI</vt:lpstr>
      <vt:lpstr>Employee burnout prediction using linear regression</vt:lpstr>
      <vt:lpstr>Student Details</vt:lpstr>
      <vt:lpstr>PROJECT TITLE/Problem Statement</vt:lpstr>
      <vt:lpstr>AGENDA</vt:lpstr>
      <vt:lpstr>PROJECT  OVERVIEW</vt:lpstr>
      <vt:lpstr>PowerPoint Presentation</vt:lpstr>
      <vt:lpstr>WHO ARE THE END USERS of this project?</vt:lpstr>
      <vt:lpstr> YOUR SOLUTION AND ITS VALUE PROPOSITION</vt:lpstr>
      <vt:lpstr>Value Proposition Points </vt:lpstr>
      <vt:lpstr>How did you customize the project and make it your own</vt:lpstr>
      <vt:lpstr>MODELLING</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Jyothi Sree</cp:lastModifiedBy>
  <cp:revision>14</cp:revision>
  <dcterms:created xsi:type="dcterms:W3CDTF">2021-05-26T16:50:10Z</dcterms:created>
  <dcterms:modified xsi:type="dcterms:W3CDTF">2024-07-25T05:40:51Z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