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1D2E"/>
    <a:srgbClr val="D6A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AEBEEB-052C-49F8-820D-4C0825DE4360}"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417A0-356B-48D0-B14B-524E5C5CB480}" type="slidenum">
              <a:rPr lang="en-IN" smtClean="0"/>
              <a:t>‹#›</a:t>
            </a:fld>
            <a:endParaRPr lang="en-IN"/>
          </a:p>
        </p:txBody>
      </p:sp>
    </p:spTree>
    <p:extLst>
      <p:ext uri="{BB962C8B-B14F-4D97-AF65-F5344CB8AC3E}">
        <p14:creationId xmlns:p14="http://schemas.microsoft.com/office/powerpoint/2010/main" val="1474142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AEBEEB-052C-49F8-820D-4C0825DE4360}"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417A0-356B-48D0-B14B-524E5C5CB480}" type="slidenum">
              <a:rPr lang="en-IN" smtClean="0"/>
              <a:t>‹#›</a:t>
            </a:fld>
            <a:endParaRPr lang="en-IN"/>
          </a:p>
        </p:txBody>
      </p:sp>
    </p:spTree>
    <p:extLst>
      <p:ext uri="{BB962C8B-B14F-4D97-AF65-F5344CB8AC3E}">
        <p14:creationId xmlns:p14="http://schemas.microsoft.com/office/powerpoint/2010/main" val="1985932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AEBEEB-052C-49F8-820D-4C0825DE4360}"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417A0-356B-48D0-B14B-524E5C5CB480}" type="slidenum">
              <a:rPr lang="en-IN" smtClean="0"/>
              <a:t>‹#›</a:t>
            </a:fld>
            <a:endParaRPr lang="en-IN"/>
          </a:p>
        </p:txBody>
      </p:sp>
    </p:spTree>
    <p:extLst>
      <p:ext uri="{BB962C8B-B14F-4D97-AF65-F5344CB8AC3E}">
        <p14:creationId xmlns:p14="http://schemas.microsoft.com/office/powerpoint/2010/main" val="2236668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AEBEEB-052C-49F8-820D-4C0825DE4360}"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417A0-356B-48D0-B14B-524E5C5CB480}" type="slidenum">
              <a:rPr lang="en-IN" smtClean="0"/>
              <a:t>‹#›</a:t>
            </a:fld>
            <a:endParaRPr lang="en-IN"/>
          </a:p>
        </p:txBody>
      </p:sp>
    </p:spTree>
    <p:extLst>
      <p:ext uri="{BB962C8B-B14F-4D97-AF65-F5344CB8AC3E}">
        <p14:creationId xmlns:p14="http://schemas.microsoft.com/office/powerpoint/2010/main" val="3715895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AEBEEB-052C-49F8-820D-4C0825DE4360}"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417A0-356B-48D0-B14B-524E5C5CB480}" type="slidenum">
              <a:rPr lang="en-IN" smtClean="0"/>
              <a:t>‹#›</a:t>
            </a:fld>
            <a:endParaRPr lang="en-IN"/>
          </a:p>
        </p:txBody>
      </p:sp>
    </p:spTree>
    <p:extLst>
      <p:ext uri="{BB962C8B-B14F-4D97-AF65-F5344CB8AC3E}">
        <p14:creationId xmlns:p14="http://schemas.microsoft.com/office/powerpoint/2010/main" val="2717462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AEBEEB-052C-49F8-820D-4C0825DE4360}" type="datetimeFigureOut">
              <a:rPr lang="en-IN" smtClean="0"/>
              <a:t>20-04-2024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B417A0-356B-48D0-B14B-524E5C5CB480}" type="slidenum">
              <a:rPr lang="en-IN" smtClean="0"/>
              <a:t>‹#›</a:t>
            </a:fld>
            <a:endParaRPr lang="en-IN"/>
          </a:p>
        </p:txBody>
      </p:sp>
    </p:spTree>
    <p:extLst>
      <p:ext uri="{BB962C8B-B14F-4D97-AF65-F5344CB8AC3E}">
        <p14:creationId xmlns:p14="http://schemas.microsoft.com/office/powerpoint/2010/main" val="4173808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AEBEEB-052C-49F8-820D-4C0825DE4360}" type="datetimeFigureOut">
              <a:rPr lang="en-IN" smtClean="0"/>
              <a:t>20-04-2024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B417A0-356B-48D0-B14B-524E5C5CB480}" type="slidenum">
              <a:rPr lang="en-IN" smtClean="0"/>
              <a:t>‹#›</a:t>
            </a:fld>
            <a:endParaRPr lang="en-IN"/>
          </a:p>
        </p:txBody>
      </p:sp>
    </p:spTree>
    <p:extLst>
      <p:ext uri="{BB962C8B-B14F-4D97-AF65-F5344CB8AC3E}">
        <p14:creationId xmlns:p14="http://schemas.microsoft.com/office/powerpoint/2010/main" val="2162937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AEBEEB-052C-49F8-820D-4C0825DE4360}" type="datetimeFigureOut">
              <a:rPr lang="en-IN" smtClean="0"/>
              <a:t>20-04-2024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B417A0-356B-48D0-B14B-524E5C5CB480}" type="slidenum">
              <a:rPr lang="en-IN" smtClean="0"/>
              <a:t>‹#›</a:t>
            </a:fld>
            <a:endParaRPr lang="en-IN"/>
          </a:p>
        </p:txBody>
      </p:sp>
    </p:spTree>
    <p:extLst>
      <p:ext uri="{BB962C8B-B14F-4D97-AF65-F5344CB8AC3E}">
        <p14:creationId xmlns:p14="http://schemas.microsoft.com/office/powerpoint/2010/main" val="3250741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AEBEEB-052C-49F8-820D-4C0825DE4360}" type="datetimeFigureOut">
              <a:rPr lang="en-IN" smtClean="0"/>
              <a:t>20-04-2024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B417A0-356B-48D0-B14B-524E5C5CB480}" type="slidenum">
              <a:rPr lang="en-IN" smtClean="0"/>
              <a:t>‹#›</a:t>
            </a:fld>
            <a:endParaRPr lang="en-IN"/>
          </a:p>
        </p:txBody>
      </p:sp>
    </p:spTree>
    <p:extLst>
      <p:ext uri="{BB962C8B-B14F-4D97-AF65-F5344CB8AC3E}">
        <p14:creationId xmlns:p14="http://schemas.microsoft.com/office/powerpoint/2010/main" val="2114207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AEBEEB-052C-49F8-820D-4C0825DE4360}" type="datetimeFigureOut">
              <a:rPr lang="en-IN" smtClean="0"/>
              <a:t>20-04-2024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B417A0-356B-48D0-B14B-524E5C5CB480}" type="slidenum">
              <a:rPr lang="en-IN" smtClean="0"/>
              <a:t>‹#›</a:t>
            </a:fld>
            <a:endParaRPr lang="en-IN"/>
          </a:p>
        </p:txBody>
      </p:sp>
    </p:spTree>
    <p:extLst>
      <p:ext uri="{BB962C8B-B14F-4D97-AF65-F5344CB8AC3E}">
        <p14:creationId xmlns:p14="http://schemas.microsoft.com/office/powerpoint/2010/main" val="2296428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AEBEEB-052C-49F8-820D-4C0825DE4360}" type="datetimeFigureOut">
              <a:rPr lang="en-IN" smtClean="0"/>
              <a:t>20-04-2024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B417A0-356B-48D0-B14B-524E5C5CB480}" type="slidenum">
              <a:rPr lang="en-IN" smtClean="0"/>
              <a:t>‹#›</a:t>
            </a:fld>
            <a:endParaRPr lang="en-IN"/>
          </a:p>
        </p:txBody>
      </p:sp>
    </p:spTree>
    <p:extLst>
      <p:ext uri="{BB962C8B-B14F-4D97-AF65-F5344CB8AC3E}">
        <p14:creationId xmlns:p14="http://schemas.microsoft.com/office/powerpoint/2010/main" val="461108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AEBEEB-052C-49F8-820D-4C0825DE4360}" type="datetimeFigureOut">
              <a:rPr lang="en-IN" smtClean="0"/>
              <a:t>20-04-2024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B417A0-356B-48D0-B14B-524E5C5CB480}" type="slidenum">
              <a:rPr lang="en-IN" smtClean="0"/>
              <a:t>‹#›</a:t>
            </a:fld>
            <a:endParaRPr lang="en-IN"/>
          </a:p>
        </p:txBody>
      </p:sp>
    </p:spTree>
    <p:extLst>
      <p:ext uri="{BB962C8B-B14F-4D97-AF65-F5344CB8AC3E}">
        <p14:creationId xmlns:p14="http://schemas.microsoft.com/office/powerpoint/2010/main" val="18389550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uru99.com/continuous-integration.html" TargetMode="External"/><Relationship Id="rId1" Type="http://schemas.openxmlformats.org/officeDocument/2006/relationships/slideLayout" Target="../slideLayouts/slideLayout6.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Belgium" TargetMode="External"/><Relationship Id="rId2" Type="http://schemas.openxmlformats.org/officeDocument/2006/relationships/hyperlink" Target="https://en.wikipedia.org/wiki/Ghent" TargetMode="External"/><Relationship Id="rId1" Type="http://schemas.openxmlformats.org/officeDocument/2006/relationships/slideLayout" Target="../slideLayouts/slideLayout6.xml"/><Relationship Id="rId5" Type="http://schemas.openxmlformats.org/officeDocument/2006/relationships/hyperlink" Target="https://en.wikipedia.org/wiki/Nicole_Forsgren" TargetMode="External"/><Relationship Id="rId4" Type="http://schemas.openxmlformats.org/officeDocument/2006/relationships/hyperlink" Target="https://en.wikipedia.org/wiki/Puppet_(softwar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techtarget.com/searchitoperations/definition/continuous-delivery-CD" TargetMode="External"/><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EAE9-9FF9-DF58-E25A-0CE2224ECD5F}"/>
              </a:ext>
            </a:extLst>
          </p:cNvPr>
          <p:cNvSpPr>
            <a:spLocks noGrp="1"/>
          </p:cNvSpPr>
          <p:nvPr>
            <p:ph type="title"/>
          </p:nvPr>
        </p:nvSpPr>
        <p:spPr>
          <a:xfrm>
            <a:off x="1122414" y="1694093"/>
            <a:ext cx="3863779" cy="1325563"/>
          </a:xfrm>
        </p:spPr>
        <p:txBody>
          <a:bodyPr>
            <a:normAutofit/>
          </a:bodyPr>
          <a:lstStyle/>
          <a:p>
            <a:r>
              <a:rPr lang="en-IN" sz="5400" dirty="0">
                <a:solidFill>
                  <a:srgbClr val="1D1D2E"/>
                </a:solidFill>
                <a:latin typeface="Arial Rounded MT Bold" panose="020F0704030504030204" pitchFamily="34" charset="0"/>
              </a:rPr>
              <a:t>DevOps</a:t>
            </a:r>
          </a:p>
        </p:txBody>
      </p:sp>
      <p:sp>
        <p:nvSpPr>
          <p:cNvPr id="17" name="Freeform: Shape 16">
            <a:extLst>
              <a:ext uri="{FF2B5EF4-FFF2-40B4-BE49-F238E27FC236}">
                <a16:creationId xmlns:a16="http://schemas.microsoft.com/office/drawing/2014/main" id="{FBA2BAA9-8B49-4E9D-E631-41998528E9F7}"/>
              </a:ext>
            </a:extLst>
          </p:cNvPr>
          <p:cNvSpPr/>
          <p:nvPr/>
        </p:nvSpPr>
        <p:spPr>
          <a:xfrm rot="18457751">
            <a:off x="5455326" y="527202"/>
            <a:ext cx="9054928" cy="6972665"/>
          </a:xfrm>
          <a:custGeom>
            <a:avLst/>
            <a:gdLst>
              <a:gd name="connsiteX0" fmla="*/ 6907525 w 9054928"/>
              <a:gd name="connsiteY0" fmla="*/ 0 h 6972665"/>
              <a:gd name="connsiteX1" fmla="*/ 9054928 w 9054928"/>
              <a:gd name="connsiteY1" fmla="*/ 2785523 h 6972665"/>
              <a:gd name="connsiteX2" fmla="*/ 3623537 w 9054928"/>
              <a:gd name="connsiteY2" fmla="*/ 6972665 h 6972665"/>
              <a:gd name="connsiteX3" fmla="*/ 0 w 9054928"/>
              <a:gd name="connsiteY3" fmla="*/ 2272360 h 6972665"/>
              <a:gd name="connsiteX4" fmla="*/ 0 w 9054928"/>
              <a:gd name="connsiteY4" fmla="*/ 1236948 h 6972665"/>
              <a:gd name="connsiteX5" fmla="*/ 1236948 w 9054928"/>
              <a:gd name="connsiteY5" fmla="*/ 0 h 6972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54928" h="6972665">
                <a:moveTo>
                  <a:pt x="6907525" y="0"/>
                </a:moveTo>
                <a:lnTo>
                  <a:pt x="9054928" y="2785523"/>
                </a:lnTo>
                <a:lnTo>
                  <a:pt x="3623537" y="6972665"/>
                </a:lnTo>
                <a:lnTo>
                  <a:pt x="0" y="2272360"/>
                </a:lnTo>
                <a:lnTo>
                  <a:pt x="0" y="1236948"/>
                </a:lnTo>
                <a:cubicBezTo>
                  <a:pt x="1" y="553800"/>
                  <a:pt x="553800" y="0"/>
                  <a:pt x="1236948" y="0"/>
                </a:cubicBezTo>
                <a:close/>
              </a:path>
            </a:pathLst>
          </a:custGeom>
          <a:gradFill flip="none" rotWithShape="1">
            <a:gsLst>
              <a:gs pos="0">
                <a:srgbClr val="002060">
                  <a:alpha val="92000"/>
                </a:srgbClr>
              </a:gs>
              <a:gs pos="46000">
                <a:schemeClr val="accent1">
                  <a:lumMod val="75000"/>
                </a:schemeClr>
              </a:gs>
              <a:gs pos="100000">
                <a:schemeClr val="accent1">
                  <a:lumMod val="50000"/>
                </a:schemeClr>
              </a:gs>
            </a:gsLst>
            <a:path path="circle">
              <a:fillToRect t="100000" r="100000"/>
            </a:path>
            <a:tileRect l="-100000" b="-100000"/>
          </a:gradFill>
          <a:ln>
            <a:noFill/>
          </a:ln>
          <a:effectLst>
            <a:outerShdw blurRad="107950" dist="12700" dir="5400000" algn="ctr">
              <a:srgbClr val="000000"/>
            </a:outerShdw>
          </a:effectLst>
        </p:spPr>
        <p:style>
          <a:lnRef idx="2">
            <a:schemeClr val="dk1">
              <a:shade val="15000"/>
            </a:schemeClr>
          </a:lnRef>
          <a:fillRef idx="1">
            <a:schemeClr val="dk1"/>
          </a:fillRef>
          <a:effectRef idx="0">
            <a:schemeClr val="dk1"/>
          </a:effectRef>
          <a:fontRef idx="minor">
            <a:schemeClr val="lt1"/>
          </a:fontRef>
        </p:style>
        <p:txBody>
          <a:bodyPr wrap="square" rtlCol="0" anchor="ctr">
            <a:noAutofit/>
          </a:bodyPr>
          <a:lstStyle/>
          <a:p>
            <a:pPr algn="ctr"/>
            <a:endParaRPr lang="en-IN" dirty="0"/>
          </a:p>
        </p:txBody>
      </p:sp>
      <p:sp>
        <p:nvSpPr>
          <p:cNvPr id="21" name="TextBox 20">
            <a:extLst>
              <a:ext uri="{FF2B5EF4-FFF2-40B4-BE49-F238E27FC236}">
                <a16:creationId xmlns:a16="http://schemas.microsoft.com/office/drawing/2014/main" id="{3296434E-D32D-625E-05C3-B331BB27A738}"/>
              </a:ext>
            </a:extLst>
          </p:cNvPr>
          <p:cNvSpPr txBox="1"/>
          <p:nvPr/>
        </p:nvSpPr>
        <p:spPr>
          <a:xfrm>
            <a:off x="8321230" y="1887508"/>
            <a:ext cx="2314324" cy="369332"/>
          </a:xfrm>
          <a:prstGeom prst="rect">
            <a:avLst/>
          </a:prstGeom>
          <a:noFill/>
        </p:spPr>
        <p:txBody>
          <a:bodyPr wrap="square" rtlCol="0">
            <a:spAutoFit/>
          </a:bodyPr>
          <a:lstStyle/>
          <a:p>
            <a:r>
              <a:rPr lang="en-IN" dirty="0">
                <a:solidFill>
                  <a:schemeClr val="bg1">
                    <a:lumMod val="95000"/>
                  </a:schemeClr>
                </a:solidFill>
                <a:latin typeface="Arial" panose="020B0604020202020204" pitchFamily="34" charset="0"/>
                <a:cs typeface="Arial" panose="020B0604020202020204" pitchFamily="34" charset="0"/>
              </a:rPr>
              <a:t>01. What is DevOps</a:t>
            </a:r>
          </a:p>
        </p:txBody>
      </p:sp>
      <p:sp>
        <p:nvSpPr>
          <p:cNvPr id="22" name="TextBox 21">
            <a:extLst>
              <a:ext uri="{FF2B5EF4-FFF2-40B4-BE49-F238E27FC236}">
                <a16:creationId xmlns:a16="http://schemas.microsoft.com/office/drawing/2014/main" id="{D32DC504-0206-8366-431E-AC8676122AD7}"/>
              </a:ext>
            </a:extLst>
          </p:cNvPr>
          <p:cNvSpPr txBox="1"/>
          <p:nvPr/>
        </p:nvSpPr>
        <p:spPr>
          <a:xfrm>
            <a:off x="8585738" y="2752115"/>
            <a:ext cx="3084645" cy="369332"/>
          </a:xfrm>
          <a:prstGeom prst="rect">
            <a:avLst/>
          </a:prstGeom>
          <a:noFill/>
        </p:spPr>
        <p:txBody>
          <a:bodyPr wrap="square" rtlCol="0">
            <a:spAutoFit/>
          </a:bodyPr>
          <a:lstStyle/>
          <a:p>
            <a:r>
              <a:rPr lang="en-IN" dirty="0">
                <a:solidFill>
                  <a:schemeClr val="bg1">
                    <a:lumMod val="95000"/>
                  </a:schemeClr>
                </a:solidFill>
                <a:latin typeface="Arial" panose="020B0604020202020204" pitchFamily="34" charset="0"/>
                <a:cs typeface="Arial" panose="020B0604020202020204" pitchFamily="34" charset="0"/>
              </a:rPr>
              <a:t>02. Why DevOps is needed </a:t>
            </a:r>
          </a:p>
        </p:txBody>
      </p:sp>
      <p:sp>
        <p:nvSpPr>
          <p:cNvPr id="23" name="TextBox 22">
            <a:extLst>
              <a:ext uri="{FF2B5EF4-FFF2-40B4-BE49-F238E27FC236}">
                <a16:creationId xmlns:a16="http://schemas.microsoft.com/office/drawing/2014/main" id="{1F381047-3857-F370-96C4-FAB9AC3BC9E3}"/>
              </a:ext>
            </a:extLst>
          </p:cNvPr>
          <p:cNvSpPr txBox="1"/>
          <p:nvPr/>
        </p:nvSpPr>
        <p:spPr>
          <a:xfrm>
            <a:off x="7810165" y="3679784"/>
            <a:ext cx="2659518" cy="369332"/>
          </a:xfrm>
          <a:prstGeom prst="rect">
            <a:avLst/>
          </a:prstGeom>
          <a:noFill/>
        </p:spPr>
        <p:txBody>
          <a:bodyPr wrap="square" rtlCol="0">
            <a:spAutoFit/>
          </a:bodyPr>
          <a:lstStyle/>
          <a:p>
            <a:r>
              <a:rPr lang="en-IN" dirty="0">
                <a:solidFill>
                  <a:schemeClr val="bg1">
                    <a:lumMod val="95000"/>
                  </a:schemeClr>
                </a:solidFill>
                <a:latin typeface="Arial" panose="020B0604020202020204" pitchFamily="34" charset="0"/>
                <a:cs typeface="Arial" panose="020B0604020202020204" pitchFamily="34" charset="0"/>
              </a:rPr>
              <a:t>03. Where it came from</a:t>
            </a:r>
          </a:p>
        </p:txBody>
      </p:sp>
      <p:sp>
        <p:nvSpPr>
          <p:cNvPr id="24" name="TextBox 23">
            <a:extLst>
              <a:ext uri="{FF2B5EF4-FFF2-40B4-BE49-F238E27FC236}">
                <a16:creationId xmlns:a16="http://schemas.microsoft.com/office/drawing/2014/main" id="{B00A853E-C98C-797C-BC21-772D6BA83EB1}"/>
              </a:ext>
            </a:extLst>
          </p:cNvPr>
          <p:cNvSpPr txBox="1"/>
          <p:nvPr/>
        </p:nvSpPr>
        <p:spPr>
          <a:xfrm>
            <a:off x="7164068" y="4601161"/>
            <a:ext cx="2314324" cy="369332"/>
          </a:xfrm>
          <a:prstGeom prst="rect">
            <a:avLst/>
          </a:prstGeom>
          <a:noFill/>
        </p:spPr>
        <p:txBody>
          <a:bodyPr wrap="square" rtlCol="0">
            <a:spAutoFit/>
          </a:bodyPr>
          <a:lstStyle/>
          <a:p>
            <a:r>
              <a:rPr lang="en-IN" dirty="0">
                <a:solidFill>
                  <a:schemeClr val="bg1">
                    <a:lumMod val="95000"/>
                  </a:schemeClr>
                </a:solidFill>
                <a:latin typeface="Arial" panose="020B0604020202020204" pitchFamily="34" charset="0"/>
                <a:cs typeface="Arial" panose="020B0604020202020204" pitchFamily="34" charset="0"/>
              </a:rPr>
              <a:t>04. CI/CD Pipeline</a:t>
            </a:r>
          </a:p>
        </p:txBody>
      </p:sp>
      <p:sp>
        <p:nvSpPr>
          <p:cNvPr id="6" name="TextBox 5">
            <a:extLst>
              <a:ext uri="{FF2B5EF4-FFF2-40B4-BE49-F238E27FC236}">
                <a16:creationId xmlns:a16="http://schemas.microsoft.com/office/drawing/2014/main" id="{A1B2E34B-296D-8C9F-BC70-767BF5969050}"/>
              </a:ext>
            </a:extLst>
          </p:cNvPr>
          <p:cNvSpPr txBox="1"/>
          <p:nvPr/>
        </p:nvSpPr>
        <p:spPr>
          <a:xfrm>
            <a:off x="8087950" y="775828"/>
            <a:ext cx="3789679" cy="523220"/>
          </a:xfrm>
          <a:prstGeom prst="rect">
            <a:avLst/>
          </a:prstGeom>
          <a:noFill/>
        </p:spPr>
        <p:txBody>
          <a:bodyPr wrap="square" rtlCol="0">
            <a:spAutoFit/>
          </a:bodyPr>
          <a:lstStyle/>
          <a:p>
            <a:r>
              <a:rPr lang="en-IN" sz="2800" dirty="0">
                <a:solidFill>
                  <a:schemeClr val="bg1">
                    <a:lumMod val="95000"/>
                  </a:schemeClr>
                </a:solidFill>
                <a:latin typeface="Arial Rounded MT Bold" panose="020F0704030504030204" pitchFamily="34" charset="0"/>
              </a:rPr>
              <a:t>4 Items of the slider</a:t>
            </a:r>
          </a:p>
        </p:txBody>
      </p:sp>
      <p:pic>
        <p:nvPicPr>
          <p:cNvPr id="1026" name="Picture 2" descr="DevOps Explanation">
            <a:extLst>
              <a:ext uri="{FF2B5EF4-FFF2-40B4-BE49-F238E27FC236}">
                <a16:creationId xmlns:a16="http://schemas.microsoft.com/office/drawing/2014/main" id="{09FE19F1-7C0F-08DD-D356-FBA50D00CE6E}"/>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25000"/>
                    </a14:imgEffect>
                    <a14:imgEffect>
                      <a14:colorTemperature colorTemp="5900"/>
                    </a14:imgEffect>
                    <a14:imgEffect>
                      <a14:saturation sat="66000"/>
                    </a14:imgEffect>
                    <a14:imgEffect>
                      <a14:brightnessContrast bright="-12000" contrast="40000"/>
                    </a14:imgEffect>
                  </a14:imgLayer>
                </a14:imgProps>
              </a:ext>
              <a:ext uri="{28A0092B-C50C-407E-A947-70E740481C1C}">
                <a14:useLocalDpi xmlns:a14="http://schemas.microsoft.com/office/drawing/2010/main" val="0"/>
              </a:ext>
            </a:extLst>
          </a:blip>
          <a:srcRect t="35674"/>
          <a:stretch/>
        </p:blipFill>
        <p:spPr bwMode="auto">
          <a:xfrm>
            <a:off x="821876" y="2922282"/>
            <a:ext cx="4064230" cy="1559047"/>
          </a:xfrm>
          <a:prstGeom prst="rect">
            <a:avLst/>
          </a:prstGeom>
          <a:solidFill>
            <a:schemeClr val="bg1">
              <a:lumMod val="85000"/>
              <a:alpha val="50000"/>
            </a:schemeClr>
          </a:solidFill>
          <a:effectLst>
            <a:outerShdw blurRad="50800" dist="50800" dir="5400000" algn="ctr" rotWithShape="0">
              <a:schemeClr val="bg1">
                <a:lumMod val="95000"/>
              </a:schemeClr>
            </a:outerShdw>
          </a:effectLst>
        </p:spPr>
      </p:pic>
    </p:spTree>
    <p:extLst>
      <p:ext uri="{BB962C8B-B14F-4D97-AF65-F5344CB8AC3E}">
        <p14:creationId xmlns:p14="http://schemas.microsoft.com/office/powerpoint/2010/main" val="23210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1000"/>
                                        <p:tgtEl>
                                          <p:spTgt spid="21"/>
                                        </p:tgtEl>
                                      </p:cBhvr>
                                    </p:animEffect>
                                    <p:anim calcmode="lin" valueType="num">
                                      <p:cBhvr>
                                        <p:cTn id="19" dur="1000" fill="hold"/>
                                        <p:tgtEl>
                                          <p:spTgt spid="21"/>
                                        </p:tgtEl>
                                        <p:attrNameLst>
                                          <p:attrName>ppt_x</p:attrName>
                                        </p:attrNameLst>
                                      </p:cBhvr>
                                      <p:tavLst>
                                        <p:tav tm="0">
                                          <p:val>
                                            <p:strVal val="#ppt_x"/>
                                          </p:val>
                                        </p:tav>
                                        <p:tav tm="100000">
                                          <p:val>
                                            <p:strVal val="#ppt_x"/>
                                          </p:val>
                                        </p:tav>
                                      </p:tavLst>
                                    </p:anim>
                                    <p:anim calcmode="lin" valueType="num">
                                      <p:cBhvr>
                                        <p:cTn id="2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1000"/>
                                        <p:tgtEl>
                                          <p:spTgt spid="22"/>
                                        </p:tgtEl>
                                      </p:cBhvr>
                                    </p:animEffect>
                                    <p:anim calcmode="lin" valueType="num">
                                      <p:cBhvr>
                                        <p:cTn id="26" dur="1000" fill="hold"/>
                                        <p:tgtEl>
                                          <p:spTgt spid="22"/>
                                        </p:tgtEl>
                                        <p:attrNameLst>
                                          <p:attrName>ppt_x</p:attrName>
                                        </p:attrNameLst>
                                      </p:cBhvr>
                                      <p:tavLst>
                                        <p:tav tm="0">
                                          <p:val>
                                            <p:strVal val="#ppt_x"/>
                                          </p:val>
                                        </p:tav>
                                        <p:tav tm="100000">
                                          <p:val>
                                            <p:strVal val="#ppt_x"/>
                                          </p:val>
                                        </p:tav>
                                      </p:tavLst>
                                    </p:anim>
                                    <p:anim calcmode="lin" valueType="num">
                                      <p:cBhvr>
                                        <p:cTn id="2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anim calcmode="lin" valueType="num">
                                      <p:cBhvr>
                                        <p:cTn id="33" dur="1000" fill="hold"/>
                                        <p:tgtEl>
                                          <p:spTgt spid="23"/>
                                        </p:tgtEl>
                                        <p:attrNameLst>
                                          <p:attrName>ppt_x</p:attrName>
                                        </p:attrNameLst>
                                      </p:cBhvr>
                                      <p:tavLst>
                                        <p:tav tm="0">
                                          <p:val>
                                            <p:strVal val="#ppt_x"/>
                                          </p:val>
                                        </p:tav>
                                        <p:tav tm="100000">
                                          <p:val>
                                            <p:strVal val="#ppt_x"/>
                                          </p:val>
                                        </p:tav>
                                      </p:tavLst>
                                    </p:anim>
                                    <p:anim calcmode="lin" valueType="num">
                                      <p:cBhvr>
                                        <p:cTn id="3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7"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1000"/>
                                        <p:tgtEl>
                                          <p:spTgt spid="24"/>
                                        </p:tgtEl>
                                      </p:cBhvr>
                                    </p:animEffect>
                                    <p:anim calcmode="lin" valueType="num">
                                      <p:cBhvr>
                                        <p:cTn id="40" dur="1000" fill="hold"/>
                                        <p:tgtEl>
                                          <p:spTgt spid="24"/>
                                        </p:tgtEl>
                                        <p:attrNameLst>
                                          <p:attrName>ppt_x</p:attrName>
                                        </p:attrNameLst>
                                      </p:cBhvr>
                                      <p:tavLst>
                                        <p:tav tm="0">
                                          <p:val>
                                            <p:strVal val="#ppt_x"/>
                                          </p:val>
                                        </p:tav>
                                        <p:tav tm="100000">
                                          <p:val>
                                            <p:strVal val="#ppt_x"/>
                                          </p:val>
                                        </p:tav>
                                      </p:tavLst>
                                    </p:anim>
                                    <p:anim calcmode="lin" valueType="num">
                                      <p:cBhvr>
                                        <p:cTn id="4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58808DD-323F-0E9D-1A74-A5A551D0D2B7}"/>
              </a:ext>
            </a:extLst>
          </p:cNvPr>
          <p:cNvSpPr/>
          <p:nvPr/>
        </p:nvSpPr>
        <p:spPr>
          <a:xfrm rot="18457751">
            <a:off x="5455326" y="527202"/>
            <a:ext cx="9054928" cy="6972665"/>
          </a:xfrm>
          <a:custGeom>
            <a:avLst/>
            <a:gdLst>
              <a:gd name="connsiteX0" fmla="*/ 6907525 w 9054928"/>
              <a:gd name="connsiteY0" fmla="*/ 0 h 6972665"/>
              <a:gd name="connsiteX1" fmla="*/ 9054928 w 9054928"/>
              <a:gd name="connsiteY1" fmla="*/ 2785523 h 6972665"/>
              <a:gd name="connsiteX2" fmla="*/ 3623537 w 9054928"/>
              <a:gd name="connsiteY2" fmla="*/ 6972665 h 6972665"/>
              <a:gd name="connsiteX3" fmla="*/ 0 w 9054928"/>
              <a:gd name="connsiteY3" fmla="*/ 2272360 h 6972665"/>
              <a:gd name="connsiteX4" fmla="*/ 0 w 9054928"/>
              <a:gd name="connsiteY4" fmla="*/ 1236948 h 6972665"/>
              <a:gd name="connsiteX5" fmla="*/ 1236948 w 9054928"/>
              <a:gd name="connsiteY5" fmla="*/ 0 h 6972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54928" h="6972665">
                <a:moveTo>
                  <a:pt x="6907525" y="0"/>
                </a:moveTo>
                <a:lnTo>
                  <a:pt x="9054928" y="2785523"/>
                </a:lnTo>
                <a:lnTo>
                  <a:pt x="3623537" y="6972665"/>
                </a:lnTo>
                <a:lnTo>
                  <a:pt x="0" y="2272360"/>
                </a:lnTo>
                <a:lnTo>
                  <a:pt x="0" y="1236948"/>
                </a:lnTo>
                <a:cubicBezTo>
                  <a:pt x="1" y="553800"/>
                  <a:pt x="553800" y="0"/>
                  <a:pt x="1236948" y="0"/>
                </a:cubicBezTo>
                <a:close/>
              </a:path>
            </a:pathLst>
          </a:custGeom>
          <a:solidFill>
            <a:schemeClr val="accent1">
              <a:lumMod val="50000"/>
              <a:alpha val="12000"/>
            </a:schemeClr>
          </a:solidFill>
          <a:ln>
            <a:noFill/>
          </a:ln>
          <a:effectLst>
            <a:outerShdw blurRad="107950" dist="12700" dir="5400000" algn="ctr">
              <a:srgbClr val="000000"/>
            </a:outerShdw>
          </a:effectLst>
        </p:spPr>
        <p:style>
          <a:lnRef idx="2">
            <a:schemeClr val="dk1">
              <a:shade val="15000"/>
            </a:schemeClr>
          </a:lnRef>
          <a:fillRef idx="1">
            <a:schemeClr val="dk1"/>
          </a:fillRef>
          <a:effectRef idx="0">
            <a:schemeClr val="dk1"/>
          </a:effectRef>
          <a:fontRef idx="minor">
            <a:schemeClr val="lt1"/>
          </a:fontRef>
        </p:style>
        <p:txBody>
          <a:bodyPr wrap="square" rtlCol="0" anchor="ctr">
            <a:noAutofit/>
          </a:bodyPr>
          <a:lstStyle/>
          <a:p>
            <a:pPr algn="ctr"/>
            <a:endParaRPr lang="en-IN" dirty="0"/>
          </a:p>
        </p:txBody>
      </p:sp>
      <p:sp>
        <p:nvSpPr>
          <p:cNvPr id="5" name="Rectangle 4">
            <a:extLst>
              <a:ext uri="{FF2B5EF4-FFF2-40B4-BE49-F238E27FC236}">
                <a16:creationId xmlns:a16="http://schemas.microsoft.com/office/drawing/2014/main" id="{681840BF-FCC8-FC60-007D-B915A8445CB9}"/>
              </a:ext>
            </a:extLst>
          </p:cNvPr>
          <p:cNvSpPr>
            <a:spLocks/>
          </p:cNvSpPr>
          <p:nvPr/>
        </p:nvSpPr>
        <p:spPr>
          <a:xfrm>
            <a:off x="324091" y="254643"/>
            <a:ext cx="11563109" cy="6364800"/>
          </a:xfrm>
          <a:prstGeom prst="rect">
            <a:avLst/>
          </a:prstGeom>
          <a:noFill/>
          <a:ln w="15875" cmpd="sng">
            <a:gradFill flip="none" rotWithShape="1">
              <a:gsLst>
                <a:gs pos="0">
                  <a:schemeClr val="accent1">
                    <a:lumMod val="50000"/>
                  </a:schemeClr>
                </a:gs>
                <a:gs pos="35000">
                  <a:schemeClr val="accent1">
                    <a:lumMod val="50000"/>
                  </a:schemeClr>
                </a:gs>
                <a:gs pos="66000">
                  <a:schemeClr val="accent1">
                    <a:lumMod val="60000"/>
                    <a:lumOff val="40000"/>
                  </a:schemeClr>
                </a:gs>
                <a:gs pos="98000">
                  <a:schemeClr val="accent1">
                    <a:lumMod val="40000"/>
                    <a:lumOff val="60000"/>
                  </a:schemeClr>
                </a:gs>
              </a:gsLst>
              <a:path path="circle">
                <a:fillToRect l="100000" t="100000"/>
              </a:path>
              <a:tileRect r="-100000" b="-100000"/>
            </a:gradFill>
            <a:prstDash val="solid"/>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0443272C-6161-67EC-2AD4-A30ED1F5BADE}"/>
              </a:ext>
            </a:extLst>
          </p:cNvPr>
          <p:cNvSpPr>
            <a:spLocks noGrp="1"/>
          </p:cNvSpPr>
          <p:nvPr>
            <p:ph type="title"/>
          </p:nvPr>
        </p:nvSpPr>
        <p:spPr>
          <a:xfrm>
            <a:off x="838200" y="365126"/>
            <a:ext cx="10515600" cy="752658"/>
          </a:xfrm>
        </p:spPr>
        <p:txBody>
          <a:bodyPr>
            <a:normAutofit/>
          </a:bodyPr>
          <a:lstStyle/>
          <a:p>
            <a:pPr algn="ctr"/>
            <a:r>
              <a:rPr lang="en-IN" sz="3200" dirty="0">
                <a:solidFill>
                  <a:srgbClr val="1D1D2E"/>
                </a:solidFill>
                <a:latin typeface="Arial Rounded MT Bold" panose="020F0704030504030204" pitchFamily="34" charset="0"/>
              </a:rPr>
              <a:t>What is DevOps</a:t>
            </a:r>
          </a:p>
        </p:txBody>
      </p:sp>
      <p:sp>
        <p:nvSpPr>
          <p:cNvPr id="4" name="TextBox 3">
            <a:extLst>
              <a:ext uri="{FF2B5EF4-FFF2-40B4-BE49-F238E27FC236}">
                <a16:creationId xmlns:a16="http://schemas.microsoft.com/office/drawing/2014/main" id="{12C478AA-68FE-A328-CDB5-1B17E3DF248A}"/>
              </a:ext>
            </a:extLst>
          </p:cNvPr>
          <p:cNvSpPr txBox="1"/>
          <p:nvPr/>
        </p:nvSpPr>
        <p:spPr>
          <a:xfrm>
            <a:off x="838200" y="1273486"/>
            <a:ext cx="10515599" cy="2062103"/>
          </a:xfrm>
          <a:prstGeom prst="rect">
            <a:avLst/>
          </a:prstGeom>
          <a:noFill/>
        </p:spPr>
        <p:txBody>
          <a:bodyPr wrap="square">
            <a:spAutoFit/>
          </a:bodyPr>
          <a:lstStyle/>
          <a:p>
            <a:pPr marL="285750" indent="-285750">
              <a:buFont typeface="Arial" panose="020B0604020202020204" pitchFamily="34" charset="0"/>
              <a:buChar char="•"/>
            </a:pPr>
            <a:r>
              <a:rPr lang="en-US" sz="1600" b="0" i="0" dirty="0">
                <a:solidFill>
                  <a:srgbClr val="1D1D2E"/>
                </a:solidFill>
                <a:effectLst/>
                <a:latin typeface="Arial" panose="020B0604020202020204" pitchFamily="34" charset="0"/>
                <a:cs typeface="Arial" panose="020B0604020202020204" pitchFamily="34" charset="0"/>
              </a:rPr>
              <a:t>DevOps is a collaborative approach to software development and IT operations that emphasizes automation, integration, and continuous delivery. </a:t>
            </a:r>
          </a:p>
          <a:p>
            <a:endParaRPr lang="en-US" sz="1600" b="0" i="0" dirty="0">
              <a:solidFill>
                <a:srgbClr val="1D1D2E"/>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rgbClr val="1D1D2E"/>
                </a:solidFill>
                <a:latin typeface="Arial" panose="020B0604020202020204" pitchFamily="34" charset="0"/>
                <a:cs typeface="Arial" panose="020B0604020202020204" pitchFamily="34" charset="0"/>
              </a:rPr>
              <a:t>Dev</a:t>
            </a:r>
            <a:r>
              <a:rPr lang="en-US" sz="1600" dirty="0">
                <a:solidFill>
                  <a:srgbClr val="1D1D2E"/>
                </a:solidFill>
                <a:latin typeface="Arial" panose="020B0604020202020204" pitchFamily="34" charset="0"/>
                <a:cs typeface="Arial" panose="020B0604020202020204" pitchFamily="34" charset="0"/>
              </a:rPr>
              <a:t> can respond to bugs and deployment failures quickly.</a:t>
            </a:r>
            <a:r>
              <a:rPr lang="en-US" sz="1600" b="1" dirty="0">
                <a:solidFill>
                  <a:srgbClr val="1D1D2E"/>
                </a:solidFill>
                <a:latin typeface="Arial" panose="020B0604020202020204" pitchFamily="34" charset="0"/>
                <a:cs typeface="Arial" panose="020B0604020202020204" pitchFamily="34" charset="0"/>
              </a:rPr>
              <a:t> Ops </a:t>
            </a:r>
            <a:r>
              <a:rPr lang="en-US" sz="1600" dirty="0">
                <a:solidFill>
                  <a:srgbClr val="1D1D2E"/>
                </a:solidFill>
                <a:latin typeface="Arial" panose="020B0604020202020204" pitchFamily="34" charset="0"/>
                <a:cs typeface="Arial" panose="020B0604020202020204" pitchFamily="34" charset="0"/>
              </a:rPr>
              <a:t>anticipate how new functionality will effect production.</a:t>
            </a:r>
            <a:r>
              <a:rPr lang="en-US" sz="1600" b="1" dirty="0">
                <a:solidFill>
                  <a:srgbClr val="1D1D2E"/>
                </a:solidFill>
                <a:latin typeface="Arial" panose="020B0604020202020204" pitchFamily="34" charset="0"/>
                <a:cs typeface="Arial" panose="020B0604020202020204" pitchFamily="34" charset="0"/>
              </a:rPr>
              <a:t> Dev and Ops </a:t>
            </a:r>
            <a:r>
              <a:rPr lang="en-US" sz="1600" dirty="0">
                <a:solidFill>
                  <a:srgbClr val="1D1D2E"/>
                </a:solidFill>
                <a:latin typeface="Arial" panose="020B0604020202020204" pitchFamily="34" charset="0"/>
                <a:cs typeface="Arial" panose="020B0604020202020204" pitchFamily="34" charset="0"/>
              </a:rPr>
              <a:t>can work together to permanently remove root causes of bugs and failures.</a:t>
            </a:r>
          </a:p>
          <a:p>
            <a:endParaRPr lang="en-US" sz="1600" b="0" i="0" dirty="0">
              <a:solidFill>
                <a:srgbClr val="1D1D2E"/>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0" i="0" dirty="0">
                <a:solidFill>
                  <a:srgbClr val="1D1D2E"/>
                </a:solidFill>
                <a:effectLst/>
                <a:latin typeface="Arial" panose="020B0604020202020204" pitchFamily="34" charset="0"/>
                <a:cs typeface="Arial" panose="020B0604020202020204" pitchFamily="34" charset="0"/>
              </a:rPr>
              <a:t>It aims to break down traditional silos between development and operations teams, fostering a culture of shared responsibility and accountability throughout the software development life cycle.</a:t>
            </a:r>
            <a:endParaRPr lang="en-IN" sz="1600" dirty="0">
              <a:solidFill>
                <a:srgbClr val="1D1D2E"/>
              </a:solidFill>
              <a:latin typeface="Arial" panose="020B0604020202020204" pitchFamily="34" charset="0"/>
              <a:cs typeface="Arial" panose="020B0604020202020204" pitchFamily="34" charset="0"/>
            </a:endParaRPr>
          </a:p>
        </p:txBody>
      </p:sp>
      <p:pic>
        <p:nvPicPr>
          <p:cNvPr id="1026" name="Picture 2" descr="DevOps">
            <a:extLst>
              <a:ext uri="{FF2B5EF4-FFF2-40B4-BE49-F238E27FC236}">
                <a16:creationId xmlns:a16="http://schemas.microsoft.com/office/drawing/2014/main" id="{10C4609A-550C-EA81-DFC6-251A8C03AD9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5000" contrast="40000"/>
                    </a14:imgEffect>
                  </a14:imgLayer>
                </a14:imgProps>
              </a:ext>
              <a:ext uri="{28A0092B-C50C-407E-A947-70E740481C1C}">
                <a14:useLocalDpi xmlns:a14="http://schemas.microsoft.com/office/drawing/2010/main" val="0"/>
              </a:ext>
            </a:extLst>
          </a:blip>
          <a:srcRect/>
          <a:stretch>
            <a:fillRect/>
          </a:stretch>
        </p:blipFill>
        <p:spPr bwMode="auto">
          <a:xfrm>
            <a:off x="1651819" y="3335588"/>
            <a:ext cx="8662220" cy="3115055"/>
          </a:xfrm>
          <a:prstGeom prst="rect">
            <a:avLst/>
          </a:prstGeom>
          <a:solidFill>
            <a:schemeClr val="bg1">
              <a:lumMod val="85000"/>
              <a:alpha val="50000"/>
            </a:schemeClr>
          </a:solidFill>
          <a:effectLst>
            <a:outerShdw blurRad="50800" dist="50800" dir="5400000" algn="ctr" rotWithShape="0">
              <a:schemeClr val="bg1">
                <a:lumMod val="95000"/>
              </a:schemeClr>
            </a:outerShdw>
          </a:effectLst>
        </p:spPr>
      </p:pic>
      <p:cxnSp>
        <p:nvCxnSpPr>
          <p:cNvPr id="6" name="Straight Connector 5">
            <a:extLst>
              <a:ext uri="{FF2B5EF4-FFF2-40B4-BE49-F238E27FC236}">
                <a16:creationId xmlns:a16="http://schemas.microsoft.com/office/drawing/2014/main" id="{878EF4C4-293B-3840-EE06-D9AF694EE70B}"/>
              </a:ext>
            </a:extLst>
          </p:cNvPr>
          <p:cNvCxnSpPr>
            <a:cxnSpLocks/>
          </p:cNvCxnSpPr>
          <p:nvPr/>
        </p:nvCxnSpPr>
        <p:spPr>
          <a:xfrm>
            <a:off x="838200" y="1046480"/>
            <a:ext cx="10515599" cy="0"/>
          </a:xfrm>
          <a:prstGeom prst="line">
            <a:avLst/>
          </a:prstGeom>
          <a:ln w="254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6412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C07EF-D7D0-4F97-364A-636A5DD65C50}"/>
              </a:ext>
            </a:extLst>
          </p:cNvPr>
          <p:cNvSpPr>
            <a:spLocks noGrp="1"/>
          </p:cNvSpPr>
          <p:nvPr>
            <p:ph type="title"/>
          </p:nvPr>
        </p:nvSpPr>
        <p:spPr>
          <a:xfrm>
            <a:off x="838200" y="365126"/>
            <a:ext cx="10515600" cy="762634"/>
          </a:xfrm>
        </p:spPr>
        <p:txBody>
          <a:bodyPr>
            <a:normAutofit/>
          </a:bodyPr>
          <a:lstStyle/>
          <a:p>
            <a:pPr algn="ctr"/>
            <a:r>
              <a:rPr lang="en-IN" sz="3200" dirty="0">
                <a:solidFill>
                  <a:srgbClr val="1D1D2E"/>
                </a:solidFill>
                <a:latin typeface="Arial Rounded MT Bold" panose="020F0704030504030204" pitchFamily="34" charset="0"/>
              </a:rPr>
              <a:t>Why DevOps is needed</a:t>
            </a:r>
          </a:p>
        </p:txBody>
      </p:sp>
      <p:sp>
        <p:nvSpPr>
          <p:cNvPr id="3" name="Freeform: Shape 2">
            <a:extLst>
              <a:ext uri="{FF2B5EF4-FFF2-40B4-BE49-F238E27FC236}">
                <a16:creationId xmlns:a16="http://schemas.microsoft.com/office/drawing/2014/main" id="{EE26E597-974F-F76F-55EB-3AD8A356DD1B}"/>
              </a:ext>
            </a:extLst>
          </p:cNvPr>
          <p:cNvSpPr/>
          <p:nvPr/>
        </p:nvSpPr>
        <p:spPr>
          <a:xfrm rot="18457751">
            <a:off x="5455326" y="527202"/>
            <a:ext cx="9054928" cy="6972665"/>
          </a:xfrm>
          <a:custGeom>
            <a:avLst/>
            <a:gdLst>
              <a:gd name="connsiteX0" fmla="*/ 6907525 w 9054928"/>
              <a:gd name="connsiteY0" fmla="*/ 0 h 6972665"/>
              <a:gd name="connsiteX1" fmla="*/ 9054928 w 9054928"/>
              <a:gd name="connsiteY1" fmla="*/ 2785523 h 6972665"/>
              <a:gd name="connsiteX2" fmla="*/ 3623537 w 9054928"/>
              <a:gd name="connsiteY2" fmla="*/ 6972665 h 6972665"/>
              <a:gd name="connsiteX3" fmla="*/ 0 w 9054928"/>
              <a:gd name="connsiteY3" fmla="*/ 2272360 h 6972665"/>
              <a:gd name="connsiteX4" fmla="*/ 0 w 9054928"/>
              <a:gd name="connsiteY4" fmla="*/ 1236948 h 6972665"/>
              <a:gd name="connsiteX5" fmla="*/ 1236948 w 9054928"/>
              <a:gd name="connsiteY5" fmla="*/ 0 h 6972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54928" h="6972665">
                <a:moveTo>
                  <a:pt x="6907525" y="0"/>
                </a:moveTo>
                <a:lnTo>
                  <a:pt x="9054928" y="2785523"/>
                </a:lnTo>
                <a:lnTo>
                  <a:pt x="3623537" y="6972665"/>
                </a:lnTo>
                <a:lnTo>
                  <a:pt x="0" y="2272360"/>
                </a:lnTo>
                <a:lnTo>
                  <a:pt x="0" y="1236948"/>
                </a:lnTo>
                <a:cubicBezTo>
                  <a:pt x="1" y="553800"/>
                  <a:pt x="553800" y="0"/>
                  <a:pt x="1236948" y="0"/>
                </a:cubicBezTo>
                <a:close/>
              </a:path>
            </a:pathLst>
          </a:custGeom>
          <a:solidFill>
            <a:schemeClr val="accent1">
              <a:lumMod val="50000"/>
              <a:alpha val="12000"/>
            </a:schemeClr>
          </a:solidFill>
          <a:ln>
            <a:noFill/>
          </a:ln>
          <a:effectLst>
            <a:outerShdw blurRad="107950" dist="12700" dir="5400000" algn="ctr">
              <a:srgbClr val="000000"/>
            </a:outerShdw>
          </a:effectLst>
        </p:spPr>
        <p:style>
          <a:lnRef idx="2">
            <a:schemeClr val="dk1">
              <a:shade val="15000"/>
            </a:schemeClr>
          </a:lnRef>
          <a:fillRef idx="1">
            <a:schemeClr val="dk1"/>
          </a:fillRef>
          <a:effectRef idx="0">
            <a:schemeClr val="dk1"/>
          </a:effectRef>
          <a:fontRef idx="minor">
            <a:schemeClr val="lt1"/>
          </a:fontRef>
        </p:style>
        <p:txBody>
          <a:bodyPr wrap="square" rtlCol="0" anchor="ctr">
            <a:noAutofit/>
          </a:bodyPr>
          <a:lstStyle/>
          <a:p>
            <a:pPr algn="ctr"/>
            <a:endParaRPr lang="en-IN" dirty="0"/>
          </a:p>
        </p:txBody>
      </p:sp>
      <p:sp>
        <p:nvSpPr>
          <p:cNvPr id="4" name="Rectangle 3">
            <a:extLst>
              <a:ext uri="{FF2B5EF4-FFF2-40B4-BE49-F238E27FC236}">
                <a16:creationId xmlns:a16="http://schemas.microsoft.com/office/drawing/2014/main" id="{76AA630F-BDA8-2F70-72B4-06BCB9744F74}"/>
              </a:ext>
            </a:extLst>
          </p:cNvPr>
          <p:cNvSpPr>
            <a:spLocks/>
          </p:cNvSpPr>
          <p:nvPr/>
        </p:nvSpPr>
        <p:spPr>
          <a:xfrm>
            <a:off x="324091" y="254643"/>
            <a:ext cx="11563109" cy="6364800"/>
          </a:xfrm>
          <a:prstGeom prst="rect">
            <a:avLst/>
          </a:prstGeom>
          <a:noFill/>
          <a:ln w="15875" cmpd="sng">
            <a:gradFill flip="none" rotWithShape="1">
              <a:gsLst>
                <a:gs pos="0">
                  <a:schemeClr val="accent1">
                    <a:lumMod val="50000"/>
                  </a:schemeClr>
                </a:gs>
                <a:gs pos="35000">
                  <a:schemeClr val="accent1">
                    <a:lumMod val="50000"/>
                  </a:schemeClr>
                </a:gs>
                <a:gs pos="66000">
                  <a:schemeClr val="accent1">
                    <a:lumMod val="60000"/>
                    <a:lumOff val="40000"/>
                  </a:schemeClr>
                </a:gs>
                <a:gs pos="98000">
                  <a:schemeClr val="accent1">
                    <a:lumMod val="40000"/>
                    <a:lumOff val="60000"/>
                  </a:schemeClr>
                </a:gs>
              </a:gsLst>
              <a:path path="circle">
                <a:fillToRect l="100000" t="100000"/>
              </a:path>
              <a:tileRect r="-100000" b="-100000"/>
            </a:gradFill>
            <a:prstDash val="solid"/>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A5B9005E-F5A4-4E07-FD2F-76CBFCB9D67C}"/>
              </a:ext>
            </a:extLst>
          </p:cNvPr>
          <p:cNvCxnSpPr>
            <a:cxnSpLocks/>
          </p:cNvCxnSpPr>
          <p:nvPr/>
        </p:nvCxnSpPr>
        <p:spPr>
          <a:xfrm>
            <a:off x="838200" y="1046480"/>
            <a:ext cx="10515599" cy="0"/>
          </a:xfrm>
          <a:prstGeom prst="line">
            <a:avLst/>
          </a:prstGeom>
          <a:ln w="254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82FE0A8-F42C-536C-8CB6-566E9A0834A4}"/>
              </a:ext>
            </a:extLst>
          </p:cNvPr>
          <p:cNvSpPr txBox="1"/>
          <p:nvPr/>
        </p:nvSpPr>
        <p:spPr>
          <a:xfrm>
            <a:off x="838200" y="1320374"/>
            <a:ext cx="4922520" cy="4524315"/>
          </a:xfrm>
          <a:prstGeom prst="rect">
            <a:avLst/>
          </a:prstGeom>
          <a:noFill/>
        </p:spPr>
        <p:txBody>
          <a:bodyPr wrap="square">
            <a:spAutoFit/>
          </a:bodyPr>
          <a:lstStyle/>
          <a:p>
            <a:pPr marL="285750" indent="-285750" algn="l">
              <a:buFont typeface="Arial" panose="020B0604020202020204" pitchFamily="34" charset="0"/>
              <a:buChar char="•"/>
            </a:pPr>
            <a:r>
              <a:rPr lang="en-US" sz="1600" b="0" i="0" dirty="0">
                <a:solidFill>
                  <a:srgbClr val="222222"/>
                </a:solidFill>
                <a:effectLst/>
                <a:latin typeface="Arial" panose="020B0604020202020204" pitchFamily="34" charset="0"/>
                <a:cs typeface="Arial" panose="020B0604020202020204" pitchFamily="34" charset="0"/>
              </a:rPr>
              <a:t>Before DevOps, the development and operation team worked in complete isolation.</a:t>
            </a:r>
          </a:p>
          <a:p>
            <a:pPr algn="l"/>
            <a:endParaRPr lang="en-US" sz="1600" b="0" i="0" dirty="0">
              <a:solidFill>
                <a:srgbClr val="222222"/>
              </a:solidFill>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600" b="0" i="0" dirty="0">
                <a:solidFill>
                  <a:srgbClr val="222222"/>
                </a:solidFill>
                <a:effectLst/>
                <a:latin typeface="Arial" panose="020B0604020202020204" pitchFamily="34" charset="0"/>
                <a:cs typeface="Arial" panose="020B0604020202020204" pitchFamily="34" charset="0"/>
              </a:rPr>
              <a:t>Testing and Deployment were isolated activities done after design-build. Hence they consumed more time than actual build cycles.</a:t>
            </a:r>
          </a:p>
          <a:p>
            <a:pPr algn="l"/>
            <a:endParaRPr lang="en-US" sz="1600" b="0" i="0" dirty="0">
              <a:solidFill>
                <a:srgbClr val="222222"/>
              </a:solidFill>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600" b="0" i="0" dirty="0">
                <a:solidFill>
                  <a:srgbClr val="222222"/>
                </a:solidFill>
                <a:effectLst/>
                <a:latin typeface="Arial" panose="020B0604020202020204" pitchFamily="34" charset="0"/>
                <a:cs typeface="Arial" panose="020B0604020202020204" pitchFamily="34" charset="0"/>
              </a:rPr>
              <a:t>Without using DevOps, team members spend a large amount of their time testing, deploying, and designing instead of building the project.</a:t>
            </a:r>
          </a:p>
          <a:p>
            <a:pPr algn="l"/>
            <a:endParaRPr lang="en-US" sz="1600" b="0" i="0" dirty="0">
              <a:solidFill>
                <a:srgbClr val="222222"/>
              </a:solidFill>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600" b="0" i="0" dirty="0">
                <a:solidFill>
                  <a:srgbClr val="222222"/>
                </a:solidFill>
                <a:effectLst/>
                <a:latin typeface="Arial" panose="020B0604020202020204" pitchFamily="34" charset="0"/>
                <a:cs typeface="Arial" panose="020B0604020202020204" pitchFamily="34" charset="0"/>
              </a:rPr>
              <a:t>Manual code deployment leads to human errors in production.</a:t>
            </a:r>
          </a:p>
          <a:p>
            <a:pPr algn="l"/>
            <a:endParaRPr lang="en-US" sz="1600" b="0" i="0" dirty="0">
              <a:solidFill>
                <a:srgbClr val="222222"/>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rgbClr val="222222"/>
                </a:solidFill>
                <a:latin typeface="Arial" panose="020B0604020202020204" pitchFamily="34" charset="0"/>
                <a:cs typeface="Arial" panose="020B0604020202020204" pitchFamily="34" charset="0"/>
              </a:rPr>
              <a:t>DevOps allows Agile Development Teams to implement </a:t>
            </a:r>
            <a:r>
              <a:rPr lang="en-US" sz="1600" dirty="0">
                <a:solidFill>
                  <a:srgbClr val="222222"/>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Continuous Integration and Continuous Delivery</a:t>
            </a:r>
            <a:r>
              <a:rPr lang="en-US" sz="1600" dirty="0">
                <a:solidFill>
                  <a:srgbClr val="222222"/>
                </a:solidFill>
                <a:latin typeface="Arial" panose="020B0604020202020204" pitchFamily="34" charset="0"/>
                <a:cs typeface="Arial" panose="020B0604020202020204" pitchFamily="34" charset="0"/>
              </a:rPr>
              <a:t>, which helps them launch products faster into the market.</a:t>
            </a:r>
          </a:p>
        </p:txBody>
      </p:sp>
      <p:pic>
        <p:nvPicPr>
          <p:cNvPr id="2050" name="Picture 2">
            <a:extLst>
              <a:ext uri="{FF2B5EF4-FFF2-40B4-BE49-F238E27FC236}">
                <a16:creationId xmlns:a16="http://schemas.microsoft.com/office/drawing/2014/main" id="{4AB88BC4-F0B5-4485-1204-BA5EB94C3D3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bright="-15000" contrast="40000"/>
                    </a14:imgEffect>
                  </a14:imgLayer>
                </a14:imgProps>
              </a:ext>
              <a:ext uri="{28A0092B-C50C-407E-A947-70E740481C1C}">
                <a14:useLocalDpi xmlns:a14="http://schemas.microsoft.com/office/drawing/2010/main" val="0"/>
              </a:ext>
            </a:extLst>
          </a:blip>
          <a:srcRect/>
          <a:stretch>
            <a:fillRect/>
          </a:stretch>
        </p:blipFill>
        <p:spPr bwMode="auto">
          <a:xfrm>
            <a:off x="6004560" y="1238243"/>
            <a:ext cx="5638800" cy="4606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090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43BC-0669-4446-5F90-4E6CAD5D4886}"/>
              </a:ext>
            </a:extLst>
          </p:cNvPr>
          <p:cNvSpPr>
            <a:spLocks noGrp="1"/>
          </p:cNvSpPr>
          <p:nvPr>
            <p:ph type="title"/>
          </p:nvPr>
        </p:nvSpPr>
        <p:spPr>
          <a:xfrm>
            <a:off x="838200" y="365125"/>
            <a:ext cx="10515600" cy="813435"/>
          </a:xfrm>
        </p:spPr>
        <p:txBody>
          <a:bodyPr>
            <a:normAutofit/>
          </a:bodyPr>
          <a:lstStyle/>
          <a:p>
            <a:pPr algn="ctr"/>
            <a:r>
              <a:rPr lang="en-IN" sz="3200" dirty="0">
                <a:solidFill>
                  <a:srgbClr val="1D1D2E"/>
                </a:solidFill>
                <a:latin typeface="Arial Rounded MT Bold" panose="020F0704030504030204" pitchFamily="34" charset="0"/>
              </a:rPr>
              <a:t>Where it came from</a:t>
            </a:r>
          </a:p>
        </p:txBody>
      </p:sp>
      <p:sp>
        <p:nvSpPr>
          <p:cNvPr id="3" name="Freeform: Shape 2">
            <a:extLst>
              <a:ext uri="{FF2B5EF4-FFF2-40B4-BE49-F238E27FC236}">
                <a16:creationId xmlns:a16="http://schemas.microsoft.com/office/drawing/2014/main" id="{85390BA3-91B6-8C94-3A3E-1AFA799EFECB}"/>
              </a:ext>
            </a:extLst>
          </p:cNvPr>
          <p:cNvSpPr/>
          <p:nvPr/>
        </p:nvSpPr>
        <p:spPr>
          <a:xfrm rot="18457751">
            <a:off x="5455326" y="527202"/>
            <a:ext cx="9054928" cy="6972665"/>
          </a:xfrm>
          <a:custGeom>
            <a:avLst/>
            <a:gdLst>
              <a:gd name="connsiteX0" fmla="*/ 6907525 w 9054928"/>
              <a:gd name="connsiteY0" fmla="*/ 0 h 6972665"/>
              <a:gd name="connsiteX1" fmla="*/ 9054928 w 9054928"/>
              <a:gd name="connsiteY1" fmla="*/ 2785523 h 6972665"/>
              <a:gd name="connsiteX2" fmla="*/ 3623537 w 9054928"/>
              <a:gd name="connsiteY2" fmla="*/ 6972665 h 6972665"/>
              <a:gd name="connsiteX3" fmla="*/ 0 w 9054928"/>
              <a:gd name="connsiteY3" fmla="*/ 2272360 h 6972665"/>
              <a:gd name="connsiteX4" fmla="*/ 0 w 9054928"/>
              <a:gd name="connsiteY4" fmla="*/ 1236948 h 6972665"/>
              <a:gd name="connsiteX5" fmla="*/ 1236948 w 9054928"/>
              <a:gd name="connsiteY5" fmla="*/ 0 h 6972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54928" h="6972665">
                <a:moveTo>
                  <a:pt x="6907525" y="0"/>
                </a:moveTo>
                <a:lnTo>
                  <a:pt x="9054928" y="2785523"/>
                </a:lnTo>
                <a:lnTo>
                  <a:pt x="3623537" y="6972665"/>
                </a:lnTo>
                <a:lnTo>
                  <a:pt x="0" y="2272360"/>
                </a:lnTo>
                <a:lnTo>
                  <a:pt x="0" y="1236948"/>
                </a:lnTo>
                <a:cubicBezTo>
                  <a:pt x="1" y="553800"/>
                  <a:pt x="553800" y="0"/>
                  <a:pt x="1236948" y="0"/>
                </a:cubicBezTo>
                <a:close/>
              </a:path>
            </a:pathLst>
          </a:custGeom>
          <a:solidFill>
            <a:schemeClr val="accent1">
              <a:lumMod val="50000"/>
              <a:alpha val="12000"/>
            </a:schemeClr>
          </a:solidFill>
          <a:ln>
            <a:noFill/>
          </a:ln>
          <a:effectLst>
            <a:outerShdw blurRad="107950" dist="12700" dir="5400000" algn="ctr">
              <a:srgbClr val="000000"/>
            </a:outerShdw>
          </a:effectLst>
        </p:spPr>
        <p:style>
          <a:lnRef idx="2">
            <a:schemeClr val="dk1">
              <a:shade val="15000"/>
            </a:schemeClr>
          </a:lnRef>
          <a:fillRef idx="1">
            <a:schemeClr val="dk1"/>
          </a:fillRef>
          <a:effectRef idx="0">
            <a:schemeClr val="dk1"/>
          </a:effectRef>
          <a:fontRef idx="minor">
            <a:schemeClr val="lt1"/>
          </a:fontRef>
        </p:style>
        <p:txBody>
          <a:bodyPr wrap="square" rtlCol="0" anchor="ctr">
            <a:noAutofit/>
          </a:bodyPr>
          <a:lstStyle/>
          <a:p>
            <a:pPr algn="ctr"/>
            <a:endParaRPr lang="en-IN" dirty="0"/>
          </a:p>
        </p:txBody>
      </p:sp>
      <p:cxnSp>
        <p:nvCxnSpPr>
          <p:cNvPr id="4" name="Straight Connector 3">
            <a:extLst>
              <a:ext uri="{FF2B5EF4-FFF2-40B4-BE49-F238E27FC236}">
                <a16:creationId xmlns:a16="http://schemas.microsoft.com/office/drawing/2014/main" id="{DC51DE48-8187-25A0-5933-E6D35A412E65}"/>
              </a:ext>
            </a:extLst>
          </p:cNvPr>
          <p:cNvCxnSpPr>
            <a:cxnSpLocks/>
          </p:cNvCxnSpPr>
          <p:nvPr/>
        </p:nvCxnSpPr>
        <p:spPr>
          <a:xfrm>
            <a:off x="838200" y="1046480"/>
            <a:ext cx="10515599" cy="0"/>
          </a:xfrm>
          <a:prstGeom prst="line">
            <a:avLst/>
          </a:prstGeom>
          <a:ln w="254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171E63D0-87AD-E548-B9BE-9A596B77970D}"/>
              </a:ext>
            </a:extLst>
          </p:cNvPr>
          <p:cNvSpPr>
            <a:spLocks/>
          </p:cNvSpPr>
          <p:nvPr/>
        </p:nvSpPr>
        <p:spPr>
          <a:xfrm>
            <a:off x="324091" y="254643"/>
            <a:ext cx="11563109" cy="6364800"/>
          </a:xfrm>
          <a:prstGeom prst="rect">
            <a:avLst/>
          </a:prstGeom>
          <a:noFill/>
          <a:ln w="15875" cmpd="sng">
            <a:gradFill flip="none" rotWithShape="1">
              <a:gsLst>
                <a:gs pos="0">
                  <a:schemeClr val="accent1">
                    <a:lumMod val="50000"/>
                  </a:schemeClr>
                </a:gs>
                <a:gs pos="35000">
                  <a:schemeClr val="accent1">
                    <a:lumMod val="50000"/>
                  </a:schemeClr>
                </a:gs>
                <a:gs pos="66000">
                  <a:schemeClr val="accent1">
                    <a:lumMod val="60000"/>
                    <a:lumOff val="40000"/>
                  </a:schemeClr>
                </a:gs>
                <a:gs pos="98000">
                  <a:schemeClr val="accent1">
                    <a:lumMod val="40000"/>
                    <a:lumOff val="60000"/>
                  </a:schemeClr>
                </a:gs>
              </a:gsLst>
              <a:path path="circle">
                <a:fillToRect l="100000" t="100000"/>
              </a:path>
              <a:tileRect r="-100000" b="-100000"/>
            </a:gradFill>
            <a:prstDash val="solid"/>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105E1D8-4FB2-2CA7-ABB0-6B19383C7C2D}"/>
              </a:ext>
            </a:extLst>
          </p:cNvPr>
          <p:cNvSpPr txBox="1"/>
          <p:nvPr/>
        </p:nvSpPr>
        <p:spPr>
          <a:xfrm>
            <a:off x="838199" y="1267512"/>
            <a:ext cx="10515599" cy="5262979"/>
          </a:xfrm>
          <a:prstGeom prst="rect">
            <a:avLst/>
          </a:prstGeom>
          <a:noFill/>
        </p:spPr>
        <p:txBody>
          <a:bodyPr wrap="square">
            <a:spAutoFit/>
          </a:bodyPr>
          <a:lstStyle/>
          <a:p>
            <a:pPr marL="285750" indent="-285750" algn="l">
              <a:buFont typeface="Arial" panose="020B0604020202020204" pitchFamily="34" charset="0"/>
              <a:buChar char="•"/>
            </a:pPr>
            <a:r>
              <a:rPr lang="en-US" sz="1600" b="1" i="0" dirty="0">
                <a:solidFill>
                  <a:srgbClr val="1D1D2E"/>
                </a:solidFill>
                <a:effectLst/>
                <a:latin typeface="Arial" panose="020B0604020202020204" pitchFamily="34" charset="0"/>
                <a:cs typeface="Arial" panose="020B0604020202020204" pitchFamily="34" charset="0"/>
              </a:rPr>
              <a:t>Early 2000s</a:t>
            </a:r>
            <a:r>
              <a:rPr lang="en-US" sz="1600" b="0" i="0" dirty="0">
                <a:solidFill>
                  <a:srgbClr val="1D1D2E"/>
                </a:solidFill>
                <a:effectLst/>
                <a:latin typeface="Arial" panose="020B0604020202020204" pitchFamily="34" charset="0"/>
                <a:cs typeface="Arial" panose="020B0604020202020204" pitchFamily="34" charset="0"/>
              </a:rPr>
              <a:t>: The Agile Manifesto is introduced, advocating for collaborative and iterative approaches to software development. Agile methodologies gain popularity, emphasizing flexibility, customer collaboration, and responding to change over rigid processes and tools.</a:t>
            </a:r>
          </a:p>
          <a:p>
            <a:pPr algn="l"/>
            <a:endParaRPr lang="en-US" sz="1600" b="0" i="0" dirty="0">
              <a:solidFill>
                <a:srgbClr val="1D1D2E"/>
              </a:solidFill>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600" b="1" i="0" dirty="0">
                <a:solidFill>
                  <a:srgbClr val="1D1D2E"/>
                </a:solidFill>
                <a:effectLst/>
                <a:latin typeface="Arial" panose="020B0604020202020204" pitchFamily="34" charset="0"/>
                <a:cs typeface="Arial" panose="020B0604020202020204" pitchFamily="34" charset="0"/>
              </a:rPr>
              <a:t>2007</a:t>
            </a:r>
            <a:r>
              <a:rPr lang="en-US" sz="1600" b="0" i="0" dirty="0">
                <a:solidFill>
                  <a:srgbClr val="1D1D2E"/>
                </a:solidFill>
                <a:effectLst/>
                <a:latin typeface="Arial" panose="020B0604020202020204" pitchFamily="34" charset="0"/>
                <a:cs typeface="Arial" panose="020B0604020202020204" pitchFamily="34" charset="0"/>
              </a:rPr>
              <a:t>: The term "DevOps" is coined by Patrick Debois , a Belgian IT consultant, during the "Agile System Administration" Birds of a Feather session at the Agile Conference in Toronto. Debois used the term to describe the need for collaboration between development and operations teams to improve software delivery processes.</a:t>
            </a:r>
          </a:p>
          <a:p>
            <a:pPr algn="l"/>
            <a:endParaRPr lang="en-US" sz="1600" b="0" i="0" dirty="0">
              <a:solidFill>
                <a:srgbClr val="1D1D2E"/>
              </a:solidFill>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600" b="1" i="0" dirty="0">
                <a:solidFill>
                  <a:srgbClr val="202122"/>
                </a:solidFill>
                <a:effectLst/>
                <a:latin typeface="Arial" panose="020B0604020202020204" pitchFamily="34" charset="0"/>
              </a:rPr>
              <a:t>2009</a:t>
            </a:r>
            <a:r>
              <a:rPr lang="en-US" sz="1600" b="0" i="0" dirty="0">
                <a:solidFill>
                  <a:srgbClr val="202122"/>
                </a:solidFill>
                <a:effectLst/>
                <a:latin typeface="Arial" panose="020B0604020202020204" pitchFamily="34" charset="0"/>
              </a:rPr>
              <a:t>: The first conference named DevOps Days was held in </a:t>
            </a:r>
            <a:r>
              <a:rPr lang="en-US" sz="1600" b="0" i="0" u="none" strike="noStrike" dirty="0">
                <a:solidFill>
                  <a:srgbClr val="3366CC"/>
                </a:solidFill>
                <a:effectLst/>
                <a:latin typeface="Arial" panose="020B0604020202020204" pitchFamily="34" charset="0"/>
                <a:hlinkClick r:id="rId2" tooltip="Ghent"/>
              </a:rPr>
              <a:t>Ghent</a:t>
            </a:r>
            <a:r>
              <a:rPr lang="en-US" sz="1600" b="0" i="0" dirty="0">
                <a:solidFill>
                  <a:srgbClr val="202122"/>
                </a:solidFill>
                <a:effectLst/>
                <a:latin typeface="Arial" panose="020B0604020202020204" pitchFamily="34" charset="0"/>
              </a:rPr>
              <a:t>, </a:t>
            </a:r>
            <a:r>
              <a:rPr lang="en-US" sz="1600" b="0" i="0" u="none" strike="noStrike" dirty="0">
                <a:solidFill>
                  <a:srgbClr val="3366CC"/>
                </a:solidFill>
                <a:effectLst/>
                <a:latin typeface="Arial" panose="020B0604020202020204" pitchFamily="34" charset="0"/>
                <a:hlinkClick r:id="rId3" tooltip="Belgium"/>
              </a:rPr>
              <a:t>Belgium</a:t>
            </a:r>
            <a:r>
              <a:rPr lang="en-US" sz="1600" b="0" i="0" dirty="0">
                <a:solidFill>
                  <a:srgbClr val="202122"/>
                </a:solidFill>
                <a:effectLst/>
                <a:latin typeface="Arial" panose="020B0604020202020204" pitchFamily="34" charset="0"/>
              </a:rPr>
              <a:t>. The conference was founded by Belgian consultant, project manager and agile practitioner Patrick Debois . The conference has now spread to other countries.</a:t>
            </a:r>
          </a:p>
          <a:p>
            <a:pPr algn="l"/>
            <a:endParaRPr lang="en-US" sz="1600" b="0" i="0" dirty="0">
              <a:solidFill>
                <a:srgbClr val="202122"/>
              </a:solidFill>
              <a:effectLst/>
              <a:latin typeface="Arial" panose="020B0604020202020204" pitchFamily="34" charset="0"/>
            </a:endParaRPr>
          </a:p>
          <a:p>
            <a:pPr marL="285750" indent="-285750" algn="l">
              <a:buFont typeface="Arial" panose="020B0604020202020204" pitchFamily="34" charset="0"/>
              <a:buChar char="•"/>
            </a:pPr>
            <a:r>
              <a:rPr lang="en-US" sz="1600" b="1" i="0" dirty="0">
                <a:solidFill>
                  <a:srgbClr val="202122"/>
                </a:solidFill>
                <a:effectLst/>
                <a:latin typeface="Arial" panose="020B0604020202020204" pitchFamily="34" charset="0"/>
              </a:rPr>
              <a:t>2012</a:t>
            </a:r>
            <a:r>
              <a:rPr lang="en-US" sz="1600" b="0" i="0" dirty="0">
                <a:solidFill>
                  <a:srgbClr val="202122"/>
                </a:solidFill>
                <a:effectLst/>
                <a:latin typeface="Arial" panose="020B0604020202020204" pitchFamily="34" charset="0"/>
              </a:rPr>
              <a:t>: A report called "State of DevOps" was first published by Alanna Brown at </a:t>
            </a:r>
            <a:r>
              <a:rPr lang="en-US" sz="1600" b="0" i="0" u="none" strike="noStrike" dirty="0">
                <a:solidFill>
                  <a:srgbClr val="3366CC"/>
                </a:solidFill>
                <a:effectLst/>
                <a:latin typeface="Arial" panose="020B0604020202020204" pitchFamily="34" charset="0"/>
                <a:hlinkClick r:id="rId4" tooltip="Puppet (software)"/>
              </a:rPr>
              <a:t>Puppet Labs</a:t>
            </a:r>
            <a:r>
              <a:rPr lang="en-US" sz="1600" b="0" i="0" dirty="0">
                <a:solidFill>
                  <a:srgbClr val="202122"/>
                </a:solidFill>
                <a:effectLst/>
                <a:latin typeface="Arial" panose="020B0604020202020204" pitchFamily="34" charset="0"/>
              </a:rPr>
              <a:t>.</a:t>
            </a:r>
          </a:p>
          <a:p>
            <a:pPr marL="285750" indent="-285750" algn="l">
              <a:buFont typeface="Arial" panose="020B0604020202020204" pitchFamily="34" charset="0"/>
              <a:buChar char="•"/>
            </a:pPr>
            <a:endParaRPr lang="en-US" sz="1600" b="0" i="0" dirty="0">
              <a:solidFill>
                <a:srgbClr val="202122"/>
              </a:solidFill>
              <a:effectLst/>
              <a:latin typeface="Arial" panose="020B0604020202020204" pitchFamily="34" charset="0"/>
            </a:endParaRPr>
          </a:p>
          <a:p>
            <a:pPr marL="285750" indent="-285750" algn="l">
              <a:buFont typeface="Arial" panose="020B0604020202020204" pitchFamily="34" charset="0"/>
              <a:buChar char="•"/>
            </a:pPr>
            <a:r>
              <a:rPr lang="en-US" sz="1600" b="0" i="0" dirty="0">
                <a:solidFill>
                  <a:srgbClr val="202122"/>
                </a:solidFill>
                <a:effectLst/>
                <a:latin typeface="Arial" panose="020B0604020202020204" pitchFamily="34" charset="0"/>
              </a:rPr>
              <a:t>As of 2014, the annual State of DevOps report was published by </a:t>
            </a:r>
            <a:r>
              <a:rPr lang="en-US" sz="1600" b="0" i="0" u="none" strike="noStrike" dirty="0">
                <a:solidFill>
                  <a:srgbClr val="3366CC"/>
                </a:solidFill>
                <a:effectLst/>
                <a:latin typeface="Arial" panose="020B0604020202020204" pitchFamily="34" charset="0"/>
                <a:hlinkClick r:id="rId5" tooltip="Nicole Forsgren"/>
              </a:rPr>
              <a:t>Nicole Forsgren</a:t>
            </a:r>
            <a:r>
              <a:rPr lang="en-US" sz="1600" b="0" i="0" dirty="0">
                <a:solidFill>
                  <a:srgbClr val="202122"/>
                </a:solidFill>
                <a:effectLst/>
                <a:latin typeface="Arial" panose="020B0604020202020204" pitchFamily="34" charset="0"/>
              </a:rPr>
              <a:t>, Gene Kim, Jez Humble and others. They stated that the adoption of DevOps was accelerating . Also in 2014, Lisa Crispin and Janet Gregory wrote the book More Agile Testing, containing a chapter on testing and DevOps.</a:t>
            </a:r>
          </a:p>
          <a:p>
            <a:pPr algn="l"/>
            <a:endParaRPr lang="en-US" sz="1600" b="0" i="0" dirty="0">
              <a:solidFill>
                <a:srgbClr val="202122"/>
              </a:solidFill>
              <a:effectLst/>
              <a:latin typeface="Arial" panose="020B0604020202020204" pitchFamily="34" charset="0"/>
            </a:endParaRPr>
          </a:p>
          <a:p>
            <a:pPr marL="285750" indent="-285750">
              <a:buFont typeface="Arial" panose="020B0604020202020204" pitchFamily="34" charset="0"/>
              <a:buChar char="•"/>
            </a:pPr>
            <a:r>
              <a:rPr lang="en-US" sz="1600" b="1" dirty="0">
                <a:solidFill>
                  <a:srgbClr val="202122"/>
                </a:solidFill>
                <a:latin typeface="Arial" panose="020B0604020202020204" pitchFamily="34" charset="0"/>
              </a:rPr>
              <a:t>2020s</a:t>
            </a:r>
            <a:r>
              <a:rPr lang="en-US" sz="1600" dirty="0">
                <a:solidFill>
                  <a:srgbClr val="202122"/>
                </a:solidFill>
                <a:latin typeface="Arial" panose="020B0604020202020204" pitchFamily="34" charset="0"/>
              </a:rPr>
              <a:t>: DevOps continues to evolve, with organizations across industries adopting DevOps practices to accelerate software delivery, improve collaboration, and drive business agility in the digital age.</a:t>
            </a:r>
          </a:p>
          <a:p>
            <a:pPr algn="l"/>
            <a:endParaRPr lang="en-US" sz="1600" b="0"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1764142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0946-0A0D-4D18-8F28-889F9B17BADE}"/>
              </a:ext>
            </a:extLst>
          </p:cNvPr>
          <p:cNvSpPr>
            <a:spLocks noGrp="1"/>
          </p:cNvSpPr>
          <p:nvPr>
            <p:ph type="title"/>
          </p:nvPr>
        </p:nvSpPr>
        <p:spPr>
          <a:xfrm>
            <a:off x="838200" y="365125"/>
            <a:ext cx="10515600" cy="793115"/>
          </a:xfrm>
        </p:spPr>
        <p:txBody>
          <a:bodyPr>
            <a:normAutofit/>
          </a:bodyPr>
          <a:lstStyle/>
          <a:p>
            <a:pPr algn="ctr"/>
            <a:r>
              <a:rPr lang="en-IN" sz="3200" dirty="0">
                <a:latin typeface="Arial Rounded MT Bold" panose="020F0704030504030204" pitchFamily="34" charset="0"/>
              </a:rPr>
              <a:t>CI/CD Pipeline</a:t>
            </a:r>
          </a:p>
        </p:txBody>
      </p:sp>
      <p:sp>
        <p:nvSpPr>
          <p:cNvPr id="3" name="Freeform: Shape 2">
            <a:extLst>
              <a:ext uri="{FF2B5EF4-FFF2-40B4-BE49-F238E27FC236}">
                <a16:creationId xmlns:a16="http://schemas.microsoft.com/office/drawing/2014/main" id="{8108047A-0704-84C5-0145-8FDEE6403714}"/>
              </a:ext>
            </a:extLst>
          </p:cNvPr>
          <p:cNvSpPr/>
          <p:nvPr/>
        </p:nvSpPr>
        <p:spPr>
          <a:xfrm rot="18457751">
            <a:off x="5455326" y="527202"/>
            <a:ext cx="9054928" cy="6972665"/>
          </a:xfrm>
          <a:custGeom>
            <a:avLst/>
            <a:gdLst>
              <a:gd name="connsiteX0" fmla="*/ 6907525 w 9054928"/>
              <a:gd name="connsiteY0" fmla="*/ 0 h 6972665"/>
              <a:gd name="connsiteX1" fmla="*/ 9054928 w 9054928"/>
              <a:gd name="connsiteY1" fmla="*/ 2785523 h 6972665"/>
              <a:gd name="connsiteX2" fmla="*/ 3623537 w 9054928"/>
              <a:gd name="connsiteY2" fmla="*/ 6972665 h 6972665"/>
              <a:gd name="connsiteX3" fmla="*/ 0 w 9054928"/>
              <a:gd name="connsiteY3" fmla="*/ 2272360 h 6972665"/>
              <a:gd name="connsiteX4" fmla="*/ 0 w 9054928"/>
              <a:gd name="connsiteY4" fmla="*/ 1236948 h 6972665"/>
              <a:gd name="connsiteX5" fmla="*/ 1236948 w 9054928"/>
              <a:gd name="connsiteY5" fmla="*/ 0 h 6972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54928" h="6972665">
                <a:moveTo>
                  <a:pt x="6907525" y="0"/>
                </a:moveTo>
                <a:lnTo>
                  <a:pt x="9054928" y="2785523"/>
                </a:lnTo>
                <a:lnTo>
                  <a:pt x="3623537" y="6972665"/>
                </a:lnTo>
                <a:lnTo>
                  <a:pt x="0" y="2272360"/>
                </a:lnTo>
                <a:lnTo>
                  <a:pt x="0" y="1236948"/>
                </a:lnTo>
                <a:cubicBezTo>
                  <a:pt x="1" y="553800"/>
                  <a:pt x="553800" y="0"/>
                  <a:pt x="1236948" y="0"/>
                </a:cubicBezTo>
                <a:close/>
              </a:path>
            </a:pathLst>
          </a:custGeom>
          <a:solidFill>
            <a:schemeClr val="accent1">
              <a:lumMod val="50000"/>
              <a:alpha val="12000"/>
            </a:schemeClr>
          </a:solidFill>
          <a:ln>
            <a:noFill/>
          </a:ln>
          <a:effectLst>
            <a:outerShdw blurRad="107950" dist="12700" dir="5400000" algn="ctr">
              <a:srgbClr val="000000"/>
            </a:outerShdw>
          </a:effectLst>
        </p:spPr>
        <p:style>
          <a:lnRef idx="2">
            <a:schemeClr val="dk1">
              <a:shade val="15000"/>
            </a:schemeClr>
          </a:lnRef>
          <a:fillRef idx="1">
            <a:schemeClr val="dk1"/>
          </a:fillRef>
          <a:effectRef idx="0">
            <a:schemeClr val="dk1"/>
          </a:effectRef>
          <a:fontRef idx="minor">
            <a:schemeClr val="lt1"/>
          </a:fontRef>
        </p:style>
        <p:txBody>
          <a:bodyPr wrap="square" rtlCol="0" anchor="ctr">
            <a:noAutofit/>
          </a:bodyPr>
          <a:lstStyle/>
          <a:p>
            <a:pPr algn="ctr"/>
            <a:endParaRPr lang="en-IN" dirty="0"/>
          </a:p>
        </p:txBody>
      </p:sp>
      <p:cxnSp>
        <p:nvCxnSpPr>
          <p:cNvPr id="4" name="Straight Connector 3">
            <a:extLst>
              <a:ext uri="{FF2B5EF4-FFF2-40B4-BE49-F238E27FC236}">
                <a16:creationId xmlns:a16="http://schemas.microsoft.com/office/drawing/2014/main" id="{AA787A03-90FC-92C2-97D8-8F0B682E9BE8}"/>
              </a:ext>
            </a:extLst>
          </p:cNvPr>
          <p:cNvCxnSpPr>
            <a:cxnSpLocks/>
          </p:cNvCxnSpPr>
          <p:nvPr/>
        </p:nvCxnSpPr>
        <p:spPr>
          <a:xfrm>
            <a:off x="838200" y="1046480"/>
            <a:ext cx="10515599" cy="0"/>
          </a:xfrm>
          <a:prstGeom prst="line">
            <a:avLst/>
          </a:prstGeom>
          <a:ln w="254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6345D2A6-4318-7CC7-071C-3B46B720CD18}"/>
              </a:ext>
            </a:extLst>
          </p:cNvPr>
          <p:cNvSpPr>
            <a:spLocks/>
          </p:cNvSpPr>
          <p:nvPr/>
        </p:nvSpPr>
        <p:spPr>
          <a:xfrm>
            <a:off x="324091" y="254643"/>
            <a:ext cx="11563109" cy="6364800"/>
          </a:xfrm>
          <a:prstGeom prst="rect">
            <a:avLst/>
          </a:prstGeom>
          <a:noFill/>
          <a:ln w="15875" cmpd="sng">
            <a:gradFill flip="none" rotWithShape="1">
              <a:gsLst>
                <a:gs pos="0">
                  <a:schemeClr val="accent1">
                    <a:lumMod val="50000"/>
                  </a:schemeClr>
                </a:gs>
                <a:gs pos="35000">
                  <a:schemeClr val="accent1">
                    <a:lumMod val="50000"/>
                  </a:schemeClr>
                </a:gs>
                <a:gs pos="66000">
                  <a:schemeClr val="accent1">
                    <a:lumMod val="60000"/>
                    <a:lumOff val="40000"/>
                  </a:schemeClr>
                </a:gs>
                <a:gs pos="98000">
                  <a:schemeClr val="accent1">
                    <a:lumMod val="40000"/>
                    <a:lumOff val="60000"/>
                  </a:schemeClr>
                </a:gs>
              </a:gsLst>
              <a:path path="circle">
                <a:fillToRect l="100000" t="100000"/>
              </a:path>
              <a:tileRect r="-100000" b="-100000"/>
            </a:gradFill>
            <a:prstDash val="solid"/>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4" name="Picture 2" descr="DevOps Lifecycle">
            <a:extLst>
              <a:ext uri="{FF2B5EF4-FFF2-40B4-BE49-F238E27FC236}">
                <a16:creationId xmlns:a16="http://schemas.microsoft.com/office/drawing/2014/main" id="{931C6287-7FAB-2C04-333C-9D0207F52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9280" y="4527095"/>
            <a:ext cx="5260975" cy="220752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62EBD05-82BE-B843-972B-8BFCAFC875C7}"/>
              </a:ext>
            </a:extLst>
          </p:cNvPr>
          <p:cNvSpPr txBox="1"/>
          <p:nvPr/>
        </p:nvSpPr>
        <p:spPr>
          <a:xfrm>
            <a:off x="838200" y="1200917"/>
            <a:ext cx="10515598" cy="3293209"/>
          </a:xfrm>
          <a:prstGeom prst="rect">
            <a:avLst/>
          </a:prstGeom>
          <a:noFill/>
        </p:spPr>
        <p:txBody>
          <a:bodyPr wrap="square">
            <a:spAutoFit/>
          </a:bodyPr>
          <a:lstStyle/>
          <a:p>
            <a:pPr marL="285750" indent="-285750">
              <a:buFont typeface="Arial" panose="020B0604020202020204" pitchFamily="34" charset="0"/>
              <a:buChar char="•"/>
            </a:pPr>
            <a:r>
              <a:rPr lang="en-US" sz="1600" b="1" dirty="0">
                <a:solidFill>
                  <a:srgbClr val="1D1D2E"/>
                </a:solidFill>
                <a:latin typeface="Arial" panose="020B0604020202020204" pitchFamily="34" charset="0"/>
                <a:cs typeface="Arial" panose="020B0604020202020204" pitchFamily="34" charset="0"/>
              </a:rPr>
              <a:t>Pipeline</a:t>
            </a:r>
            <a:r>
              <a:rPr lang="en-US" sz="1600" dirty="0">
                <a:solidFill>
                  <a:srgbClr val="1D1D2E"/>
                </a:solidFill>
                <a:latin typeface="Arial" panose="020B0604020202020204" pitchFamily="34" charset="0"/>
                <a:cs typeface="Arial" panose="020B0604020202020204" pitchFamily="34" charset="0"/>
              </a:rPr>
              <a:t>: A</a:t>
            </a:r>
            <a:r>
              <a:rPr lang="en-US" sz="1600" b="0" i="0" dirty="0">
                <a:solidFill>
                  <a:srgbClr val="1D1D2E"/>
                </a:solidFill>
                <a:effectLst/>
                <a:latin typeface="Arial" panose="020B0604020202020204" pitchFamily="34" charset="0"/>
                <a:cs typeface="Arial" panose="020B0604020202020204" pitchFamily="34" charset="0"/>
              </a:rPr>
              <a:t> pipeline is an automated process that facilitates the continuous integration, delivery, and deployment of software. It consists of a series of steps, including building, testing, and deploying code changes, with the goal of delivering software quickly, reliably, and with high quality.</a:t>
            </a:r>
          </a:p>
          <a:p>
            <a:endParaRPr lang="en-US" sz="1600" b="0" i="0" dirty="0">
              <a:solidFill>
                <a:srgbClr val="1D1D2E"/>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rgbClr val="1D1D2E"/>
                </a:solidFill>
                <a:latin typeface="Arial" panose="020B0604020202020204" pitchFamily="34" charset="0"/>
                <a:cs typeface="Arial" panose="020B0604020202020204" pitchFamily="34" charset="0"/>
              </a:rPr>
              <a:t>Continuous integration (CI)</a:t>
            </a:r>
            <a:r>
              <a:rPr lang="en-US" sz="1600" dirty="0">
                <a:solidFill>
                  <a:srgbClr val="1D1D2E"/>
                </a:solidFill>
                <a:latin typeface="Arial" panose="020B0604020202020204" pitchFamily="34" charset="0"/>
                <a:cs typeface="Arial" panose="020B0604020202020204" pitchFamily="34" charset="0"/>
              </a:rPr>
              <a:t>: Focuses on the early stages of a software development pipeline where the code is built and undergoes initial testing. Multiple developers work on the same codebase simultaneously and make frequent commits to the code repository. Build frequency can be daily or even several times per day at some points in the project's lifecycle. These small, frequent builds enable easy and low-risk experimentation, as well as the ability to easily roll back or abandon undesirable outcomes.</a:t>
            </a:r>
          </a:p>
          <a:p>
            <a:endParaRPr lang="en-US" sz="1600" dirty="0">
              <a:solidFill>
                <a:srgbClr val="1D1D2E"/>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i="0" u="sng" dirty="0">
                <a:solidFill>
                  <a:srgbClr val="1D1D2E"/>
                </a:solidFill>
                <a:effectLst/>
                <a:latin typeface="Arial" panose="020B0604020202020204" pitchFamily="34" charset="0"/>
                <a:hlinkClick r:id="rId3">
                  <a:extLst>
                    <a:ext uri="{A12FA001-AC4F-418D-AE19-62706E023703}">
                      <ahyp:hlinkClr xmlns:ahyp="http://schemas.microsoft.com/office/drawing/2018/hyperlinkcolor" val="tx"/>
                    </a:ext>
                  </a:extLst>
                </a:hlinkClick>
              </a:rPr>
              <a:t>Continuous delivery</a:t>
            </a:r>
            <a:r>
              <a:rPr lang="en-US" sz="1600" b="1" i="0" dirty="0">
                <a:solidFill>
                  <a:srgbClr val="1D1D2E"/>
                </a:solidFill>
                <a:effectLst/>
                <a:latin typeface="Arial" panose="020B0604020202020204" pitchFamily="34" charset="0"/>
              </a:rPr>
              <a:t> (CD): </a:t>
            </a:r>
            <a:r>
              <a:rPr lang="en-US" sz="1600" dirty="0">
                <a:solidFill>
                  <a:srgbClr val="1D1D2E"/>
                </a:solidFill>
                <a:latin typeface="Arial" panose="020B0604020202020204" pitchFamily="34" charset="0"/>
              </a:rPr>
              <a:t>P</a:t>
            </a:r>
            <a:r>
              <a:rPr lang="en-US" sz="1600" b="0" i="0" dirty="0">
                <a:solidFill>
                  <a:srgbClr val="1D1D2E"/>
                </a:solidFill>
                <a:effectLst/>
                <a:latin typeface="Arial" panose="020B0604020202020204" pitchFamily="34" charset="0"/>
              </a:rPr>
              <a:t>icks up where CI leaves off. It focuses on the later stages of a pipeline, where a completed build is thoroughly tested, validated and </a:t>
            </a:r>
            <a:r>
              <a:rPr lang="en-US" sz="1600" b="0" i="1" dirty="0">
                <a:solidFill>
                  <a:srgbClr val="1D1D2E"/>
                </a:solidFill>
                <a:effectLst/>
                <a:latin typeface="Arial" panose="020B0604020202020204" pitchFamily="34" charset="0"/>
              </a:rPr>
              <a:t>delivered</a:t>
            </a:r>
            <a:r>
              <a:rPr lang="en-US" sz="1600" b="0" i="0" dirty="0">
                <a:solidFill>
                  <a:srgbClr val="1D1D2E"/>
                </a:solidFill>
                <a:effectLst/>
                <a:latin typeface="Arial" panose="020B0604020202020204" pitchFamily="34" charset="0"/>
              </a:rPr>
              <a:t> for deployment. Continuous delivery can -- but does not necessarily -- deploy a successfully tested and validated build.</a:t>
            </a:r>
            <a:endParaRPr lang="en-IN" sz="1600" dirty="0">
              <a:solidFill>
                <a:srgbClr val="1D1D2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2770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E3299-24A7-A798-EDA9-67FDA24AAABA}"/>
              </a:ext>
            </a:extLst>
          </p:cNvPr>
          <p:cNvSpPr>
            <a:spLocks noGrp="1"/>
          </p:cNvSpPr>
          <p:nvPr>
            <p:ph type="title"/>
          </p:nvPr>
        </p:nvSpPr>
        <p:spPr>
          <a:xfrm>
            <a:off x="838200" y="2459037"/>
            <a:ext cx="10515600" cy="1325563"/>
          </a:xfrm>
        </p:spPr>
        <p:txBody>
          <a:bodyPr>
            <a:normAutofit/>
          </a:bodyPr>
          <a:lstStyle/>
          <a:p>
            <a:pPr algn="ctr"/>
            <a:r>
              <a:rPr lang="en-IN" sz="5400" dirty="0">
                <a:solidFill>
                  <a:srgbClr val="1D1D2E"/>
                </a:solidFill>
                <a:latin typeface="Arial Rounded MT Bold" panose="020F0704030504030204" pitchFamily="34" charset="0"/>
              </a:rPr>
              <a:t>Thank You</a:t>
            </a:r>
          </a:p>
        </p:txBody>
      </p:sp>
      <p:sp>
        <p:nvSpPr>
          <p:cNvPr id="3" name="Freeform: Shape 2">
            <a:extLst>
              <a:ext uri="{FF2B5EF4-FFF2-40B4-BE49-F238E27FC236}">
                <a16:creationId xmlns:a16="http://schemas.microsoft.com/office/drawing/2014/main" id="{5DEB69F5-991B-39EF-6013-D9EC09637266}"/>
              </a:ext>
            </a:extLst>
          </p:cNvPr>
          <p:cNvSpPr/>
          <p:nvPr/>
        </p:nvSpPr>
        <p:spPr>
          <a:xfrm rot="18457751">
            <a:off x="5455326" y="527202"/>
            <a:ext cx="9054928" cy="6972665"/>
          </a:xfrm>
          <a:custGeom>
            <a:avLst/>
            <a:gdLst>
              <a:gd name="connsiteX0" fmla="*/ 6907525 w 9054928"/>
              <a:gd name="connsiteY0" fmla="*/ 0 h 6972665"/>
              <a:gd name="connsiteX1" fmla="*/ 9054928 w 9054928"/>
              <a:gd name="connsiteY1" fmla="*/ 2785523 h 6972665"/>
              <a:gd name="connsiteX2" fmla="*/ 3623537 w 9054928"/>
              <a:gd name="connsiteY2" fmla="*/ 6972665 h 6972665"/>
              <a:gd name="connsiteX3" fmla="*/ 0 w 9054928"/>
              <a:gd name="connsiteY3" fmla="*/ 2272360 h 6972665"/>
              <a:gd name="connsiteX4" fmla="*/ 0 w 9054928"/>
              <a:gd name="connsiteY4" fmla="*/ 1236948 h 6972665"/>
              <a:gd name="connsiteX5" fmla="*/ 1236948 w 9054928"/>
              <a:gd name="connsiteY5" fmla="*/ 0 h 6972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54928" h="6972665">
                <a:moveTo>
                  <a:pt x="6907525" y="0"/>
                </a:moveTo>
                <a:lnTo>
                  <a:pt x="9054928" y="2785523"/>
                </a:lnTo>
                <a:lnTo>
                  <a:pt x="3623537" y="6972665"/>
                </a:lnTo>
                <a:lnTo>
                  <a:pt x="0" y="2272360"/>
                </a:lnTo>
                <a:lnTo>
                  <a:pt x="0" y="1236948"/>
                </a:lnTo>
                <a:cubicBezTo>
                  <a:pt x="1" y="553800"/>
                  <a:pt x="553800" y="0"/>
                  <a:pt x="1236948" y="0"/>
                </a:cubicBezTo>
                <a:close/>
              </a:path>
            </a:pathLst>
          </a:custGeom>
          <a:solidFill>
            <a:schemeClr val="accent1">
              <a:lumMod val="50000"/>
              <a:alpha val="12000"/>
            </a:schemeClr>
          </a:solidFill>
          <a:ln>
            <a:noFill/>
          </a:ln>
          <a:effectLst>
            <a:outerShdw blurRad="107950" dist="12700" dir="5400000" algn="ctr">
              <a:srgbClr val="000000"/>
            </a:outerShdw>
          </a:effectLst>
        </p:spPr>
        <p:style>
          <a:lnRef idx="2">
            <a:schemeClr val="dk1">
              <a:shade val="15000"/>
            </a:schemeClr>
          </a:lnRef>
          <a:fillRef idx="1">
            <a:schemeClr val="dk1"/>
          </a:fillRef>
          <a:effectRef idx="0">
            <a:schemeClr val="dk1"/>
          </a:effectRef>
          <a:fontRef idx="minor">
            <a:schemeClr val="lt1"/>
          </a:fontRef>
        </p:style>
        <p:txBody>
          <a:bodyPr wrap="square" rtlCol="0" anchor="ctr">
            <a:noAutofit/>
          </a:bodyPr>
          <a:lstStyle/>
          <a:p>
            <a:pPr algn="ctr"/>
            <a:endParaRPr lang="en-IN" dirty="0"/>
          </a:p>
        </p:txBody>
      </p:sp>
      <p:sp>
        <p:nvSpPr>
          <p:cNvPr id="4" name="Rectangle 3">
            <a:extLst>
              <a:ext uri="{FF2B5EF4-FFF2-40B4-BE49-F238E27FC236}">
                <a16:creationId xmlns:a16="http://schemas.microsoft.com/office/drawing/2014/main" id="{D45330F7-5584-AA6F-A0B9-1C9735F035D6}"/>
              </a:ext>
            </a:extLst>
          </p:cNvPr>
          <p:cNvSpPr>
            <a:spLocks/>
          </p:cNvSpPr>
          <p:nvPr/>
        </p:nvSpPr>
        <p:spPr>
          <a:xfrm>
            <a:off x="324091" y="254643"/>
            <a:ext cx="11563109" cy="6364800"/>
          </a:xfrm>
          <a:prstGeom prst="rect">
            <a:avLst/>
          </a:prstGeom>
          <a:noFill/>
          <a:ln w="15875" cmpd="sng">
            <a:gradFill flip="none" rotWithShape="1">
              <a:gsLst>
                <a:gs pos="0">
                  <a:schemeClr val="accent1">
                    <a:lumMod val="50000"/>
                  </a:schemeClr>
                </a:gs>
                <a:gs pos="35000">
                  <a:schemeClr val="accent1">
                    <a:lumMod val="50000"/>
                  </a:schemeClr>
                </a:gs>
                <a:gs pos="66000">
                  <a:schemeClr val="accent1">
                    <a:lumMod val="60000"/>
                    <a:lumOff val="40000"/>
                  </a:schemeClr>
                </a:gs>
                <a:gs pos="98000">
                  <a:schemeClr val="accent1">
                    <a:lumMod val="40000"/>
                    <a:lumOff val="60000"/>
                  </a:schemeClr>
                </a:gs>
              </a:gsLst>
              <a:path path="circle">
                <a:fillToRect l="100000" t="100000"/>
              </a:path>
              <a:tileRect r="-100000" b="-100000"/>
            </a:gradFill>
            <a:prstDash val="solid"/>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6A3469DD-AB6B-5A79-7AB8-4EBB4D3CCC50}"/>
              </a:ext>
            </a:extLst>
          </p:cNvPr>
          <p:cNvSpPr txBox="1"/>
          <p:nvPr/>
        </p:nvSpPr>
        <p:spPr>
          <a:xfrm>
            <a:off x="6302477" y="4503174"/>
            <a:ext cx="4345858" cy="954107"/>
          </a:xfrm>
          <a:prstGeom prst="rect">
            <a:avLst/>
          </a:prstGeom>
          <a:noFill/>
        </p:spPr>
        <p:txBody>
          <a:bodyPr wrap="square" rtlCol="0">
            <a:spAutoFit/>
          </a:bodyPr>
          <a:lstStyle/>
          <a:p>
            <a:r>
              <a:rPr lang="en-IN" sz="2800" dirty="0">
                <a:solidFill>
                  <a:srgbClr val="1D1D2E"/>
                </a:solidFill>
                <a:latin typeface="Arial Rounded MT Bold" panose="020F0704030504030204" pitchFamily="34" charset="0"/>
                <a:cs typeface="Arial" panose="020B0604020202020204" pitchFamily="34" charset="0"/>
              </a:rPr>
              <a:t>Presented By </a:t>
            </a:r>
          </a:p>
          <a:p>
            <a:r>
              <a:rPr lang="en-IN" sz="2800" dirty="0">
                <a:solidFill>
                  <a:srgbClr val="1D1D2E"/>
                </a:solidFill>
                <a:latin typeface="Arial Rounded MT Bold" panose="020F0704030504030204" pitchFamily="34" charset="0"/>
                <a:cs typeface="Arial" panose="020B0604020202020204" pitchFamily="34" charset="0"/>
              </a:rPr>
              <a:t>         Nitya Kaushik</a:t>
            </a:r>
          </a:p>
        </p:txBody>
      </p:sp>
    </p:spTree>
    <p:extLst>
      <p:ext uri="{BB962C8B-B14F-4D97-AF65-F5344CB8AC3E}">
        <p14:creationId xmlns:p14="http://schemas.microsoft.com/office/powerpoint/2010/main" val="14905622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2019</TotalTime>
  <Words>666</Words>
  <Application>Microsoft Office PowerPoint</Application>
  <PresentationFormat>Widescreen</PresentationFormat>
  <Paragraphs>43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Rounded MT Bold</vt:lpstr>
      <vt:lpstr>Calibri</vt:lpstr>
      <vt:lpstr>Calibri Light</vt:lpstr>
      <vt:lpstr>Office Theme</vt:lpstr>
      <vt:lpstr>DevOps</vt:lpstr>
      <vt:lpstr>What is DevOps</vt:lpstr>
      <vt:lpstr>Why DevOps is needed</vt:lpstr>
      <vt:lpstr>Where it came from</vt:lpstr>
      <vt:lpstr>CI/CD Pipeline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Nitya Kaushik</dc:creator>
  <cp:lastModifiedBy>Nitya Kaushik</cp:lastModifiedBy>
  <cp:revision>32</cp:revision>
  <dcterms:created xsi:type="dcterms:W3CDTF">2024-04-14T16:39:06Z</dcterms:created>
  <dcterms:modified xsi:type="dcterms:W3CDTF">2024-04-20T14:33:33Z</dcterms:modified>
</cp:coreProperties>
</file>