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77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8" r:id="rId16"/>
    <p:sldId id="279" r:id="rId17"/>
    <p:sldId id="280" r:id="rId18"/>
    <p:sldId id="282" r:id="rId19"/>
    <p:sldId id="281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883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94AC3-6EE6-4253-8AFD-1C58913F5E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C32116-3BD3-4C35-B4BC-C3DBCB041D86}">
      <dgm:prSet/>
      <dgm:spPr/>
      <dgm:t>
        <a:bodyPr/>
        <a:lstStyle/>
        <a:p>
          <a:r>
            <a:rPr lang="en-US" b="1" i="0" baseline="0"/>
            <a:t>Driver Program</a:t>
          </a:r>
          <a:r>
            <a:rPr lang="en-US" b="0" i="0" baseline="0"/>
            <a:t> (Python script) defines RDD/DataFrame operations.</a:t>
          </a:r>
          <a:endParaRPr lang="en-US"/>
        </a:p>
      </dgm:t>
    </dgm:pt>
    <dgm:pt modelId="{B24444A8-80F7-4CFC-9B35-E9A435698812}" type="parTrans" cxnId="{A22B01EE-6C30-40EA-B1F2-293DA6497ECA}">
      <dgm:prSet/>
      <dgm:spPr/>
      <dgm:t>
        <a:bodyPr/>
        <a:lstStyle/>
        <a:p>
          <a:endParaRPr lang="en-US"/>
        </a:p>
      </dgm:t>
    </dgm:pt>
    <dgm:pt modelId="{97FC023A-E80B-4393-8175-1346B0897946}" type="sibTrans" cxnId="{A22B01EE-6C30-40EA-B1F2-293DA6497ECA}">
      <dgm:prSet/>
      <dgm:spPr/>
      <dgm:t>
        <a:bodyPr/>
        <a:lstStyle/>
        <a:p>
          <a:endParaRPr lang="en-US"/>
        </a:p>
      </dgm:t>
    </dgm:pt>
    <dgm:pt modelId="{F1C03BAA-6AAE-438D-AE63-8EE47C8177D8}">
      <dgm:prSet/>
      <dgm:spPr/>
      <dgm:t>
        <a:bodyPr/>
        <a:lstStyle/>
        <a:p>
          <a:r>
            <a:rPr lang="en-US" b="1" i="0" baseline="0"/>
            <a:t>Py4J</a:t>
          </a:r>
          <a:r>
            <a:rPr lang="en-US" b="0" i="0" baseline="0"/>
            <a:t> translates Python code to JVM bytecode.</a:t>
          </a:r>
          <a:endParaRPr lang="en-US"/>
        </a:p>
      </dgm:t>
    </dgm:pt>
    <dgm:pt modelId="{648E65CD-7BFF-4FA0-B9EA-89AED917E48A}" type="parTrans" cxnId="{EF6138B8-2B4C-4EC1-9CF5-4F466A8EED40}">
      <dgm:prSet/>
      <dgm:spPr/>
      <dgm:t>
        <a:bodyPr/>
        <a:lstStyle/>
        <a:p>
          <a:endParaRPr lang="en-US"/>
        </a:p>
      </dgm:t>
    </dgm:pt>
    <dgm:pt modelId="{8DC14EC5-EBE3-4E1A-AB55-95F93B8D4327}" type="sibTrans" cxnId="{EF6138B8-2B4C-4EC1-9CF5-4F466A8EED40}">
      <dgm:prSet/>
      <dgm:spPr/>
      <dgm:t>
        <a:bodyPr/>
        <a:lstStyle/>
        <a:p>
          <a:endParaRPr lang="en-US"/>
        </a:p>
      </dgm:t>
    </dgm:pt>
    <dgm:pt modelId="{4123D0E5-500C-49C2-AC3D-E8EF8BA25418}">
      <dgm:prSet/>
      <dgm:spPr/>
      <dgm:t>
        <a:bodyPr/>
        <a:lstStyle/>
        <a:p>
          <a:r>
            <a:rPr lang="en-US" b="1" i="0" baseline="0"/>
            <a:t>Cluster Manager</a:t>
          </a:r>
          <a:r>
            <a:rPr lang="en-US" b="0" i="0" baseline="0"/>
            <a:t> allocates resources and launches Executors.</a:t>
          </a:r>
          <a:endParaRPr lang="en-US"/>
        </a:p>
      </dgm:t>
    </dgm:pt>
    <dgm:pt modelId="{270669E7-9103-4211-BE81-2B5076BC51AB}" type="parTrans" cxnId="{801B1FDA-E4EC-45F7-AF9C-361E00C30F7D}">
      <dgm:prSet/>
      <dgm:spPr/>
      <dgm:t>
        <a:bodyPr/>
        <a:lstStyle/>
        <a:p>
          <a:endParaRPr lang="en-US"/>
        </a:p>
      </dgm:t>
    </dgm:pt>
    <dgm:pt modelId="{2B152613-0C8B-4E20-8FF2-809A384C3BC2}" type="sibTrans" cxnId="{801B1FDA-E4EC-45F7-AF9C-361E00C30F7D}">
      <dgm:prSet/>
      <dgm:spPr/>
      <dgm:t>
        <a:bodyPr/>
        <a:lstStyle/>
        <a:p>
          <a:endParaRPr lang="en-US"/>
        </a:p>
      </dgm:t>
    </dgm:pt>
    <dgm:pt modelId="{AD4EC92D-248E-4116-95A8-1BD7DDFFD818}">
      <dgm:prSet/>
      <dgm:spPr/>
      <dgm:t>
        <a:bodyPr/>
        <a:lstStyle/>
        <a:p>
          <a:r>
            <a:rPr lang="en-US" b="1" i="0" baseline="0"/>
            <a:t>Executors</a:t>
          </a:r>
          <a:r>
            <a:rPr lang="en-US" b="0" i="0" baseline="0"/>
            <a:t> perform tasks and computations on data.</a:t>
          </a:r>
          <a:endParaRPr lang="en-US"/>
        </a:p>
      </dgm:t>
    </dgm:pt>
    <dgm:pt modelId="{85295191-59A0-4500-9CE0-458FD850A7E2}" type="parTrans" cxnId="{0BBA52D5-7292-426F-B21A-D5EFB2B6A16E}">
      <dgm:prSet/>
      <dgm:spPr/>
      <dgm:t>
        <a:bodyPr/>
        <a:lstStyle/>
        <a:p>
          <a:endParaRPr lang="en-US"/>
        </a:p>
      </dgm:t>
    </dgm:pt>
    <dgm:pt modelId="{5CB976F1-F25A-4A81-AC97-399F76757685}" type="sibTrans" cxnId="{0BBA52D5-7292-426F-B21A-D5EFB2B6A16E}">
      <dgm:prSet/>
      <dgm:spPr/>
      <dgm:t>
        <a:bodyPr/>
        <a:lstStyle/>
        <a:p>
          <a:endParaRPr lang="en-US"/>
        </a:p>
      </dgm:t>
    </dgm:pt>
    <dgm:pt modelId="{90B17A4F-D081-4693-ACCD-6DA6E748DB49}">
      <dgm:prSet/>
      <dgm:spPr/>
      <dgm:t>
        <a:bodyPr/>
        <a:lstStyle/>
        <a:p>
          <a:r>
            <a:rPr lang="en-US" b="0" i="0" baseline="0"/>
            <a:t>Results are collected and returned to the Driver. </a:t>
          </a:r>
          <a:endParaRPr lang="en-US"/>
        </a:p>
      </dgm:t>
    </dgm:pt>
    <dgm:pt modelId="{C805AFB7-FED6-4BAD-A638-FE66BA09E96F}" type="parTrans" cxnId="{F3B2264C-AB12-4AF8-B55C-60DA16722230}">
      <dgm:prSet/>
      <dgm:spPr/>
      <dgm:t>
        <a:bodyPr/>
        <a:lstStyle/>
        <a:p>
          <a:endParaRPr lang="en-US"/>
        </a:p>
      </dgm:t>
    </dgm:pt>
    <dgm:pt modelId="{2C47FD24-9A5A-492F-AD27-1A71E024ADDE}" type="sibTrans" cxnId="{F3B2264C-AB12-4AF8-B55C-60DA16722230}">
      <dgm:prSet/>
      <dgm:spPr/>
      <dgm:t>
        <a:bodyPr/>
        <a:lstStyle/>
        <a:p>
          <a:endParaRPr lang="en-US"/>
        </a:p>
      </dgm:t>
    </dgm:pt>
    <dgm:pt modelId="{012C03A5-C573-4D0F-9675-8FEA02C2ED2E}" type="pres">
      <dgm:prSet presAssocID="{1BF94AC3-6EE6-4253-8AFD-1C58913F5EA7}" presName="vert0" presStyleCnt="0">
        <dgm:presLayoutVars>
          <dgm:dir/>
          <dgm:animOne val="branch"/>
          <dgm:animLvl val="lvl"/>
        </dgm:presLayoutVars>
      </dgm:prSet>
      <dgm:spPr/>
    </dgm:pt>
    <dgm:pt modelId="{3134EDEF-4435-4C1D-B106-37DFE1599F7B}" type="pres">
      <dgm:prSet presAssocID="{48C32116-3BD3-4C35-B4BC-C3DBCB041D86}" presName="thickLine" presStyleLbl="alignNode1" presStyleIdx="0" presStyleCnt="5"/>
      <dgm:spPr/>
    </dgm:pt>
    <dgm:pt modelId="{C147C932-B33D-4D45-9F93-F4950847D736}" type="pres">
      <dgm:prSet presAssocID="{48C32116-3BD3-4C35-B4BC-C3DBCB041D86}" presName="horz1" presStyleCnt="0"/>
      <dgm:spPr/>
    </dgm:pt>
    <dgm:pt modelId="{888E9412-F9D8-4CF7-8E07-A194FCD5A692}" type="pres">
      <dgm:prSet presAssocID="{48C32116-3BD3-4C35-B4BC-C3DBCB041D86}" presName="tx1" presStyleLbl="revTx" presStyleIdx="0" presStyleCnt="5"/>
      <dgm:spPr/>
    </dgm:pt>
    <dgm:pt modelId="{74C1E914-BF29-4E32-A978-45CD659CF1E2}" type="pres">
      <dgm:prSet presAssocID="{48C32116-3BD3-4C35-B4BC-C3DBCB041D86}" presName="vert1" presStyleCnt="0"/>
      <dgm:spPr/>
    </dgm:pt>
    <dgm:pt modelId="{E0AA0080-D656-4786-A517-BFF81C44495C}" type="pres">
      <dgm:prSet presAssocID="{F1C03BAA-6AAE-438D-AE63-8EE47C8177D8}" presName="thickLine" presStyleLbl="alignNode1" presStyleIdx="1" presStyleCnt="5"/>
      <dgm:spPr/>
    </dgm:pt>
    <dgm:pt modelId="{73E5DC00-1976-4199-A317-F650B68EF715}" type="pres">
      <dgm:prSet presAssocID="{F1C03BAA-6AAE-438D-AE63-8EE47C8177D8}" presName="horz1" presStyleCnt="0"/>
      <dgm:spPr/>
    </dgm:pt>
    <dgm:pt modelId="{6A81C4CB-E730-47F2-8932-B6BACDAAF5BC}" type="pres">
      <dgm:prSet presAssocID="{F1C03BAA-6AAE-438D-AE63-8EE47C8177D8}" presName="tx1" presStyleLbl="revTx" presStyleIdx="1" presStyleCnt="5"/>
      <dgm:spPr/>
    </dgm:pt>
    <dgm:pt modelId="{C117F277-5D78-46A1-853A-55315E641BAA}" type="pres">
      <dgm:prSet presAssocID="{F1C03BAA-6AAE-438D-AE63-8EE47C8177D8}" presName="vert1" presStyleCnt="0"/>
      <dgm:spPr/>
    </dgm:pt>
    <dgm:pt modelId="{63372D8F-B315-4DA7-8D46-01C54A6E6BA4}" type="pres">
      <dgm:prSet presAssocID="{4123D0E5-500C-49C2-AC3D-E8EF8BA25418}" presName="thickLine" presStyleLbl="alignNode1" presStyleIdx="2" presStyleCnt="5"/>
      <dgm:spPr/>
    </dgm:pt>
    <dgm:pt modelId="{12A0CB23-BE75-404B-A669-306AA2CA7611}" type="pres">
      <dgm:prSet presAssocID="{4123D0E5-500C-49C2-AC3D-E8EF8BA25418}" presName="horz1" presStyleCnt="0"/>
      <dgm:spPr/>
    </dgm:pt>
    <dgm:pt modelId="{06AFC523-5621-48ED-ADB3-D534BA10F1E9}" type="pres">
      <dgm:prSet presAssocID="{4123D0E5-500C-49C2-AC3D-E8EF8BA25418}" presName="tx1" presStyleLbl="revTx" presStyleIdx="2" presStyleCnt="5"/>
      <dgm:spPr/>
    </dgm:pt>
    <dgm:pt modelId="{CA1DC7B0-9849-408D-BF92-B07F36D34A1E}" type="pres">
      <dgm:prSet presAssocID="{4123D0E5-500C-49C2-AC3D-E8EF8BA25418}" presName="vert1" presStyleCnt="0"/>
      <dgm:spPr/>
    </dgm:pt>
    <dgm:pt modelId="{3E83427F-6988-4638-AB45-F56EE24B3590}" type="pres">
      <dgm:prSet presAssocID="{AD4EC92D-248E-4116-95A8-1BD7DDFFD818}" presName="thickLine" presStyleLbl="alignNode1" presStyleIdx="3" presStyleCnt="5"/>
      <dgm:spPr/>
    </dgm:pt>
    <dgm:pt modelId="{18F29ADE-2A3A-47A0-A802-B51B083F535C}" type="pres">
      <dgm:prSet presAssocID="{AD4EC92D-248E-4116-95A8-1BD7DDFFD818}" presName="horz1" presStyleCnt="0"/>
      <dgm:spPr/>
    </dgm:pt>
    <dgm:pt modelId="{6B471D5E-AEFC-437D-8821-157AAC443FDE}" type="pres">
      <dgm:prSet presAssocID="{AD4EC92D-248E-4116-95A8-1BD7DDFFD818}" presName="tx1" presStyleLbl="revTx" presStyleIdx="3" presStyleCnt="5"/>
      <dgm:spPr/>
    </dgm:pt>
    <dgm:pt modelId="{6018095D-DD31-4E96-BD97-02F8A663C80D}" type="pres">
      <dgm:prSet presAssocID="{AD4EC92D-248E-4116-95A8-1BD7DDFFD818}" presName="vert1" presStyleCnt="0"/>
      <dgm:spPr/>
    </dgm:pt>
    <dgm:pt modelId="{6B046B70-A04D-4B1B-9599-F08333EB81A0}" type="pres">
      <dgm:prSet presAssocID="{90B17A4F-D081-4693-ACCD-6DA6E748DB49}" presName="thickLine" presStyleLbl="alignNode1" presStyleIdx="4" presStyleCnt="5"/>
      <dgm:spPr/>
    </dgm:pt>
    <dgm:pt modelId="{9FC5EBD4-1C7D-4109-9179-D5C5EAFE30C9}" type="pres">
      <dgm:prSet presAssocID="{90B17A4F-D081-4693-ACCD-6DA6E748DB49}" presName="horz1" presStyleCnt="0"/>
      <dgm:spPr/>
    </dgm:pt>
    <dgm:pt modelId="{32CF28CA-5CF6-4D78-B4E7-77187237ECD1}" type="pres">
      <dgm:prSet presAssocID="{90B17A4F-D081-4693-ACCD-6DA6E748DB49}" presName="tx1" presStyleLbl="revTx" presStyleIdx="4" presStyleCnt="5"/>
      <dgm:spPr/>
    </dgm:pt>
    <dgm:pt modelId="{5912158B-F122-497D-95B1-7024065827D2}" type="pres">
      <dgm:prSet presAssocID="{90B17A4F-D081-4693-ACCD-6DA6E748DB49}" presName="vert1" presStyleCnt="0"/>
      <dgm:spPr/>
    </dgm:pt>
  </dgm:ptLst>
  <dgm:cxnLst>
    <dgm:cxn modelId="{DEBEAC19-3A52-441E-BE7F-97EFABD4C96A}" type="presOf" srcId="{F1C03BAA-6AAE-438D-AE63-8EE47C8177D8}" destId="{6A81C4CB-E730-47F2-8932-B6BACDAAF5BC}" srcOrd="0" destOrd="0" presId="urn:microsoft.com/office/officeart/2008/layout/LinedList"/>
    <dgm:cxn modelId="{A353A03F-3396-4A85-83FE-AD8350987962}" type="presOf" srcId="{4123D0E5-500C-49C2-AC3D-E8EF8BA25418}" destId="{06AFC523-5621-48ED-ADB3-D534BA10F1E9}" srcOrd="0" destOrd="0" presId="urn:microsoft.com/office/officeart/2008/layout/LinedList"/>
    <dgm:cxn modelId="{F3B2264C-AB12-4AF8-B55C-60DA16722230}" srcId="{1BF94AC3-6EE6-4253-8AFD-1C58913F5EA7}" destId="{90B17A4F-D081-4693-ACCD-6DA6E748DB49}" srcOrd="4" destOrd="0" parTransId="{C805AFB7-FED6-4BAD-A638-FE66BA09E96F}" sibTransId="{2C47FD24-9A5A-492F-AD27-1A71E024ADDE}"/>
    <dgm:cxn modelId="{6E95AAB3-CAB4-4DBA-8054-7242C5FAB9C6}" type="presOf" srcId="{48C32116-3BD3-4C35-B4BC-C3DBCB041D86}" destId="{888E9412-F9D8-4CF7-8E07-A194FCD5A692}" srcOrd="0" destOrd="0" presId="urn:microsoft.com/office/officeart/2008/layout/LinedList"/>
    <dgm:cxn modelId="{EF6138B8-2B4C-4EC1-9CF5-4F466A8EED40}" srcId="{1BF94AC3-6EE6-4253-8AFD-1C58913F5EA7}" destId="{F1C03BAA-6AAE-438D-AE63-8EE47C8177D8}" srcOrd="1" destOrd="0" parTransId="{648E65CD-7BFF-4FA0-B9EA-89AED917E48A}" sibTransId="{8DC14EC5-EBE3-4E1A-AB55-95F93B8D4327}"/>
    <dgm:cxn modelId="{8324BDCD-AEBE-463A-ACB4-8BABDB1EC169}" type="presOf" srcId="{90B17A4F-D081-4693-ACCD-6DA6E748DB49}" destId="{32CF28CA-5CF6-4D78-B4E7-77187237ECD1}" srcOrd="0" destOrd="0" presId="urn:microsoft.com/office/officeart/2008/layout/LinedList"/>
    <dgm:cxn modelId="{0BBA52D5-7292-426F-B21A-D5EFB2B6A16E}" srcId="{1BF94AC3-6EE6-4253-8AFD-1C58913F5EA7}" destId="{AD4EC92D-248E-4116-95A8-1BD7DDFFD818}" srcOrd="3" destOrd="0" parTransId="{85295191-59A0-4500-9CE0-458FD850A7E2}" sibTransId="{5CB976F1-F25A-4A81-AC97-399F76757685}"/>
    <dgm:cxn modelId="{82D2ADD6-8FE9-437C-B568-508681CBCCFD}" type="presOf" srcId="{AD4EC92D-248E-4116-95A8-1BD7DDFFD818}" destId="{6B471D5E-AEFC-437D-8821-157AAC443FDE}" srcOrd="0" destOrd="0" presId="urn:microsoft.com/office/officeart/2008/layout/LinedList"/>
    <dgm:cxn modelId="{801B1FDA-E4EC-45F7-AF9C-361E00C30F7D}" srcId="{1BF94AC3-6EE6-4253-8AFD-1C58913F5EA7}" destId="{4123D0E5-500C-49C2-AC3D-E8EF8BA25418}" srcOrd="2" destOrd="0" parTransId="{270669E7-9103-4211-BE81-2B5076BC51AB}" sibTransId="{2B152613-0C8B-4E20-8FF2-809A384C3BC2}"/>
    <dgm:cxn modelId="{B1AAEADA-7884-4407-925E-E02510ABDBA8}" type="presOf" srcId="{1BF94AC3-6EE6-4253-8AFD-1C58913F5EA7}" destId="{012C03A5-C573-4D0F-9675-8FEA02C2ED2E}" srcOrd="0" destOrd="0" presId="urn:microsoft.com/office/officeart/2008/layout/LinedList"/>
    <dgm:cxn modelId="{A22B01EE-6C30-40EA-B1F2-293DA6497ECA}" srcId="{1BF94AC3-6EE6-4253-8AFD-1C58913F5EA7}" destId="{48C32116-3BD3-4C35-B4BC-C3DBCB041D86}" srcOrd="0" destOrd="0" parTransId="{B24444A8-80F7-4CFC-9B35-E9A435698812}" sibTransId="{97FC023A-E80B-4393-8175-1346B0897946}"/>
    <dgm:cxn modelId="{5A1BDFF7-EC8E-41DC-9EAC-6566F2205E3F}" type="presParOf" srcId="{012C03A5-C573-4D0F-9675-8FEA02C2ED2E}" destId="{3134EDEF-4435-4C1D-B106-37DFE1599F7B}" srcOrd="0" destOrd="0" presId="urn:microsoft.com/office/officeart/2008/layout/LinedList"/>
    <dgm:cxn modelId="{F6368615-0A22-4219-9A09-A07424944E5B}" type="presParOf" srcId="{012C03A5-C573-4D0F-9675-8FEA02C2ED2E}" destId="{C147C932-B33D-4D45-9F93-F4950847D736}" srcOrd="1" destOrd="0" presId="urn:microsoft.com/office/officeart/2008/layout/LinedList"/>
    <dgm:cxn modelId="{50445ED6-53B8-4AB9-9263-FB2F49FDC57E}" type="presParOf" srcId="{C147C932-B33D-4D45-9F93-F4950847D736}" destId="{888E9412-F9D8-4CF7-8E07-A194FCD5A692}" srcOrd="0" destOrd="0" presId="urn:microsoft.com/office/officeart/2008/layout/LinedList"/>
    <dgm:cxn modelId="{A3906C1D-C671-4DC1-A1D7-2CDED83835C8}" type="presParOf" srcId="{C147C932-B33D-4D45-9F93-F4950847D736}" destId="{74C1E914-BF29-4E32-A978-45CD659CF1E2}" srcOrd="1" destOrd="0" presId="urn:microsoft.com/office/officeart/2008/layout/LinedList"/>
    <dgm:cxn modelId="{83FFC34E-6289-4F98-AFD7-15C32712618D}" type="presParOf" srcId="{012C03A5-C573-4D0F-9675-8FEA02C2ED2E}" destId="{E0AA0080-D656-4786-A517-BFF81C44495C}" srcOrd="2" destOrd="0" presId="urn:microsoft.com/office/officeart/2008/layout/LinedList"/>
    <dgm:cxn modelId="{9058F365-014A-4757-8437-5669304B84DD}" type="presParOf" srcId="{012C03A5-C573-4D0F-9675-8FEA02C2ED2E}" destId="{73E5DC00-1976-4199-A317-F650B68EF715}" srcOrd="3" destOrd="0" presId="urn:microsoft.com/office/officeart/2008/layout/LinedList"/>
    <dgm:cxn modelId="{13CF00C5-CFBF-46F5-8729-356888612D87}" type="presParOf" srcId="{73E5DC00-1976-4199-A317-F650B68EF715}" destId="{6A81C4CB-E730-47F2-8932-B6BACDAAF5BC}" srcOrd="0" destOrd="0" presId="urn:microsoft.com/office/officeart/2008/layout/LinedList"/>
    <dgm:cxn modelId="{8CF70E95-8A47-4776-BE59-540BB68128D6}" type="presParOf" srcId="{73E5DC00-1976-4199-A317-F650B68EF715}" destId="{C117F277-5D78-46A1-853A-55315E641BAA}" srcOrd="1" destOrd="0" presId="urn:microsoft.com/office/officeart/2008/layout/LinedList"/>
    <dgm:cxn modelId="{9D6E0BC9-6505-47ED-A043-84EDA73147BD}" type="presParOf" srcId="{012C03A5-C573-4D0F-9675-8FEA02C2ED2E}" destId="{63372D8F-B315-4DA7-8D46-01C54A6E6BA4}" srcOrd="4" destOrd="0" presId="urn:microsoft.com/office/officeart/2008/layout/LinedList"/>
    <dgm:cxn modelId="{95BF4C2D-C9E8-44AB-BF79-67C1F958D470}" type="presParOf" srcId="{012C03A5-C573-4D0F-9675-8FEA02C2ED2E}" destId="{12A0CB23-BE75-404B-A669-306AA2CA7611}" srcOrd="5" destOrd="0" presId="urn:microsoft.com/office/officeart/2008/layout/LinedList"/>
    <dgm:cxn modelId="{9A990C39-45D2-4665-A8C9-2F24CC998F78}" type="presParOf" srcId="{12A0CB23-BE75-404B-A669-306AA2CA7611}" destId="{06AFC523-5621-48ED-ADB3-D534BA10F1E9}" srcOrd="0" destOrd="0" presId="urn:microsoft.com/office/officeart/2008/layout/LinedList"/>
    <dgm:cxn modelId="{DD63A913-AB63-467D-9DC0-648C0A247AD5}" type="presParOf" srcId="{12A0CB23-BE75-404B-A669-306AA2CA7611}" destId="{CA1DC7B0-9849-408D-BF92-B07F36D34A1E}" srcOrd="1" destOrd="0" presId="urn:microsoft.com/office/officeart/2008/layout/LinedList"/>
    <dgm:cxn modelId="{441067FA-8FCF-4104-A12D-DA7F818B2006}" type="presParOf" srcId="{012C03A5-C573-4D0F-9675-8FEA02C2ED2E}" destId="{3E83427F-6988-4638-AB45-F56EE24B3590}" srcOrd="6" destOrd="0" presId="urn:microsoft.com/office/officeart/2008/layout/LinedList"/>
    <dgm:cxn modelId="{30147434-D6AC-4F32-90C3-3D7D8BE366F5}" type="presParOf" srcId="{012C03A5-C573-4D0F-9675-8FEA02C2ED2E}" destId="{18F29ADE-2A3A-47A0-A802-B51B083F535C}" srcOrd="7" destOrd="0" presId="urn:microsoft.com/office/officeart/2008/layout/LinedList"/>
    <dgm:cxn modelId="{3A78F163-8BF6-438F-903D-E35C35DC516C}" type="presParOf" srcId="{18F29ADE-2A3A-47A0-A802-B51B083F535C}" destId="{6B471D5E-AEFC-437D-8821-157AAC443FDE}" srcOrd="0" destOrd="0" presId="urn:microsoft.com/office/officeart/2008/layout/LinedList"/>
    <dgm:cxn modelId="{591D4F52-FAC5-4276-BD61-36266EC73563}" type="presParOf" srcId="{18F29ADE-2A3A-47A0-A802-B51B083F535C}" destId="{6018095D-DD31-4E96-BD97-02F8A663C80D}" srcOrd="1" destOrd="0" presId="urn:microsoft.com/office/officeart/2008/layout/LinedList"/>
    <dgm:cxn modelId="{0E0CB66A-A567-47FB-A811-B0A72EF44B0E}" type="presParOf" srcId="{012C03A5-C573-4D0F-9675-8FEA02C2ED2E}" destId="{6B046B70-A04D-4B1B-9599-F08333EB81A0}" srcOrd="8" destOrd="0" presId="urn:microsoft.com/office/officeart/2008/layout/LinedList"/>
    <dgm:cxn modelId="{053A8A0A-0327-4F9D-8173-28F1625FE29E}" type="presParOf" srcId="{012C03A5-C573-4D0F-9675-8FEA02C2ED2E}" destId="{9FC5EBD4-1C7D-4109-9179-D5C5EAFE30C9}" srcOrd="9" destOrd="0" presId="urn:microsoft.com/office/officeart/2008/layout/LinedList"/>
    <dgm:cxn modelId="{87F7D04E-6907-4760-8067-9988241247DB}" type="presParOf" srcId="{9FC5EBD4-1C7D-4109-9179-D5C5EAFE30C9}" destId="{32CF28CA-5CF6-4D78-B4E7-77187237ECD1}" srcOrd="0" destOrd="0" presId="urn:microsoft.com/office/officeart/2008/layout/LinedList"/>
    <dgm:cxn modelId="{65B25DDF-8BD9-4B26-9C9C-A7216E4AA9EB}" type="presParOf" srcId="{9FC5EBD4-1C7D-4109-9179-D5C5EAFE30C9}" destId="{5912158B-F122-497D-95B1-7024065827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99E73-E178-44C8-B5FF-096E4536CA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633B05-E1EB-4C40-8C7B-41A5A093A915}">
      <dgm:prSet/>
      <dgm:spPr/>
      <dgm:t>
        <a:bodyPr/>
        <a:lstStyle/>
        <a:p>
          <a:r>
            <a:rPr lang="en-US" b="1" i="0" baseline="0"/>
            <a:t>Kafka</a:t>
          </a:r>
          <a:r>
            <a:rPr lang="en-US" b="0" i="0" baseline="0"/>
            <a:t> is the real-time data source where packets are streamed.</a:t>
          </a:r>
          <a:endParaRPr lang="en-US"/>
        </a:p>
      </dgm:t>
    </dgm:pt>
    <dgm:pt modelId="{5A65D56A-3CA2-44CB-B91C-4269CE927E07}" type="parTrans" cxnId="{B3BC99FB-F0F8-42CA-B3B8-A78C44D0BDDA}">
      <dgm:prSet/>
      <dgm:spPr/>
      <dgm:t>
        <a:bodyPr/>
        <a:lstStyle/>
        <a:p>
          <a:endParaRPr lang="en-US"/>
        </a:p>
      </dgm:t>
    </dgm:pt>
    <dgm:pt modelId="{CC142DF8-AEEC-4FC2-84CE-C9B039475DCC}" type="sibTrans" cxnId="{B3BC99FB-F0F8-42CA-B3B8-A78C44D0BDDA}">
      <dgm:prSet/>
      <dgm:spPr/>
      <dgm:t>
        <a:bodyPr/>
        <a:lstStyle/>
        <a:p>
          <a:endParaRPr lang="en-US"/>
        </a:p>
      </dgm:t>
    </dgm:pt>
    <dgm:pt modelId="{881E12EC-F77C-4137-B6F9-D0E36BF197D4}">
      <dgm:prSet/>
      <dgm:spPr/>
      <dgm:t>
        <a:bodyPr/>
        <a:lstStyle/>
        <a:p>
          <a:r>
            <a:rPr lang="en-US" b="0" i="0" baseline="0"/>
            <a:t>The packets are </a:t>
          </a:r>
          <a:r>
            <a:rPr lang="en-US" b="1" i="0" baseline="0"/>
            <a:t>categorized</a:t>
          </a:r>
          <a:r>
            <a:rPr lang="en-US" b="0" i="0" baseline="0"/>
            <a:t> (IMEI change, SIM state change, device plan change) based on predefined rules.</a:t>
          </a:r>
          <a:endParaRPr lang="en-US"/>
        </a:p>
      </dgm:t>
    </dgm:pt>
    <dgm:pt modelId="{B043E279-BBC6-4ED1-87B1-74D22391DCDE}" type="parTrans" cxnId="{6BD45C3F-851D-40C9-A786-80D2644E00A3}">
      <dgm:prSet/>
      <dgm:spPr/>
      <dgm:t>
        <a:bodyPr/>
        <a:lstStyle/>
        <a:p>
          <a:endParaRPr lang="en-US"/>
        </a:p>
      </dgm:t>
    </dgm:pt>
    <dgm:pt modelId="{62E7B39A-1E94-4126-8DDF-7A3E6B8D1B67}" type="sibTrans" cxnId="{6BD45C3F-851D-40C9-A786-80D2644E00A3}">
      <dgm:prSet/>
      <dgm:spPr/>
      <dgm:t>
        <a:bodyPr/>
        <a:lstStyle/>
        <a:p>
          <a:endParaRPr lang="en-US"/>
        </a:p>
      </dgm:t>
    </dgm:pt>
    <dgm:pt modelId="{A64D1DC2-93DF-4913-A103-F74BD2E5BD62}">
      <dgm:prSet/>
      <dgm:spPr/>
      <dgm:t>
        <a:bodyPr/>
        <a:lstStyle/>
        <a:p>
          <a:r>
            <a:rPr lang="en-US" b="1" i="0" baseline="0"/>
            <a:t>Transformations</a:t>
          </a:r>
          <a:r>
            <a:rPr lang="en-US" b="0" i="0" baseline="0"/>
            <a:t> are applied to the packets using PySpark DataFrames, and SQL queries can be used for more complex filtering.</a:t>
          </a:r>
          <a:endParaRPr lang="en-US"/>
        </a:p>
      </dgm:t>
    </dgm:pt>
    <dgm:pt modelId="{16C52787-53CB-41D1-A6F9-E96C26A31CC0}" type="parTrans" cxnId="{BFC35A7B-D41D-4419-AD20-021F6CEF4713}">
      <dgm:prSet/>
      <dgm:spPr/>
      <dgm:t>
        <a:bodyPr/>
        <a:lstStyle/>
        <a:p>
          <a:endParaRPr lang="en-US"/>
        </a:p>
      </dgm:t>
    </dgm:pt>
    <dgm:pt modelId="{149D8C6C-C5C0-444C-8997-9533313EAB23}" type="sibTrans" cxnId="{BFC35A7B-D41D-4419-AD20-021F6CEF4713}">
      <dgm:prSet/>
      <dgm:spPr/>
      <dgm:t>
        <a:bodyPr/>
        <a:lstStyle/>
        <a:p>
          <a:endParaRPr lang="en-US"/>
        </a:p>
      </dgm:t>
    </dgm:pt>
    <dgm:pt modelId="{F5A3CA5A-C82E-44AD-8F56-A5FCBFD0D4A6}">
      <dgm:prSet/>
      <dgm:spPr/>
      <dgm:t>
        <a:bodyPr/>
        <a:lstStyle/>
        <a:p>
          <a:r>
            <a:rPr lang="en-US" b="1" i="0" baseline="0"/>
            <a:t>Rules</a:t>
          </a:r>
          <a:r>
            <a:rPr lang="en-US" b="0" i="0" baseline="0"/>
            <a:t> are triggered based on the incoming packets, identifying events like IMEI changes, SIM state changes, etc.</a:t>
          </a:r>
          <a:endParaRPr lang="en-US"/>
        </a:p>
      </dgm:t>
    </dgm:pt>
    <dgm:pt modelId="{31761E4F-B909-4A3D-8ECC-58A1B0BD0C7B}" type="parTrans" cxnId="{526D2941-3204-481C-9C9A-F69AA95553EB}">
      <dgm:prSet/>
      <dgm:spPr/>
      <dgm:t>
        <a:bodyPr/>
        <a:lstStyle/>
        <a:p>
          <a:endParaRPr lang="en-US"/>
        </a:p>
      </dgm:t>
    </dgm:pt>
    <dgm:pt modelId="{A3F3021B-56B1-428E-957D-486271300729}" type="sibTrans" cxnId="{526D2941-3204-481C-9C9A-F69AA95553EB}">
      <dgm:prSet/>
      <dgm:spPr/>
      <dgm:t>
        <a:bodyPr/>
        <a:lstStyle/>
        <a:p>
          <a:endParaRPr lang="en-US"/>
        </a:p>
      </dgm:t>
    </dgm:pt>
    <dgm:pt modelId="{4FA709DB-5E51-4031-A24C-3F15591059EA}">
      <dgm:prSet/>
      <dgm:spPr/>
      <dgm:t>
        <a:bodyPr/>
        <a:lstStyle/>
        <a:p>
          <a:r>
            <a:rPr lang="en-US" b="1" i="0" baseline="0"/>
            <a:t>Actions</a:t>
          </a:r>
          <a:r>
            <a:rPr lang="en-US" b="0" i="0" baseline="0"/>
            <a:t> (sending emails/SMS) are triggered by invoking external APIs when certain conditions are met.</a:t>
          </a:r>
          <a:endParaRPr lang="en-US"/>
        </a:p>
      </dgm:t>
    </dgm:pt>
    <dgm:pt modelId="{734A117D-6FB4-4AC8-A3DF-912E85E5995E}" type="parTrans" cxnId="{A66576E7-B606-46C9-A338-50F33A6B9C71}">
      <dgm:prSet/>
      <dgm:spPr/>
      <dgm:t>
        <a:bodyPr/>
        <a:lstStyle/>
        <a:p>
          <a:endParaRPr lang="en-US"/>
        </a:p>
      </dgm:t>
    </dgm:pt>
    <dgm:pt modelId="{D6E5017B-51ED-4BA7-9550-6F48778857E3}" type="sibTrans" cxnId="{A66576E7-B606-46C9-A338-50F33A6B9C71}">
      <dgm:prSet/>
      <dgm:spPr/>
      <dgm:t>
        <a:bodyPr/>
        <a:lstStyle/>
        <a:p>
          <a:endParaRPr lang="en-US"/>
        </a:p>
      </dgm:t>
    </dgm:pt>
    <dgm:pt modelId="{7207962F-EA5C-43C5-908D-854262BF4801}">
      <dgm:prSet/>
      <dgm:spPr/>
      <dgm:t>
        <a:bodyPr/>
        <a:lstStyle/>
        <a:p>
          <a:r>
            <a:rPr lang="en-US" b="1" i="0" baseline="0"/>
            <a:t>Output</a:t>
          </a:r>
          <a:r>
            <a:rPr lang="en-US" b="0" i="0" baseline="0"/>
            <a:t>: The processed data is written to an output sink, or appropriate alerts are sent. </a:t>
          </a:r>
          <a:endParaRPr lang="en-US"/>
        </a:p>
      </dgm:t>
    </dgm:pt>
    <dgm:pt modelId="{4CD9B377-E7B3-4C4E-A26B-0C8264CAE04C}" type="parTrans" cxnId="{5B6A6FC3-1A24-4E34-8786-720341359092}">
      <dgm:prSet/>
      <dgm:spPr/>
      <dgm:t>
        <a:bodyPr/>
        <a:lstStyle/>
        <a:p>
          <a:endParaRPr lang="en-US"/>
        </a:p>
      </dgm:t>
    </dgm:pt>
    <dgm:pt modelId="{B0E087C2-BFC7-46E2-B70C-8478A71A2376}" type="sibTrans" cxnId="{5B6A6FC3-1A24-4E34-8786-720341359092}">
      <dgm:prSet/>
      <dgm:spPr/>
      <dgm:t>
        <a:bodyPr/>
        <a:lstStyle/>
        <a:p>
          <a:endParaRPr lang="en-US"/>
        </a:p>
      </dgm:t>
    </dgm:pt>
    <dgm:pt modelId="{B672F55C-4616-4156-A1FC-3B7D8877AE91}" type="pres">
      <dgm:prSet presAssocID="{D6E99E73-E178-44C8-B5FF-096E4536CA76}" presName="vert0" presStyleCnt="0">
        <dgm:presLayoutVars>
          <dgm:dir/>
          <dgm:animOne val="branch"/>
          <dgm:animLvl val="lvl"/>
        </dgm:presLayoutVars>
      </dgm:prSet>
      <dgm:spPr/>
    </dgm:pt>
    <dgm:pt modelId="{E663DF06-C7F5-4B0C-BB9F-9FBF5F95DC9D}" type="pres">
      <dgm:prSet presAssocID="{7E633B05-E1EB-4C40-8C7B-41A5A093A915}" presName="thickLine" presStyleLbl="alignNode1" presStyleIdx="0" presStyleCnt="6"/>
      <dgm:spPr/>
    </dgm:pt>
    <dgm:pt modelId="{C2A062E5-F136-43EF-9951-BCF662E9B5DF}" type="pres">
      <dgm:prSet presAssocID="{7E633B05-E1EB-4C40-8C7B-41A5A093A915}" presName="horz1" presStyleCnt="0"/>
      <dgm:spPr/>
    </dgm:pt>
    <dgm:pt modelId="{EB2E6A79-A34C-4C2E-AEE6-A499872CD4A8}" type="pres">
      <dgm:prSet presAssocID="{7E633B05-E1EB-4C40-8C7B-41A5A093A915}" presName="tx1" presStyleLbl="revTx" presStyleIdx="0" presStyleCnt="6"/>
      <dgm:spPr/>
    </dgm:pt>
    <dgm:pt modelId="{496E89BB-9A48-4D10-A4C0-EAAFE43B966C}" type="pres">
      <dgm:prSet presAssocID="{7E633B05-E1EB-4C40-8C7B-41A5A093A915}" presName="vert1" presStyleCnt="0"/>
      <dgm:spPr/>
    </dgm:pt>
    <dgm:pt modelId="{6123F4D8-42A7-4095-8A7C-38F220109F1A}" type="pres">
      <dgm:prSet presAssocID="{881E12EC-F77C-4137-B6F9-D0E36BF197D4}" presName="thickLine" presStyleLbl="alignNode1" presStyleIdx="1" presStyleCnt="6"/>
      <dgm:spPr/>
    </dgm:pt>
    <dgm:pt modelId="{A6BB2128-24EF-4BCB-8CF4-48AD3814460A}" type="pres">
      <dgm:prSet presAssocID="{881E12EC-F77C-4137-B6F9-D0E36BF197D4}" presName="horz1" presStyleCnt="0"/>
      <dgm:spPr/>
    </dgm:pt>
    <dgm:pt modelId="{F2B22DB3-39D5-4FE6-936C-622F57EAB697}" type="pres">
      <dgm:prSet presAssocID="{881E12EC-F77C-4137-B6F9-D0E36BF197D4}" presName="tx1" presStyleLbl="revTx" presStyleIdx="1" presStyleCnt="6"/>
      <dgm:spPr/>
    </dgm:pt>
    <dgm:pt modelId="{30967700-653C-448A-AAA1-FAB245FACE73}" type="pres">
      <dgm:prSet presAssocID="{881E12EC-F77C-4137-B6F9-D0E36BF197D4}" presName="vert1" presStyleCnt="0"/>
      <dgm:spPr/>
    </dgm:pt>
    <dgm:pt modelId="{1AEE634F-1158-4F91-9837-919FE9D35EBA}" type="pres">
      <dgm:prSet presAssocID="{A64D1DC2-93DF-4913-A103-F74BD2E5BD62}" presName="thickLine" presStyleLbl="alignNode1" presStyleIdx="2" presStyleCnt="6"/>
      <dgm:spPr/>
    </dgm:pt>
    <dgm:pt modelId="{3B5A2DAF-00B3-47B3-89BC-C5BA6A23BCA3}" type="pres">
      <dgm:prSet presAssocID="{A64D1DC2-93DF-4913-A103-F74BD2E5BD62}" presName="horz1" presStyleCnt="0"/>
      <dgm:spPr/>
    </dgm:pt>
    <dgm:pt modelId="{19B99A79-F964-4EE2-8B1A-9C2698B3F242}" type="pres">
      <dgm:prSet presAssocID="{A64D1DC2-93DF-4913-A103-F74BD2E5BD62}" presName="tx1" presStyleLbl="revTx" presStyleIdx="2" presStyleCnt="6"/>
      <dgm:spPr/>
    </dgm:pt>
    <dgm:pt modelId="{65B9F5B4-4198-4BE0-BF40-A01814F2E8D7}" type="pres">
      <dgm:prSet presAssocID="{A64D1DC2-93DF-4913-A103-F74BD2E5BD62}" presName="vert1" presStyleCnt="0"/>
      <dgm:spPr/>
    </dgm:pt>
    <dgm:pt modelId="{92BE9FFD-E0BB-4905-BD2A-295F3EA8ED93}" type="pres">
      <dgm:prSet presAssocID="{F5A3CA5A-C82E-44AD-8F56-A5FCBFD0D4A6}" presName="thickLine" presStyleLbl="alignNode1" presStyleIdx="3" presStyleCnt="6"/>
      <dgm:spPr/>
    </dgm:pt>
    <dgm:pt modelId="{6A5EA173-7159-4288-AC73-96BD6CE99C8B}" type="pres">
      <dgm:prSet presAssocID="{F5A3CA5A-C82E-44AD-8F56-A5FCBFD0D4A6}" presName="horz1" presStyleCnt="0"/>
      <dgm:spPr/>
    </dgm:pt>
    <dgm:pt modelId="{6349B9E2-37EC-40AA-B6B0-75EACABFF9D8}" type="pres">
      <dgm:prSet presAssocID="{F5A3CA5A-C82E-44AD-8F56-A5FCBFD0D4A6}" presName="tx1" presStyleLbl="revTx" presStyleIdx="3" presStyleCnt="6"/>
      <dgm:spPr/>
    </dgm:pt>
    <dgm:pt modelId="{2E6B60C0-C2B8-4A8C-8B3C-A45551E38D16}" type="pres">
      <dgm:prSet presAssocID="{F5A3CA5A-C82E-44AD-8F56-A5FCBFD0D4A6}" presName="vert1" presStyleCnt="0"/>
      <dgm:spPr/>
    </dgm:pt>
    <dgm:pt modelId="{A3FE2F33-328F-4707-A150-6E0B2F26EE86}" type="pres">
      <dgm:prSet presAssocID="{4FA709DB-5E51-4031-A24C-3F15591059EA}" presName="thickLine" presStyleLbl="alignNode1" presStyleIdx="4" presStyleCnt="6"/>
      <dgm:spPr/>
    </dgm:pt>
    <dgm:pt modelId="{3122C9EA-377B-49E6-ACDE-2538C68F386B}" type="pres">
      <dgm:prSet presAssocID="{4FA709DB-5E51-4031-A24C-3F15591059EA}" presName="horz1" presStyleCnt="0"/>
      <dgm:spPr/>
    </dgm:pt>
    <dgm:pt modelId="{985A576F-2A77-4BE2-AFAB-22BF5A07F583}" type="pres">
      <dgm:prSet presAssocID="{4FA709DB-5E51-4031-A24C-3F15591059EA}" presName="tx1" presStyleLbl="revTx" presStyleIdx="4" presStyleCnt="6"/>
      <dgm:spPr/>
    </dgm:pt>
    <dgm:pt modelId="{552A8243-29FC-4ACD-BC4D-BE43F4E88523}" type="pres">
      <dgm:prSet presAssocID="{4FA709DB-5E51-4031-A24C-3F15591059EA}" presName="vert1" presStyleCnt="0"/>
      <dgm:spPr/>
    </dgm:pt>
    <dgm:pt modelId="{D6DA5E2D-2EAF-4389-B545-C2483DE79DEF}" type="pres">
      <dgm:prSet presAssocID="{7207962F-EA5C-43C5-908D-854262BF4801}" presName="thickLine" presStyleLbl="alignNode1" presStyleIdx="5" presStyleCnt="6"/>
      <dgm:spPr/>
    </dgm:pt>
    <dgm:pt modelId="{6558660D-BB8C-4D8D-8716-CA23204B1D5F}" type="pres">
      <dgm:prSet presAssocID="{7207962F-EA5C-43C5-908D-854262BF4801}" presName="horz1" presStyleCnt="0"/>
      <dgm:spPr/>
    </dgm:pt>
    <dgm:pt modelId="{C1BACD1C-B0A7-4C7B-8298-D98327C9526B}" type="pres">
      <dgm:prSet presAssocID="{7207962F-EA5C-43C5-908D-854262BF4801}" presName="tx1" presStyleLbl="revTx" presStyleIdx="5" presStyleCnt="6"/>
      <dgm:spPr/>
    </dgm:pt>
    <dgm:pt modelId="{99EAB6DE-CD50-4942-B276-4BE28CAC1AD4}" type="pres">
      <dgm:prSet presAssocID="{7207962F-EA5C-43C5-908D-854262BF4801}" presName="vert1" presStyleCnt="0"/>
      <dgm:spPr/>
    </dgm:pt>
  </dgm:ptLst>
  <dgm:cxnLst>
    <dgm:cxn modelId="{B662CF3B-52BB-4B53-A36D-0A983F6E0300}" type="presOf" srcId="{A64D1DC2-93DF-4913-A103-F74BD2E5BD62}" destId="{19B99A79-F964-4EE2-8B1A-9C2698B3F242}" srcOrd="0" destOrd="0" presId="urn:microsoft.com/office/officeart/2008/layout/LinedList"/>
    <dgm:cxn modelId="{6BD45C3F-851D-40C9-A786-80D2644E00A3}" srcId="{D6E99E73-E178-44C8-B5FF-096E4536CA76}" destId="{881E12EC-F77C-4137-B6F9-D0E36BF197D4}" srcOrd="1" destOrd="0" parTransId="{B043E279-BBC6-4ED1-87B1-74D22391DCDE}" sibTransId="{62E7B39A-1E94-4126-8DDF-7A3E6B8D1B67}"/>
    <dgm:cxn modelId="{526D2941-3204-481C-9C9A-F69AA95553EB}" srcId="{D6E99E73-E178-44C8-B5FF-096E4536CA76}" destId="{F5A3CA5A-C82E-44AD-8F56-A5FCBFD0D4A6}" srcOrd="3" destOrd="0" parTransId="{31761E4F-B909-4A3D-8ECC-58A1B0BD0C7B}" sibTransId="{A3F3021B-56B1-428E-957D-486271300729}"/>
    <dgm:cxn modelId="{4EDC4F62-47F4-484A-83D6-24587D2C7BE0}" type="presOf" srcId="{D6E99E73-E178-44C8-B5FF-096E4536CA76}" destId="{B672F55C-4616-4156-A1FC-3B7D8877AE91}" srcOrd="0" destOrd="0" presId="urn:microsoft.com/office/officeart/2008/layout/LinedList"/>
    <dgm:cxn modelId="{BFC35A7B-D41D-4419-AD20-021F6CEF4713}" srcId="{D6E99E73-E178-44C8-B5FF-096E4536CA76}" destId="{A64D1DC2-93DF-4913-A103-F74BD2E5BD62}" srcOrd="2" destOrd="0" parTransId="{16C52787-53CB-41D1-A6F9-E96C26A31CC0}" sibTransId="{149D8C6C-C5C0-444C-8997-9533313EAB23}"/>
    <dgm:cxn modelId="{7BCBC67B-FE62-4301-8B8E-E7FDF42F88A0}" type="presOf" srcId="{7207962F-EA5C-43C5-908D-854262BF4801}" destId="{C1BACD1C-B0A7-4C7B-8298-D98327C9526B}" srcOrd="0" destOrd="0" presId="urn:microsoft.com/office/officeart/2008/layout/LinedList"/>
    <dgm:cxn modelId="{2817819E-93EC-4E5F-B24A-37F646A562E0}" type="presOf" srcId="{7E633B05-E1EB-4C40-8C7B-41A5A093A915}" destId="{EB2E6A79-A34C-4C2E-AEE6-A499872CD4A8}" srcOrd="0" destOrd="0" presId="urn:microsoft.com/office/officeart/2008/layout/LinedList"/>
    <dgm:cxn modelId="{423345A6-1286-45B3-A899-253746C107DF}" type="presOf" srcId="{4FA709DB-5E51-4031-A24C-3F15591059EA}" destId="{985A576F-2A77-4BE2-AFAB-22BF5A07F583}" srcOrd="0" destOrd="0" presId="urn:microsoft.com/office/officeart/2008/layout/LinedList"/>
    <dgm:cxn modelId="{5B6A6FC3-1A24-4E34-8786-720341359092}" srcId="{D6E99E73-E178-44C8-B5FF-096E4536CA76}" destId="{7207962F-EA5C-43C5-908D-854262BF4801}" srcOrd="5" destOrd="0" parTransId="{4CD9B377-E7B3-4C4E-A26B-0C8264CAE04C}" sibTransId="{B0E087C2-BFC7-46E2-B70C-8478A71A2376}"/>
    <dgm:cxn modelId="{530BA3CB-DC85-4B9F-9757-88F6A8CCE72F}" type="presOf" srcId="{881E12EC-F77C-4137-B6F9-D0E36BF197D4}" destId="{F2B22DB3-39D5-4FE6-936C-622F57EAB697}" srcOrd="0" destOrd="0" presId="urn:microsoft.com/office/officeart/2008/layout/LinedList"/>
    <dgm:cxn modelId="{486436E7-9871-4B46-BB5A-108593781795}" type="presOf" srcId="{F5A3CA5A-C82E-44AD-8F56-A5FCBFD0D4A6}" destId="{6349B9E2-37EC-40AA-B6B0-75EACABFF9D8}" srcOrd="0" destOrd="0" presId="urn:microsoft.com/office/officeart/2008/layout/LinedList"/>
    <dgm:cxn modelId="{A66576E7-B606-46C9-A338-50F33A6B9C71}" srcId="{D6E99E73-E178-44C8-B5FF-096E4536CA76}" destId="{4FA709DB-5E51-4031-A24C-3F15591059EA}" srcOrd="4" destOrd="0" parTransId="{734A117D-6FB4-4AC8-A3DF-912E85E5995E}" sibTransId="{D6E5017B-51ED-4BA7-9550-6F48778857E3}"/>
    <dgm:cxn modelId="{B3BC99FB-F0F8-42CA-B3B8-A78C44D0BDDA}" srcId="{D6E99E73-E178-44C8-B5FF-096E4536CA76}" destId="{7E633B05-E1EB-4C40-8C7B-41A5A093A915}" srcOrd="0" destOrd="0" parTransId="{5A65D56A-3CA2-44CB-B91C-4269CE927E07}" sibTransId="{CC142DF8-AEEC-4FC2-84CE-C9B039475DCC}"/>
    <dgm:cxn modelId="{19539514-2EBD-4E3E-928B-59F0FF12A3C4}" type="presParOf" srcId="{B672F55C-4616-4156-A1FC-3B7D8877AE91}" destId="{E663DF06-C7F5-4B0C-BB9F-9FBF5F95DC9D}" srcOrd="0" destOrd="0" presId="urn:microsoft.com/office/officeart/2008/layout/LinedList"/>
    <dgm:cxn modelId="{B73A3F6F-9D25-43F5-8E61-37786C98B0DE}" type="presParOf" srcId="{B672F55C-4616-4156-A1FC-3B7D8877AE91}" destId="{C2A062E5-F136-43EF-9951-BCF662E9B5DF}" srcOrd="1" destOrd="0" presId="urn:microsoft.com/office/officeart/2008/layout/LinedList"/>
    <dgm:cxn modelId="{4A608B17-B2FB-4804-B31E-8A640E6017FF}" type="presParOf" srcId="{C2A062E5-F136-43EF-9951-BCF662E9B5DF}" destId="{EB2E6A79-A34C-4C2E-AEE6-A499872CD4A8}" srcOrd="0" destOrd="0" presId="urn:microsoft.com/office/officeart/2008/layout/LinedList"/>
    <dgm:cxn modelId="{994BAB74-7679-4F2F-8504-3596157F6241}" type="presParOf" srcId="{C2A062E5-F136-43EF-9951-BCF662E9B5DF}" destId="{496E89BB-9A48-4D10-A4C0-EAAFE43B966C}" srcOrd="1" destOrd="0" presId="urn:microsoft.com/office/officeart/2008/layout/LinedList"/>
    <dgm:cxn modelId="{B1B70B68-0923-426F-8FA2-3EBFF3C3B4D7}" type="presParOf" srcId="{B672F55C-4616-4156-A1FC-3B7D8877AE91}" destId="{6123F4D8-42A7-4095-8A7C-38F220109F1A}" srcOrd="2" destOrd="0" presId="urn:microsoft.com/office/officeart/2008/layout/LinedList"/>
    <dgm:cxn modelId="{7FA7229A-89A9-4FE9-831C-9FABD4C62CA9}" type="presParOf" srcId="{B672F55C-4616-4156-A1FC-3B7D8877AE91}" destId="{A6BB2128-24EF-4BCB-8CF4-48AD3814460A}" srcOrd="3" destOrd="0" presId="urn:microsoft.com/office/officeart/2008/layout/LinedList"/>
    <dgm:cxn modelId="{F9934C4E-1D26-408C-BAB9-9EA6A1EEF566}" type="presParOf" srcId="{A6BB2128-24EF-4BCB-8CF4-48AD3814460A}" destId="{F2B22DB3-39D5-4FE6-936C-622F57EAB697}" srcOrd="0" destOrd="0" presId="urn:microsoft.com/office/officeart/2008/layout/LinedList"/>
    <dgm:cxn modelId="{DF482DD0-7CBF-48AA-B2E5-0CBF2C5503B6}" type="presParOf" srcId="{A6BB2128-24EF-4BCB-8CF4-48AD3814460A}" destId="{30967700-653C-448A-AAA1-FAB245FACE73}" srcOrd="1" destOrd="0" presId="urn:microsoft.com/office/officeart/2008/layout/LinedList"/>
    <dgm:cxn modelId="{ECA3F9DE-25AB-4C50-B972-716AF39F5A7B}" type="presParOf" srcId="{B672F55C-4616-4156-A1FC-3B7D8877AE91}" destId="{1AEE634F-1158-4F91-9837-919FE9D35EBA}" srcOrd="4" destOrd="0" presId="urn:microsoft.com/office/officeart/2008/layout/LinedList"/>
    <dgm:cxn modelId="{F2CD7516-9BB2-4CBC-A28F-10CA4369E61F}" type="presParOf" srcId="{B672F55C-4616-4156-A1FC-3B7D8877AE91}" destId="{3B5A2DAF-00B3-47B3-89BC-C5BA6A23BCA3}" srcOrd="5" destOrd="0" presId="urn:microsoft.com/office/officeart/2008/layout/LinedList"/>
    <dgm:cxn modelId="{3ABD84FA-438D-402F-BAAE-6865767CA8F2}" type="presParOf" srcId="{3B5A2DAF-00B3-47B3-89BC-C5BA6A23BCA3}" destId="{19B99A79-F964-4EE2-8B1A-9C2698B3F242}" srcOrd="0" destOrd="0" presId="urn:microsoft.com/office/officeart/2008/layout/LinedList"/>
    <dgm:cxn modelId="{CFE7A582-D99D-451B-8F77-0BB4DD990070}" type="presParOf" srcId="{3B5A2DAF-00B3-47B3-89BC-C5BA6A23BCA3}" destId="{65B9F5B4-4198-4BE0-BF40-A01814F2E8D7}" srcOrd="1" destOrd="0" presId="urn:microsoft.com/office/officeart/2008/layout/LinedList"/>
    <dgm:cxn modelId="{12568A3C-69CB-435B-BEED-1B4512020530}" type="presParOf" srcId="{B672F55C-4616-4156-A1FC-3B7D8877AE91}" destId="{92BE9FFD-E0BB-4905-BD2A-295F3EA8ED93}" srcOrd="6" destOrd="0" presId="urn:microsoft.com/office/officeart/2008/layout/LinedList"/>
    <dgm:cxn modelId="{33B29E97-6282-4405-8AB1-DFBA40B7B875}" type="presParOf" srcId="{B672F55C-4616-4156-A1FC-3B7D8877AE91}" destId="{6A5EA173-7159-4288-AC73-96BD6CE99C8B}" srcOrd="7" destOrd="0" presId="urn:microsoft.com/office/officeart/2008/layout/LinedList"/>
    <dgm:cxn modelId="{B61FB37A-53DB-4700-9710-91C438C69274}" type="presParOf" srcId="{6A5EA173-7159-4288-AC73-96BD6CE99C8B}" destId="{6349B9E2-37EC-40AA-B6B0-75EACABFF9D8}" srcOrd="0" destOrd="0" presId="urn:microsoft.com/office/officeart/2008/layout/LinedList"/>
    <dgm:cxn modelId="{BF983CD1-865A-4AD6-AA9D-897BFF074B7A}" type="presParOf" srcId="{6A5EA173-7159-4288-AC73-96BD6CE99C8B}" destId="{2E6B60C0-C2B8-4A8C-8B3C-A45551E38D16}" srcOrd="1" destOrd="0" presId="urn:microsoft.com/office/officeart/2008/layout/LinedList"/>
    <dgm:cxn modelId="{D92D07B6-AFED-48DC-A9C5-27BE2BB33FF4}" type="presParOf" srcId="{B672F55C-4616-4156-A1FC-3B7D8877AE91}" destId="{A3FE2F33-328F-4707-A150-6E0B2F26EE86}" srcOrd="8" destOrd="0" presId="urn:microsoft.com/office/officeart/2008/layout/LinedList"/>
    <dgm:cxn modelId="{7849FB33-5671-41D2-B476-29930294455E}" type="presParOf" srcId="{B672F55C-4616-4156-A1FC-3B7D8877AE91}" destId="{3122C9EA-377B-49E6-ACDE-2538C68F386B}" srcOrd="9" destOrd="0" presId="urn:microsoft.com/office/officeart/2008/layout/LinedList"/>
    <dgm:cxn modelId="{2EC1B99C-745A-45A4-8F95-E13DDE0A92A8}" type="presParOf" srcId="{3122C9EA-377B-49E6-ACDE-2538C68F386B}" destId="{985A576F-2A77-4BE2-AFAB-22BF5A07F583}" srcOrd="0" destOrd="0" presId="urn:microsoft.com/office/officeart/2008/layout/LinedList"/>
    <dgm:cxn modelId="{0679C4F3-7D18-424F-B90D-480E996F4D1B}" type="presParOf" srcId="{3122C9EA-377B-49E6-ACDE-2538C68F386B}" destId="{552A8243-29FC-4ACD-BC4D-BE43F4E88523}" srcOrd="1" destOrd="0" presId="urn:microsoft.com/office/officeart/2008/layout/LinedList"/>
    <dgm:cxn modelId="{5EFE8233-EA8A-442C-8CAD-D1E3E04E4A5B}" type="presParOf" srcId="{B672F55C-4616-4156-A1FC-3B7D8877AE91}" destId="{D6DA5E2D-2EAF-4389-B545-C2483DE79DEF}" srcOrd="10" destOrd="0" presId="urn:microsoft.com/office/officeart/2008/layout/LinedList"/>
    <dgm:cxn modelId="{225641BC-4C4B-47CF-B6A0-1546FD0BFED9}" type="presParOf" srcId="{B672F55C-4616-4156-A1FC-3B7D8877AE91}" destId="{6558660D-BB8C-4D8D-8716-CA23204B1D5F}" srcOrd="11" destOrd="0" presId="urn:microsoft.com/office/officeart/2008/layout/LinedList"/>
    <dgm:cxn modelId="{6942979D-907E-4D7B-BB34-4EDEB0664238}" type="presParOf" srcId="{6558660D-BB8C-4D8D-8716-CA23204B1D5F}" destId="{C1BACD1C-B0A7-4C7B-8298-D98327C9526B}" srcOrd="0" destOrd="0" presId="urn:microsoft.com/office/officeart/2008/layout/LinedList"/>
    <dgm:cxn modelId="{067AC2C4-7918-4441-86F5-9A14950ADFF4}" type="presParOf" srcId="{6558660D-BB8C-4D8D-8716-CA23204B1D5F}" destId="{99EAB6DE-CD50-4942-B276-4BE28CAC1A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4EDEF-4435-4C1D-B106-37DFE1599F7B}">
      <dsp:nvSpPr>
        <dsp:cNvPr id="0" name=""/>
        <dsp:cNvSpPr/>
      </dsp:nvSpPr>
      <dsp:spPr>
        <a:xfrm>
          <a:off x="0" y="448"/>
          <a:ext cx="64050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9412-F9D8-4CF7-8E07-A194FCD5A692}">
      <dsp:nvSpPr>
        <dsp:cNvPr id="0" name=""/>
        <dsp:cNvSpPr/>
      </dsp:nvSpPr>
      <dsp:spPr>
        <a:xfrm>
          <a:off x="0" y="448"/>
          <a:ext cx="6405063" cy="73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Driver Program</a:t>
          </a:r>
          <a:r>
            <a:rPr lang="en-US" sz="2000" b="0" i="0" kern="1200" baseline="0"/>
            <a:t> (Python script) defines RDD/DataFrame operations.</a:t>
          </a:r>
          <a:endParaRPr lang="en-US" sz="2000" kern="1200"/>
        </a:p>
      </dsp:txBody>
      <dsp:txXfrm>
        <a:off x="0" y="448"/>
        <a:ext cx="6405063" cy="733856"/>
      </dsp:txXfrm>
    </dsp:sp>
    <dsp:sp modelId="{E0AA0080-D656-4786-A517-BFF81C44495C}">
      <dsp:nvSpPr>
        <dsp:cNvPr id="0" name=""/>
        <dsp:cNvSpPr/>
      </dsp:nvSpPr>
      <dsp:spPr>
        <a:xfrm>
          <a:off x="0" y="734304"/>
          <a:ext cx="6405063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1C4CB-E730-47F2-8932-B6BACDAAF5BC}">
      <dsp:nvSpPr>
        <dsp:cNvPr id="0" name=""/>
        <dsp:cNvSpPr/>
      </dsp:nvSpPr>
      <dsp:spPr>
        <a:xfrm>
          <a:off x="0" y="734304"/>
          <a:ext cx="6405063" cy="73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Py4J</a:t>
          </a:r>
          <a:r>
            <a:rPr lang="en-US" sz="2000" b="0" i="0" kern="1200" baseline="0"/>
            <a:t> translates Python code to JVM bytecode.</a:t>
          </a:r>
          <a:endParaRPr lang="en-US" sz="2000" kern="1200"/>
        </a:p>
      </dsp:txBody>
      <dsp:txXfrm>
        <a:off x="0" y="734304"/>
        <a:ext cx="6405063" cy="733856"/>
      </dsp:txXfrm>
    </dsp:sp>
    <dsp:sp modelId="{63372D8F-B315-4DA7-8D46-01C54A6E6BA4}">
      <dsp:nvSpPr>
        <dsp:cNvPr id="0" name=""/>
        <dsp:cNvSpPr/>
      </dsp:nvSpPr>
      <dsp:spPr>
        <a:xfrm>
          <a:off x="0" y="1468161"/>
          <a:ext cx="6405063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FC523-5621-48ED-ADB3-D534BA10F1E9}">
      <dsp:nvSpPr>
        <dsp:cNvPr id="0" name=""/>
        <dsp:cNvSpPr/>
      </dsp:nvSpPr>
      <dsp:spPr>
        <a:xfrm>
          <a:off x="0" y="1468161"/>
          <a:ext cx="6405063" cy="73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Cluster Manager</a:t>
          </a:r>
          <a:r>
            <a:rPr lang="en-US" sz="2000" b="0" i="0" kern="1200" baseline="0"/>
            <a:t> allocates resources and launches Executors.</a:t>
          </a:r>
          <a:endParaRPr lang="en-US" sz="2000" kern="1200"/>
        </a:p>
      </dsp:txBody>
      <dsp:txXfrm>
        <a:off x="0" y="1468161"/>
        <a:ext cx="6405063" cy="733856"/>
      </dsp:txXfrm>
    </dsp:sp>
    <dsp:sp modelId="{3E83427F-6988-4638-AB45-F56EE24B3590}">
      <dsp:nvSpPr>
        <dsp:cNvPr id="0" name=""/>
        <dsp:cNvSpPr/>
      </dsp:nvSpPr>
      <dsp:spPr>
        <a:xfrm>
          <a:off x="0" y="2202018"/>
          <a:ext cx="6405063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71D5E-AEFC-437D-8821-157AAC443FDE}">
      <dsp:nvSpPr>
        <dsp:cNvPr id="0" name=""/>
        <dsp:cNvSpPr/>
      </dsp:nvSpPr>
      <dsp:spPr>
        <a:xfrm>
          <a:off x="0" y="2202018"/>
          <a:ext cx="6405063" cy="73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Executors</a:t>
          </a:r>
          <a:r>
            <a:rPr lang="en-US" sz="2000" b="0" i="0" kern="1200" baseline="0"/>
            <a:t> perform tasks and computations on data.</a:t>
          </a:r>
          <a:endParaRPr lang="en-US" sz="2000" kern="1200"/>
        </a:p>
      </dsp:txBody>
      <dsp:txXfrm>
        <a:off x="0" y="2202018"/>
        <a:ext cx="6405063" cy="733856"/>
      </dsp:txXfrm>
    </dsp:sp>
    <dsp:sp modelId="{6B046B70-A04D-4B1B-9599-F08333EB81A0}">
      <dsp:nvSpPr>
        <dsp:cNvPr id="0" name=""/>
        <dsp:cNvSpPr/>
      </dsp:nvSpPr>
      <dsp:spPr>
        <a:xfrm>
          <a:off x="0" y="2935875"/>
          <a:ext cx="6405063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F28CA-5CF6-4D78-B4E7-77187237ECD1}">
      <dsp:nvSpPr>
        <dsp:cNvPr id="0" name=""/>
        <dsp:cNvSpPr/>
      </dsp:nvSpPr>
      <dsp:spPr>
        <a:xfrm>
          <a:off x="0" y="2935875"/>
          <a:ext cx="6405063" cy="73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Results are collected and returned to the Driver. </a:t>
          </a:r>
          <a:endParaRPr lang="en-US" sz="2000" kern="1200"/>
        </a:p>
      </dsp:txBody>
      <dsp:txXfrm>
        <a:off x="0" y="2935875"/>
        <a:ext cx="6405063" cy="733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3DF06-C7F5-4B0C-BB9F-9FBF5F95DC9D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E6A79-A34C-4C2E-AEE6-A499872CD4A8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Kafka</a:t>
          </a:r>
          <a:r>
            <a:rPr lang="en-US" sz="1900" b="0" i="0" kern="1200" baseline="0"/>
            <a:t> is the real-time data source where packets are streamed.</a:t>
          </a:r>
          <a:endParaRPr lang="en-US" sz="1900" kern="1200"/>
        </a:p>
      </dsp:txBody>
      <dsp:txXfrm>
        <a:off x="0" y="2758"/>
        <a:ext cx="6797675" cy="940732"/>
      </dsp:txXfrm>
    </dsp:sp>
    <dsp:sp modelId="{6123F4D8-42A7-4095-8A7C-38F220109F1A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22DB3-39D5-4FE6-936C-622F57EAB697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The packets are </a:t>
          </a:r>
          <a:r>
            <a:rPr lang="en-US" sz="1900" b="1" i="0" kern="1200" baseline="0"/>
            <a:t>categorized</a:t>
          </a:r>
          <a:r>
            <a:rPr lang="en-US" sz="1900" b="0" i="0" kern="1200" baseline="0"/>
            <a:t> (IMEI change, SIM state change, device plan change) based on predefined rules.</a:t>
          </a:r>
          <a:endParaRPr lang="en-US" sz="1900" kern="1200"/>
        </a:p>
      </dsp:txBody>
      <dsp:txXfrm>
        <a:off x="0" y="943491"/>
        <a:ext cx="6797675" cy="940732"/>
      </dsp:txXfrm>
    </dsp:sp>
    <dsp:sp modelId="{1AEE634F-1158-4F91-9837-919FE9D35EBA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99A79-F964-4EE2-8B1A-9C2698B3F242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Transformations</a:t>
          </a:r>
          <a:r>
            <a:rPr lang="en-US" sz="1900" b="0" i="0" kern="1200" baseline="0"/>
            <a:t> are applied to the packets using PySpark DataFrames, and SQL queries can be used for more complex filtering.</a:t>
          </a:r>
          <a:endParaRPr lang="en-US" sz="1900" kern="1200"/>
        </a:p>
      </dsp:txBody>
      <dsp:txXfrm>
        <a:off x="0" y="1884223"/>
        <a:ext cx="6797675" cy="940732"/>
      </dsp:txXfrm>
    </dsp:sp>
    <dsp:sp modelId="{92BE9FFD-E0BB-4905-BD2A-295F3EA8ED93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9B9E2-37EC-40AA-B6B0-75EACABFF9D8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Rules</a:t>
          </a:r>
          <a:r>
            <a:rPr lang="en-US" sz="1900" b="0" i="0" kern="1200" baseline="0"/>
            <a:t> are triggered based on the incoming packets, identifying events like IMEI changes, SIM state changes, etc.</a:t>
          </a:r>
          <a:endParaRPr lang="en-US" sz="1900" kern="1200"/>
        </a:p>
      </dsp:txBody>
      <dsp:txXfrm>
        <a:off x="0" y="2824956"/>
        <a:ext cx="6797675" cy="940732"/>
      </dsp:txXfrm>
    </dsp:sp>
    <dsp:sp modelId="{A3FE2F33-328F-4707-A150-6E0B2F26EE86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A576F-2A77-4BE2-AFAB-22BF5A07F583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Actions</a:t>
          </a:r>
          <a:r>
            <a:rPr lang="en-US" sz="1900" b="0" i="0" kern="1200" baseline="0"/>
            <a:t> (sending emails/SMS) are triggered by invoking external APIs when certain conditions are met.</a:t>
          </a:r>
          <a:endParaRPr lang="en-US" sz="1900" kern="1200"/>
        </a:p>
      </dsp:txBody>
      <dsp:txXfrm>
        <a:off x="0" y="3765688"/>
        <a:ext cx="6797675" cy="940732"/>
      </dsp:txXfrm>
    </dsp:sp>
    <dsp:sp modelId="{D6DA5E2D-2EAF-4389-B545-C2483DE79DEF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CD1C-B0A7-4C7B-8298-D98327C9526B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Output</a:t>
          </a:r>
          <a:r>
            <a:rPr lang="en-US" sz="1900" b="0" i="0" kern="1200" baseline="0"/>
            <a:t>: The processed data is written to an output sink, or appropriate alerts are sent. </a:t>
          </a:r>
          <a:endParaRPr lang="en-US" sz="1900" kern="1200"/>
        </a:p>
      </dsp:txBody>
      <dsp:txXfrm>
        <a:off x="0" y="4706420"/>
        <a:ext cx="6797675" cy="94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11/pyspark-jupyter-noteboo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Introduction to PySpark and Kafka Integration for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Real-Time Data Processing Pipelines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800" dirty="0"/>
              <a:t> -</a:t>
            </a:r>
            <a:r>
              <a:rPr sz="2800" dirty="0"/>
              <a:t>Streaming Data: Continuous real-time data flow.</a:t>
            </a:r>
          </a:p>
          <a:p>
            <a:r>
              <a:rPr lang="en-US" sz="2800" dirty="0"/>
              <a:t> -</a:t>
            </a:r>
            <a:r>
              <a:rPr sz="2800" dirty="0"/>
              <a:t>Sources: IoT devices, user activity logs, sensors, transactions.</a:t>
            </a:r>
          </a:p>
          <a:p>
            <a:r>
              <a:rPr lang="en-US" sz="2800" dirty="0"/>
              <a:t>  </a:t>
            </a:r>
            <a:r>
              <a:rPr sz="2800" dirty="0"/>
              <a:t>Streaming vs Batch Processing:</a:t>
            </a:r>
            <a:br>
              <a:rPr sz="2800" dirty="0"/>
            </a:br>
            <a:r>
              <a:rPr lang="en-US" sz="2800" dirty="0"/>
              <a:t>   </a:t>
            </a:r>
            <a:r>
              <a:rPr sz="2800" dirty="0"/>
              <a:t>- Streaming: Low-latency, real-time analysis.</a:t>
            </a:r>
            <a:br>
              <a:rPr sz="2800" dirty="0"/>
            </a:br>
            <a:r>
              <a:rPr lang="en-US" sz="2800" dirty="0"/>
              <a:t>   </a:t>
            </a:r>
            <a:r>
              <a:rPr sz="2800" dirty="0"/>
              <a:t>- Batch: High-latency, bulk data processing.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Kafka + PySpark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800" dirty="0"/>
              <a:t>-</a:t>
            </a:r>
            <a:r>
              <a:rPr sz="2800" dirty="0"/>
              <a:t>Kafka for real-time data ingestion.</a:t>
            </a:r>
          </a:p>
          <a:p>
            <a:r>
              <a:rPr lang="en-US" sz="2800" dirty="0"/>
              <a:t>-</a:t>
            </a:r>
            <a:r>
              <a:rPr sz="2800" dirty="0" err="1"/>
              <a:t>PySpark</a:t>
            </a:r>
            <a:r>
              <a:rPr sz="2800" dirty="0"/>
              <a:t> for real-time data processing.</a:t>
            </a:r>
          </a:p>
          <a:p>
            <a:r>
              <a:rPr lang="en-US" sz="2800" dirty="0"/>
              <a:t> </a:t>
            </a:r>
            <a:r>
              <a:rPr sz="2800" dirty="0"/>
              <a:t>Flow:</a:t>
            </a:r>
            <a:br>
              <a:rPr lang="en-US" sz="2800" dirty="0"/>
            </a:br>
            <a:r>
              <a:rPr lang="en-US" sz="2800" dirty="0"/>
              <a:t>-</a:t>
            </a:r>
            <a:r>
              <a:rPr sz="2800" dirty="0"/>
              <a:t>Kafka Producer → Kafka Topic → </a:t>
            </a:r>
            <a:r>
              <a:rPr sz="2800" dirty="0" err="1"/>
              <a:t>PySpark</a:t>
            </a:r>
            <a:r>
              <a:rPr sz="2800" dirty="0"/>
              <a:t> Consumer → Data Processing → Storage/Visualization.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Data Pipeline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1. Data Source → Kafka Producer.</a:t>
            </a:r>
          </a:p>
          <a:p>
            <a:r>
              <a:rPr sz="2800" dirty="0"/>
              <a:t>2. Kafka Topic → Kafka Broker.</a:t>
            </a:r>
          </a:p>
          <a:p>
            <a:r>
              <a:rPr sz="2800" dirty="0"/>
              <a:t>3. </a:t>
            </a:r>
            <a:r>
              <a:rPr sz="2800" dirty="0" err="1"/>
              <a:t>PySpark</a:t>
            </a:r>
            <a:r>
              <a:rPr sz="2800" dirty="0"/>
              <a:t> Consumer → Data Processing.</a:t>
            </a:r>
          </a:p>
          <a:p>
            <a:r>
              <a:rPr sz="2800" dirty="0"/>
              <a:t>4. Processed Data → Storage/Visualization (Database, Dashboard).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Kafka-Spark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800" dirty="0"/>
              <a:t>1. </a:t>
            </a:r>
            <a:r>
              <a:rPr sz="2800" dirty="0"/>
              <a:t>High scalability for large datasets.</a:t>
            </a:r>
          </a:p>
          <a:p>
            <a:r>
              <a:rPr lang="en-US" sz="2800" dirty="0"/>
              <a:t>2. </a:t>
            </a:r>
            <a:r>
              <a:rPr sz="2800" dirty="0"/>
              <a:t>Real-time data processing.</a:t>
            </a:r>
          </a:p>
          <a:p>
            <a:r>
              <a:rPr lang="en-US" sz="2800" dirty="0"/>
              <a:t>3. </a:t>
            </a:r>
            <a:r>
              <a:rPr sz="2800" dirty="0"/>
              <a:t>Fault-tolerant with Kafka replication.</a:t>
            </a:r>
          </a:p>
          <a:p>
            <a:r>
              <a:rPr lang="en-US" sz="2800" dirty="0"/>
              <a:t>4. </a:t>
            </a:r>
            <a:r>
              <a:rPr sz="2800" dirty="0"/>
              <a:t>High throughput and reliability.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sz="2800" dirty="0"/>
              <a:t>1.</a:t>
            </a:r>
            <a:r>
              <a:rPr sz="2800" dirty="0"/>
              <a:t>Fraud Detection in Banking: Detect suspicious transactions in real-time.</a:t>
            </a:r>
          </a:p>
          <a:p>
            <a:r>
              <a:rPr lang="en-US" sz="2800" dirty="0"/>
              <a:t>2. </a:t>
            </a:r>
            <a:r>
              <a:rPr sz="2800" dirty="0"/>
              <a:t>IoT Data Monitoring: Real-time insights from smart devices.</a:t>
            </a:r>
          </a:p>
          <a:p>
            <a:r>
              <a:rPr lang="en-US" sz="2800" dirty="0"/>
              <a:t>3. </a:t>
            </a:r>
            <a:r>
              <a:rPr sz="2800" dirty="0"/>
              <a:t>Clickstream Analysis: Track user behavior on websites.</a:t>
            </a:r>
          </a:p>
          <a:p>
            <a:r>
              <a:rPr lang="en-US" sz="2800" dirty="0"/>
              <a:t>4. </a:t>
            </a:r>
            <a:r>
              <a:rPr sz="2800" dirty="0"/>
              <a:t>Log Monitoring: Proactive system health monitoring.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2194-8A5C-1421-98D0-426A7F00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Engine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D684-847C-78C9-181C-680592F1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application involves real-time streaming, where Kafka serves as the data source for receiving packets related to different rule categories. </a:t>
            </a:r>
          </a:p>
          <a:p>
            <a:r>
              <a:rPr lang="en-US" dirty="0"/>
              <a:t>These packets are associated with various conditions or events like IMEI changes, SIM state changes, and device plan changes. </a:t>
            </a:r>
          </a:p>
          <a:p>
            <a:r>
              <a:rPr lang="en-US" dirty="0"/>
              <a:t>My Goal is to process the data of  triggered rules based on specific conditions, transform the data using </a:t>
            </a:r>
            <a:r>
              <a:rPr lang="en-US" dirty="0" err="1"/>
              <a:t>PySpark</a:t>
            </a:r>
            <a:r>
              <a:rPr lang="en-US" dirty="0"/>
              <a:t>, and then take actions (such as sending emails or SMS) by calling external APIs.</a:t>
            </a:r>
          </a:p>
        </p:txBody>
      </p:sp>
    </p:spTree>
    <p:extLst>
      <p:ext uri="{BB962C8B-B14F-4D97-AF65-F5344CB8AC3E}">
        <p14:creationId xmlns:p14="http://schemas.microsoft.com/office/powerpoint/2010/main" val="30618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52FB-4CDD-25D0-C04E-91E376CE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Rule Engine Action Flow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8A06-8AF8-C117-CAF3-D0E05D9C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1700" b="1"/>
              <a:t>1. Kafka as the Data Source</a:t>
            </a:r>
          </a:p>
          <a:p>
            <a:r>
              <a:rPr lang="en-US" sz="1700" b="1"/>
              <a:t>Kafka Topics</a:t>
            </a:r>
            <a:r>
              <a:rPr lang="en-US" sz="1700"/>
              <a:t>: Ingesting data into the </a:t>
            </a:r>
            <a:r>
              <a:rPr lang="en-US" sz="1700" err="1"/>
              <a:t>PySpark</a:t>
            </a:r>
            <a:r>
              <a:rPr lang="en-US" sz="1700"/>
              <a:t> application from Kafka topics, where different packets (events) are published. Each packet might belong to different categories, such as IMEI changes, SIM state changes, device plan changes, etc.</a:t>
            </a:r>
          </a:p>
          <a:p>
            <a:r>
              <a:rPr lang="en-US" sz="1700" b="1"/>
              <a:t>Kafka Streaming</a:t>
            </a:r>
            <a:r>
              <a:rPr lang="en-US" sz="1700"/>
              <a:t>: The data in Kafka is real-time, so using </a:t>
            </a:r>
            <a:r>
              <a:rPr lang="en-US" sz="1700" b="1"/>
              <a:t>Structured Streaming</a:t>
            </a:r>
            <a:r>
              <a:rPr lang="en-US" sz="1700"/>
              <a:t> in </a:t>
            </a:r>
            <a:r>
              <a:rPr lang="en-US" sz="1700" err="1"/>
              <a:t>PySpark</a:t>
            </a:r>
            <a:r>
              <a:rPr lang="en-US" sz="1700"/>
              <a:t> to continuously process the data. </a:t>
            </a:r>
          </a:p>
          <a:p>
            <a:endParaRPr lang="en-US" sz="1700"/>
          </a:p>
          <a:p>
            <a:r>
              <a:rPr lang="en-US" sz="1700" b="1"/>
              <a:t>2. Rule Categories and Transformation Logic:</a:t>
            </a:r>
          </a:p>
          <a:p>
            <a:r>
              <a:rPr lang="en-US" sz="1700"/>
              <a:t>In </a:t>
            </a:r>
            <a:r>
              <a:rPr lang="en-US" sz="1700" err="1"/>
              <a:t>PySpark</a:t>
            </a:r>
            <a:r>
              <a:rPr lang="en-US" sz="1700"/>
              <a:t>, I’ve applied SQL-like transformations to filter the packets based on their types (rules), parse and validate the data, and enrich the dataset with additional information (e.g., customer details).</a:t>
            </a:r>
            <a:endParaRPr lang="en-US" sz="17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B0614-08AB-B5C6-3D9C-BA57FBCA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22" y="2390783"/>
            <a:ext cx="4580270" cy="25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1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9287-3D48-4AF1-B590-1FF1501E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Engine Action Flow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577B-2263-E8BB-C9C4-2DF4A4B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Rule Triggering and Event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Triggering Rules</a:t>
            </a:r>
            <a:r>
              <a:rPr lang="en-US" dirty="0"/>
              <a:t>: Based on the conditions you define, you will trigger specific actions for each rule.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rule detects an </a:t>
            </a:r>
            <a:r>
              <a:rPr lang="en-US" b="1" dirty="0"/>
              <a:t>IMEI change</a:t>
            </a:r>
            <a:r>
              <a:rPr lang="en-US" dirty="0"/>
              <a:t>, it can trigger an action to notify the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</a:t>
            </a:r>
            <a:r>
              <a:rPr lang="en-US" b="1" dirty="0"/>
              <a:t>SIM state change</a:t>
            </a:r>
            <a:r>
              <a:rPr lang="en-US" dirty="0"/>
              <a:t> occurs, it can trigger a customer alert.</a:t>
            </a:r>
          </a:p>
          <a:p>
            <a:r>
              <a:rPr lang="en-US" b="1" dirty="0"/>
              <a:t>4. Triggering Actions (Email/SMS) using External APIs</a:t>
            </a:r>
          </a:p>
          <a:p>
            <a:r>
              <a:rPr lang="en-US" b="1" dirty="0"/>
              <a:t>External APIs</a:t>
            </a:r>
            <a:r>
              <a:rPr lang="en-US" dirty="0"/>
              <a:t>: Once the rule is triggered, you need to invoke external APIs to take actions such as sending emails or SMS. </a:t>
            </a:r>
            <a:r>
              <a:rPr lang="en-US" dirty="0" err="1"/>
              <a:t>PySpark</a:t>
            </a:r>
            <a:r>
              <a:rPr lang="en-US" dirty="0"/>
              <a:t> provides the capability to call external services via Python’s “request” modules 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079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85570-7120-D663-C8E8-6EA4F7A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Action Example</a:t>
            </a:r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200BAC-C335-9208-96CD-BA1AC9E49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1A919-A88C-183B-CD3E-B2788E20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99FBF4E-E228-D697-6A7C-7D70EEAD7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71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6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History and Evolution of </a:t>
            </a:r>
            <a:r>
              <a:rPr lang="en-US" dirty="0"/>
              <a:t>Streaming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177" y="1945125"/>
            <a:ext cx="7543801" cy="402336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US" b="1" dirty="0"/>
              <a:t>1. Origins of Apache Spark (2009–2013):</a:t>
            </a:r>
            <a:r>
              <a:rPr lang="en-US" dirty="0"/>
              <a:t> Spark was developed at </a:t>
            </a:r>
            <a:r>
              <a:rPr lang="en-US" b="1" dirty="0"/>
              <a:t>UC Berkeley's </a:t>
            </a:r>
            <a:r>
              <a:rPr lang="en-US" b="1" dirty="0" err="1"/>
              <a:t>AMPLab</a:t>
            </a:r>
            <a:r>
              <a:rPr lang="en-US" dirty="0"/>
              <a:t> by Matei </a:t>
            </a:r>
            <a:r>
              <a:rPr lang="en-US" dirty="0" err="1"/>
              <a:t>Zaharia</a:t>
            </a:r>
            <a:r>
              <a:rPr lang="en-US" dirty="0"/>
              <a:t> to overcome the limitations of Hadoop's disk-based processing.</a:t>
            </a:r>
          </a:p>
          <a:p>
            <a:r>
              <a:rPr lang="en-US" b="1" dirty="0"/>
              <a:t>2. Emergence of Spark Streaming (2013): </a:t>
            </a:r>
            <a:r>
              <a:rPr lang="en-US" dirty="0"/>
              <a:t>Spark Streaming was introduced to process </a:t>
            </a:r>
            <a:r>
              <a:rPr lang="en-US" b="1" dirty="0"/>
              <a:t>real-time data streams</a:t>
            </a:r>
            <a:r>
              <a:rPr lang="en-US" dirty="0"/>
              <a:t> using </a:t>
            </a:r>
            <a:r>
              <a:rPr lang="en-US" b="1" dirty="0"/>
              <a:t>micro-batching. </a:t>
            </a:r>
            <a:r>
              <a:rPr lang="en-US" dirty="0"/>
              <a:t>It allowed real-time analytics by integrating with data sources like </a:t>
            </a:r>
            <a:r>
              <a:rPr lang="en-US" b="1" dirty="0"/>
              <a:t>Kafka.</a:t>
            </a:r>
          </a:p>
          <a:p>
            <a:r>
              <a:rPr lang="en-US" b="1" dirty="0"/>
              <a:t>3. Introduction of </a:t>
            </a:r>
            <a:r>
              <a:rPr lang="en-US" b="1" dirty="0" err="1"/>
              <a:t>PySpark</a:t>
            </a:r>
            <a:r>
              <a:rPr lang="en-US" b="1" dirty="0"/>
              <a:t> (2014):</a:t>
            </a:r>
            <a:r>
              <a:rPr lang="en-US" dirty="0"/>
              <a:t> </a:t>
            </a:r>
            <a:r>
              <a:rPr lang="en-US" b="1" dirty="0" err="1"/>
              <a:t>PySpark</a:t>
            </a:r>
            <a:r>
              <a:rPr lang="en-US" dirty="0"/>
              <a:t> is the Python API for Apache Spark, designed to let Python developers harness the power of Spark's distributed computing. </a:t>
            </a:r>
            <a:r>
              <a:rPr lang="en-US" dirty="0" err="1"/>
              <a:t>PySpark</a:t>
            </a:r>
            <a:r>
              <a:rPr lang="en-US" dirty="0"/>
              <a:t> was less efficient than the native </a:t>
            </a:r>
            <a:r>
              <a:rPr lang="en-US" b="1" dirty="0"/>
              <a:t>Scala</a:t>
            </a:r>
            <a:r>
              <a:rPr lang="en-US" dirty="0"/>
              <a:t> and </a:t>
            </a:r>
            <a:r>
              <a:rPr lang="en-US" b="1" dirty="0"/>
              <a:t>Java</a:t>
            </a:r>
            <a:r>
              <a:rPr lang="en-US" dirty="0"/>
              <a:t> APIs due to communication overhead between Python and the JVM.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800" dirty="0"/>
              <a:t>- </a:t>
            </a:r>
            <a:r>
              <a:rPr sz="2800" dirty="0"/>
              <a:t>Kafka and </a:t>
            </a:r>
            <a:r>
              <a:rPr sz="2800" dirty="0" err="1"/>
              <a:t>PySpark</a:t>
            </a:r>
            <a:r>
              <a:rPr sz="2800" dirty="0"/>
              <a:t> provide a powerful, scalable solution for real-time data pipelines.</a:t>
            </a:r>
          </a:p>
          <a:p>
            <a:r>
              <a:rPr lang="en-US" sz="2800" dirty="0"/>
              <a:t>- </a:t>
            </a:r>
            <a:r>
              <a:rPr sz="2800" dirty="0"/>
              <a:t>Enabling businesses to gain real-time insights and make data-driven decisions.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800" dirty="0"/>
              <a:t>- </a:t>
            </a:r>
            <a:r>
              <a:rPr sz="2800" dirty="0"/>
              <a:t>Serverless data processing with Spark.</a:t>
            </a:r>
          </a:p>
          <a:p>
            <a:r>
              <a:rPr lang="en-US" sz="2800" dirty="0"/>
              <a:t>- </a:t>
            </a:r>
            <a:r>
              <a:rPr sz="2800" dirty="0"/>
              <a:t>Integration with cloud-native services (AWS, Azure, GCP).</a:t>
            </a:r>
          </a:p>
          <a:p>
            <a:r>
              <a:rPr lang="en-US" sz="2800" dirty="0"/>
              <a:t>- </a:t>
            </a:r>
            <a:r>
              <a:rPr sz="2800" dirty="0"/>
              <a:t>AI and ML integration for predictive analytics.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Thank You!</a:t>
            </a:r>
          </a:p>
          <a:p>
            <a:r>
              <a:rPr sz="2800" dirty="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400" dirty="0"/>
              <a:t>Apache Spark: Unified analytics engine for large-scale data processing.</a:t>
            </a:r>
            <a:r>
              <a:rPr lang="en-US" sz="2400" dirty="0"/>
              <a:t> Provides “In-Memory Processing”, “Speed”, “Ease of Use”</a:t>
            </a:r>
            <a:endParaRPr sz="2400" dirty="0"/>
          </a:p>
          <a:p>
            <a:r>
              <a:rPr sz="2400" dirty="0"/>
              <a:t>Key Components:</a:t>
            </a:r>
          </a:p>
          <a:p>
            <a:r>
              <a:rPr sz="2400" dirty="0"/>
              <a:t>- Spark Core: </a:t>
            </a:r>
            <a:r>
              <a:rPr lang="en-US" sz="2400" dirty="0"/>
              <a:t>E</a:t>
            </a:r>
            <a:r>
              <a:rPr sz="2400" dirty="0"/>
              <a:t>ngine for distributed computing.</a:t>
            </a:r>
          </a:p>
          <a:p>
            <a:r>
              <a:rPr sz="2400" dirty="0"/>
              <a:t>- Spark SQL: Query structured data using SQL.</a:t>
            </a:r>
          </a:p>
          <a:p>
            <a:r>
              <a:rPr sz="2400" dirty="0"/>
              <a:t>- Spark Streaming: Real-time stream processing.</a:t>
            </a:r>
          </a:p>
          <a:p>
            <a:r>
              <a:rPr sz="2400" dirty="0"/>
              <a:t>- </a:t>
            </a:r>
            <a:r>
              <a:rPr sz="2400" dirty="0" err="1"/>
              <a:t>MLlib</a:t>
            </a:r>
            <a:r>
              <a:rPr sz="2400" dirty="0"/>
              <a:t>: Machine learning library.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dirty="0"/>
          </a:p>
          <a:p>
            <a:r>
              <a:rPr lang="en-US" sz="2400" b="1" dirty="0"/>
              <a:t>In-Memory Processing:</a:t>
            </a:r>
            <a:br>
              <a:rPr lang="en-US" sz="2400" dirty="0"/>
            </a:br>
            <a:r>
              <a:rPr lang="en-US" sz="2400" dirty="0"/>
              <a:t>Spark stores intermediate data in memory (RAM), making data processing much faster than traditional disk-based processing frameworks like Hadoop MapReduce. </a:t>
            </a:r>
          </a:p>
          <a:p>
            <a:r>
              <a:rPr lang="en-US" sz="2400" b="1" dirty="0"/>
              <a:t>Speed:</a:t>
            </a:r>
            <a:br>
              <a:rPr lang="en-US" sz="2400" dirty="0"/>
            </a:br>
            <a:r>
              <a:rPr lang="en-US" sz="2400" dirty="0"/>
              <a:t>Spark is up to 100x faster than Hadoop for large-scale data processing due to its in-memory computing capabilities.</a:t>
            </a:r>
            <a:endParaRPr sz="2400" dirty="0"/>
          </a:p>
          <a:p>
            <a:r>
              <a:rPr lang="en-US" sz="2400" b="1" dirty="0"/>
              <a:t>Ease of Use:</a:t>
            </a:r>
            <a:br>
              <a:rPr lang="en-US" sz="2400" dirty="0"/>
            </a:br>
            <a:r>
              <a:rPr lang="en-US" sz="2400" dirty="0"/>
              <a:t>Supports multiple programming languages, including </a:t>
            </a:r>
            <a:r>
              <a:rPr lang="en-US" sz="2400" b="1" dirty="0"/>
              <a:t>Python (</a:t>
            </a:r>
            <a:r>
              <a:rPr lang="en-US" sz="2400" b="1" dirty="0" err="1"/>
              <a:t>PySpark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r>
              <a:rPr lang="en-US" sz="2400" b="1" dirty="0"/>
              <a:t>Java</a:t>
            </a:r>
            <a:r>
              <a:rPr lang="en-US" sz="2400" dirty="0"/>
              <a:t>, </a:t>
            </a:r>
            <a:r>
              <a:rPr lang="en-US" sz="2400" b="1" dirty="0"/>
              <a:t>Scala</a:t>
            </a:r>
            <a:r>
              <a:rPr lang="en-US" sz="2400" dirty="0"/>
              <a:t>, and </a:t>
            </a:r>
            <a:r>
              <a:rPr lang="en-US" sz="2400" b="1" dirty="0"/>
              <a:t>R</a:t>
            </a:r>
            <a:r>
              <a:rPr lang="en-US" sz="2400" dirty="0"/>
              <a:t>. It offers high-level APIs and libraries for SQL, streaming, machine learning, and graph processing.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t>What is PySpark?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endParaRPr lang="en-US" sz="1300" dirty="0"/>
          </a:p>
          <a:p>
            <a:r>
              <a:rPr lang="en-US" sz="1600" b="1" dirty="0" err="1"/>
              <a:t>PySpark</a:t>
            </a:r>
            <a:r>
              <a:rPr lang="en-US" sz="1600" dirty="0"/>
              <a:t> is the Python API for </a:t>
            </a:r>
            <a:r>
              <a:rPr lang="en-US" sz="1600" b="1" dirty="0"/>
              <a:t>Apache Spark</a:t>
            </a:r>
            <a:r>
              <a:rPr lang="en-US" sz="1600" dirty="0"/>
              <a:t>, allowing Python developers to harness Spark’s powerful distributed data processing capabilities.</a:t>
            </a:r>
          </a:p>
          <a:p>
            <a:r>
              <a:rPr lang="en-US" sz="1600" b="1" dirty="0"/>
              <a:t>1. Data Structures-</a:t>
            </a:r>
          </a:p>
          <a:p>
            <a:r>
              <a:rPr lang="en-US" sz="1600" dirty="0"/>
              <a:t>Resilient Distributed Datasets (RDDs): Immutable, distributed data collections.</a:t>
            </a:r>
          </a:p>
          <a:p>
            <a:r>
              <a:rPr lang="en-US" sz="1600" dirty="0" err="1"/>
              <a:t>DataFrames</a:t>
            </a:r>
            <a:r>
              <a:rPr lang="en-US" sz="1600" dirty="0"/>
              <a:t>: Distributed collection of data organized into columns.</a:t>
            </a:r>
          </a:p>
          <a:p>
            <a:r>
              <a:rPr lang="en-US" sz="1600" b="1" dirty="0"/>
              <a:t>2. Features-</a:t>
            </a:r>
          </a:p>
          <a:p>
            <a:r>
              <a:rPr lang="en-US" sz="1600" dirty="0"/>
              <a:t>Python integration with data libraries like Pandas and NumPy.</a:t>
            </a:r>
          </a:p>
          <a:p>
            <a:r>
              <a:rPr lang="en-US" sz="1600" dirty="0"/>
              <a:t>In-memory cluster computing for faster processing.</a:t>
            </a:r>
          </a:p>
          <a:p>
            <a:r>
              <a:rPr lang="en-US" sz="1600" dirty="0"/>
              <a:t>Real-time data handling with Spark Streaming.</a:t>
            </a:r>
          </a:p>
          <a:p>
            <a:r>
              <a:rPr lang="en-US" sz="1600" dirty="0"/>
              <a:t>Fault tolerance and scalability across clusters.</a:t>
            </a:r>
          </a:p>
          <a:p>
            <a:pPr marL="201168" lvl="1" indent="0">
              <a:buNone/>
            </a:pPr>
            <a:endParaRPr lang="en-US" sz="1300" dirty="0"/>
          </a:p>
          <a:p>
            <a:endParaRPr lang="en-US" sz="1300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461C815D-2FBD-A560-5E2E-2D19F363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301" r="5" b="5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DE5AB-8AC1-1F86-A1F6-2F82446D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PySpark Architecture Diagram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DF55F7-1807-36F0-E28F-2BD0C261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94" y="4478363"/>
            <a:ext cx="1663620" cy="94346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24B99099-FDD1-C22A-6CD8-3AEB2CAF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9" y="367143"/>
            <a:ext cx="3104229" cy="409799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7" name="Rectangle 1">
            <a:extLst>
              <a:ext uri="{FF2B5EF4-FFF2-40B4-BE49-F238E27FC236}">
                <a16:creationId xmlns:a16="http://schemas.microsoft.com/office/drawing/2014/main" id="{BE49D886-6D1B-640F-9666-71AE42A41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83115"/>
              </p:ext>
            </p:extLst>
          </p:nvPr>
        </p:nvGraphicFramePr>
        <p:xfrm>
          <a:off x="5144679" y="2198914"/>
          <a:ext cx="640506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000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Apache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lang="en-US" b="1" dirty="0"/>
              <a:t>Apache Kafka</a:t>
            </a:r>
            <a:r>
              <a:rPr lang="en-US" dirty="0"/>
              <a:t> is a </a:t>
            </a:r>
            <a:r>
              <a:rPr lang="en-US" b="1" dirty="0"/>
              <a:t>distributed streaming platform</a:t>
            </a:r>
            <a:r>
              <a:rPr lang="en-US" dirty="0"/>
              <a:t> designed for building real-time data pipelines and streaming applications. It is widely used for processing large volumes of data in real-time with high throughput and fault tolerance.</a:t>
            </a:r>
            <a:endParaRPr dirty="0"/>
          </a:p>
          <a:p>
            <a:r>
              <a:rPr lang="en-US" b="1" dirty="0"/>
              <a:t>Data Flow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Producer</a:t>
            </a:r>
            <a:r>
              <a:rPr lang="en-US" dirty="0"/>
              <a:t> → Sends data to a </a:t>
            </a:r>
            <a:r>
              <a:rPr lang="en-US" b="1" dirty="0"/>
              <a:t>Topic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Topic</a:t>
            </a:r>
            <a:r>
              <a:rPr lang="en-US" dirty="0"/>
              <a:t> → Split into </a:t>
            </a:r>
            <a:r>
              <a:rPr lang="en-US" b="1" dirty="0"/>
              <a:t>Partitions</a:t>
            </a:r>
            <a:r>
              <a:rPr lang="en-US" dirty="0"/>
              <a:t> (distributed across </a:t>
            </a:r>
            <a:r>
              <a:rPr lang="en-US" b="1" dirty="0"/>
              <a:t>Brokers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Replication</a:t>
            </a:r>
            <a:r>
              <a:rPr lang="en-US" dirty="0"/>
              <a:t> → Partitions replicated for fault tolerance.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Consumer Group</a:t>
            </a:r>
            <a:r>
              <a:rPr lang="en-US" dirty="0"/>
              <a:t> → Reads data from partitions in parallel.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Offset</a:t>
            </a:r>
            <a:r>
              <a:rPr lang="en-US" dirty="0"/>
              <a:t> → Tracks read progress in each partition.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Kafka Message 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9824E3-9F66-64BE-A60B-211F561FD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3072584"/>
            <a:ext cx="112726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messages to specific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are split and stored in multiple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parallel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subscribe to topics and read messages from assigned partitions.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 guarantees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each partition but not across partitions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Kafka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</a:rPr>
              <a:t>Kafka Cluster: Comprises multiple brokers.</a:t>
            </a:r>
          </a:p>
          <a:p>
            <a:r>
              <a:rPr lang="en-US" sz="1500">
                <a:solidFill>
                  <a:srgbClr val="FFFFFF"/>
                </a:solidFill>
              </a:rPr>
              <a:t>ZooKeeper: Coordinates Kafka brokers.</a:t>
            </a:r>
          </a:p>
          <a:p>
            <a:r>
              <a:rPr lang="en-US" sz="1500">
                <a:solidFill>
                  <a:srgbClr val="FFFFFF"/>
                </a:solidFill>
              </a:rPr>
              <a:t>Producers → Brokers → Topics → Partitions → Consumers.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DFB0B3-212A-A865-C8F4-B9D483CC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21" y="640080"/>
            <a:ext cx="4713274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1308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Introduction to PySpark and Kafka Integration for Streaming</vt:lpstr>
      <vt:lpstr>History and Evolution of Streaming</vt:lpstr>
      <vt:lpstr>What is Apache Spark?</vt:lpstr>
      <vt:lpstr>Advantages of Apache Spark</vt:lpstr>
      <vt:lpstr>What is PySpark?</vt:lpstr>
      <vt:lpstr>PySpark Architecture Diagram</vt:lpstr>
      <vt:lpstr>Introduction to Apache Kafka</vt:lpstr>
      <vt:lpstr>Kafka Message Flow</vt:lpstr>
      <vt:lpstr>Kafka Architecture</vt:lpstr>
      <vt:lpstr>Basics of Streaming Data</vt:lpstr>
      <vt:lpstr>Kafka + PySpark Integration</vt:lpstr>
      <vt:lpstr>End-to-End Data Pipeline Flow</vt:lpstr>
      <vt:lpstr>Advantages of Kafka-Spark Pipeline</vt:lpstr>
      <vt:lpstr>Real-World Use Cases</vt:lpstr>
      <vt:lpstr>Rule Engine Action</vt:lpstr>
      <vt:lpstr>Rule Engine Action Flow - 1</vt:lpstr>
      <vt:lpstr>Rule Engine Action Flow - 2</vt:lpstr>
      <vt:lpstr>Action Example</vt:lpstr>
      <vt:lpstr>OverView</vt:lpstr>
      <vt:lpstr>Conclusion</vt:lpstr>
      <vt:lpstr>Future Trends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Sharma</cp:lastModifiedBy>
  <cp:revision>4</cp:revision>
  <dcterms:created xsi:type="dcterms:W3CDTF">2013-01-27T09:14:16Z</dcterms:created>
  <dcterms:modified xsi:type="dcterms:W3CDTF">2025-01-11T12:54:35Z</dcterms:modified>
  <cp:category/>
</cp:coreProperties>
</file>