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176EB-880E-46D9-AFE2-C823A5D863D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9B10-C994-4901-AB5D-D60A184B9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4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79B10-C994-4901-AB5D-D60A184B9F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3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5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7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2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8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5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6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4/18/2024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9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7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astel colors in gradient surface design">
            <a:extLst>
              <a:ext uri="{FF2B5EF4-FFF2-40B4-BE49-F238E27FC236}">
                <a16:creationId xmlns:a16="http://schemas.microsoft.com/office/drawing/2014/main" id="{914E8377-B385-3C02-5DC8-8EF963CF0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80000"/>
          </a:blip>
          <a:srcRect r="11794" b="1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54492-CF04-B8A2-7A9B-CA6A82B2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2"/>
            <a:ext cx="4972511" cy="34570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HOME LOAN PREDICTION</a:t>
            </a:r>
            <a:br>
              <a:rPr lang="en-US" sz="6000">
                <a:solidFill>
                  <a:srgbClr val="FFFFFF"/>
                </a:solidFill>
              </a:rPr>
            </a:br>
            <a:r>
              <a:rPr lang="en-US" sz="6000">
                <a:solidFill>
                  <a:srgbClr val="FFFFFF"/>
                </a:solidFill>
              </a:rPr>
              <a:t>ANALYSIS</a:t>
            </a:r>
          </a:p>
        </p:txBody>
      </p:sp>
      <p:pic>
        <p:nvPicPr>
          <p:cNvPr id="10" name="Content Placeholder 9" descr="A house with a front yard&#10;&#10;Description automatically generated">
            <a:extLst>
              <a:ext uri="{FF2B5EF4-FFF2-40B4-BE49-F238E27FC236}">
                <a16:creationId xmlns:a16="http://schemas.microsoft.com/office/drawing/2014/main" id="{3786CBC0-A30D-F958-BF25-FA5D3F46B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737" r="17821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92CCC7-69B8-AD01-D445-00FFD0F53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6100" y="5036650"/>
            <a:ext cx="4972512" cy="10612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>
                <a:solidFill>
                  <a:srgbClr val="FFFFFF"/>
                </a:solidFill>
              </a:rPr>
              <a:t>building a model that predicts if someone should be given a home loan or not.</a:t>
            </a:r>
          </a:p>
        </p:txBody>
      </p:sp>
    </p:spTree>
    <p:extLst>
      <p:ext uri="{BB962C8B-B14F-4D97-AF65-F5344CB8AC3E}">
        <p14:creationId xmlns:p14="http://schemas.microsoft.com/office/powerpoint/2010/main" val="361083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DE90-3C52-BF4B-80DB-2D2D094C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83995" cy="602438"/>
          </a:xfrm>
        </p:spPr>
        <p:txBody>
          <a:bodyPr>
            <a:normAutofit/>
          </a:bodyPr>
          <a:lstStyle/>
          <a:p>
            <a:r>
              <a:rPr lang="en-US" sz="3200" dirty="0"/>
              <a:t>KNN(K Nearest Neighbor)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289C4-CC01-E003-FC9E-53CC09E69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9798"/>
            <a:ext cx="4447300" cy="33121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27DEC-191C-F85C-1612-129EE9AA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7902"/>
            <a:ext cx="4559300" cy="1878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048B9D-8C3C-66BB-DDF4-3775875ED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643" y="967564"/>
            <a:ext cx="5530357" cy="46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5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0CE6-2C62-E178-8871-B4A81C9C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88033" cy="687498"/>
          </a:xfrm>
        </p:spPr>
        <p:txBody>
          <a:bodyPr>
            <a:normAutofit/>
          </a:bodyPr>
          <a:lstStyle/>
          <a:p>
            <a:r>
              <a:rPr lang="en-US" sz="2800" dirty="0"/>
              <a:t>DECISION TREE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81C28-FEC3-6EB8-BA1B-A26CD1B61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5324"/>
            <a:ext cx="4256971" cy="32770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648F3-4D31-AC13-4D0B-E0DAAC3F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5" y="4606577"/>
            <a:ext cx="4347856" cy="1886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47235-F4E0-D2E1-3137-3A82B76B1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724" y="954243"/>
            <a:ext cx="5603276" cy="49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9FE9-0CB5-BA4A-F727-2CF01EBD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2800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EE826-B644-204C-007F-EBA84945B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031358"/>
            <a:ext cx="4646658" cy="35406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38B60-4C48-9EA9-B6DE-D19E2FFB8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97" y="4866805"/>
            <a:ext cx="4546592" cy="1919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1DC1E7-E6C6-8BD1-8B8C-1334DF04E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612" y="1031358"/>
            <a:ext cx="4629388" cy="44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3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Zigzag indicator line">
            <a:extLst>
              <a:ext uri="{FF2B5EF4-FFF2-40B4-BE49-F238E27FC236}">
                <a16:creationId xmlns:a16="http://schemas.microsoft.com/office/drawing/2014/main" id="{D3F829D9-648D-CDA3-173D-B49F14090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3" r="22900" b="-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01E16E-5C8B-4AD6-A431-CFCCEA373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6D5A7-010F-BE7D-3580-43132868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05AC-325D-8F2C-3702-06927FE2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1828800"/>
            <a:ext cx="5299585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The Logistic Regression Model is the best model with an F1 score of 0.90 and an accuracy of 0.85</a:t>
            </a:r>
          </a:p>
          <a:p>
            <a:r>
              <a:rPr lang="en-US" sz="2200" dirty="0"/>
              <a:t>Also, </a:t>
            </a:r>
            <a:r>
              <a:rPr lang="en-US" sz="2200" b="1" dirty="0"/>
              <a:t>The closer the ROC curve is to the upper left corner of the graph, the higher the accuracy of the test</a:t>
            </a:r>
            <a:r>
              <a:rPr lang="en-US" sz="2200" dirty="0"/>
              <a:t> because in the upper left corner, the sensitivity = 1 and the false positive rate = 0 (specificity = 1). This is the case with the logistic regression ROC curve.</a:t>
            </a:r>
          </a:p>
          <a:p>
            <a:r>
              <a:rPr lang="en-US" sz="2200" dirty="0">
                <a:ea typeface="Times New Roman" panose="02020603050405020304" pitchFamily="18" charset="0"/>
              </a:rPr>
              <a:t>We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can improve the algorithm by using ensemble methods like combining the model with other techniques such as bagging/boosting. Also, stratified K-fold cross validation may help improve the model.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2BB214-7D96-4929-9919-F629AD8AA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5CD760-BC0D-4662-BC76-F3F722D07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5ACAAE-0428-4CDE-B6E8-C50865B29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71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23154-9DD3-3878-F519-51B4BEC6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Data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031CA-0DD9-AD6D-1C8C-382F64D3B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89" y="640080"/>
            <a:ext cx="6243688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118-BFCA-1758-CF97-D881CAE0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The objective is to build an automated model that predicts whether a person should be given a loan or not based on certain features.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company wants to automate the loan eligibility process (real-time) based on customer detail provided while filling out the online application form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72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0959D2-8A21-4D7B-B29E-9B6D22DC9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E116A5-1B81-43C6-AD08-63CA0E770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B3C64-EF0F-4340-89D3-D4CD24637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C53AD-3B53-4D5A-AECB-6FF6258E5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AC167-7E44-47B4-B3E5-0F0454BB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3366F75-92A2-48B6-9FE8-D83D7CB57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7B7AD23-5248-4985-8387-8A12A3058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A54DBB-476E-4946-8AA4-4FE0DB8C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EF25B-5F95-48F7-AEAA-905266A1E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126EF-D13F-06F8-76C9-7E65952D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800" b="1" i="0" kern="1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E4130A8-6E9F-B512-84EF-235E26298A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" b="6922"/>
          <a:stretch/>
        </p:blipFill>
        <p:spPr>
          <a:xfrm>
            <a:off x="920834" y="1328839"/>
            <a:ext cx="6647500" cy="413010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606E051-2A15-4B12-9A77-52443F14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8626CC-1F03-4E6E-AE1C-DC8D6C0F8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964940-A2EC-4F9D-BD9E-1ACA38B5D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47ACA4-3752-48CB-8D87-F212089E9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16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Financial graphs on a dark display">
            <a:extLst>
              <a:ext uri="{FF2B5EF4-FFF2-40B4-BE49-F238E27FC236}">
                <a16:creationId xmlns:a16="http://schemas.microsoft.com/office/drawing/2014/main" id="{E501DFFF-30A0-DB3B-6A62-B60731155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2" r="2526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01E16E-5C8B-4AD6-A431-CFCCEA373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17184-F9B5-B832-1AC7-D863050D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THE EDA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192E-8281-C247-66E2-AD3107D5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dirty="0"/>
              <a:t>The process involves;</a:t>
            </a:r>
          </a:p>
          <a:p>
            <a:r>
              <a:rPr lang="en-US" dirty="0"/>
              <a:t>Importing libraries &amp; reading in the data, </a:t>
            </a:r>
          </a:p>
          <a:p>
            <a:r>
              <a:rPr lang="en-US" dirty="0"/>
              <a:t>Getting an overview &amp; shape of the data, </a:t>
            </a:r>
          </a:p>
          <a:p>
            <a:r>
              <a:rPr lang="en-US" dirty="0"/>
              <a:t>Getting the data types &amp; the summary statistics, </a:t>
            </a:r>
          </a:p>
          <a:p>
            <a:r>
              <a:rPr lang="en-US" dirty="0"/>
              <a:t>Obtaining the nulls, duplicated &amp; unique values,  </a:t>
            </a:r>
          </a:p>
          <a:p>
            <a:r>
              <a:rPr lang="en-US" dirty="0"/>
              <a:t>Developing the Correlation matrix.</a:t>
            </a:r>
          </a:p>
          <a:p>
            <a:r>
              <a:rPr lang="en-US" dirty="0"/>
              <a:t>Then I did some data visualization to further understand feature characteristics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BB214-7D96-4929-9919-F629AD8AA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85CD760-BC0D-4662-BC76-F3F722D07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5ACAAE-0428-4CDE-B6E8-C50865B29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78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07F3-59F6-C4AF-2CF9-58508412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5364"/>
            <a:ext cx="10119179" cy="52029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Number of loan approvals and Relationships with Categorical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8A099-B9D0-CD1E-C8DE-3873C5743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" y="1227275"/>
            <a:ext cx="3689540" cy="34672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C4F8B-B383-17F4-4DFB-70F4E9A1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906" y="564173"/>
            <a:ext cx="6838895" cy="1720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881B2A-329F-05D2-CAC3-101FA81F2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905" y="2085619"/>
            <a:ext cx="6838895" cy="1600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322BBC-3F13-9CB5-E40F-1BCA704B7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051" y="3656054"/>
            <a:ext cx="6816602" cy="14986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5318CA-5600-8BC9-56EF-5826C0195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740" y="5002354"/>
            <a:ext cx="6838894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8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A246-C836-8FC5-CF96-B1BF7B2A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9532"/>
          </a:xfrm>
        </p:spPr>
        <p:txBody>
          <a:bodyPr>
            <a:noAutofit/>
          </a:bodyPr>
          <a:lstStyle/>
          <a:p>
            <a:r>
              <a:rPr lang="en-US" sz="2800" dirty="0"/>
              <a:t>Relationship with Quantitative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822C7-D13C-1FA9-9CC1-62C181314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462" y="906916"/>
            <a:ext cx="9745596" cy="26066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FB91E-6C9B-1A66-489C-6A48BE6F7D16}"/>
              </a:ext>
            </a:extLst>
          </p:cNvPr>
          <p:cNvSpPr txBox="1"/>
          <p:nvPr/>
        </p:nvSpPr>
        <p:spPr>
          <a:xfrm>
            <a:off x="726461" y="3298370"/>
            <a:ext cx="114655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Plots above convey following things about the dataset: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Loan Approval Status: About 2/3rd of applicants have been granted loan.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Sex: There are more Men than Women (approx. 3x)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Martial Status: 2/3rd of the population in the dataset is Marred; Married applicants are more likely to be granted loans.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Dependents: Majority of the population have zero dependents and are also likely to accepted for loan.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Education: About 5/6th of the population is Graduate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, they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have higher proportion of loan approval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Employment: 5/6th of population is not self employed.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Property Area: More applicants from Semi-urban and also likely to be granted loans.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Applicant with credit history are far more likely to be accepted.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Loan Amount Term: Majority of the loans taken are for 360 Months (30 years).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For Numerical Columns, there is no significant relation to Loan approval status.</a:t>
            </a:r>
          </a:p>
        </p:txBody>
      </p:sp>
    </p:spTree>
    <p:extLst>
      <p:ext uri="{BB962C8B-B14F-4D97-AF65-F5344CB8AC3E}">
        <p14:creationId xmlns:p14="http://schemas.microsoft.com/office/powerpoint/2010/main" val="87789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A301A2-2B3F-4B55-B304-97639910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2A1DC-34C5-C8F7-96B6-16F9BB18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3200"/>
              <a:t>DATA PREPROCESSING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B595-5209-FE86-CD41-58A138DC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3961892"/>
          </a:xfrm>
        </p:spPr>
        <p:txBody>
          <a:bodyPr>
            <a:normAutofit/>
          </a:bodyPr>
          <a:lstStyle/>
          <a:p>
            <a:r>
              <a:rPr lang="en-US" dirty="0"/>
              <a:t>In this step;</a:t>
            </a:r>
          </a:p>
          <a:p>
            <a:r>
              <a:rPr lang="en-US" dirty="0"/>
              <a:t>I encoded the categorical features using </a:t>
            </a:r>
            <a:r>
              <a:rPr lang="en-US" dirty="0" err="1"/>
              <a:t>get_dummies</a:t>
            </a:r>
            <a:r>
              <a:rPr lang="en-US" dirty="0"/>
              <a:t>(), </a:t>
            </a:r>
          </a:p>
          <a:p>
            <a:r>
              <a:rPr lang="en-US" dirty="0"/>
              <a:t>Imputed the missing values with the mean, </a:t>
            </a:r>
          </a:p>
          <a:p>
            <a:r>
              <a:rPr lang="en-US" dirty="0"/>
              <a:t>Split features and target variables, </a:t>
            </a:r>
          </a:p>
          <a:p>
            <a:r>
              <a:rPr lang="en-US" dirty="0"/>
              <a:t>Then I split the data into training(80%) and testing data(20%), </a:t>
            </a:r>
          </a:p>
          <a:p>
            <a:r>
              <a:rPr lang="en-US" dirty="0"/>
              <a:t>Scaling and transforming the data</a:t>
            </a:r>
          </a:p>
          <a:p>
            <a:r>
              <a:rPr lang="en-US" dirty="0"/>
              <a:t>Conducting SMOTE analysis to deal with class imbalance.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24E9905-D531-9407-1D11-876DDF3FBF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30" r="18307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82D9341-81A4-4BDF-A49E-185BD7653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8723D3-AE78-438D-AFBC-8EA0FCD13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2AF61B-37F0-4EC2-BDD9-98FAD9CDD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2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odels if molecules in science classroom">
            <a:extLst>
              <a:ext uri="{FF2B5EF4-FFF2-40B4-BE49-F238E27FC236}">
                <a16:creationId xmlns:a16="http://schemas.microsoft.com/office/drawing/2014/main" id="{0A33F7C9-D030-BD4A-02A6-BDC564CE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90" r="24082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BC3F7A-23AC-47BD-9139-D0ED188CE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5CAC7-3B5A-3FB1-AA7E-9AB1B2E0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9573-4A75-EBA4-B1B9-B48C32F0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1993900"/>
            <a:ext cx="6730276" cy="4178300"/>
          </a:xfrm>
        </p:spPr>
        <p:txBody>
          <a:bodyPr>
            <a:normAutofit/>
          </a:bodyPr>
          <a:lstStyle/>
          <a:p>
            <a:r>
              <a:rPr lang="en-US" sz="2400" dirty="0"/>
              <a:t>I built four models; </a:t>
            </a:r>
          </a:p>
          <a:p>
            <a:r>
              <a:rPr lang="en-US" sz="2400" dirty="0"/>
              <a:t>Logistic Regression, KNN, Decision Tree, and Random Tree. I used GridSearchCv for hyperparametertuning and cross-validation.</a:t>
            </a:r>
          </a:p>
          <a:p>
            <a:r>
              <a:rPr lang="en-US" sz="2400" dirty="0"/>
              <a:t> Then chose the best model based on F1 scores, accuracy, precision, recall, and ROC curves.</a:t>
            </a:r>
          </a:p>
          <a:p>
            <a:endParaRPr lang="en-US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4A6ACB-54FF-44BC-B34D-9CF96DDE4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AED6AC-6318-487B-BA63-219A94BF5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7E0217-8C8E-44A9-9E1A-4BC08FDB7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32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0D65-807A-EE6A-3321-EB2B4C96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11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+mj-lt"/>
              </a:rPr>
              <a:t>LOGISTIC REGRESSION</a:t>
            </a:r>
            <a:br>
              <a:rPr lang="en-US" sz="3200" dirty="0">
                <a:latin typeface="+mj-lt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157E-62DA-68AE-DE31-0E55506D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279"/>
            <a:ext cx="10515600" cy="54326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C8917C-80F6-91BF-2C5A-A19BEF82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9381"/>
            <a:ext cx="4648200" cy="3056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9FEED6-F9F1-6155-F610-600E2099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5882"/>
            <a:ext cx="4902200" cy="1796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405873-459E-2B6A-F704-B46C94106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544" y="689381"/>
            <a:ext cx="524145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7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9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1B3BAD3-432F-4609-8559-E6A1AFD93762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5606</TotalTime>
  <Words>543</Words>
  <Application>Microsoft Office PowerPoint</Application>
  <PresentationFormat>Widescreen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Helvetica Neue</vt:lpstr>
      <vt:lpstr>Rockwell Extra Bold</vt:lpstr>
      <vt:lpstr>Times New Roman</vt:lpstr>
      <vt:lpstr>Trebuchet MS</vt:lpstr>
      <vt:lpstr>Wingdings</vt:lpstr>
      <vt:lpstr>Wood Type</vt:lpstr>
      <vt:lpstr>HOME LOAN PREDICTION ANALYSIS</vt:lpstr>
      <vt:lpstr>Data description</vt:lpstr>
      <vt:lpstr>Exploratory Data Analysis</vt:lpstr>
      <vt:lpstr>THE EDA STEP</vt:lpstr>
      <vt:lpstr>Number of loan approvals and Relationships with Categorical Variables</vt:lpstr>
      <vt:lpstr>Relationship with Quantitative Variables </vt:lpstr>
      <vt:lpstr>DATA PREPROCESSING STEP</vt:lpstr>
      <vt:lpstr>MODEL BUILDING</vt:lpstr>
      <vt:lpstr>LOGISTIC REGRESSION </vt:lpstr>
      <vt:lpstr>KNN(K Nearest Neighbor)</vt:lpstr>
      <vt:lpstr>DECISION TREE CLASSIFIER</vt:lpstr>
      <vt:lpstr>RANDOM FOREST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ANALYSIS</dc:title>
  <dc:creator>Kiarie, Maryanne W</dc:creator>
  <cp:lastModifiedBy>Kiarie, Maryanne W</cp:lastModifiedBy>
  <cp:revision>13</cp:revision>
  <dcterms:created xsi:type="dcterms:W3CDTF">2024-04-18T18:48:34Z</dcterms:created>
  <dcterms:modified xsi:type="dcterms:W3CDTF">2024-04-22T16:14:47Z</dcterms:modified>
</cp:coreProperties>
</file>