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310" r:id="rId6"/>
    <p:sldId id="266" r:id="rId7"/>
    <p:sldId id="268" r:id="rId8"/>
    <p:sldId id="308" r:id="rId9"/>
    <p:sldId id="274" r:id="rId10"/>
    <p:sldId id="297" r:id="rId11"/>
    <p:sldId id="278" r:id="rId12"/>
    <p:sldId id="280" r:id="rId13"/>
    <p:sldId id="288" r:id="rId14"/>
    <p:sldId id="286" r:id="rId15"/>
  </p:sldIdLst>
  <p:sldSz cx="9144000" cy="5143500" type="screen16x9"/>
  <p:notesSz cx="9144000" cy="51435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2">
          <p15:clr>
            <a:srgbClr val="A4A3A4"/>
          </p15:clr>
        </p15:guide>
        <p15:guide id="2" pos="22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阳光 男孩" initials="阳光" lastIdx="1" clrIdx="0"/>
  <p:cmAuthor id="2" name="HP" initials="H" lastIdx="1" clrIdx="1"/>
  <p:cmAuthor id="3" name="周涟军" initials="周涟军" lastIdx="2" clrIdx="2"/>
  <p:cmAuthor id="4" name="20347" initials="2"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4135"/>
    <a:srgbClr val="DCDBE0"/>
    <a:srgbClr val="FEFDFF"/>
    <a:srgbClr val="F5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888" y="96"/>
      </p:cViewPr>
      <p:guideLst>
        <p:guide orient="horz" pos="2782"/>
        <p:guide pos="221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600" b="1" i="0" u="none" strike="noStrike" kern="1200" baseline="0">
                <a:solidFill>
                  <a:schemeClr val="tx1">
                    <a:lumMod val="65000"/>
                    <a:lumOff val="35000"/>
                  </a:schemeClr>
                </a:solidFill>
                <a:latin typeface="+mn-lt"/>
                <a:ea typeface="+mn-ea"/>
                <a:cs typeface="+mn-cs"/>
              </a:defRPr>
            </a:pPr>
            <a:r>
              <a:rPr lang="zh-CN" altLang="en-US"/>
              <a:t>股权结构</a:t>
            </a:r>
          </a:p>
        </c:rich>
      </c:tx>
      <c:layout>
        <c:manualLayout>
          <c:xMode val="edge"/>
          <c:yMode val="edge"/>
          <c:x val="0.136099887536862"/>
          <c:y val="3.8801244306188198E-2"/>
        </c:manualLayout>
      </c:layout>
      <c:overlay val="0"/>
      <c:spPr>
        <a:noFill/>
        <a:ln>
          <a:noFill/>
        </a:ln>
        <a:effectLst/>
      </c:spPr>
    </c:title>
    <c:autoTitleDeleted val="0"/>
    <c:plotArea>
      <c:layout/>
      <c:pieChart>
        <c:varyColors val="1"/>
        <c:ser>
          <c:idx val="0"/>
          <c:order val="0"/>
          <c:tx>
            <c:strRef>
              <c:f>工作表1!$B$1</c:f>
              <c:strCache>
                <c:ptCount val="1"/>
                <c:pt idx="0">
                  <c:v>占股比例</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DA5-4044-91C0-B14412748C07}"/>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DA5-4044-91C0-B14412748C07}"/>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DA5-4044-91C0-B14412748C07}"/>
              </c:ext>
            </c:extLst>
          </c:dPt>
          <c:dLbls>
            <c:dLbl>
              <c:idx val="0"/>
              <c:layout>
                <c:manualLayout>
                  <c:x val="0.18967112622593199"/>
                  <c:y val="-0.1324729351059759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6548219788444599"/>
                      <c:h val="0.16578713476280399"/>
                    </c:manualLayout>
                  </c15:layout>
                </c:ext>
                <c:ext xmlns:c16="http://schemas.microsoft.com/office/drawing/2014/chart" uri="{C3380CC4-5D6E-409C-BE32-E72D297353CC}">
                  <c16:uniqueId val="{00000001-5DA5-4044-91C0-B14412748C07}"/>
                </c:ext>
              </c:extLst>
            </c:dLbl>
            <c:dLbl>
              <c:idx val="1"/>
              <c:layout>
                <c:manualLayout>
                  <c:x val="4.4247032980740897E-2"/>
                  <c:y val="3.9193330370699601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3144601866849099"/>
                      <c:h val="0.19263446036860099"/>
                    </c:manualLayout>
                  </c15:layout>
                </c:ext>
                <c:ext xmlns:c16="http://schemas.microsoft.com/office/drawing/2014/chart" uri="{C3380CC4-5D6E-409C-BE32-E72D297353CC}">
                  <c16:uniqueId val="{00000003-5DA5-4044-91C0-B14412748C07}"/>
                </c:ext>
              </c:extLst>
            </c:dLbl>
            <c:dLbl>
              <c:idx val="2"/>
              <c:layout>
                <c:manualLayout>
                  <c:x val="-8.7101676811738304E-2"/>
                  <c:y val="-8.9114964946149397E-17"/>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5DA5-4044-91C0-B14412748C07}"/>
                </c:ext>
              </c:extLst>
            </c:dLbl>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工作表1!$A$2:$A$4</c:f>
              <c:strCache>
                <c:ptCount val="3"/>
                <c:pt idx="0">
                  <c:v>团队占股</c:v>
                </c:pt>
                <c:pt idx="1">
                  <c:v>技术入股</c:v>
                </c:pt>
                <c:pt idx="2">
                  <c:v>创始人</c:v>
                </c:pt>
              </c:strCache>
            </c:strRef>
          </c:cat>
          <c:val>
            <c:numRef>
              <c:f>工作表1!$B$2:$B$4</c:f>
              <c:numCache>
                <c:formatCode>0%</c:formatCode>
                <c:ptCount val="3"/>
                <c:pt idx="0">
                  <c:v>0.1</c:v>
                </c:pt>
                <c:pt idx="1">
                  <c:v>0.1</c:v>
                </c:pt>
                <c:pt idx="2">
                  <c:v>0.8</c:v>
                </c:pt>
              </c:numCache>
            </c:numRef>
          </c:val>
          <c:extLst>
            <c:ext xmlns:c16="http://schemas.microsoft.com/office/drawing/2014/chart" uri="{C3380CC4-5D6E-409C-BE32-E72D297353CC}">
              <c16:uniqueId val="{00000006-5DA5-4044-91C0-B14412748C07}"/>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2-07-08T12:32:09"/>
    </inkml:context>
    <inkml:brush xml:id="br0">
      <inkml:brushProperty name="width" value="0.025" units="cm"/>
      <inkml:brushProperty name="height" value="0.025" units="cm"/>
      <inkml:brushProperty name="color" value="#9C0C1A"/>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2-07-08T12:32:09"/>
    </inkml:context>
    <inkml:brush xml:id="br0">
      <inkml:brushProperty name="width" value="0.05" units="cm"/>
      <inkml:brushProperty name="height" value="0.05" units="cm"/>
      <inkml:brushProperty name="color" value="#9C0C1A"/>
    </inkml:brush>
  </inkml:definitions>
  <inkml:trace contextRef="#ctx0" brushRef="#br0">1 567 24575,'0'-331'0,"0"325"0,0 1 0,0-1 0,1 0 0,-1 1 0,1-1 0,1 1 0,-1-1 0,1 1 0,0 0 0,0-1 0,4-6 0,-4 10 0,1-1 0,-1 1 0,0-1 0,1 1 0,-1 0 0,1 0 0,-1 0 0,1 0 0,0 0 0,0 1 0,0-1 0,0 1 0,0 0 0,0 0 0,0 0 0,1 0 0,-1 1 0,0-1 0,1 1 0,3 0 0,145 0 0,-53 2 0,-86-1 0,0 0 0,0 1 0,15 5 0,29 2 0,10 2 0,-48-7 0,-1-1 0,22 1 0,39 6 0,-57-6 0,42 3 0,-4-6 0,107-4 0,-163 3 0,0 0 0,0-1 0,0 1 0,0-1 0,0 0 0,0 0 0,0 0 0,-1-1 0,1 1 0,0-1 0,-1 0 0,1 0 0,-1-1 0,0 1 0,0 0 0,0-1 0,0 0 0,3-3 0,-5 3 0,1 0 0,-1 0 0,0 0 0,1 0 0,-1-1 0,-1 1 0,1 0 0,-1-1 0,1 1 0,-1 0 0,0-1 0,0 1 0,0 0 0,-1-1 0,1 1 0,-1-1 0,1 1 0,-1 0 0,-1 0 0,1 0 0,-2-4 0,1 3 0,0 1 0,0 0 0,0 0 0,0 1 0,0-1 0,-1 0 0,0 1 0,1 0 0,-1-1 0,0 1 0,0 0 0,0 0 0,0 1 0,0-1 0,-5-1 0,4 1 0,-1 0 0,1-1 0,-1 1 0,1-1 0,0 0 0,0 0 0,-5-5 0,0-3-1365,1 1 10919</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2-07-08T12:32:09"/>
    </inkml:context>
    <inkml:brush xml:id="br0">
      <inkml:brushProperty name="width" value="0.05" units="cm"/>
      <inkml:brushProperty name="height" value="0.05" units="cm"/>
      <inkml:brushProperty name="color" value="#9C0C1A"/>
    </inkml:brush>
  </inkml:definitions>
  <inkml:trace contextRef="#ctx0" brushRef="#br0">1 0 24575,'0'3'0,"0"6"0,0 3 0,0 4 0,0 3 0,3-2 0,2 0 0,-1 0 0,0-3-8191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2-07-08T12:32:09"/>
    </inkml:context>
    <inkml:brush xml:id="br0">
      <inkml:brushProperty name="width" value="0.05" units="cm"/>
      <inkml:brushProperty name="height" value="0.05" units="cm"/>
      <inkml:brushProperty name="color" value="#9C0C1A"/>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2-07-08T12:32:09"/>
    </inkml:context>
    <inkml:brush xml:id="br0">
      <inkml:brushProperty name="width" value="0.05" units="cm"/>
      <inkml:brushProperty name="height" value="0.05" units="cm"/>
      <inkml:brushProperty name="color" value="#9C0C1A"/>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454" name="页眉占位符 1"/>
          <p:cNvSpPr>
            <a:spLocks noGrp="1"/>
          </p:cNvSpPr>
          <p:nvPr>
            <p:ph type="hdr" sz="quarter"/>
          </p:nvPr>
        </p:nvSpPr>
        <p:spPr>
          <a:xfrm>
            <a:off x="0" y="0"/>
            <a:ext cx="3962400" cy="258068"/>
          </a:xfrm>
          <a:prstGeom prst="rect">
            <a:avLst/>
          </a:prstGeom>
        </p:spPr>
        <p:txBody>
          <a:bodyPr vert="horz" lIns="91440" tIns="45720" rIns="91440" bIns="45720" rtlCol="0"/>
          <a:lstStyle>
            <a:lvl1pPr algn="l">
              <a:defRPr sz="1200"/>
            </a:lvl1pPr>
          </a:lstStyle>
          <a:p>
            <a:endParaRPr lang="zh-CN" altLang="en-US"/>
          </a:p>
        </p:txBody>
      </p:sp>
      <p:sp>
        <p:nvSpPr>
          <p:cNvPr id="1049455" name="日期占位符 2"/>
          <p:cNvSpPr>
            <a:spLocks noGrp="1"/>
          </p:cNvSpPr>
          <p:nvPr>
            <p:ph type="dt" idx="1"/>
          </p:nvPr>
        </p:nvSpPr>
        <p:spPr>
          <a:xfrm>
            <a:off x="5179484" y="0"/>
            <a:ext cx="3962400"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2022/11/29</a:t>
            </a:fld>
            <a:endParaRPr lang="zh-CN" altLang="en-US"/>
          </a:p>
        </p:txBody>
      </p:sp>
      <p:sp>
        <p:nvSpPr>
          <p:cNvPr id="1049456" name="幻灯片图像占位符 3"/>
          <p:cNvSpPr>
            <a:spLocks noGrp="1" noRot="1" noChangeAspect="1"/>
          </p:cNvSpPr>
          <p:nvPr>
            <p:ph type="sldImg" idx="2"/>
          </p:nvPr>
        </p:nvSpPr>
        <p:spPr>
          <a:xfrm>
            <a:off x="3028950"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457" name="备注占位符 4"/>
          <p:cNvSpPr>
            <a:spLocks noGrp="1"/>
          </p:cNvSpPr>
          <p:nvPr>
            <p:ph type="body" sz="quarter" idx="3"/>
          </p:nvPr>
        </p:nvSpPr>
        <p:spPr>
          <a:xfrm>
            <a:off x="914400" y="2475309"/>
            <a:ext cx="7315200" cy="202525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458" name="页脚占位符 5"/>
          <p:cNvSpPr>
            <a:spLocks noGrp="1"/>
          </p:cNvSpPr>
          <p:nvPr>
            <p:ph type="ftr" sz="quarter" idx="4"/>
          </p:nvPr>
        </p:nvSpPr>
        <p:spPr>
          <a:xfrm>
            <a:off x="0" y="4885432"/>
            <a:ext cx="3962400" cy="258068"/>
          </a:xfrm>
          <a:prstGeom prst="rect">
            <a:avLst/>
          </a:prstGeom>
        </p:spPr>
        <p:txBody>
          <a:bodyPr vert="horz" lIns="91440" tIns="45720" rIns="91440" bIns="45720" rtlCol="0" anchor="b"/>
          <a:lstStyle>
            <a:lvl1pPr algn="l">
              <a:defRPr sz="1200"/>
            </a:lvl1pPr>
          </a:lstStyle>
          <a:p>
            <a:endParaRPr lang="zh-CN" altLang="en-US"/>
          </a:p>
        </p:txBody>
      </p:sp>
      <p:sp>
        <p:nvSpPr>
          <p:cNvPr id="1049459" name="灯片编号占位符 6"/>
          <p:cNvSpPr>
            <a:spLocks noGrp="1"/>
          </p:cNvSpPr>
          <p:nvPr>
            <p:ph type="sldNum" sz="quarter" idx="5"/>
          </p:nvPr>
        </p:nvSpPr>
        <p:spPr>
          <a:xfrm>
            <a:off x="5179484" y="4885432"/>
            <a:ext cx="3962400"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idx="2"/>
          </p:nvPr>
        </p:nvSpPr>
        <p:spPr>
          <a:xfrm>
            <a:off x="3028950" y="642938"/>
            <a:ext cx="3086100" cy="1736725"/>
          </a:xfrm>
        </p:spPr>
      </p:sp>
      <p:sp>
        <p:nvSpPr>
          <p:cNvPr id="1048589" name="文本占位符 2"/>
          <p:cNvSpPr>
            <a:spLocks noGrp="1"/>
          </p:cNvSpPr>
          <p:nvPr>
            <p:ph type="body" idx="3"/>
          </p:nvPr>
        </p:nvSpPr>
        <p:spPr/>
        <p:txBody>
          <a:bodyPr/>
          <a:lstStyle/>
          <a:p>
            <a:r>
              <a:rPr lang="zh-CN" altLang="en-US"/>
              <a:t>各位评委上午好！我们团队带来的项目是 防疲劳“领航员”——基于树莓派的疲劳检测、预警及远程监控装置。</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0" name="幻灯片图像占位符 1"/>
          <p:cNvSpPr>
            <a:spLocks noGrp="1" noRot="1" noChangeAspect="1"/>
          </p:cNvSpPr>
          <p:nvPr>
            <p:ph type="sldImg" idx="2"/>
          </p:nvPr>
        </p:nvSpPr>
        <p:spPr>
          <a:xfrm>
            <a:off x="3028950" y="642938"/>
            <a:ext cx="3086100" cy="1736725"/>
          </a:xfrm>
        </p:spPr>
      </p:sp>
      <p:sp>
        <p:nvSpPr>
          <p:cNvPr id="1049281" name="文本占位符 2"/>
          <p:cNvSpPr>
            <a:spLocks noGrp="1"/>
          </p:cNvSpPr>
          <p:nvPr>
            <p:ph type="body" idx="3"/>
          </p:nvPr>
        </p:nvSpPr>
        <p:spPr/>
        <p:txBody>
          <a:bodyPr/>
          <a:lstStyle/>
          <a:p>
            <a:r>
              <a:rPr lang="zh-CN" altLang="en-US"/>
              <a:t>在盈利方面每一个产品预计成本价300元左右，售价1600元左右，主要盈利模式是B2B，捆绑销售，B2C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4" name="幻灯片图像占位符 1"/>
          <p:cNvSpPr>
            <a:spLocks noGrp="1" noRot="1" noChangeAspect="1"/>
          </p:cNvSpPr>
          <p:nvPr>
            <p:ph type="sldImg" idx="2"/>
          </p:nvPr>
        </p:nvSpPr>
        <p:spPr>
          <a:xfrm>
            <a:off x="3028950" y="642938"/>
            <a:ext cx="3086100" cy="1736725"/>
          </a:xfrm>
        </p:spPr>
      </p:sp>
      <p:sp>
        <p:nvSpPr>
          <p:cNvPr id="1049415" name="文本占位符 2"/>
          <p:cNvSpPr>
            <a:spLocks noGrp="1"/>
          </p:cNvSpPr>
          <p:nvPr>
            <p:ph type="body" idx="3"/>
          </p:nvPr>
        </p:nvSpPr>
        <p:spPr/>
        <p:txBody>
          <a:bodyPr/>
          <a:lstStyle/>
          <a:p>
            <a:r>
              <a:rPr lang="zh-CN" altLang="en-US"/>
              <a:t>一、项目背景，项目团队在我院团委组织的三下乡等实践活动中，我们关注到我国每年因交通事故导致了大量的人员伤亡和巨额经济损失，严重影响了社会的和谐稳定，项目组对疲劳驾驶展开了调查研究，统计表明，疲劳驾驶在交通事故因素中占比约37％，而在疲劳驾驶对象中又有46%是长途运输司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5" name="幻灯片图像占位符 1"/>
          <p:cNvSpPr>
            <a:spLocks noGrp="1" noRot="1" noChangeAspect="1"/>
          </p:cNvSpPr>
          <p:nvPr>
            <p:ph type="sldImg" idx="2"/>
          </p:nvPr>
        </p:nvSpPr>
        <p:spPr>
          <a:xfrm>
            <a:off x="3028950" y="642938"/>
            <a:ext cx="3086100" cy="1736725"/>
          </a:xfrm>
        </p:spPr>
      </p:sp>
      <p:sp>
        <p:nvSpPr>
          <p:cNvPr id="1049446" name="文本占位符 2"/>
          <p:cNvSpPr>
            <a:spLocks noGrp="1"/>
          </p:cNvSpPr>
          <p:nvPr>
            <p:ph type="body" idx="3"/>
          </p:nvPr>
        </p:nvSpPr>
        <p:spPr/>
        <p:txBody>
          <a:bodyPr/>
          <a:lstStyle/>
          <a:p>
            <a:r>
              <a:rPr lang="zh-CN" altLang="en-US"/>
              <a:t>最后，不忘初心，创造安全的道路状况，为长途司机驾驶保驾护航。</a:t>
            </a:r>
          </a:p>
          <a:p>
            <a:r>
              <a:rPr lang="zh-CN" altLang="en-US"/>
              <a:t>项目分组：</a:t>
            </a:r>
          </a:p>
          <a:p>
            <a:r>
              <a:rPr lang="zh-CN" altLang="en-US"/>
              <a:t>此次挑战杯聚焦创新，协调，绿色，开放，共享，A1智能制造组别符合了创新的发展理念，而我们创新研发了防疲劳“领航员”装置，因此我们选择了A1的项目分组</a:t>
            </a:r>
          </a:p>
          <a:p>
            <a:r>
              <a:rPr lang="zh-CN" altLang="en-US"/>
              <a:t>项目名称：</a:t>
            </a:r>
          </a:p>
          <a:p>
            <a:r>
              <a:rPr lang="zh-CN" altLang="en-US"/>
              <a:t>树莓派主要是在带动监控技术的过程中有点卡顿，视频流传输达不到要求，所以进行了升级更新换代，新装置迷你计算机完全具备了树莓派的功能，且以后可以在系统中加入更多的功能</a:t>
            </a:r>
          </a:p>
          <a:p>
            <a:r>
              <a:rPr lang="zh-CN" altLang="en-US"/>
              <a:t>你们的核心竞争力是什么？</a:t>
            </a:r>
          </a:p>
          <a:p>
            <a:r>
              <a:rPr lang="zh-CN" altLang="en-US"/>
              <a:t>项目成员家族有物流资源，拥有广阔的商业资源</a:t>
            </a:r>
          </a:p>
          <a:p>
            <a:r>
              <a:rPr lang="zh-CN" altLang="en-US"/>
              <a:t>团队成员专业分配合理，有信技，交管，行管等专业发展项目</a:t>
            </a:r>
          </a:p>
          <a:p>
            <a:r>
              <a:rPr lang="zh-CN" altLang="en-US"/>
              <a:t>学校拥有广阔校友资源</a:t>
            </a:r>
          </a:p>
          <a:p>
            <a:r>
              <a:rPr lang="zh-CN" altLang="en-US"/>
              <a:t>产品价格优惠，功能多，性价比高</a:t>
            </a:r>
          </a:p>
          <a:p>
            <a:r>
              <a:rPr lang="zh-CN" altLang="en-US"/>
              <a:t>用户的隐私问题？</a:t>
            </a:r>
          </a:p>
          <a:p>
            <a:r>
              <a:rPr lang="zh-CN" altLang="en-US"/>
              <a:t>我们的出售对象主要是物流运输企业，主要是让老板能看到司机的驾驶状态和车辆轨迹，并且我们会与客户签订用户隐私协议，充分保障客户的隐私权利。</a:t>
            </a:r>
          </a:p>
          <a:p>
            <a:r>
              <a:rPr lang="zh-CN" altLang="en-US"/>
              <a:t>前端市场和后端市场</a:t>
            </a:r>
          </a:p>
          <a:p>
            <a:r>
              <a:rPr lang="zh-CN" altLang="en-US"/>
              <a:t>现在主要是应用于后端市场，但是之后我们会将项目的方向转为前端市场，原因是现在大部分长途运输车辆更换周期长，如果选择前端市场会面临前期创业难度较高的问题。</a:t>
            </a:r>
          </a:p>
          <a:p>
            <a:r>
              <a:rPr lang="zh-CN" altLang="en-US"/>
              <a:t>HTTP协议有什么优点嘛？</a:t>
            </a:r>
          </a:p>
          <a:p>
            <a:r>
              <a:rPr lang="zh-CN" altLang="en-US"/>
              <a:t>只能通过我们设置的特定URL获取GPS的定位信息。</a:t>
            </a:r>
          </a:p>
          <a:p>
            <a:r>
              <a:rPr lang="zh-CN" altLang="en-US"/>
              <a:t>车辆轨迹显示原理</a:t>
            </a:r>
          </a:p>
          <a:p>
            <a:r>
              <a:rPr lang="zh-CN" altLang="en-US"/>
              <a:t>通过特定的URL收集车辆运动的经纬度信息，把回报收集到的经纬度信息在地图上描绘出来。</a:t>
            </a:r>
          </a:p>
          <a:p>
            <a:r>
              <a:rPr lang="zh-CN" altLang="en-US"/>
              <a:t>远程监控的原理</a:t>
            </a:r>
          </a:p>
          <a:p>
            <a:r>
              <a:rPr lang="zh-CN" altLang="en-US"/>
              <a:t>直播技术采用ffmpeg编码为x264以rtmp传递给Nginx服务器，再传递给用户，通过特定的网络URL在VLC媒体播放器收看摄像头捕获到的画面。</a:t>
            </a:r>
          </a:p>
          <a:p>
            <a:r>
              <a:rPr lang="zh-CN" altLang="en-US"/>
              <a:t>GPS定位原理</a:t>
            </a:r>
          </a:p>
          <a:p>
            <a:r>
              <a:rPr lang="zh-CN" altLang="en-US"/>
              <a:t>北斗提供的经纬度信息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idx="2"/>
          </p:nvPr>
        </p:nvSpPr>
        <p:spPr>
          <a:xfrm>
            <a:off x="3028950" y="642938"/>
            <a:ext cx="3086100" cy="1736725"/>
          </a:xfrm>
        </p:spPr>
      </p:sp>
      <p:sp>
        <p:nvSpPr>
          <p:cNvPr id="1048603" name="文本占位符 2"/>
          <p:cNvSpPr>
            <a:spLocks noGrp="1"/>
          </p:cNvSpPr>
          <p:nvPr>
            <p:ph type="body" idx="3"/>
          </p:nvPr>
        </p:nvSpPr>
        <p:spPr/>
        <p:txBody>
          <a:bodyPr/>
          <a:lstStyle/>
          <a:p>
            <a:r>
              <a:rPr lang="zh-CN" altLang="en-US"/>
              <a:t>我将从以下六个方面进行展示：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幻灯片图像占位符 1"/>
          <p:cNvSpPr>
            <a:spLocks noGrp="1" noRot="1" noChangeAspect="1"/>
          </p:cNvSpPr>
          <p:nvPr>
            <p:ph type="sldImg" idx="2"/>
          </p:nvPr>
        </p:nvSpPr>
        <p:spPr>
          <a:xfrm>
            <a:off x="3028950" y="642938"/>
            <a:ext cx="3086100" cy="1736725"/>
          </a:xfrm>
        </p:spPr>
      </p:sp>
      <p:sp>
        <p:nvSpPr>
          <p:cNvPr id="1048678" name="文本占位符 2"/>
          <p:cNvSpPr>
            <a:spLocks noGrp="1"/>
          </p:cNvSpPr>
          <p:nvPr>
            <p:ph type="body" idx="3"/>
          </p:nvPr>
        </p:nvSpPr>
        <p:spPr/>
        <p:txBody>
          <a:bodyPr/>
          <a:lstStyle/>
          <a:p>
            <a:r>
              <a:rPr lang="zh-CN" altLang="en-US"/>
              <a:t>一、项目背景，项目团队在我院团委组织的三下乡等实践活动中，我们关注到我国每年因交通事故导致了大量的人员伤亡和巨额经济损失，严重影响了社会的和谐稳定，项目组对疲劳驾驶展开了调查研究，统计表明，疲劳驾驶在交通事故因素中占比约37％，而在疲劳驾驶对象中又有46%是长途运输司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幻灯片图像占位符 1"/>
          <p:cNvSpPr>
            <a:spLocks noGrp="1" noRot="1" noChangeAspect="1"/>
          </p:cNvSpPr>
          <p:nvPr>
            <p:ph type="sldImg" idx="2"/>
          </p:nvPr>
        </p:nvSpPr>
        <p:spPr>
          <a:xfrm>
            <a:off x="3028950" y="642938"/>
            <a:ext cx="3086100" cy="1736725"/>
          </a:xfrm>
        </p:spPr>
      </p:sp>
      <p:sp>
        <p:nvSpPr>
          <p:cNvPr id="1048899" name="文本占位符 2"/>
          <p:cNvSpPr>
            <a:spLocks noGrp="1"/>
          </p:cNvSpPr>
          <p:nvPr>
            <p:ph type="body" idx="3"/>
          </p:nvPr>
        </p:nvSpPr>
        <p:spPr/>
        <p:txBody>
          <a:bodyPr/>
          <a:lstStyle/>
          <a:p>
            <a:r>
              <a:rPr lang="zh-CN" altLang="en-US"/>
              <a:t>当前，全国的货车营运车辆主要是与物流企业或者其他运输企业合作的方式运作，若在运输过程中，司机因疲劳驾驶导致了交通事故，那么无论是对驾驶人个人还是运输企业，将带来严重的后果。</a:t>
            </a:r>
          </a:p>
          <a:p>
            <a:r>
              <a:rPr lang="zh-CN" altLang="en-US"/>
              <a:t>因此，对于货车司机的疲劳驾驶检测及预防迫在眉睫。目前，我国大型营运车辆拥有量已经达到了千万辆，物流运输企业也在逐年增加。疲劳检测预警设备及相关市场将是一个百亿级的市场。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7" name="幻灯片图像占位符 1"/>
          <p:cNvSpPr>
            <a:spLocks noGrp="1" noRot="1" noChangeAspect="1"/>
          </p:cNvSpPr>
          <p:nvPr>
            <p:ph type="sldImg" idx="2"/>
          </p:nvPr>
        </p:nvSpPr>
        <p:spPr>
          <a:xfrm>
            <a:off x="3028950" y="642938"/>
            <a:ext cx="3086100" cy="1736725"/>
          </a:xfrm>
        </p:spPr>
      </p:sp>
      <p:sp>
        <p:nvSpPr>
          <p:cNvPr id="1048978" name="文本占位符 2"/>
          <p:cNvSpPr>
            <a:spLocks noGrp="1"/>
          </p:cNvSpPr>
          <p:nvPr>
            <p:ph type="body" idx="3"/>
          </p:nvPr>
        </p:nvSpPr>
        <p:spPr/>
        <p:txBody>
          <a:bodyPr/>
          <a:lstStyle/>
          <a:p>
            <a:r>
              <a:rPr lang="zh-CN" altLang="en-US"/>
              <a:t>四、产品组成，产品主要由红外摄像头、数据处理中心、4G模块、GPS定位模块、蓝牙音箱组成。</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幻灯片图像占位符 1"/>
          <p:cNvSpPr>
            <a:spLocks noGrp="1" noRot="1" noChangeAspect="1"/>
          </p:cNvSpPr>
          <p:nvPr>
            <p:ph type="sldImg" idx="2"/>
          </p:nvPr>
        </p:nvSpPr>
        <p:spPr>
          <a:xfrm>
            <a:off x="3028950" y="642938"/>
            <a:ext cx="3086100" cy="1736725"/>
          </a:xfrm>
        </p:spPr>
      </p:sp>
      <p:sp>
        <p:nvSpPr>
          <p:cNvPr id="1048995" name="文本占位符 2"/>
          <p:cNvSpPr>
            <a:spLocks noGrp="1"/>
          </p:cNvSpPr>
          <p:nvPr>
            <p:ph type="body" idx="3"/>
          </p:nvPr>
        </p:nvSpPr>
        <p:spPr/>
        <p:txBody>
          <a:bodyPr/>
          <a:lstStyle/>
          <a:p>
            <a:r>
              <a:rPr lang="zh-CN" altLang="en-US"/>
              <a:t>五、关键技术，项目具有两大关键技术：关键技术一，是人脸检测及特征点定位以及眼部疲劳特征分析，其作用是通过对人脸检测及眼部的特征点定位，分析眼部的疲劳特征，判断驾驶员是否处于疲劳驾驶状态。此技术也是我们的核心自创技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幻灯片图像占位符 1"/>
          <p:cNvSpPr>
            <a:spLocks noGrp="1" noRot="1" noChangeAspect="1"/>
          </p:cNvSpPr>
          <p:nvPr>
            <p:ph type="sldImg" idx="2"/>
          </p:nvPr>
        </p:nvSpPr>
        <p:spPr>
          <a:xfrm>
            <a:off x="3028950" y="642938"/>
            <a:ext cx="3086100" cy="1736725"/>
          </a:xfrm>
        </p:spPr>
      </p:sp>
      <p:sp>
        <p:nvSpPr>
          <p:cNvPr id="1049021" name="文本占位符 2"/>
          <p:cNvSpPr>
            <a:spLocks noGrp="1"/>
          </p:cNvSpPr>
          <p:nvPr>
            <p:ph type="body" idx="3"/>
          </p:nvPr>
        </p:nvSpPr>
        <p:spPr/>
        <p:txBody>
          <a:bodyPr/>
          <a:lstStyle/>
          <a:p>
            <a:r>
              <a:rPr lang="zh-CN" altLang="en-US"/>
              <a:t>关键技术二，通过摄像头采集驾驶人面部视频帧，上传到云服务器，再由HTTP协议由云服务器传输到后台监控屏上，同时我们的GPS功能也可以在显示屏上显示出装置的运动轨迹，使用客户可以在后台实时监控司机的位置和驾驶状态</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idx="2"/>
          </p:nvPr>
        </p:nvSpPr>
        <p:spPr>
          <a:xfrm>
            <a:off x="3028950" y="642938"/>
            <a:ext cx="3086100" cy="1736725"/>
          </a:xfrm>
        </p:spPr>
      </p:sp>
      <p:sp>
        <p:nvSpPr>
          <p:cNvPr id="1049036" name="文本占位符 2"/>
          <p:cNvSpPr>
            <a:spLocks noGrp="1"/>
          </p:cNvSpPr>
          <p:nvPr>
            <p:ph type="body" idx="3"/>
          </p:nvPr>
        </p:nvSpPr>
        <p:spPr/>
        <p:txBody>
          <a:bodyPr/>
          <a:lstStyle/>
          <a:p>
            <a:r>
              <a:rPr lang="zh-CN" altLang="en-US"/>
              <a:t>项目产品在各种环境下都进行了疲劳检测及远程监控测试，测试表明，该产品具有很强的环境适应性。</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4" name="幻灯片图像占位符 1"/>
          <p:cNvSpPr>
            <a:spLocks noGrp="1" noRot="1" noChangeAspect="1"/>
          </p:cNvSpPr>
          <p:nvPr>
            <p:ph type="sldImg" idx="2"/>
          </p:nvPr>
        </p:nvSpPr>
        <p:spPr>
          <a:xfrm>
            <a:off x="3028950" y="642938"/>
            <a:ext cx="3086100" cy="1736725"/>
          </a:xfrm>
        </p:spPr>
      </p:sp>
      <p:sp>
        <p:nvSpPr>
          <p:cNvPr id="1049215" name="文本占位符 2"/>
          <p:cNvSpPr>
            <a:spLocks noGrp="1"/>
          </p:cNvSpPr>
          <p:nvPr>
            <p:ph type="body" idx="3"/>
          </p:nvPr>
        </p:nvSpPr>
        <p:spPr/>
        <p:txBody>
          <a:bodyPr/>
          <a:lstStyle/>
          <a:p>
            <a:r>
              <a:rPr lang="zh-CN" altLang="en-US"/>
              <a:t>三、竞品分析，由我们团队自主研发的产品与该领域具有代表性的产品相比，使用环境不受限，并且在各种基础设备上都有比较优势。</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049041" name="bk object 16"/>
          <p:cNvSpPr/>
          <p:nvPr/>
        </p:nvSpPr>
        <p:spPr>
          <a:xfrm>
            <a:off x="0" y="1758695"/>
            <a:ext cx="9144000" cy="3384804"/>
          </a:xfrm>
          <a:prstGeom prst="rect">
            <a:avLst/>
          </a:prstGeom>
          <a:blipFill>
            <a:blip r:embed="rId2" cstate="print"/>
            <a:stretch>
              <a:fillRect/>
            </a:stretch>
          </a:blipFill>
        </p:spPr>
        <p:txBody>
          <a:bodyPr wrap="square" lIns="0" tIns="0" rIns="0" bIns="0" rtlCol="0"/>
          <a:lstStyle/>
          <a:p>
            <a:endParaRPr/>
          </a:p>
        </p:txBody>
      </p:sp>
      <p:sp>
        <p:nvSpPr>
          <p:cNvPr id="1049042" name="bk object 17"/>
          <p:cNvSpPr/>
          <p:nvPr/>
        </p:nvSpPr>
        <p:spPr>
          <a:xfrm>
            <a:off x="0" y="1705355"/>
            <a:ext cx="9144000" cy="1805939"/>
          </a:xfrm>
          <a:prstGeom prst="rect">
            <a:avLst/>
          </a:prstGeom>
          <a:blipFill>
            <a:blip r:embed="rId3" cstate="print"/>
            <a:stretch>
              <a:fillRect/>
            </a:stretch>
          </a:blipFill>
        </p:spPr>
        <p:txBody>
          <a:bodyPr wrap="square" lIns="0" tIns="0" rIns="0" bIns="0" rtlCol="0"/>
          <a:lstStyle/>
          <a:p>
            <a:endParaRPr/>
          </a:p>
        </p:txBody>
      </p:sp>
      <p:sp>
        <p:nvSpPr>
          <p:cNvPr id="1049043" name="Holder 2"/>
          <p:cNvSpPr>
            <a:spLocks noGrp="1"/>
          </p:cNvSpPr>
          <p:nvPr>
            <p:ph type="ctrTitle"/>
          </p:nvPr>
        </p:nvSpPr>
        <p:spPr>
          <a:xfrm>
            <a:off x="3288956" y="643407"/>
            <a:ext cx="2566086" cy="788669"/>
          </a:xfrm>
          <a:prstGeom prst="rect">
            <a:avLst/>
          </a:prstGeom>
        </p:spPr>
        <p:txBody>
          <a:bodyPr wrap="square" lIns="0" tIns="0" rIns="0" bIns="0">
            <a:spAutoFit/>
          </a:bodyPr>
          <a:lstStyle>
            <a:lvl1pPr>
              <a:defRPr sz="5000" b="1" i="0">
                <a:solidFill>
                  <a:srgbClr val="E6412A"/>
                </a:solidFill>
                <a:latin typeface="微软雅黑" panose="020B0503020204020204" charset="-122"/>
                <a:cs typeface="微软雅黑" panose="020B0503020204020204" charset="-122"/>
              </a:defRPr>
            </a:lvl1pPr>
          </a:lstStyle>
          <a:p>
            <a:endParaRPr/>
          </a:p>
        </p:txBody>
      </p:sp>
      <p:sp>
        <p:nvSpPr>
          <p:cNvPr id="1049044" name="Holder 3"/>
          <p:cNvSpPr>
            <a:spLocks noGrp="1"/>
          </p:cNvSpPr>
          <p:nvPr>
            <p:ph type="subTitle" idx="4"/>
          </p:nvPr>
        </p:nvSpPr>
        <p:spPr>
          <a:xfrm>
            <a:off x="1371600" y="2880360"/>
            <a:ext cx="6400800" cy="1285875"/>
          </a:xfrm>
          <a:prstGeom prst="rect">
            <a:avLst/>
          </a:prstGeom>
        </p:spPr>
        <p:txBody>
          <a:bodyPr wrap="square" lIns="0" tIns="0" rIns="0" bIns="0">
            <a:spAutoFit/>
          </a:bodyPr>
          <a:lstStyle/>
          <a:p>
            <a:endParaRPr/>
          </a:p>
        </p:txBody>
      </p:sp>
      <p:sp>
        <p:nvSpPr>
          <p:cNvPr id="104904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904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9047"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2000" b="0" i="0">
                <a:solidFill>
                  <a:srgbClr val="252525"/>
                </a:solidFill>
                <a:latin typeface="黑体" panose="02010609060101010101" charset="-122"/>
                <a:cs typeface="黑体" panose="02010609060101010101" charset="-122"/>
              </a:defRPr>
            </a:lvl1pPr>
          </a:lstStyle>
          <a:p>
            <a:endParaRPr/>
          </a:p>
        </p:txBody>
      </p:sp>
      <p:sp>
        <p:nvSpPr>
          <p:cNvPr id="1048605" name="Holder 3"/>
          <p:cNvSpPr>
            <a:spLocks noGrp="1"/>
          </p:cNvSpPr>
          <p:nvPr>
            <p:ph type="body" idx="1"/>
          </p:nvPr>
        </p:nvSpPr>
        <p:spPr/>
        <p:txBody>
          <a:bodyPr lIns="0" tIns="0" rIns="0" bIns="0"/>
          <a:lstStyle/>
          <a:p>
            <a:endParaRPr/>
          </a:p>
        </p:txBody>
      </p:sp>
      <p:sp>
        <p:nvSpPr>
          <p:cNvPr id="104860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860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049091" name="bk object 16"/>
          <p:cNvSpPr/>
          <p:nvPr/>
        </p:nvSpPr>
        <p:spPr>
          <a:xfrm>
            <a:off x="7210082" y="4413594"/>
            <a:ext cx="1934210" cy="730250"/>
          </a:xfrm>
          <a:custGeom>
            <a:avLst/>
            <a:gdLst/>
            <a:ahLst/>
            <a:cxnLst/>
            <a:rect l="l" t="t" r="r" b="b"/>
            <a:pathLst>
              <a:path w="1934209" h="730250">
                <a:moveTo>
                  <a:pt x="1933917" y="729905"/>
                </a:moveTo>
                <a:lnTo>
                  <a:pt x="0" y="729905"/>
                </a:lnTo>
                <a:lnTo>
                  <a:pt x="1933917" y="0"/>
                </a:lnTo>
                <a:lnTo>
                  <a:pt x="1933917" y="729905"/>
                </a:lnTo>
                <a:close/>
              </a:path>
            </a:pathLst>
          </a:custGeom>
          <a:solidFill>
            <a:srgbClr val="E64135"/>
          </a:solidFill>
        </p:spPr>
        <p:txBody>
          <a:bodyPr wrap="square" lIns="0" tIns="0" rIns="0" bIns="0" rtlCol="0"/>
          <a:lstStyle/>
          <a:p>
            <a:endParaRPr/>
          </a:p>
        </p:txBody>
      </p:sp>
      <p:sp>
        <p:nvSpPr>
          <p:cNvPr id="1049092" name="bk object 17"/>
          <p:cNvSpPr/>
          <p:nvPr/>
        </p:nvSpPr>
        <p:spPr>
          <a:xfrm>
            <a:off x="611123" y="214884"/>
            <a:ext cx="361315" cy="361315"/>
          </a:xfrm>
          <a:custGeom>
            <a:avLst/>
            <a:gdLst/>
            <a:ahLst/>
            <a:cxnLst/>
            <a:rect l="l" t="t" r="r" b="b"/>
            <a:pathLst>
              <a:path w="361315" h="361315">
                <a:moveTo>
                  <a:pt x="0" y="0"/>
                </a:moveTo>
                <a:lnTo>
                  <a:pt x="361188" y="0"/>
                </a:lnTo>
                <a:lnTo>
                  <a:pt x="361188" y="361187"/>
                </a:lnTo>
                <a:lnTo>
                  <a:pt x="0" y="361187"/>
                </a:lnTo>
                <a:lnTo>
                  <a:pt x="0" y="0"/>
                </a:lnTo>
                <a:close/>
              </a:path>
            </a:pathLst>
          </a:custGeom>
          <a:solidFill>
            <a:srgbClr val="E6412A"/>
          </a:solidFill>
        </p:spPr>
        <p:txBody>
          <a:bodyPr wrap="square" lIns="0" tIns="0" rIns="0" bIns="0" rtlCol="0"/>
          <a:lstStyle/>
          <a:p>
            <a:endParaRPr/>
          </a:p>
        </p:txBody>
      </p:sp>
      <p:sp>
        <p:nvSpPr>
          <p:cNvPr id="1049093" name="Holder 2"/>
          <p:cNvSpPr>
            <a:spLocks noGrp="1"/>
          </p:cNvSpPr>
          <p:nvPr>
            <p:ph type="title"/>
          </p:nvPr>
        </p:nvSpPr>
        <p:spPr/>
        <p:txBody>
          <a:bodyPr lIns="0" tIns="0" rIns="0" bIns="0"/>
          <a:lstStyle>
            <a:lvl1pPr>
              <a:defRPr sz="2000" b="0" i="0">
                <a:solidFill>
                  <a:srgbClr val="252525"/>
                </a:solidFill>
                <a:latin typeface="黑体" panose="02010609060101010101" charset="-122"/>
                <a:cs typeface="黑体" panose="02010609060101010101" charset="-122"/>
              </a:defRPr>
            </a:lvl1pPr>
          </a:lstStyle>
          <a:p>
            <a:endParaRPr/>
          </a:p>
        </p:txBody>
      </p:sp>
      <p:sp>
        <p:nvSpPr>
          <p:cNvPr id="1049094" name="Holder 3"/>
          <p:cNvSpPr>
            <a:spLocks noGrp="1"/>
          </p:cNvSpPr>
          <p:nvPr>
            <p:ph sz="half" idx="2"/>
          </p:nvPr>
        </p:nvSpPr>
        <p:spPr>
          <a:xfrm>
            <a:off x="457200" y="1183005"/>
            <a:ext cx="3977640" cy="3394710"/>
          </a:xfrm>
          <a:prstGeom prst="rect">
            <a:avLst/>
          </a:prstGeom>
        </p:spPr>
        <p:txBody>
          <a:bodyPr wrap="square" lIns="0" tIns="0" rIns="0" bIns="0">
            <a:spAutoFit/>
          </a:bodyPr>
          <a:lstStyle/>
          <a:p>
            <a:endParaRPr/>
          </a:p>
        </p:txBody>
      </p:sp>
      <p:sp>
        <p:nvSpPr>
          <p:cNvPr id="1049095" name="Holder 4"/>
          <p:cNvSpPr>
            <a:spLocks noGrp="1"/>
          </p:cNvSpPr>
          <p:nvPr>
            <p:ph sz="half" idx="3"/>
          </p:nvPr>
        </p:nvSpPr>
        <p:spPr>
          <a:xfrm>
            <a:off x="4709160" y="1183005"/>
            <a:ext cx="3977640" cy="3394710"/>
          </a:xfrm>
          <a:prstGeom prst="rect">
            <a:avLst/>
          </a:prstGeom>
        </p:spPr>
        <p:txBody>
          <a:bodyPr wrap="square" lIns="0" tIns="0" rIns="0" bIns="0">
            <a:spAutoFit/>
          </a:bodyPr>
          <a:lstStyle/>
          <a:p>
            <a:endParaRPr/>
          </a:p>
        </p:txBody>
      </p:sp>
      <p:sp>
        <p:nvSpPr>
          <p:cNvPr id="104909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909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9098"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9447" name="Holder 2"/>
          <p:cNvSpPr>
            <a:spLocks noGrp="1"/>
          </p:cNvSpPr>
          <p:nvPr>
            <p:ph type="title"/>
          </p:nvPr>
        </p:nvSpPr>
        <p:spPr/>
        <p:txBody>
          <a:bodyPr lIns="0" tIns="0" rIns="0" bIns="0"/>
          <a:lstStyle>
            <a:lvl1pPr>
              <a:defRPr sz="2000" b="0" i="0">
                <a:solidFill>
                  <a:srgbClr val="252525"/>
                </a:solidFill>
                <a:latin typeface="黑体" panose="02010609060101010101" charset="-122"/>
                <a:cs typeface="黑体" panose="02010609060101010101" charset="-122"/>
              </a:defRPr>
            </a:lvl1pPr>
          </a:lstStyle>
          <a:p>
            <a:endParaRPr/>
          </a:p>
        </p:txBody>
      </p:sp>
      <p:sp>
        <p:nvSpPr>
          <p:cNvPr id="104944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944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9450"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945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945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9453"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8921" name="矩形 3"/>
          <p:cNvSpPr/>
          <p:nvPr userDrawn="1"/>
        </p:nvSpPr>
        <p:spPr>
          <a:xfrm>
            <a:off x="7812360" y="4856553"/>
            <a:ext cx="775136" cy="281940"/>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1048922" name="直角三角形 12"/>
          <p:cNvSpPr/>
          <p:nvPr userDrawn="1"/>
        </p:nvSpPr>
        <p:spPr>
          <a:xfrm flipH="1">
            <a:off x="7210085" y="4409708"/>
            <a:ext cx="1944216" cy="733792"/>
          </a:xfrm>
          <a:custGeom>
            <a:avLst/>
            <a:gdLst>
              <a:gd name="connsiteX0" fmla="*/ 0 w 1944216"/>
              <a:gd name="connsiteY0" fmla="*/ 1008112 h 1008112"/>
              <a:gd name="connsiteX1" fmla="*/ 0 w 1944216"/>
              <a:gd name="connsiteY1" fmla="*/ 0 h 1008112"/>
              <a:gd name="connsiteX2" fmla="*/ 1944216 w 1944216"/>
              <a:gd name="connsiteY2" fmla="*/ 1008112 h 1008112"/>
              <a:gd name="connsiteX3" fmla="*/ 0 w 1944216"/>
              <a:gd name="connsiteY3" fmla="*/ 1008112 h 1008112"/>
              <a:gd name="connsiteX0-1" fmla="*/ 0 w 1944216"/>
              <a:gd name="connsiteY0-2" fmla="*/ 733792 h 733792"/>
              <a:gd name="connsiteX1-3" fmla="*/ 0 w 1944216"/>
              <a:gd name="connsiteY1-4" fmla="*/ 0 h 733792"/>
              <a:gd name="connsiteX2-5" fmla="*/ 1944216 w 1944216"/>
              <a:gd name="connsiteY2-6" fmla="*/ 733792 h 733792"/>
              <a:gd name="connsiteX3-7" fmla="*/ 0 w 1944216"/>
              <a:gd name="connsiteY3-8" fmla="*/ 733792 h 733792"/>
            </a:gdLst>
            <a:ahLst/>
            <a:cxnLst>
              <a:cxn ang="0">
                <a:pos x="connsiteX0-1" y="connsiteY0-2"/>
              </a:cxn>
              <a:cxn ang="0">
                <a:pos x="connsiteX1-3" y="connsiteY1-4"/>
              </a:cxn>
              <a:cxn ang="0">
                <a:pos x="connsiteX2-5" y="connsiteY2-6"/>
              </a:cxn>
              <a:cxn ang="0">
                <a:pos x="connsiteX3-7" y="connsiteY3-8"/>
              </a:cxn>
            </a:cxnLst>
            <a:rect l="l" t="t" r="r" b="b"/>
            <a:pathLst>
              <a:path w="1944216" h="733792">
                <a:moveTo>
                  <a:pt x="0" y="733792"/>
                </a:moveTo>
                <a:lnTo>
                  <a:pt x="0" y="0"/>
                </a:lnTo>
                <a:lnTo>
                  <a:pt x="1944216" y="733792"/>
                </a:lnTo>
                <a:lnTo>
                  <a:pt x="0" y="733792"/>
                </a:lnTo>
                <a:close/>
              </a:path>
            </a:pathLst>
          </a:custGeom>
          <a:solidFill>
            <a:srgbClr val="E6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k object 16"/>
          <p:cNvSpPr/>
          <p:nvPr/>
        </p:nvSpPr>
        <p:spPr>
          <a:xfrm>
            <a:off x="7210082" y="4413594"/>
            <a:ext cx="1934210" cy="730250"/>
          </a:xfrm>
          <a:custGeom>
            <a:avLst/>
            <a:gdLst/>
            <a:ahLst/>
            <a:cxnLst/>
            <a:rect l="l" t="t" r="r" b="b"/>
            <a:pathLst>
              <a:path w="1934209" h="730250">
                <a:moveTo>
                  <a:pt x="1933917" y="729905"/>
                </a:moveTo>
                <a:lnTo>
                  <a:pt x="0" y="729905"/>
                </a:lnTo>
                <a:lnTo>
                  <a:pt x="1933917" y="0"/>
                </a:lnTo>
                <a:lnTo>
                  <a:pt x="1933917" y="729905"/>
                </a:lnTo>
                <a:close/>
              </a:path>
            </a:pathLst>
          </a:custGeom>
          <a:solidFill>
            <a:srgbClr val="E64135"/>
          </a:solidFill>
        </p:spPr>
        <p:txBody>
          <a:bodyPr wrap="square" lIns="0" tIns="0" rIns="0" bIns="0" rtlCol="0"/>
          <a:lstStyle/>
          <a:p>
            <a:endParaRPr/>
          </a:p>
        </p:txBody>
      </p:sp>
      <p:sp>
        <p:nvSpPr>
          <p:cNvPr id="1048577" name="Holder 2"/>
          <p:cNvSpPr>
            <a:spLocks noGrp="1"/>
          </p:cNvSpPr>
          <p:nvPr>
            <p:ph type="title"/>
          </p:nvPr>
        </p:nvSpPr>
        <p:spPr>
          <a:xfrm>
            <a:off x="510540" y="311388"/>
            <a:ext cx="8142605" cy="782955"/>
          </a:xfrm>
          <a:prstGeom prst="rect">
            <a:avLst/>
          </a:prstGeom>
        </p:spPr>
        <p:txBody>
          <a:bodyPr wrap="square" lIns="0" tIns="0" rIns="0" bIns="0">
            <a:spAutoFit/>
          </a:bodyPr>
          <a:lstStyle>
            <a:lvl1pPr>
              <a:defRPr sz="2000" b="0" i="0">
                <a:solidFill>
                  <a:srgbClr val="252525"/>
                </a:solidFill>
                <a:latin typeface="黑体" panose="02010609060101010101" charset="-122"/>
                <a:cs typeface="黑体" panose="02010609060101010101" charset="-122"/>
              </a:defRPr>
            </a:lvl1pPr>
          </a:lstStyle>
          <a:p>
            <a:endParaRPr/>
          </a:p>
        </p:txBody>
      </p:sp>
      <p:sp>
        <p:nvSpPr>
          <p:cNvPr id="1048578" name="Holder 3"/>
          <p:cNvSpPr>
            <a:spLocks noGrp="1"/>
          </p:cNvSpPr>
          <p:nvPr>
            <p:ph type="body" idx="1"/>
          </p:nvPr>
        </p:nvSpPr>
        <p:spPr>
          <a:xfrm>
            <a:off x="457200" y="1183005"/>
            <a:ext cx="8229600" cy="3394710"/>
          </a:xfrm>
          <a:prstGeom prst="rect">
            <a:avLst/>
          </a:prstGeom>
        </p:spPr>
        <p:txBody>
          <a:bodyPr wrap="square" lIns="0" tIns="0" rIns="0" bIns="0">
            <a:spAutoFit/>
          </a:bodyPr>
          <a:lstStyle/>
          <a:p>
            <a:endParaRPr/>
          </a:p>
        </p:txBody>
      </p:sp>
      <p:sp>
        <p:nvSpPr>
          <p:cNvPr id="1048579"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1048581"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1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0.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9.jpeg"/><Relationship Id="rId2" Type="http://schemas.openxmlformats.org/officeDocument/2006/relationships/tags" Target="../tags/tag3.xml"/><Relationship Id="rId16" Type="http://schemas.openxmlformats.org/officeDocument/2006/relationships/image" Target="../media/image13.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8.jpeg"/><Relationship Id="rId5" Type="http://schemas.openxmlformats.org/officeDocument/2006/relationships/tags" Target="../tags/tag6.xml"/><Relationship Id="rId15" Type="http://schemas.openxmlformats.org/officeDocument/2006/relationships/image" Target="../media/image12.png"/><Relationship Id="rId10" Type="http://schemas.openxmlformats.org/officeDocument/2006/relationships/notesSlide" Target="../notesSlides/notesSlide5.xml"/><Relationship Id="rId4" Type="http://schemas.openxmlformats.org/officeDocument/2006/relationships/tags" Target="../tags/tag5.xml"/><Relationship Id="rId9" Type="http://schemas.openxmlformats.org/officeDocument/2006/relationships/slideLayout" Target="../slideLayouts/slideLayout2.xml"/><Relationship Id="rId1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18" Type="http://schemas.openxmlformats.org/officeDocument/2006/relationships/image" Target="../media/image23.jpeg"/><Relationship Id="rId3" Type="http://schemas.openxmlformats.org/officeDocument/2006/relationships/image" Target="../media/image17.png"/><Relationship Id="rId7" Type="http://schemas.openxmlformats.org/officeDocument/2006/relationships/image" Target="../media/image25.png"/><Relationship Id="rId12" Type="http://schemas.openxmlformats.org/officeDocument/2006/relationships/customXml" Target="../ink/ink5.xml"/><Relationship Id="rId17" Type="http://schemas.openxmlformats.org/officeDocument/2006/relationships/image" Target="../media/image22.jpe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0.png"/><Relationship Id="rId10" Type="http://schemas.openxmlformats.org/officeDocument/2006/relationships/customXml" Target="../ink/ink4.xml"/><Relationship Id="rId19" Type="http://schemas.openxmlformats.org/officeDocument/2006/relationships/image" Target="../media/image28.png"/><Relationship Id="rId4" Type="http://schemas.openxmlformats.org/officeDocument/2006/relationships/customXml" Target="../ink/ink1.xml"/><Relationship Id="rId9" Type="http://schemas.openxmlformats.org/officeDocument/2006/relationships/image" Target="../media/image26.png"/><Relationship Id="rId1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jpe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8"/>
          <p:cNvPicPr>
            <a:picLocks noChangeAspect="1"/>
          </p:cNvPicPr>
          <p:nvPr/>
        </p:nvPicPr>
        <p:blipFill rotWithShape="1">
          <a:blip r:embed="rId3"/>
          <a:srcRect/>
          <a:stretch>
            <a:fillRect/>
          </a:stretch>
        </p:blipFill>
        <p:spPr>
          <a:xfrm>
            <a:off x="4066176" y="0"/>
            <a:ext cx="5077824" cy="5143500"/>
          </a:xfrm>
          <a:prstGeom prst="rect">
            <a:avLst/>
          </a:prstGeom>
        </p:spPr>
      </p:pic>
      <p:sp>
        <p:nvSpPr>
          <p:cNvPr id="1048582" name="矩形 3"/>
          <p:cNvSpPr/>
          <p:nvPr/>
        </p:nvSpPr>
        <p:spPr>
          <a:xfrm>
            <a:off x="0" y="0"/>
            <a:ext cx="251520" cy="5143500"/>
          </a:xfrm>
          <a:prstGeom prst="rect">
            <a:avLst/>
          </a:prstGeom>
          <a:solidFill>
            <a:srgbClr val="E64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583" name="矩形 4"/>
          <p:cNvSpPr/>
          <p:nvPr/>
        </p:nvSpPr>
        <p:spPr>
          <a:xfrm>
            <a:off x="3923928" y="0"/>
            <a:ext cx="2664296" cy="5143500"/>
          </a:xfrm>
          <a:prstGeom prst="rect">
            <a:avLst/>
          </a:prstGeom>
          <a:gradFill flip="none" rotWithShape="1">
            <a:gsLst>
              <a:gs pos="0">
                <a:schemeClr val="bg1">
                  <a:alpha val="0"/>
                </a:schemeClr>
              </a:gs>
              <a:gs pos="93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584" name="直角三角形 12"/>
          <p:cNvSpPr/>
          <p:nvPr/>
        </p:nvSpPr>
        <p:spPr>
          <a:xfrm flipH="1">
            <a:off x="7210085" y="4409708"/>
            <a:ext cx="1944216" cy="733792"/>
          </a:xfrm>
          <a:custGeom>
            <a:avLst/>
            <a:gdLst>
              <a:gd name="connsiteX0" fmla="*/ 0 w 1944216"/>
              <a:gd name="connsiteY0" fmla="*/ 1008112 h 1008112"/>
              <a:gd name="connsiteX1" fmla="*/ 0 w 1944216"/>
              <a:gd name="connsiteY1" fmla="*/ 0 h 1008112"/>
              <a:gd name="connsiteX2" fmla="*/ 1944216 w 1944216"/>
              <a:gd name="connsiteY2" fmla="*/ 1008112 h 1008112"/>
              <a:gd name="connsiteX3" fmla="*/ 0 w 1944216"/>
              <a:gd name="connsiteY3" fmla="*/ 1008112 h 1008112"/>
              <a:gd name="connsiteX0-1" fmla="*/ 0 w 1944216"/>
              <a:gd name="connsiteY0-2" fmla="*/ 733792 h 733792"/>
              <a:gd name="connsiteX1-3" fmla="*/ 0 w 1944216"/>
              <a:gd name="connsiteY1-4" fmla="*/ 0 h 733792"/>
              <a:gd name="connsiteX2-5" fmla="*/ 1944216 w 1944216"/>
              <a:gd name="connsiteY2-6" fmla="*/ 733792 h 733792"/>
              <a:gd name="connsiteX3-7" fmla="*/ 0 w 1944216"/>
              <a:gd name="connsiteY3-8" fmla="*/ 733792 h 733792"/>
            </a:gdLst>
            <a:ahLst/>
            <a:cxnLst>
              <a:cxn ang="0">
                <a:pos x="connsiteX0-1" y="connsiteY0-2"/>
              </a:cxn>
              <a:cxn ang="0">
                <a:pos x="connsiteX1-3" y="connsiteY1-4"/>
              </a:cxn>
              <a:cxn ang="0">
                <a:pos x="connsiteX2-5" y="connsiteY2-6"/>
              </a:cxn>
              <a:cxn ang="0">
                <a:pos x="connsiteX3-7" y="connsiteY3-8"/>
              </a:cxn>
            </a:cxnLst>
            <a:rect l="l" t="t" r="r" b="b"/>
            <a:pathLst>
              <a:path w="1944216" h="733792">
                <a:moveTo>
                  <a:pt x="0" y="733792"/>
                </a:moveTo>
                <a:lnTo>
                  <a:pt x="0" y="0"/>
                </a:lnTo>
                <a:lnTo>
                  <a:pt x="1944216" y="733792"/>
                </a:lnTo>
                <a:lnTo>
                  <a:pt x="0" y="733792"/>
                </a:lnTo>
                <a:close/>
              </a:path>
            </a:pathLst>
          </a:custGeom>
          <a:solidFill>
            <a:srgbClr val="E6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585" name="object 5"/>
          <p:cNvSpPr txBox="1">
            <a:spLocks noGrp="1"/>
          </p:cNvSpPr>
          <p:nvPr/>
        </p:nvSpPr>
        <p:spPr>
          <a:xfrm>
            <a:off x="330200" y="724535"/>
            <a:ext cx="5123815" cy="749935"/>
          </a:xfrm>
          <a:prstGeom prst="rect">
            <a:avLst/>
          </a:prstGeom>
        </p:spPr>
        <p:txBody>
          <a:bodyPr vert="horz" wrap="square" lIns="0" tIns="13335" rIns="0" bIns="0" rtlCol="0">
            <a:spAutoFit/>
          </a:bodyPr>
          <a:lstStyle>
            <a:lvl1pPr>
              <a:defRPr sz="2000" b="0" i="0">
                <a:solidFill>
                  <a:srgbClr val="252525"/>
                </a:solidFill>
                <a:latin typeface="黑体" panose="02010609060101010101" charset="-122"/>
                <a:ea typeface="+mj-ea"/>
                <a:cs typeface="黑体" panose="02010609060101010101" charset="-122"/>
              </a:defRPr>
            </a:lvl1pPr>
          </a:lstStyle>
          <a:p>
            <a:pPr marL="12700">
              <a:lnSpc>
                <a:spcPct val="100000"/>
              </a:lnSpc>
              <a:spcBef>
                <a:spcPts val="105"/>
              </a:spcBef>
            </a:pPr>
            <a:r>
              <a:rPr sz="5000" b="1" dirty="0">
                <a:solidFill>
                  <a:srgbClr val="E6412A"/>
                </a:solidFill>
                <a:latin typeface="黑体" panose="02010609060101010101" charset="-122"/>
                <a:cs typeface="黑体" panose="02010609060101010101" charset="-122"/>
              </a:rPr>
              <a:t>“</a:t>
            </a:r>
            <a:r>
              <a:rPr lang="zh-CN" sz="5000" b="1" dirty="0">
                <a:solidFill>
                  <a:srgbClr val="E6412A"/>
                </a:solidFill>
                <a:latin typeface="黑体" panose="02010609060101010101" charset="-122"/>
                <a:cs typeface="黑体" panose="02010609060101010101" charset="-122"/>
              </a:rPr>
              <a:t>护航者</a:t>
            </a:r>
            <a:r>
              <a:rPr sz="5000" b="1" spc="-15" dirty="0">
                <a:solidFill>
                  <a:srgbClr val="E6412A"/>
                </a:solidFill>
                <a:latin typeface="黑体" panose="02010609060101010101" charset="-122"/>
                <a:cs typeface="黑体" panose="02010609060101010101" charset="-122"/>
              </a:rPr>
              <a:t>”</a:t>
            </a:r>
            <a:endParaRPr sz="5000">
              <a:latin typeface="黑体" panose="02010609060101010101" charset="-122"/>
              <a:cs typeface="黑体" panose="02010609060101010101" charset="-122"/>
            </a:endParaRPr>
          </a:p>
        </p:txBody>
      </p:sp>
      <p:sp>
        <p:nvSpPr>
          <p:cNvPr id="1048586" name="object 6"/>
          <p:cNvSpPr txBox="1"/>
          <p:nvPr/>
        </p:nvSpPr>
        <p:spPr>
          <a:xfrm>
            <a:off x="1470660" y="1699895"/>
            <a:ext cx="7040880" cy="320675"/>
          </a:xfrm>
          <a:prstGeom prst="rect">
            <a:avLst/>
          </a:prstGeom>
        </p:spPr>
        <p:txBody>
          <a:bodyPr vert="horz" wrap="square" lIns="0" tIns="13335" rIns="0" bIns="0" rtlCol="0">
            <a:spAutoFit/>
          </a:bodyPr>
          <a:lstStyle/>
          <a:p>
            <a:pPr marL="12700">
              <a:lnSpc>
                <a:spcPct val="100000"/>
              </a:lnSpc>
              <a:spcBef>
                <a:spcPts val="105"/>
              </a:spcBef>
            </a:pPr>
            <a:r>
              <a:rPr sz="2000" dirty="0" err="1">
                <a:solidFill>
                  <a:srgbClr val="252525"/>
                </a:solidFill>
                <a:latin typeface="黑体" panose="02010609060101010101" charset="-122"/>
                <a:cs typeface="黑体" panose="02010609060101010101" charset="-122"/>
              </a:rPr>
              <a:t>疲劳预警及远程监控装</a:t>
            </a:r>
            <a:r>
              <a:rPr sz="2000" spc="5" dirty="0" err="1">
                <a:solidFill>
                  <a:srgbClr val="252525"/>
                </a:solidFill>
                <a:latin typeface="黑体" panose="02010609060101010101" charset="-122"/>
                <a:cs typeface="黑体" panose="02010609060101010101" charset="-122"/>
              </a:rPr>
              <a:t>置</a:t>
            </a:r>
            <a:endParaRPr sz="2000" dirty="0">
              <a:latin typeface="黑体" panose="02010609060101010101" charset="-122"/>
              <a:cs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6" name="Title 6"/>
          <p:cNvSpPr txBox="1"/>
          <p:nvPr>
            <p:custDataLst>
              <p:tags r:id="rId1"/>
            </p:custDataLst>
          </p:nvPr>
        </p:nvSpPr>
        <p:spPr>
          <a:xfrm>
            <a:off x="6324600" y="3885565"/>
            <a:ext cx="1857375" cy="819150"/>
          </a:xfrm>
          <a:prstGeom prst="rect">
            <a:avLst/>
          </a:prstGeom>
          <a:noFill/>
          <a:ln w="12700">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20000"/>
              </a:lnSpc>
              <a:spcBef>
                <a:spcPts val="0"/>
              </a:spcBef>
              <a:spcAft>
                <a:spcPts val="800"/>
              </a:spcAft>
              <a:buSzPct val="100000"/>
              <a:buFont typeface="Wingdings" panose="05000000000000000000" charset="0"/>
              <a:buNone/>
            </a:pPr>
            <a:r>
              <a:rPr altLang="zh-CN"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rPr>
              <a:t> </a:t>
            </a:r>
          </a:p>
        </p:txBody>
      </p:sp>
      <p:sp>
        <p:nvSpPr>
          <p:cNvPr id="1049217" name="矩形 1"/>
          <p:cNvSpPr/>
          <p:nvPr/>
        </p:nvSpPr>
        <p:spPr>
          <a:xfrm>
            <a:off x="611561" y="215521"/>
            <a:ext cx="360039" cy="360040"/>
          </a:xfrm>
          <a:prstGeom prst="rect">
            <a:avLst/>
          </a:prstGeom>
          <a:solidFill>
            <a:srgbClr val="E64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charset="-122"/>
              <a:cs typeface="Arial" panose="020B0604020202020204" pitchFamily="34" charset="0"/>
            </a:endParaRPr>
          </a:p>
        </p:txBody>
      </p:sp>
      <p:grpSp>
        <p:nvGrpSpPr>
          <p:cNvPr id="128" name="组合 78"/>
          <p:cNvGrpSpPr/>
          <p:nvPr/>
        </p:nvGrpSpPr>
        <p:grpSpPr>
          <a:xfrm>
            <a:off x="2345057" y="911225"/>
            <a:ext cx="4069078" cy="3383915"/>
            <a:chOff x="3213" y="1435"/>
            <a:chExt cx="6408" cy="5329"/>
          </a:xfrm>
        </p:grpSpPr>
        <p:grpSp>
          <p:nvGrpSpPr>
            <p:cNvPr id="129" name="组合 75"/>
            <p:cNvGrpSpPr/>
            <p:nvPr/>
          </p:nvGrpSpPr>
          <p:grpSpPr>
            <a:xfrm>
              <a:off x="3213" y="1435"/>
              <a:ext cx="6408" cy="5329"/>
              <a:chOff x="3213" y="1435"/>
              <a:chExt cx="6408" cy="5329"/>
            </a:xfrm>
          </p:grpSpPr>
          <p:grpSp>
            <p:nvGrpSpPr>
              <p:cNvPr id="130" name="0cd64ff8-5b4f-4f51-8f73-e86e732b14d0"/>
              <p:cNvGrpSpPr>
                <a:grpSpLocks noChangeAspect="1"/>
              </p:cNvGrpSpPr>
              <p:nvPr/>
            </p:nvGrpSpPr>
            <p:grpSpPr>
              <a:xfrm>
                <a:off x="3213" y="1435"/>
                <a:ext cx="6408" cy="5329"/>
                <a:chOff x="3790298" y="2366313"/>
                <a:chExt cx="4173979" cy="3375202"/>
              </a:xfrm>
            </p:grpSpPr>
            <p:grpSp>
              <p:nvGrpSpPr>
                <p:cNvPr id="131" name="组合 11"/>
                <p:cNvGrpSpPr/>
                <p:nvPr/>
              </p:nvGrpSpPr>
              <p:grpSpPr>
                <a:xfrm>
                  <a:off x="5496828" y="2533907"/>
                  <a:ext cx="2432204" cy="2432204"/>
                  <a:chOff x="14382607" y="3858443"/>
                  <a:chExt cx="4864408" cy="4864408"/>
                </a:xfrm>
              </p:grpSpPr>
              <p:sp>
                <p:nvSpPr>
                  <p:cNvPr id="1049218" name="椭圆 25"/>
                  <p:cNvSpPr/>
                  <p:nvPr/>
                </p:nvSpPr>
                <p:spPr>
                  <a:xfrm>
                    <a:off x="14791898" y="4248047"/>
                    <a:ext cx="4144194" cy="414419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sz="4400">
                      <a:solidFill>
                        <a:schemeClr val="tx1">
                          <a:lumMod val="75000"/>
                          <a:lumOff val="25000"/>
                        </a:schemeClr>
                      </a:solidFill>
                      <a:cs typeface="+mn-ea"/>
                      <a:sym typeface="+mn-lt"/>
                    </a:endParaRPr>
                  </a:p>
                </p:txBody>
              </p:sp>
              <p:sp>
                <p:nvSpPr>
                  <p:cNvPr id="1049219" name="椭圆 26"/>
                  <p:cNvSpPr/>
                  <p:nvPr/>
                </p:nvSpPr>
                <p:spPr>
                  <a:xfrm>
                    <a:off x="14382607" y="3858443"/>
                    <a:ext cx="4864408" cy="4864408"/>
                  </a:xfrm>
                  <a:prstGeom prst="ellipse">
                    <a:avLst/>
                  </a:prstGeom>
                  <a:noFill/>
                  <a:ln>
                    <a:solidFill>
                      <a:srgbClr val="E64135">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32" name="组合 12"/>
                <p:cNvGrpSpPr/>
                <p:nvPr/>
              </p:nvGrpSpPr>
              <p:grpSpPr>
                <a:xfrm>
                  <a:off x="5205875" y="3921302"/>
                  <a:ext cx="1475152" cy="1475152"/>
                  <a:chOff x="13800701" y="6633228"/>
                  <a:chExt cx="2950304" cy="2950304"/>
                </a:xfrm>
              </p:grpSpPr>
              <p:sp>
                <p:nvSpPr>
                  <p:cNvPr id="1049220" name="椭圆 23"/>
                  <p:cNvSpPr/>
                  <p:nvPr/>
                </p:nvSpPr>
                <p:spPr>
                  <a:xfrm>
                    <a:off x="14047153" y="6850109"/>
                    <a:ext cx="2513488" cy="251348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sz="4400">
                      <a:solidFill>
                        <a:schemeClr val="tx1">
                          <a:lumMod val="75000"/>
                          <a:lumOff val="25000"/>
                        </a:schemeClr>
                      </a:solidFill>
                      <a:cs typeface="+mn-ea"/>
                      <a:sym typeface="+mn-lt"/>
                    </a:endParaRPr>
                  </a:p>
                </p:txBody>
              </p:sp>
              <p:sp>
                <p:nvSpPr>
                  <p:cNvPr id="1049221" name="椭圆 24"/>
                  <p:cNvSpPr/>
                  <p:nvPr/>
                </p:nvSpPr>
                <p:spPr>
                  <a:xfrm>
                    <a:off x="13800701" y="6633228"/>
                    <a:ext cx="2950304" cy="2950304"/>
                  </a:xfrm>
                  <a:prstGeom prst="ellipse">
                    <a:avLst/>
                  </a:prstGeom>
                  <a:noFill/>
                  <a:ln>
                    <a:solidFill>
                      <a:srgbClr val="E64135">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33" name="组合 13"/>
                <p:cNvGrpSpPr/>
                <p:nvPr/>
              </p:nvGrpSpPr>
              <p:grpSpPr>
                <a:xfrm>
                  <a:off x="4326581" y="2949820"/>
                  <a:ext cx="2045469" cy="2045469"/>
                  <a:chOff x="12042112" y="4690267"/>
                  <a:chExt cx="4090937" cy="4090937"/>
                </a:xfrm>
              </p:grpSpPr>
              <p:sp>
                <p:nvSpPr>
                  <p:cNvPr id="1049222" name="椭圆 14"/>
                  <p:cNvSpPr/>
                  <p:nvPr/>
                </p:nvSpPr>
                <p:spPr>
                  <a:xfrm>
                    <a:off x="12363834" y="5134761"/>
                    <a:ext cx="3485242" cy="348524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sz="4400">
                      <a:solidFill>
                        <a:schemeClr val="tx1">
                          <a:lumMod val="75000"/>
                          <a:lumOff val="25000"/>
                        </a:schemeClr>
                      </a:solidFill>
                      <a:cs typeface="+mn-ea"/>
                      <a:sym typeface="+mn-lt"/>
                    </a:endParaRPr>
                  </a:p>
                </p:txBody>
              </p:sp>
              <p:sp>
                <p:nvSpPr>
                  <p:cNvPr id="1049223" name="椭圆 15"/>
                  <p:cNvSpPr/>
                  <p:nvPr/>
                </p:nvSpPr>
                <p:spPr>
                  <a:xfrm>
                    <a:off x="12042112" y="4690267"/>
                    <a:ext cx="4090937" cy="4090937"/>
                  </a:xfrm>
                  <a:prstGeom prst="ellipse">
                    <a:avLst/>
                  </a:prstGeom>
                  <a:noFill/>
                  <a:ln>
                    <a:solidFill>
                      <a:srgbClr val="E64135">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cxnSp>
              <p:nvCxnSpPr>
                <p:cNvPr id="3145741" name="直接连接符 17"/>
                <p:cNvCxnSpPr/>
                <p:nvPr/>
              </p:nvCxnSpPr>
              <p:spPr>
                <a:xfrm flipH="1">
                  <a:off x="7176367" y="2411809"/>
                  <a:ext cx="750365" cy="99755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224" name="椭圆 18"/>
                <p:cNvSpPr/>
                <p:nvPr/>
              </p:nvSpPr>
              <p:spPr>
                <a:xfrm>
                  <a:off x="7868342" y="2366313"/>
                  <a:ext cx="95935" cy="95935"/>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145742" name="直接连接符 20"/>
                <p:cNvCxnSpPr>
                  <a:stCxn id="1049225" idx="5"/>
                </p:cNvCxnSpPr>
                <p:nvPr/>
              </p:nvCxnSpPr>
              <p:spPr>
                <a:xfrm>
                  <a:off x="3871630" y="2888149"/>
                  <a:ext cx="1060431" cy="688468"/>
                </a:xfrm>
                <a:prstGeom prst="line">
                  <a:avLst/>
                </a:prstGeom>
                <a:ln>
                  <a:solidFill>
                    <a:srgbClr val="E64135"/>
                  </a:solidFill>
                </a:ln>
              </p:spPr>
              <p:style>
                <a:lnRef idx="1">
                  <a:schemeClr val="accent1"/>
                </a:lnRef>
                <a:fillRef idx="0">
                  <a:schemeClr val="accent1"/>
                </a:fillRef>
                <a:effectRef idx="0">
                  <a:schemeClr val="accent1"/>
                </a:effectRef>
                <a:fontRef idx="minor">
                  <a:schemeClr val="tx1"/>
                </a:fontRef>
              </p:style>
            </p:cxnSp>
            <p:sp>
              <p:nvSpPr>
                <p:cNvPr id="1049225" name="椭圆 27"/>
                <p:cNvSpPr/>
                <p:nvPr/>
              </p:nvSpPr>
              <p:spPr>
                <a:xfrm>
                  <a:off x="3790298" y="2806367"/>
                  <a:ext cx="95935" cy="95935"/>
                </a:xfrm>
                <a:prstGeom prst="ellipse">
                  <a:avLst/>
                </a:prstGeom>
                <a:solidFill>
                  <a:srgbClr val="E6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145743" name="直接连接符 29"/>
                <p:cNvCxnSpPr/>
                <p:nvPr/>
              </p:nvCxnSpPr>
              <p:spPr>
                <a:xfrm>
                  <a:off x="6035036" y="4824898"/>
                  <a:ext cx="1524858" cy="869610"/>
                </a:xfrm>
                <a:prstGeom prst="line">
                  <a:avLst/>
                </a:prstGeom>
                <a:ln w="12700" cap="flat" cmpd="sng" algn="ctr">
                  <a:solidFill>
                    <a:srgbClr val="E6413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9226" name="椭圆 30"/>
                <p:cNvSpPr/>
                <p:nvPr/>
              </p:nvSpPr>
              <p:spPr>
                <a:xfrm>
                  <a:off x="7529812" y="5665511"/>
                  <a:ext cx="78164" cy="76004"/>
                </a:xfrm>
                <a:prstGeom prst="ellipse">
                  <a:avLst/>
                </a:prstGeom>
                <a:solidFill>
                  <a:srgbClr val="E6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1049227" name="椭圆 73"/>
              <p:cNvSpPr/>
              <p:nvPr/>
            </p:nvSpPr>
            <p:spPr>
              <a:xfrm>
                <a:off x="7373" y="3013"/>
                <a:ext cx="1219" cy="12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a:solidFill>
                    <a:schemeClr val="accent1">
                      <a:lumMod val="100000"/>
                    </a:schemeClr>
                  </a:solidFill>
                  <a:cs typeface="+mn-ea"/>
                  <a:sym typeface="+mn-lt"/>
                </a:endParaRPr>
              </a:p>
            </p:txBody>
          </p:sp>
          <p:sp>
            <p:nvSpPr>
              <p:cNvPr id="1049228" name="文本框 69"/>
              <p:cNvSpPr txBox="1"/>
              <p:nvPr/>
            </p:nvSpPr>
            <p:spPr>
              <a:xfrm>
                <a:off x="7440" y="3135"/>
                <a:ext cx="1086" cy="1016"/>
              </a:xfrm>
              <a:prstGeom prst="rect">
                <a:avLst/>
              </a:prstGeom>
              <a:noFill/>
            </p:spPr>
            <p:txBody>
              <a:bodyPr wrap="square" rtlCol="0">
                <a:spAutoFit/>
              </a:bodyPr>
              <a:lstStyle/>
              <a:p>
                <a:r>
                  <a:rPr lang="zh-CN" altLang="en-US" b="1">
                    <a:solidFill>
                      <a:srgbClr val="E64135"/>
                    </a:solidFill>
                    <a:latin typeface="黑体" panose="02010609060101010101" charset="-122"/>
                    <a:ea typeface="黑体" panose="02010609060101010101" charset="-122"/>
                  </a:rPr>
                  <a:t>价值载体</a:t>
                </a:r>
              </a:p>
            </p:txBody>
          </p:sp>
          <p:sp>
            <p:nvSpPr>
              <p:cNvPr id="1049229" name="椭圆 72"/>
              <p:cNvSpPr/>
              <p:nvPr/>
            </p:nvSpPr>
            <p:spPr>
              <a:xfrm>
                <a:off x="6093" y="4650"/>
                <a:ext cx="1140" cy="11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a:solidFill>
                    <a:schemeClr val="accent1">
                      <a:lumMod val="100000"/>
                    </a:schemeClr>
                  </a:solidFill>
                  <a:cs typeface="+mn-ea"/>
                  <a:sym typeface="+mn-lt"/>
                </a:endParaRPr>
              </a:p>
            </p:txBody>
          </p:sp>
          <p:sp>
            <p:nvSpPr>
              <p:cNvPr id="1049230" name="文本框 71"/>
              <p:cNvSpPr txBox="1"/>
              <p:nvPr/>
            </p:nvSpPr>
            <p:spPr>
              <a:xfrm>
                <a:off x="6147" y="4721"/>
                <a:ext cx="1086" cy="1016"/>
              </a:xfrm>
              <a:prstGeom prst="rect">
                <a:avLst/>
              </a:prstGeom>
              <a:noFill/>
            </p:spPr>
            <p:txBody>
              <a:bodyPr wrap="square" rtlCol="0">
                <a:spAutoFit/>
              </a:bodyPr>
              <a:lstStyle/>
              <a:p>
                <a:r>
                  <a:rPr lang="zh-CN" altLang="en-US" b="1">
                    <a:solidFill>
                      <a:srgbClr val="E64135"/>
                    </a:solidFill>
                    <a:latin typeface="黑体" panose="02010609060101010101" charset="-122"/>
                    <a:ea typeface="黑体" panose="02010609060101010101" charset="-122"/>
                  </a:rPr>
                  <a:t>生产模式</a:t>
                </a:r>
              </a:p>
            </p:txBody>
          </p:sp>
        </p:grpSp>
        <p:sp>
          <p:nvSpPr>
            <p:cNvPr id="1049231" name="椭圆 76"/>
            <p:cNvSpPr/>
            <p:nvPr/>
          </p:nvSpPr>
          <p:spPr>
            <a:xfrm>
              <a:off x="5047" y="3491"/>
              <a:ext cx="1149" cy="1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a:solidFill>
                  <a:schemeClr val="accent1">
                    <a:lumMod val="100000"/>
                  </a:schemeClr>
                </a:solidFill>
                <a:cs typeface="+mn-ea"/>
                <a:sym typeface="+mn-lt"/>
              </a:endParaRPr>
            </a:p>
          </p:txBody>
        </p:sp>
        <p:sp>
          <p:nvSpPr>
            <p:cNvPr id="1049232" name="文本框 77"/>
            <p:cNvSpPr txBox="1"/>
            <p:nvPr/>
          </p:nvSpPr>
          <p:spPr>
            <a:xfrm>
              <a:off x="5134" y="3570"/>
              <a:ext cx="1092" cy="1016"/>
            </a:xfrm>
            <a:prstGeom prst="rect">
              <a:avLst/>
            </a:prstGeom>
            <a:noFill/>
          </p:spPr>
          <p:txBody>
            <a:bodyPr wrap="square" rtlCol="0">
              <a:spAutoFit/>
            </a:bodyPr>
            <a:lstStyle/>
            <a:p>
              <a:r>
                <a:rPr lang="zh-CN" altLang="en-US" b="1">
                  <a:solidFill>
                    <a:srgbClr val="E64135"/>
                  </a:solidFill>
                  <a:latin typeface="黑体" panose="02010609060101010101" charset="-122"/>
                  <a:ea typeface="黑体" panose="02010609060101010101" charset="-122"/>
                </a:rPr>
                <a:t>目标客户</a:t>
              </a:r>
            </a:p>
          </p:txBody>
        </p:sp>
      </p:grpSp>
      <p:sp>
        <p:nvSpPr>
          <p:cNvPr id="1049233" name="Title 6"/>
          <p:cNvSpPr txBox="1"/>
          <p:nvPr>
            <p:custDataLst>
              <p:tags r:id="rId2"/>
            </p:custDataLst>
          </p:nvPr>
        </p:nvSpPr>
        <p:spPr>
          <a:xfrm>
            <a:off x="242570" y="895350"/>
            <a:ext cx="2102485" cy="2479675"/>
          </a:xfrm>
          <a:prstGeom prst="rect">
            <a:avLst/>
          </a:prstGeom>
          <a:noFill/>
          <a:ln w="12700">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20000"/>
              </a:lnSpc>
              <a:spcBef>
                <a:spcPts val="0"/>
              </a:spcBef>
              <a:spcAft>
                <a:spcPts val="800"/>
              </a:spcAft>
              <a:buSzPct val="100000"/>
              <a:buFont typeface="Wingdings" panose="05000000000000000000" charset="0"/>
              <a:buNone/>
            </a:pPr>
            <a:r>
              <a:rPr altLang="zh-CN"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rPr>
              <a:t> </a:t>
            </a:r>
          </a:p>
        </p:txBody>
      </p:sp>
      <p:sp>
        <p:nvSpPr>
          <p:cNvPr id="1049234" name="文本框 79"/>
          <p:cNvSpPr txBox="1"/>
          <p:nvPr/>
        </p:nvSpPr>
        <p:spPr>
          <a:xfrm>
            <a:off x="247015" y="911225"/>
            <a:ext cx="2160270" cy="2399665"/>
          </a:xfrm>
          <a:prstGeom prst="rect">
            <a:avLst/>
          </a:prstGeom>
          <a:noFill/>
        </p:spPr>
        <p:txBody>
          <a:bodyPr wrap="square" rtlCol="0">
            <a:spAutoFit/>
          </a:bodyPr>
          <a:lstStyle/>
          <a:p>
            <a:r>
              <a:rPr lang="zh-CN" altLang="en-US" sz="1600">
                <a:latin typeface="Calibri" panose="020F0502020204030204" charset="0"/>
                <a:ea typeface="黑体" panose="02010609060101010101" charset="-122"/>
              </a:rPr>
              <a:t>①普遍存在疲劳驾驶行为</a:t>
            </a:r>
          </a:p>
          <a:p>
            <a:r>
              <a:rPr lang="zh-CN" altLang="en-US" sz="1600">
                <a:latin typeface="Calibri" panose="020F0502020204030204" charset="0"/>
                <a:ea typeface="黑体" panose="02010609060101010101" charset="-122"/>
              </a:rPr>
              <a:t>②车辆未配备疲劳检测系统</a:t>
            </a:r>
          </a:p>
          <a:p>
            <a:r>
              <a:rPr lang="zh-CN" altLang="en-US" sz="1600">
                <a:latin typeface="Calibri" panose="020F0502020204030204" charset="0"/>
                <a:ea typeface="黑体" panose="02010609060101010101" charset="-122"/>
              </a:rPr>
              <a:t>③用户数量多，行业需求大</a:t>
            </a:r>
          </a:p>
          <a:p>
            <a:r>
              <a:rPr lang="zh-CN" altLang="en-US" sz="1600">
                <a:latin typeface="Calibri" panose="020F0502020204030204" charset="0"/>
                <a:ea typeface="黑体" panose="02010609060101010101" charset="-122"/>
              </a:rPr>
              <a:t>因此选择</a:t>
            </a:r>
            <a:r>
              <a:rPr lang="zh-CN" altLang="en-US" b="1">
                <a:solidFill>
                  <a:srgbClr val="FF0000"/>
                </a:solidFill>
                <a:latin typeface="Calibri" panose="020F0502020204030204" charset="0"/>
                <a:ea typeface="黑体" panose="02010609060101010101" charset="-122"/>
              </a:rPr>
              <a:t>大型物流运输企业及长途运输司机</a:t>
            </a:r>
            <a:r>
              <a:rPr lang="zh-CN" altLang="en-US" sz="1600">
                <a:latin typeface="Calibri" panose="020F0502020204030204" charset="0"/>
                <a:ea typeface="黑体" panose="02010609060101010101" charset="-122"/>
              </a:rPr>
              <a:t>为主要目标客户</a:t>
            </a:r>
          </a:p>
        </p:txBody>
      </p:sp>
      <p:sp>
        <p:nvSpPr>
          <p:cNvPr id="1049235" name="文本框 83"/>
          <p:cNvSpPr txBox="1"/>
          <p:nvPr/>
        </p:nvSpPr>
        <p:spPr>
          <a:xfrm>
            <a:off x="6477000" y="4003040"/>
            <a:ext cx="1563370" cy="583565"/>
          </a:xfrm>
          <a:prstGeom prst="rect">
            <a:avLst/>
          </a:prstGeom>
          <a:noFill/>
        </p:spPr>
        <p:txBody>
          <a:bodyPr wrap="square" rtlCol="0">
            <a:spAutoFit/>
          </a:bodyPr>
          <a:lstStyle/>
          <a:p>
            <a:r>
              <a:rPr lang="zh-CN" altLang="en-US" sz="1600">
                <a:latin typeface="黑体" panose="02010609060101010101" charset="-122"/>
                <a:ea typeface="黑体" panose="02010609060101010101" charset="-122"/>
                <a:cs typeface="黑体" panose="02010609060101010101" charset="-122"/>
              </a:rPr>
              <a:t>采用</a:t>
            </a:r>
            <a:r>
              <a:rPr lang="en-US" altLang="zh-CN" sz="1600">
                <a:latin typeface="黑体" panose="02010609060101010101" charset="-122"/>
                <a:ea typeface="黑体" panose="02010609060101010101" charset="-122"/>
                <a:cs typeface="黑体" panose="02010609060101010101" charset="-122"/>
              </a:rPr>
              <a:t>OEM</a:t>
            </a:r>
            <a:r>
              <a:rPr lang="zh-CN" altLang="en-US" sz="1600">
                <a:latin typeface="黑体" panose="02010609060101010101" charset="-122"/>
                <a:ea typeface="黑体" panose="02010609060101010101" charset="-122"/>
                <a:cs typeface="黑体" panose="02010609060101010101" charset="-122"/>
              </a:rPr>
              <a:t>代加工模式生产产品</a:t>
            </a:r>
          </a:p>
        </p:txBody>
      </p:sp>
      <p:sp>
        <p:nvSpPr>
          <p:cNvPr id="1049236" name="文本框 87"/>
          <p:cNvSpPr txBox="1"/>
          <p:nvPr/>
        </p:nvSpPr>
        <p:spPr>
          <a:xfrm>
            <a:off x="6629400" y="666750"/>
            <a:ext cx="1875155" cy="1076325"/>
          </a:xfrm>
          <a:prstGeom prst="rect">
            <a:avLst/>
          </a:prstGeom>
          <a:noFill/>
        </p:spPr>
        <p:txBody>
          <a:bodyPr wrap="square" rtlCol="0">
            <a:spAutoFit/>
          </a:bodyPr>
          <a:lstStyle/>
          <a:p>
            <a:r>
              <a:rPr lang="zh-CN" altLang="en-US" sz="1600">
                <a:latin typeface="黑体" panose="02010609060101010101" charset="-122"/>
                <a:ea typeface="黑体" panose="02010609060101010101" charset="-122"/>
              </a:rPr>
              <a:t>以销售产品为主要盈利项目，后续会为客户提供安装与维修服务</a:t>
            </a:r>
          </a:p>
        </p:txBody>
      </p:sp>
      <p:sp>
        <p:nvSpPr>
          <p:cNvPr id="1049237" name="Title 6"/>
          <p:cNvSpPr txBox="1"/>
          <p:nvPr>
            <p:custDataLst>
              <p:tags r:id="rId3"/>
            </p:custDataLst>
          </p:nvPr>
        </p:nvSpPr>
        <p:spPr>
          <a:xfrm>
            <a:off x="6586855" y="650875"/>
            <a:ext cx="1960880" cy="1761490"/>
          </a:xfrm>
          <a:prstGeom prst="rect">
            <a:avLst/>
          </a:prstGeom>
          <a:noFill/>
          <a:ln w="12700">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20000"/>
              </a:lnSpc>
              <a:spcBef>
                <a:spcPts val="0"/>
              </a:spcBef>
              <a:spcAft>
                <a:spcPts val="800"/>
              </a:spcAft>
              <a:buSzPct val="100000"/>
              <a:buFont typeface="Wingdings" panose="05000000000000000000" charset="0"/>
              <a:buNone/>
            </a:pPr>
            <a:r>
              <a:rPr altLang="zh-CN"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rPr>
              <a:t> </a:t>
            </a:r>
          </a:p>
        </p:txBody>
      </p:sp>
      <p:pic>
        <p:nvPicPr>
          <p:cNvPr id="2097186" name="图片 101"/>
          <p:cNvPicPr/>
          <p:nvPr/>
        </p:nvPicPr>
        <p:blipFill>
          <a:blip r:embed="rId5"/>
          <a:stretch>
            <a:fillRect/>
          </a:stretch>
        </p:blipFill>
        <p:spPr>
          <a:xfrm>
            <a:off x="246380" y="3554095"/>
            <a:ext cx="2044065" cy="1224280"/>
          </a:xfrm>
          <a:prstGeom prst="rect">
            <a:avLst/>
          </a:prstGeom>
          <a:noFill/>
          <a:ln w="9525">
            <a:noFill/>
          </a:ln>
        </p:spPr>
      </p:pic>
      <p:sp>
        <p:nvSpPr>
          <p:cNvPr id="1049238" name="任意多边形: 形状 17"/>
          <p:cNvSpPr/>
          <p:nvPr/>
        </p:nvSpPr>
        <p:spPr>
          <a:xfrm flipH="1">
            <a:off x="7620000" y="1541780"/>
            <a:ext cx="892175" cy="870585"/>
          </a:xfrm>
          <a:custGeom>
            <a:avLst/>
            <a:gdLst>
              <a:gd name="connsiteX0" fmla="*/ 287294 w 337311"/>
              <a:gd name="connsiteY0" fmla="*/ 100013 h 312738"/>
              <a:gd name="connsiteX1" fmla="*/ 292574 w 337311"/>
              <a:gd name="connsiteY1" fmla="*/ 101333 h 312738"/>
              <a:gd name="connsiteX2" fmla="*/ 334812 w 337311"/>
              <a:gd name="connsiteY2" fmla="*/ 138291 h 312738"/>
              <a:gd name="connsiteX3" fmla="*/ 334812 w 337311"/>
              <a:gd name="connsiteY3" fmla="*/ 150171 h 312738"/>
              <a:gd name="connsiteX4" fmla="*/ 279375 w 337311"/>
              <a:gd name="connsiteY4" fmla="*/ 214848 h 312738"/>
              <a:gd name="connsiteX5" fmla="*/ 272775 w 337311"/>
              <a:gd name="connsiteY5" fmla="*/ 217488 h 312738"/>
              <a:gd name="connsiteX6" fmla="*/ 266175 w 337311"/>
              <a:gd name="connsiteY6" fmla="*/ 216168 h 312738"/>
              <a:gd name="connsiteX7" fmla="*/ 225257 w 337311"/>
              <a:gd name="connsiteY7" fmla="*/ 179210 h 312738"/>
              <a:gd name="connsiteX8" fmla="*/ 223937 w 337311"/>
              <a:gd name="connsiteY8" fmla="*/ 167330 h 312738"/>
              <a:gd name="connsiteX9" fmla="*/ 239776 w 337311"/>
              <a:gd name="connsiteY9" fmla="*/ 148851 h 312738"/>
              <a:gd name="connsiteX10" fmla="*/ 262216 w 337311"/>
              <a:gd name="connsiteY10" fmla="*/ 123772 h 312738"/>
              <a:gd name="connsiteX11" fmla="*/ 280695 w 337311"/>
              <a:gd name="connsiteY11" fmla="*/ 102653 h 312738"/>
              <a:gd name="connsiteX12" fmla="*/ 287294 w 337311"/>
              <a:gd name="connsiteY12" fmla="*/ 100013 h 312738"/>
              <a:gd name="connsiteX13" fmla="*/ 147083 w 337311"/>
              <a:gd name="connsiteY13" fmla="*/ 64812 h 312738"/>
              <a:gd name="connsiteX14" fmla="*/ 155013 w 337311"/>
              <a:gd name="connsiteY14" fmla="*/ 64812 h 312738"/>
              <a:gd name="connsiteX15" fmla="*/ 205231 w 337311"/>
              <a:gd name="connsiteY15" fmla="*/ 77930 h 312738"/>
              <a:gd name="connsiteX16" fmla="*/ 209196 w 337311"/>
              <a:gd name="connsiteY16" fmla="*/ 79241 h 312738"/>
              <a:gd name="connsiteX17" fmla="*/ 256771 w 337311"/>
              <a:gd name="connsiteY17" fmla="*/ 118595 h 312738"/>
              <a:gd name="connsiteX18" fmla="*/ 234305 w 337311"/>
              <a:gd name="connsiteY18" fmla="*/ 144830 h 312738"/>
              <a:gd name="connsiteX19" fmla="*/ 192016 w 337311"/>
              <a:gd name="connsiteY19" fmla="*/ 109412 h 312738"/>
              <a:gd name="connsiteX20" fmla="*/ 164263 w 337311"/>
              <a:gd name="connsiteY20" fmla="*/ 102853 h 312738"/>
              <a:gd name="connsiteX21" fmla="*/ 192016 w 337311"/>
              <a:gd name="connsiteY21" fmla="*/ 165819 h 312738"/>
              <a:gd name="connsiteX22" fmla="*/ 193337 w 337311"/>
              <a:gd name="connsiteY22" fmla="*/ 171066 h 312738"/>
              <a:gd name="connsiteX23" fmla="*/ 198623 w 337311"/>
              <a:gd name="connsiteY23" fmla="*/ 205172 h 312738"/>
              <a:gd name="connsiteX24" fmla="*/ 262057 w 337311"/>
              <a:gd name="connsiteY24" fmla="*/ 234031 h 312738"/>
              <a:gd name="connsiteX25" fmla="*/ 271308 w 337311"/>
              <a:gd name="connsiteY25" fmla="*/ 257643 h 312738"/>
              <a:gd name="connsiteX26" fmla="*/ 254128 w 337311"/>
              <a:gd name="connsiteY26" fmla="*/ 268138 h 312738"/>
              <a:gd name="connsiteX27" fmla="*/ 247520 w 337311"/>
              <a:gd name="connsiteY27" fmla="*/ 266826 h 312738"/>
              <a:gd name="connsiteX28" fmla="*/ 170871 w 337311"/>
              <a:gd name="connsiteY28" fmla="*/ 232720 h 312738"/>
              <a:gd name="connsiteX29" fmla="*/ 165585 w 337311"/>
              <a:gd name="connsiteY29" fmla="*/ 224849 h 312738"/>
              <a:gd name="connsiteX30" fmla="*/ 160299 w 337311"/>
              <a:gd name="connsiteY30" fmla="*/ 197302 h 312738"/>
              <a:gd name="connsiteX31" fmla="*/ 129904 w 337311"/>
              <a:gd name="connsiteY31" fmla="*/ 224849 h 312738"/>
              <a:gd name="connsiteX32" fmla="*/ 147083 w 337311"/>
              <a:gd name="connsiteY32" fmla="*/ 290438 h 312738"/>
              <a:gd name="connsiteX33" fmla="*/ 132547 w 337311"/>
              <a:gd name="connsiteY33" fmla="*/ 311426 h 312738"/>
              <a:gd name="connsiteX34" fmla="*/ 128582 w 337311"/>
              <a:gd name="connsiteY34" fmla="*/ 312738 h 312738"/>
              <a:gd name="connsiteX35" fmla="*/ 111402 w 337311"/>
              <a:gd name="connsiteY35" fmla="*/ 298309 h 312738"/>
              <a:gd name="connsiteX36" fmla="*/ 91579 w 337311"/>
              <a:gd name="connsiteY36" fmla="*/ 218290 h 312738"/>
              <a:gd name="connsiteX37" fmla="*/ 94222 w 337311"/>
              <a:gd name="connsiteY37" fmla="*/ 207796 h 312738"/>
              <a:gd name="connsiteX38" fmla="*/ 128582 w 337311"/>
              <a:gd name="connsiteY38" fmla="*/ 177625 h 312738"/>
              <a:gd name="connsiteX39" fmla="*/ 104794 w 337311"/>
              <a:gd name="connsiteY39" fmla="*/ 125154 h 312738"/>
              <a:gd name="connsiteX40" fmla="*/ 91579 w 337311"/>
              <a:gd name="connsiteY40" fmla="*/ 146142 h 312738"/>
              <a:gd name="connsiteX41" fmla="*/ 79685 w 337311"/>
              <a:gd name="connsiteY41" fmla="*/ 151389 h 312738"/>
              <a:gd name="connsiteX42" fmla="*/ 22859 w 337311"/>
              <a:gd name="connsiteY42" fmla="*/ 134336 h 312738"/>
              <a:gd name="connsiteX43" fmla="*/ 32109 w 337311"/>
              <a:gd name="connsiteY43" fmla="*/ 101542 h 312738"/>
              <a:gd name="connsiteX44" fmla="*/ 71756 w 337311"/>
              <a:gd name="connsiteY44" fmla="*/ 113348 h 312738"/>
              <a:gd name="connsiteX45" fmla="*/ 83650 w 337311"/>
              <a:gd name="connsiteY45" fmla="*/ 93671 h 312738"/>
              <a:gd name="connsiteX46" fmla="*/ 88936 w 337311"/>
              <a:gd name="connsiteY46" fmla="*/ 89736 h 312738"/>
              <a:gd name="connsiteX47" fmla="*/ 147083 w 337311"/>
              <a:gd name="connsiteY47" fmla="*/ 64812 h 312738"/>
              <a:gd name="connsiteX48" fmla="*/ 19641 w 337311"/>
              <a:gd name="connsiteY48" fmla="*/ 53975 h 312738"/>
              <a:gd name="connsiteX49" fmla="*/ 22216 w 337311"/>
              <a:gd name="connsiteY49" fmla="*/ 56621 h 312738"/>
              <a:gd name="connsiteX50" fmla="*/ 17067 w 337311"/>
              <a:gd name="connsiteY50" fmla="*/ 72496 h 312738"/>
              <a:gd name="connsiteX51" fmla="*/ 32513 w 337311"/>
              <a:gd name="connsiteY51" fmla="*/ 76465 h 312738"/>
              <a:gd name="connsiteX52" fmla="*/ 37662 w 337311"/>
              <a:gd name="connsiteY52" fmla="*/ 60590 h 312738"/>
              <a:gd name="connsiteX53" fmla="*/ 40236 w 337311"/>
              <a:gd name="connsiteY53" fmla="*/ 60590 h 312738"/>
              <a:gd name="connsiteX54" fmla="*/ 44097 w 337311"/>
              <a:gd name="connsiteY54" fmla="*/ 80434 h 312738"/>
              <a:gd name="connsiteX55" fmla="*/ 27364 w 337311"/>
              <a:gd name="connsiteY55" fmla="*/ 94986 h 312738"/>
              <a:gd name="connsiteX56" fmla="*/ 26077 w 337311"/>
              <a:gd name="connsiteY56" fmla="*/ 100277 h 312738"/>
              <a:gd name="connsiteX57" fmla="*/ 17067 w 337311"/>
              <a:gd name="connsiteY57" fmla="*/ 133351 h 312738"/>
              <a:gd name="connsiteX58" fmla="*/ 15780 w 337311"/>
              <a:gd name="connsiteY58" fmla="*/ 134674 h 312738"/>
              <a:gd name="connsiteX59" fmla="*/ 8057 w 337311"/>
              <a:gd name="connsiteY59" fmla="*/ 141288 h 312738"/>
              <a:gd name="connsiteX60" fmla="*/ 6770 w 337311"/>
              <a:gd name="connsiteY60" fmla="*/ 141288 h 312738"/>
              <a:gd name="connsiteX61" fmla="*/ 5483 w 337311"/>
              <a:gd name="connsiteY61" fmla="*/ 139965 h 312738"/>
              <a:gd name="connsiteX62" fmla="*/ 334 w 337311"/>
              <a:gd name="connsiteY62" fmla="*/ 130705 h 312738"/>
              <a:gd name="connsiteX63" fmla="*/ 11918 w 337311"/>
              <a:gd name="connsiteY63" fmla="*/ 91017 h 312738"/>
              <a:gd name="connsiteX64" fmla="*/ 5483 w 337311"/>
              <a:gd name="connsiteY64" fmla="*/ 68527 h 312738"/>
              <a:gd name="connsiteX65" fmla="*/ 19641 w 337311"/>
              <a:gd name="connsiteY65" fmla="*/ 53975 h 312738"/>
              <a:gd name="connsiteX66" fmla="*/ 97139 w 337311"/>
              <a:gd name="connsiteY66" fmla="*/ 0 h 312738"/>
              <a:gd name="connsiteX67" fmla="*/ 132397 w 337311"/>
              <a:gd name="connsiteY67" fmla="*/ 35719 h 312738"/>
              <a:gd name="connsiteX68" fmla="*/ 97139 w 337311"/>
              <a:gd name="connsiteY68" fmla="*/ 71438 h 312738"/>
              <a:gd name="connsiteX69" fmla="*/ 67105 w 337311"/>
              <a:gd name="connsiteY69" fmla="*/ 54240 h 312738"/>
              <a:gd name="connsiteX70" fmla="*/ 61881 w 337311"/>
              <a:gd name="connsiteY70" fmla="*/ 55563 h 312738"/>
              <a:gd name="connsiteX71" fmla="*/ 52740 w 337311"/>
              <a:gd name="connsiteY71" fmla="*/ 51594 h 312738"/>
              <a:gd name="connsiteX72" fmla="*/ 56658 w 337311"/>
              <a:gd name="connsiteY72" fmla="*/ 42334 h 312738"/>
              <a:gd name="connsiteX73" fmla="*/ 63187 w 337311"/>
              <a:gd name="connsiteY73" fmla="*/ 39688 h 312738"/>
              <a:gd name="connsiteX74" fmla="*/ 61881 w 337311"/>
              <a:gd name="connsiteY74" fmla="*/ 35719 h 312738"/>
              <a:gd name="connsiteX75" fmla="*/ 97139 w 337311"/>
              <a:gd name="connsiteY75" fmla="*/ 0 h 31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37311" h="312738">
                <a:moveTo>
                  <a:pt x="287294" y="100013"/>
                </a:moveTo>
                <a:cubicBezTo>
                  <a:pt x="288614" y="100013"/>
                  <a:pt x="291254" y="100013"/>
                  <a:pt x="292574" y="101333"/>
                </a:cubicBezTo>
                <a:cubicBezTo>
                  <a:pt x="292574" y="101333"/>
                  <a:pt x="292574" y="101333"/>
                  <a:pt x="334812" y="138291"/>
                </a:cubicBezTo>
                <a:cubicBezTo>
                  <a:pt x="337452" y="140931"/>
                  <a:pt x="338772" y="147531"/>
                  <a:pt x="334812" y="150171"/>
                </a:cubicBezTo>
                <a:cubicBezTo>
                  <a:pt x="334812" y="150171"/>
                  <a:pt x="334812" y="150171"/>
                  <a:pt x="279375" y="214848"/>
                </a:cubicBezTo>
                <a:cubicBezTo>
                  <a:pt x="276735" y="217488"/>
                  <a:pt x="274095" y="217488"/>
                  <a:pt x="272775" y="217488"/>
                </a:cubicBezTo>
                <a:cubicBezTo>
                  <a:pt x="270135" y="217488"/>
                  <a:pt x="267495" y="217488"/>
                  <a:pt x="266175" y="216168"/>
                </a:cubicBezTo>
                <a:cubicBezTo>
                  <a:pt x="266175" y="216168"/>
                  <a:pt x="266175" y="216168"/>
                  <a:pt x="225257" y="179210"/>
                </a:cubicBezTo>
                <a:cubicBezTo>
                  <a:pt x="221297" y="176570"/>
                  <a:pt x="221297" y="171290"/>
                  <a:pt x="223937" y="167330"/>
                </a:cubicBezTo>
                <a:cubicBezTo>
                  <a:pt x="223937" y="167330"/>
                  <a:pt x="223937" y="167330"/>
                  <a:pt x="239776" y="148851"/>
                </a:cubicBezTo>
                <a:cubicBezTo>
                  <a:pt x="239776" y="148851"/>
                  <a:pt x="239776" y="148851"/>
                  <a:pt x="262216" y="123772"/>
                </a:cubicBezTo>
                <a:cubicBezTo>
                  <a:pt x="262216" y="123772"/>
                  <a:pt x="262216" y="123772"/>
                  <a:pt x="280695" y="102653"/>
                </a:cubicBezTo>
                <a:cubicBezTo>
                  <a:pt x="282015" y="101333"/>
                  <a:pt x="284655" y="100013"/>
                  <a:pt x="287294" y="100013"/>
                </a:cubicBezTo>
                <a:close/>
                <a:moveTo>
                  <a:pt x="147083" y="64812"/>
                </a:moveTo>
                <a:cubicBezTo>
                  <a:pt x="149727" y="63500"/>
                  <a:pt x="152370" y="63500"/>
                  <a:pt x="155013" y="64812"/>
                </a:cubicBezTo>
                <a:cubicBezTo>
                  <a:pt x="155013" y="64812"/>
                  <a:pt x="155013" y="64812"/>
                  <a:pt x="205231" y="77930"/>
                </a:cubicBezTo>
                <a:cubicBezTo>
                  <a:pt x="206552" y="77930"/>
                  <a:pt x="207874" y="77930"/>
                  <a:pt x="209196" y="79241"/>
                </a:cubicBezTo>
                <a:cubicBezTo>
                  <a:pt x="209196" y="79241"/>
                  <a:pt x="209196" y="79241"/>
                  <a:pt x="256771" y="118595"/>
                </a:cubicBezTo>
                <a:cubicBezTo>
                  <a:pt x="256771" y="118595"/>
                  <a:pt x="256771" y="118595"/>
                  <a:pt x="234305" y="144830"/>
                </a:cubicBezTo>
                <a:cubicBezTo>
                  <a:pt x="234305" y="144830"/>
                  <a:pt x="234305" y="144830"/>
                  <a:pt x="192016" y="109412"/>
                </a:cubicBezTo>
                <a:cubicBezTo>
                  <a:pt x="192016" y="109412"/>
                  <a:pt x="192016" y="109412"/>
                  <a:pt x="164263" y="102853"/>
                </a:cubicBezTo>
                <a:cubicBezTo>
                  <a:pt x="164263" y="102853"/>
                  <a:pt x="164263" y="102853"/>
                  <a:pt x="192016" y="165819"/>
                </a:cubicBezTo>
                <a:cubicBezTo>
                  <a:pt x="193337" y="167131"/>
                  <a:pt x="193337" y="168442"/>
                  <a:pt x="193337" y="171066"/>
                </a:cubicBezTo>
                <a:cubicBezTo>
                  <a:pt x="193337" y="171066"/>
                  <a:pt x="193337" y="171066"/>
                  <a:pt x="198623" y="205172"/>
                </a:cubicBezTo>
                <a:cubicBezTo>
                  <a:pt x="198623" y="205172"/>
                  <a:pt x="198623" y="205172"/>
                  <a:pt x="262057" y="234031"/>
                </a:cubicBezTo>
                <a:cubicBezTo>
                  <a:pt x="271308" y="237967"/>
                  <a:pt x="275272" y="248461"/>
                  <a:pt x="271308" y="257643"/>
                </a:cubicBezTo>
                <a:cubicBezTo>
                  <a:pt x="268665" y="264202"/>
                  <a:pt x="262057" y="268138"/>
                  <a:pt x="254128" y="268138"/>
                </a:cubicBezTo>
                <a:cubicBezTo>
                  <a:pt x="252806" y="268138"/>
                  <a:pt x="250163" y="268138"/>
                  <a:pt x="247520" y="266826"/>
                </a:cubicBezTo>
                <a:cubicBezTo>
                  <a:pt x="247520" y="266826"/>
                  <a:pt x="247520" y="266826"/>
                  <a:pt x="170871" y="232720"/>
                </a:cubicBezTo>
                <a:cubicBezTo>
                  <a:pt x="168228" y="231408"/>
                  <a:pt x="165585" y="228784"/>
                  <a:pt x="165585" y="224849"/>
                </a:cubicBezTo>
                <a:cubicBezTo>
                  <a:pt x="165585" y="224849"/>
                  <a:pt x="165585" y="224849"/>
                  <a:pt x="160299" y="197302"/>
                </a:cubicBezTo>
                <a:cubicBezTo>
                  <a:pt x="160299" y="197302"/>
                  <a:pt x="160299" y="197302"/>
                  <a:pt x="129904" y="224849"/>
                </a:cubicBezTo>
                <a:cubicBezTo>
                  <a:pt x="129904" y="224849"/>
                  <a:pt x="129904" y="224849"/>
                  <a:pt x="147083" y="290438"/>
                </a:cubicBezTo>
                <a:cubicBezTo>
                  <a:pt x="148405" y="299620"/>
                  <a:pt x="143119" y="308803"/>
                  <a:pt x="132547" y="311426"/>
                </a:cubicBezTo>
                <a:cubicBezTo>
                  <a:pt x="131225" y="312738"/>
                  <a:pt x="129904" y="312738"/>
                  <a:pt x="128582" y="312738"/>
                </a:cubicBezTo>
                <a:cubicBezTo>
                  <a:pt x="120653" y="312738"/>
                  <a:pt x="112724" y="307491"/>
                  <a:pt x="111402" y="298309"/>
                </a:cubicBezTo>
                <a:cubicBezTo>
                  <a:pt x="111402" y="298309"/>
                  <a:pt x="111402" y="298309"/>
                  <a:pt x="91579" y="218290"/>
                </a:cubicBezTo>
                <a:cubicBezTo>
                  <a:pt x="90257" y="214355"/>
                  <a:pt x="91579" y="210419"/>
                  <a:pt x="94222" y="207796"/>
                </a:cubicBezTo>
                <a:cubicBezTo>
                  <a:pt x="94222" y="207796"/>
                  <a:pt x="94222" y="207796"/>
                  <a:pt x="128582" y="177625"/>
                </a:cubicBezTo>
                <a:cubicBezTo>
                  <a:pt x="128582" y="177625"/>
                  <a:pt x="128582" y="177625"/>
                  <a:pt x="104794" y="125154"/>
                </a:cubicBezTo>
                <a:cubicBezTo>
                  <a:pt x="104794" y="125154"/>
                  <a:pt x="104794" y="125154"/>
                  <a:pt x="91579" y="146142"/>
                </a:cubicBezTo>
                <a:cubicBezTo>
                  <a:pt x="88936" y="150078"/>
                  <a:pt x="84971" y="151389"/>
                  <a:pt x="79685" y="151389"/>
                </a:cubicBezTo>
                <a:cubicBezTo>
                  <a:pt x="79685" y="151389"/>
                  <a:pt x="79685" y="151389"/>
                  <a:pt x="22859" y="134336"/>
                </a:cubicBezTo>
                <a:cubicBezTo>
                  <a:pt x="22859" y="134336"/>
                  <a:pt x="22859" y="134336"/>
                  <a:pt x="32109" y="101542"/>
                </a:cubicBezTo>
                <a:cubicBezTo>
                  <a:pt x="32109" y="101542"/>
                  <a:pt x="32109" y="101542"/>
                  <a:pt x="71756" y="113348"/>
                </a:cubicBezTo>
                <a:cubicBezTo>
                  <a:pt x="71756" y="113348"/>
                  <a:pt x="71756" y="113348"/>
                  <a:pt x="83650" y="93671"/>
                </a:cubicBezTo>
                <a:cubicBezTo>
                  <a:pt x="84971" y="92359"/>
                  <a:pt x="87614" y="91047"/>
                  <a:pt x="88936" y="89736"/>
                </a:cubicBezTo>
                <a:cubicBezTo>
                  <a:pt x="88936" y="89736"/>
                  <a:pt x="88936" y="89736"/>
                  <a:pt x="147083" y="64812"/>
                </a:cubicBezTo>
                <a:close/>
                <a:moveTo>
                  <a:pt x="19641" y="53975"/>
                </a:moveTo>
                <a:cubicBezTo>
                  <a:pt x="20929" y="53975"/>
                  <a:pt x="22216" y="55298"/>
                  <a:pt x="22216" y="56621"/>
                </a:cubicBezTo>
                <a:cubicBezTo>
                  <a:pt x="22216" y="56621"/>
                  <a:pt x="22216" y="56621"/>
                  <a:pt x="17067" y="72496"/>
                </a:cubicBezTo>
                <a:cubicBezTo>
                  <a:pt x="17067" y="72496"/>
                  <a:pt x="17067" y="72496"/>
                  <a:pt x="32513" y="76465"/>
                </a:cubicBezTo>
                <a:cubicBezTo>
                  <a:pt x="32513" y="76465"/>
                  <a:pt x="32513" y="76465"/>
                  <a:pt x="37662" y="60590"/>
                </a:cubicBezTo>
                <a:cubicBezTo>
                  <a:pt x="37662" y="59267"/>
                  <a:pt x="38949" y="59267"/>
                  <a:pt x="40236" y="60590"/>
                </a:cubicBezTo>
                <a:cubicBezTo>
                  <a:pt x="45385" y="65881"/>
                  <a:pt x="46672" y="72496"/>
                  <a:pt x="44097" y="80434"/>
                </a:cubicBezTo>
                <a:cubicBezTo>
                  <a:pt x="42810" y="88371"/>
                  <a:pt x="35087" y="94986"/>
                  <a:pt x="27364" y="94986"/>
                </a:cubicBezTo>
                <a:lnTo>
                  <a:pt x="26077" y="100277"/>
                </a:lnTo>
                <a:cubicBezTo>
                  <a:pt x="26077" y="100277"/>
                  <a:pt x="26077" y="100277"/>
                  <a:pt x="17067" y="133351"/>
                </a:cubicBezTo>
                <a:cubicBezTo>
                  <a:pt x="17067" y="133351"/>
                  <a:pt x="17067" y="133351"/>
                  <a:pt x="15780" y="134674"/>
                </a:cubicBezTo>
                <a:cubicBezTo>
                  <a:pt x="14493" y="138642"/>
                  <a:pt x="11918" y="141288"/>
                  <a:pt x="8057" y="141288"/>
                </a:cubicBezTo>
                <a:cubicBezTo>
                  <a:pt x="8057" y="141288"/>
                  <a:pt x="6770" y="141288"/>
                  <a:pt x="6770" y="141288"/>
                </a:cubicBezTo>
                <a:cubicBezTo>
                  <a:pt x="6770" y="141288"/>
                  <a:pt x="6770" y="141288"/>
                  <a:pt x="5483" y="139965"/>
                </a:cubicBezTo>
                <a:cubicBezTo>
                  <a:pt x="1621" y="139965"/>
                  <a:pt x="-953" y="134674"/>
                  <a:pt x="334" y="130705"/>
                </a:cubicBezTo>
                <a:cubicBezTo>
                  <a:pt x="334" y="130705"/>
                  <a:pt x="334" y="130705"/>
                  <a:pt x="11918" y="91017"/>
                </a:cubicBezTo>
                <a:cubicBezTo>
                  <a:pt x="5483" y="85725"/>
                  <a:pt x="2908" y="76465"/>
                  <a:pt x="5483" y="68527"/>
                </a:cubicBezTo>
                <a:cubicBezTo>
                  <a:pt x="6770" y="60590"/>
                  <a:pt x="13206" y="55298"/>
                  <a:pt x="19641" y="53975"/>
                </a:cubicBezTo>
                <a:close/>
                <a:moveTo>
                  <a:pt x="97139" y="0"/>
                </a:moveTo>
                <a:cubicBezTo>
                  <a:pt x="116727" y="0"/>
                  <a:pt x="132397" y="15875"/>
                  <a:pt x="132397" y="35719"/>
                </a:cubicBezTo>
                <a:cubicBezTo>
                  <a:pt x="132397" y="55563"/>
                  <a:pt x="116727" y="71438"/>
                  <a:pt x="97139" y="71438"/>
                </a:cubicBezTo>
                <a:cubicBezTo>
                  <a:pt x="84081" y="71438"/>
                  <a:pt x="73634" y="64823"/>
                  <a:pt x="67105" y="54240"/>
                </a:cubicBezTo>
                <a:cubicBezTo>
                  <a:pt x="67105" y="54240"/>
                  <a:pt x="67105" y="54240"/>
                  <a:pt x="61881" y="55563"/>
                </a:cubicBezTo>
                <a:cubicBezTo>
                  <a:pt x="57964" y="58209"/>
                  <a:pt x="54046" y="55563"/>
                  <a:pt x="52740" y="51594"/>
                </a:cubicBezTo>
                <a:cubicBezTo>
                  <a:pt x="51434" y="47625"/>
                  <a:pt x="52740" y="43657"/>
                  <a:pt x="56658" y="42334"/>
                </a:cubicBezTo>
                <a:cubicBezTo>
                  <a:pt x="56658" y="42334"/>
                  <a:pt x="56658" y="42334"/>
                  <a:pt x="63187" y="39688"/>
                </a:cubicBezTo>
                <a:cubicBezTo>
                  <a:pt x="61881" y="38365"/>
                  <a:pt x="61881" y="37042"/>
                  <a:pt x="61881" y="35719"/>
                </a:cubicBezTo>
                <a:cubicBezTo>
                  <a:pt x="61881" y="15875"/>
                  <a:pt x="77551" y="0"/>
                  <a:pt x="97139" y="0"/>
                </a:cubicBezTo>
                <a:close/>
              </a:path>
            </a:pathLst>
          </a:custGeom>
          <a:solidFill>
            <a:srgbClr val="E64135"/>
          </a:solidFill>
          <a:ln w="12700">
            <a:miter lim="400000"/>
          </a:ln>
        </p:spPr>
        <p:txBody>
          <a:bodyPr anchor="ctr"/>
          <a:lstStyle/>
          <a:p>
            <a:pPr algn="ctr"/>
            <a:endParaRPr dirty="0">
              <a:cs typeface="+mn-ea"/>
              <a:sym typeface="+mn-lt"/>
            </a:endParaRPr>
          </a:p>
        </p:txBody>
      </p:sp>
      <p:pic>
        <p:nvPicPr>
          <p:cNvPr id="2097187" name="图片 102"/>
          <p:cNvPicPr/>
          <p:nvPr/>
        </p:nvPicPr>
        <p:blipFill>
          <a:blip r:embed="rId6"/>
          <a:stretch>
            <a:fillRect/>
          </a:stretch>
        </p:blipFill>
        <p:spPr>
          <a:xfrm>
            <a:off x="6453505" y="2812415"/>
            <a:ext cx="1616710" cy="969010"/>
          </a:xfrm>
          <a:prstGeom prst="rect">
            <a:avLst/>
          </a:prstGeom>
          <a:noFill/>
          <a:ln w="9525">
            <a:noFill/>
          </a:ln>
        </p:spPr>
      </p:pic>
      <p:sp>
        <p:nvSpPr>
          <p:cNvPr id="1049239" name="object 24"/>
          <p:cNvSpPr txBox="1">
            <a:spLocks noGrp="1"/>
          </p:cNvSpPr>
          <p:nvPr>
            <p:ph type="title"/>
          </p:nvPr>
        </p:nvSpPr>
        <p:spPr>
          <a:xfrm>
            <a:off x="1142999" y="209549"/>
            <a:ext cx="4344035" cy="320675"/>
          </a:xfrm>
          <a:prstGeom prst="rect">
            <a:avLst/>
          </a:prstGeom>
        </p:spPr>
        <p:txBody>
          <a:bodyPr vert="horz" wrap="square" lIns="0" tIns="13335" rIns="0" bIns="0" rtlCol="0">
            <a:spAutoFit/>
          </a:bodyPr>
          <a:lstStyle/>
          <a:p>
            <a:pPr marL="12700">
              <a:lnSpc>
                <a:spcPct val="100000"/>
              </a:lnSpc>
              <a:spcBef>
                <a:spcPts val="105"/>
              </a:spcBef>
            </a:pPr>
            <a:r>
              <a:rPr lang="en-US" spc="-85" dirty="0">
                <a:latin typeface="黑体" panose="02010609060101010101" charset="-122"/>
                <a:cs typeface="黑体" panose="02010609060101010101" charset="-122"/>
              </a:rPr>
              <a:t>3.2</a:t>
            </a:r>
            <a:r>
              <a:rPr dirty="0">
                <a:latin typeface="黑体" panose="02010609060101010101" charset="-122"/>
                <a:cs typeface="黑体" panose="02010609060101010101" charset="-122"/>
              </a:rPr>
              <a:t>商业模式——</a:t>
            </a:r>
            <a:r>
              <a:rPr lang="zh-CN" b="1" dirty="0">
                <a:latin typeface="黑体" panose="02010609060101010101" charset="-122"/>
                <a:cs typeface="黑体" panose="02010609060101010101" charset="-122"/>
              </a:rPr>
              <a:t>目标客户与生产模式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9" name="object 23"/>
          <p:cNvSpPr/>
          <p:nvPr/>
        </p:nvSpPr>
        <p:spPr>
          <a:xfrm>
            <a:off x="611123" y="214884"/>
            <a:ext cx="361315" cy="361315"/>
          </a:xfrm>
          <a:custGeom>
            <a:avLst/>
            <a:gdLst/>
            <a:ahLst/>
            <a:cxnLst/>
            <a:rect l="l" t="t" r="r" b="b"/>
            <a:pathLst>
              <a:path w="361315" h="361315">
                <a:moveTo>
                  <a:pt x="0" y="0"/>
                </a:moveTo>
                <a:lnTo>
                  <a:pt x="361188" y="0"/>
                </a:lnTo>
                <a:lnTo>
                  <a:pt x="361188" y="361187"/>
                </a:lnTo>
                <a:lnTo>
                  <a:pt x="0" y="361187"/>
                </a:lnTo>
                <a:lnTo>
                  <a:pt x="0" y="0"/>
                </a:lnTo>
                <a:close/>
              </a:path>
            </a:pathLst>
          </a:custGeom>
          <a:solidFill>
            <a:srgbClr val="E6412A"/>
          </a:solidFill>
        </p:spPr>
        <p:txBody>
          <a:bodyPr wrap="square" lIns="0" tIns="0" rIns="0" bIns="0" rtlCol="0"/>
          <a:lstStyle/>
          <a:p>
            <a:endParaRPr/>
          </a:p>
        </p:txBody>
      </p:sp>
      <p:sp>
        <p:nvSpPr>
          <p:cNvPr id="1049260" name="object 24"/>
          <p:cNvSpPr txBox="1">
            <a:spLocks noGrp="1"/>
          </p:cNvSpPr>
          <p:nvPr>
            <p:ph type="title"/>
          </p:nvPr>
        </p:nvSpPr>
        <p:spPr>
          <a:xfrm>
            <a:off x="1142999" y="209549"/>
            <a:ext cx="4344035" cy="320675"/>
          </a:xfrm>
          <a:prstGeom prst="rect">
            <a:avLst/>
          </a:prstGeom>
        </p:spPr>
        <p:txBody>
          <a:bodyPr vert="horz" wrap="square" lIns="0" tIns="13335" rIns="0" bIns="0" rtlCol="0">
            <a:spAutoFit/>
          </a:bodyPr>
          <a:lstStyle/>
          <a:p>
            <a:pPr marL="12700">
              <a:lnSpc>
                <a:spcPct val="100000"/>
              </a:lnSpc>
              <a:spcBef>
                <a:spcPts val="105"/>
              </a:spcBef>
            </a:pPr>
            <a:r>
              <a:rPr lang="en-US" spc="-85" dirty="0">
                <a:latin typeface="黑体" panose="02010609060101010101" charset="-122"/>
                <a:cs typeface="黑体" panose="02010609060101010101" charset="-122"/>
              </a:rPr>
              <a:t>3.4</a:t>
            </a:r>
            <a:r>
              <a:rPr dirty="0">
                <a:latin typeface="黑体" panose="02010609060101010101" charset="-122"/>
                <a:cs typeface="黑体" panose="02010609060101010101" charset="-122"/>
              </a:rPr>
              <a:t>商业模式——</a:t>
            </a:r>
            <a:r>
              <a:rPr b="1" dirty="0">
                <a:latin typeface="黑体" panose="02010609060101010101" charset="-122"/>
                <a:cs typeface="黑体" panose="02010609060101010101" charset="-122"/>
              </a:rPr>
              <a:t>盈利模</a:t>
            </a:r>
            <a:r>
              <a:rPr b="1" spc="5" dirty="0">
                <a:latin typeface="黑体" panose="02010609060101010101" charset="-122"/>
                <a:cs typeface="黑体" panose="02010609060101010101" charset="-122"/>
              </a:rPr>
              <a:t>式</a:t>
            </a:r>
          </a:p>
        </p:txBody>
      </p:sp>
      <p:pic>
        <p:nvPicPr>
          <p:cNvPr id="2097192" name="图片 27" descr="IMG_20220529_120730"/>
          <p:cNvPicPr>
            <a:picLocks noChangeAspect="1"/>
          </p:cNvPicPr>
          <p:nvPr/>
        </p:nvPicPr>
        <p:blipFill>
          <a:blip r:embed="rId3"/>
          <a:srcRect/>
          <a:stretch>
            <a:fillRect/>
          </a:stretch>
        </p:blipFill>
        <p:spPr>
          <a:xfrm>
            <a:off x="381000" y="1352550"/>
            <a:ext cx="1459230" cy="787400"/>
          </a:xfrm>
          <a:prstGeom prst="rect">
            <a:avLst/>
          </a:prstGeom>
        </p:spPr>
      </p:pic>
      <p:pic>
        <p:nvPicPr>
          <p:cNvPr id="2097193" name="图片 28" descr="IMG_20220529_120744"/>
          <p:cNvPicPr>
            <a:picLocks noChangeAspect="1"/>
          </p:cNvPicPr>
          <p:nvPr/>
        </p:nvPicPr>
        <p:blipFill>
          <a:blip r:embed="rId4"/>
          <a:srcRect/>
          <a:stretch>
            <a:fillRect/>
          </a:stretch>
        </p:blipFill>
        <p:spPr>
          <a:xfrm>
            <a:off x="2286000" y="1047750"/>
            <a:ext cx="508000" cy="1189355"/>
          </a:xfrm>
          <a:prstGeom prst="rect">
            <a:avLst/>
          </a:prstGeom>
        </p:spPr>
      </p:pic>
      <p:pic>
        <p:nvPicPr>
          <p:cNvPr id="2097194" name="图片 29" descr="IMG_20220529_120806"/>
          <p:cNvPicPr>
            <a:picLocks noChangeAspect="1"/>
          </p:cNvPicPr>
          <p:nvPr/>
        </p:nvPicPr>
        <p:blipFill>
          <a:blip r:embed="rId5"/>
          <a:srcRect/>
          <a:stretch>
            <a:fillRect/>
          </a:stretch>
        </p:blipFill>
        <p:spPr>
          <a:xfrm>
            <a:off x="3239770" y="1231265"/>
            <a:ext cx="819150" cy="1029970"/>
          </a:xfrm>
          <a:prstGeom prst="rect">
            <a:avLst/>
          </a:prstGeom>
        </p:spPr>
      </p:pic>
      <p:pic>
        <p:nvPicPr>
          <p:cNvPr id="2097195" name="图片 30" descr="IMG_20220529_120825"/>
          <p:cNvPicPr>
            <a:picLocks noChangeAspect="1"/>
          </p:cNvPicPr>
          <p:nvPr/>
        </p:nvPicPr>
        <p:blipFill>
          <a:blip r:embed="rId6"/>
          <a:srcRect/>
          <a:stretch>
            <a:fillRect/>
          </a:stretch>
        </p:blipFill>
        <p:spPr>
          <a:xfrm>
            <a:off x="4419600" y="1377315"/>
            <a:ext cx="842645" cy="859790"/>
          </a:xfrm>
          <a:prstGeom prst="rect">
            <a:avLst/>
          </a:prstGeom>
        </p:spPr>
      </p:pic>
      <p:sp>
        <p:nvSpPr>
          <p:cNvPr id="1049261" name="文本框 31"/>
          <p:cNvSpPr txBox="1"/>
          <p:nvPr/>
        </p:nvSpPr>
        <p:spPr>
          <a:xfrm>
            <a:off x="533400" y="2384425"/>
            <a:ext cx="1324610" cy="337185"/>
          </a:xfrm>
          <a:prstGeom prst="rect">
            <a:avLst/>
          </a:prstGeom>
          <a:noFill/>
        </p:spPr>
        <p:txBody>
          <a:bodyPr wrap="square" rtlCol="0">
            <a:spAutoFit/>
          </a:bodyPr>
          <a:lstStyle/>
          <a:p>
            <a:r>
              <a:rPr lang="en-US" altLang="zh-CN" sz="1600"/>
              <a:t>200</a:t>
            </a:r>
            <a:r>
              <a:rPr lang="zh-CN" altLang="en-US" sz="1600"/>
              <a:t>元左右</a:t>
            </a:r>
          </a:p>
        </p:txBody>
      </p:sp>
      <p:sp>
        <p:nvSpPr>
          <p:cNvPr id="1049262" name="文本框 32"/>
          <p:cNvSpPr txBox="1"/>
          <p:nvPr/>
        </p:nvSpPr>
        <p:spPr>
          <a:xfrm>
            <a:off x="0" y="767715"/>
            <a:ext cx="2240915" cy="337185"/>
          </a:xfrm>
          <a:prstGeom prst="rect">
            <a:avLst/>
          </a:prstGeom>
          <a:noFill/>
        </p:spPr>
        <p:txBody>
          <a:bodyPr wrap="square" rtlCol="0">
            <a:spAutoFit/>
          </a:bodyPr>
          <a:lstStyle/>
          <a:p>
            <a:r>
              <a:rPr lang="zh-CN" altLang="en-US" sz="1600"/>
              <a:t>各硬件设施预计成本价：</a:t>
            </a:r>
          </a:p>
        </p:txBody>
      </p:sp>
      <p:sp>
        <p:nvSpPr>
          <p:cNvPr id="1049263" name="文本框 33"/>
          <p:cNvSpPr txBox="1"/>
          <p:nvPr/>
        </p:nvSpPr>
        <p:spPr>
          <a:xfrm>
            <a:off x="2096135" y="2387600"/>
            <a:ext cx="1022350" cy="337185"/>
          </a:xfrm>
          <a:prstGeom prst="rect">
            <a:avLst/>
          </a:prstGeom>
          <a:noFill/>
        </p:spPr>
        <p:txBody>
          <a:bodyPr wrap="square" rtlCol="0">
            <a:spAutoFit/>
          </a:bodyPr>
          <a:lstStyle/>
          <a:p>
            <a:r>
              <a:rPr lang="en-US" altLang="zh-CN" sz="1600"/>
              <a:t>40</a:t>
            </a:r>
            <a:r>
              <a:rPr lang="zh-CN" altLang="en-US" sz="1600"/>
              <a:t>元左右</a:t>
            </a:r>
          </a:p>
        </p:txBody>
      </p:sp>
      <p:sp>
        <p:nvSpPr>
          <p:cNvPr id="1049264" name="文本框 34"/>
          <p:cNvSpPr txBox="1"/>
          <p:nvPr/>
        </p:nvSpPr>
        <p:spPr>
          <a:xfrm>
            <a:off x="3213100" y="2382520"/>
            <a:ext cx="1112520" cy="337185"/>
          </a:xfrm>
          <a:prstGeom prst="rect">
            <a:avLst/>
          </a:prstGeom>
          <a:noFill/>
        </p:spPr>
        <p:txBody>
          <a:bodyPr wrap="square" rtlCol="0">
            <a:spAutoFit/>
          </a:bodyPr>
          <a:lstStyle/>
          <a:p>
            <a:r>
              <a:rPr lang="en-US" altLang="zh-CN" sz="1600"/>
              <a:t>20</a:t>
            </a:r>
            <a:r>
              <a:rPr lang="zh-CN" altLang="en-US" sz="1600"/>
              <a:t>元左右</a:t>
            </a:r>
          </a:p>
        </p:txBody>
      </p:sp>
      <p:sp>
        <p:nvSpPr>
          <p:cNvPr id="1049265" name="文本框 35"/>
          <p:cNvSpPr txBox="1"/>
          <p:nvPr/>
        </p:nvSpPr>
        <p:spPr>
          <a:xfrm>
            <a:off x="4420235" y="2382520"/>
            <a:ext cx="1038860" cy="337185"/>
          </a:xfrm>
          <a:prstGeom prst="rect">
            <a:avLst/>
          </a:prstGeom>
          <a:noFill/>
        </p:spPr>
        <p:txBody>
          <a:bodyPr wrap="square" rtlCol="0">
            <a:spAutoFit/>
          </a:bodyPr>
          <a:lstStyle/>
          <a:p>
            <a:r>
              <a:rPr lang="en-US" altLang="zh-CN" sz="1600"/>
              <a:t>40</a:t>
            </a:r>
            <a:r>
              <a:rPr lang="zh-CN" altLang="en-US" sz="1600"/>
              <a:t>元左右</a:t>
            </a:r>
          </a:p>
        </p:txBody>
      </p:sp>
      <p:sp>
        <p:nvSpPr>
          <p:cNvPr id="1049266" name="加号 36"/>
          <p:cNvSpPr/>
          <p:nvPr/>
        </p:nvSpPr>
        <p:spPr>
          <a:xfrm>
            <a:off x="1948815" y="1692910"/>
            <a:ext cx="228600" cy="22860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67" name="加号 37"/>
          <p:cNvSpPr/>
          <p:nvPr/>
        </p:nvSpPr>
        <p:spPr>
          <a:xfrm>
            <a:off x="2895600" y="1692910"/>
            <a:ext cx="228600" cy="22860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68" name="加号 38"/>
          <p:cNvSpPr/>
          <p:nvPr/>
        </p:nvSpPr>
        <p:spPr>
          <a:xfrm>
            <a:off x="4124960" y="1692910"/>
            <a:ext cx="228600" cy="22860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69" name="等于号 39"/>
          <p:cNvSpPr/>
          <p:nvPr/>
        </p:nvSpPr>
        <p:spPr>
          <a:xfrm>
            <a:off x="5458460" y="1654810"/>
            <a:ext cx="381000" cy="304800"/>
          </a:xfrm>
          <a:prstGeom prst="mathEqual">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97196" name="图片 40"/>
          <p:cNvPicPr>
            <a:picLocks noChangeAspect="1"/>
          </p:cNvPicPr>
          <p:nvPr/>
        </p:nvPicPr>
        <p:blipFill>
          <a:blip r:embed="rId7"/>
          <a:stretch>
            <a:fillRect/>
          </a:stretch>
        </p:blipFill>
        <p:spPr>
          <a:xfrm>
            <a:off x="6400800" y="819150"/>
            <a:ext cx="2042795" cy="1518285"/>
          </a:xfrm>
          <a:prstGeom prst="rect">
            <a:avLst/>
          </a:prstGeom>
        </p:spPr>
      </p:pic>
      <p:sp>
        <p:nvSpPr>
          <p:cNvPr id="1049270" name="文本框 41"/>
          <p:cNvSpPr txBox="1"/>
          <p:nvPr/>
        </p:nvSpPr>
        <p:spPr>
          <a:xfrm>
            <a:off x="6400800" y="2418080"/>
            <a:ext cx="2509520" cy="337185"/>
          </a:xfrm>
          <a:prstGeom prst="rect">
            <a:avLst/>
          </a:prstGeom>
          <a:noFill/>
        </p:spPr>
        <p:txBody>
          <a:bodyPr wrap="square" rtlCol="0">
            <a:spAutoFit/>
          </a:bodyPr>
          <a:lstStyle/>
          <a:p>
            <a:r>
              <a:rPr lang="zh-CN" altLang="en-US" sz="1600"/>
              <a:t>最终成本价：</a:t>
            </a:r>
            <a:r>
              <a:rPr lang="en-US" altLang="zh-CN" sz="1600" b="1"/>
              <a:t>300</a:t>
            </a:r>
            <a:r>
              <a:rPr lang="zh-CN" altLang="en-US" sz="1600"/>
              <a:t>元左右</a:t>
            </a:r>
          </a:p>
        </p:txBody>
      </p:sp>
      <p:sp>
        <p:nvSpPr>
          <p:cNvPr id="1049271" name="矩形 42"/>
          <p:cNvSpPr/>
          <p:nvPr/>
        </p:nvSpPr>
        <p:spPr>
          <a:xfrm>
            <a:off x="228600" y="3714750"/>
            <a:ext cx="1143000" cy="3022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盈利模式</a:t>
            </a:r>
          </a:p>
        </p:txBody>
      </p:sp>
      <p:sp>
        <p:nvSpPr>
          <p:cNvPr id="1049272" name="右箭头 44"/>
          <p:cNvSpPr/>
          <p:nvPr/>
        </p:nvSpPr>
        <p:spPr>
          <a:xfrm>
            <a:off x="1600200" y="3819525"/>
            <a:ext cx="533400" cy="1524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3" name="右箭头 45"/>
          <p:cNvSpPr/>
          <p:nvPr/>
        </p:nvSpPr>
        <p:spPr>
          <a:xfrm rot="19740000">
            <a:off x="1561465" y="3510915"/>
            <a:ext cx="533400" cy="1524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4" name="右箭头 46"/>
          <p:cNvSpPr/>
          <p:nvPr/>
        </p:nvSpPr>
        <p:spPr>
          <a:xfrm rot="1740000">
            <a:off x="1564005" y="4121785"/>
            <a:ext cx="533400" cy="1524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5" name="矩形 47"/>
          <p:cNvSpPr/>
          <p:nvPr/>
        </p:nvSpPr>
        <p:spPr>
          <a:xfrm>
            <a:off x="2209800" y="3181350"/>
            <a:ext cx="4246245" cy="3048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B2B:</a:t>
            </a:r>
            <a:r>
              <a:rPr lang="zh-CN" altLang="en-US"/>
              <a:t>与物流运输企业签订合同</a:t>
            </a:r>
          </a:p>
        </p:txBody>
      </p:sp>
      <p:sp>
        <p:nvSpPr>
          <p:cNvPr id="1049276" name="矩形 48"/>
          <p:cNvSpPr/>
          <p:nvPr/>
        </p:nvSpPr>
        <p:spPr>
          <a:xfrm>
            <a:off x="2209800" y="3743325"/>
            <a:ext cx="4870450" cy="3048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捆绑销售</a:t>
            </a:r>
            <a:r>
              <a:rPr lang="en-US" altLang="zh-CN"/>
              <a:t>:</a:t>
            </a:r>
            <a:r>
              <a:rPr lang="zh-CN" altLang="en-US"/>
              <a:t>与汽车制造厂合作，达到</a:t>
            </a:r>
            <a:r>
              <a:rPr lang="en-US" altLang="zh-CN"/>
              <a:t>“</a:t>
            </a:r>
            <a:r>
              <a:rPr lang="zh-CN" altLang="en-US"/>
              <a:t>车物一体</a:t>
            </a:r>
            <a:r>
              <a:rPr lang="en-US" altLang="zh-CN"/>
              <a:t>”</a:t>
            </a:r>
          </a:p>
        </p:txBody>
      </p:sp>
      <p:sp>
        <p:nvSpPr>
          <p:cNvPr id="1049277" name="矩形 49"/>
          <p:cNvSpPr/>
          <p:nvPr/>
        </p:nvSpPr>
        <p:spPr>
          <a:xfrm>
            <a:off x="2210435" y="4248150"/>
            <a:ext cx="4245610" cy="3048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B2C:</a:t>
            </a:r>
            <a:r>
              <a:rPr lang="zh-CN" altLang="en-US"/>
              <a:t>开网店或者开门店等方式直接出售</a:t>
            </a:r>
          </a:p>
        </p:txBody>
      </p:sp>
      <p:sp>
        <p:nvSpPr>
          <p:cNvPr id="1049278" name="下箭头 50"/>
          <p:cNvSpPr/>
          <p:nvPr/>
        </p:nvSpPr>
        <p:spPr>
          <a:xfrm>
            <a:off x="8001000" y="2854325"/>
            <a:ext cx="304800" cy="457200"/>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9" name="文本框 51"/>
          <p:cNvSpPr txBox="1"/>
          <p:nvPr/>
        </p:nvSpPr>
        <p:spPr>
          <a:xfrm>
            <a:off x="6400800" y="3412490"/>
            <a:ext cx="2509520" cy="337185"/>
          </a:xfrm>
          <a:prstGeom prst="rect">
            <a:avLst/>
          </a:prstGeom>
          <a:noFill/>
        </p:spPr>
        <p:txBody>
          <a:bodyPr wrap="square" rtlCol="0">
            <a:spAutoFit/>
          </a:bodyPr>
          <a:lstStyle/>
          <a:p>
            <a:r>
              <a:rPr lang="zh-CN" altLang="en-US" sz="1600"/>
              <a:t>最终盈利：</a:t>
            </a:r>
            <a:r>
              <a:rPr lang="en-US" altLang="zh-CN" sz="1600" b="1"/>
              <a:t>1000</a:t>
            </a:r>
            <a:r>
              <a:rPr lang="zh-CN" altLang="en-US" sz="1600"/>
              <a:t>元左右</a:t>
            </a:r>
          </a:p>
        </p:txBody>
      </p:sp>
      <p:sp>
        <p:nvSpPr>
          <p:cNvPr id="2" name="文本框 1"/>
          <p:cNvSpPr txBox="1"/>
          <p:nvPr/>
        </p:nvSpPr>
        <p:spPr>
          <a:xfrm>
            <a:off x="6705600" y="2871470"/>
            <a:ext cx="1527175" cy="337185"/>
          </a:xfrm>
          <a:prstGeom prst="rect">
            <a:avLst/>
          </a:prstGeom>
          <a:noFill/>
        </p:spPr>
        <p:txBody>
          <a:bodyPr wrap="square" rtlCol="0">
            <a:spAutoFit/>
          </a:bodyPr>
          <a:lstStyle/>
          <a:p>
            <a:pPr algn="l">
              <a:buClrTx/>
              <a:buSzTx/>
              <a:buFontTx/>
            </a:pPr>
            <a:r>
              <a:rPr lang="zh-CN" altLang="en-US" sz="1600"/>
              <a:t>去除人工成本</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0" name="矩形 46"/>
          <p:cNvSpPr/>
          <p:nvPr/>
        </p:nvSpPr>
        <p:spPr>
          <a:xfrm>
            <a:off x="683568" y="771550"/>
            <a:ext cx="3816424" cy="381642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9311" name="Title 6"/>
          <p:cNvSpPr txBox="1"/>
          <p:nvPr>
            <p:custDataLst>
              <p:tags r:id="rId1"/>
            </p:custDataLst>
          </p:nvPr>
        </p:nvSpPr>
        <p:spPr>
          <a:xfrm>
            <a:off x="4932293" y="843558"/>
            <a:ext cx="3024336" cy="1440160"/>
          </a:xfrm>
          <a:prstGeom prst="rect">
            <a:avLst/>
          </a:prstGeom>
          <a:noFill/>
          <a:ln w="12700">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9312" name="矩形 1"/>
          <p:cNvSpPr/>
          <p:nvPr/>
        </p:nvSpPr>
        <p:spPr>
          <a:xfrm>
            <a:off x="611561" y="215521"/>
            <a:ext cx="360039" cy="360040"/>
          </a:xfrm>
          <a:prstGeom prst="rect">
            <a:avLst/>
          </a:prstGeom>
          <a:solidFill>
            <a:srgbClr val="E64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charset="-122"/>
              <a:cs typeface="Arial" panose="020B0604020202020204" pitchFamily="34" charset="0"/>
            </a:endParaRPr>
          </a:p>
        </p:txBody>
      </p:sp>
      <p:sp>
        <p:nvSpPr>
          <p:cNvPr id="1049313" name="文本框 2"/>
          <p:cNvSpPr txBox="1"/>
          <p:nvPr/>
        </p:nvSpPr>
        <p:spPr>
          <a:xfrm>
            <a:off x="1043608" y="195486"/>
            <a:ext cx="3528392" cy="398780"/>
          </a:xfrm>
          <a:prstGeom prst="rect">
            <a:avLst/>
          </a:prstGeom>
          <a:noFill/>
        </p:spPr>
        <p:txBody>
          <a:bodyPr wrap="square" rtlCol="0">
            <a:spAutoFit/>
          </a:bodyPr>
          <a:lstStyle/>
          <a:p>
            <a:pPr lvl="0"/>
            <a:r>
              <a:rPr kumimoji="1" lang="en-US" sz="2000" dirty="0">
                <a:solidFill>
                  <a:schemeClr val="tx1">
                    <a:lumMod val="85000"/>
                    <a:lumOff val="15000"/>
                  </a:schemeClr>
                </a:solidFill>
              </a:rPr>
              <a:t>3.6</a:t>
            </a:r>
            <a:r>
              <a:rPr kumimoji="1" lang="zh-CN" altLang="en-US" sz="2000" dirty="0">
                <a:solidFill>
                  <a:schemeClr val="tx1">
                    <a:lumMod val="85000"/>
                    <a:lumOff val="15000"/>
                  </a:schemeClr>
                </a:solidFill>
              </a:rPr>
              <a:t>商业模式</a:t>
            </a:r>
            <a:r>
              <a:rPr sz="2000" dirty="0">
                <a:latin typeface="黑体" panose="02010609060101010101" charset="-122"/>
                <a:cs typeface="黑体" panose="02010609060101010101" charset="-122"/>
                <a:sym typeface="+mn-ea"/>
              </a:rPr>
              <a:t>——</a:t>
            </a:r>
            <a:r>
              <a:rPr kumimoji="1" lang="zh-CN" altLang="en-US" sz="2000" b="1" dirty="0">
                <a:solidFill>
                  <a:schemeClr val="tx1">
                    <a:lumMod val="85000"/>
                    <a:lumOff val="15000"/>
                  </a:schemeClr>
                </a:solidFill>
              </a:rPr>
              <a:t>融资需求</a:t>
            </a:r>
          </a:p>
        </p:txBody>
      </p:sp>
      <p:graphicFrame>
        <p:nvGraphicFramePr>
          <p:cNvPr id="4194304" name="图表 35"/>
          <p:cNvGraphicFramePr/>
          <p:nvPr/>
        </p:nvGraphicFramePr>
        <p:xfrm>
          <a:off x="323528" y="843558"/>
          <a:ext cx="4104456" cy="3240360"/>
        </p:xfrm>
        <a:graphic>
          <a:graphicData uri="http://schemas.openxmlformats.org/drawingml/2006/chart">
            <c:chart xmlns:c="http://schemas.openxmlformats.org/drawingml/2006/chart" xmlns:r="http://schemas.openxmlformats.org/officeDocument/2006/relationships" r:id="rId4"/>
          </a:graphicData>
        </a:graphic>
      </p:graphicFrame>
      <p:sp>
        <p:nvSpPr>
          <p:cNvPr id="1049314" name="流程图: 过程 19"/>
          <p:cNvSpPr/>
          <p:nvPr/>
        </p:nvSpPr>
        <p:spPr>
          <a:xfrm>
            <a:off x="5148064" y="699542"/>
            <a:ext cx="2520280" cy="356400"/>
          </a:xfrm>
          <a:prstGeom prst="flowChartProcess">
            <a:avLst/>
          </a:prstGeom>
          <a:solidFill>
            <a:srgbClr val="E64135"/>
          </a:solidFill>
          <a:ln w="12700" cap="flat" cmpd="sng" algn="ctr">
            <a:noFill/>
            <a:prstDash val="solid"/>
            <a:miter lim="800000"/>
          </a:ln>
          <a:effectLst/>
        </p:spPr>
        <p:txBody>
          <a:bodyPr rtlCol="0" anchor="ctr"/>
          <a:lstStyle/>
          <a:p>
            <a:pPr lvl="0">
              <a:spcBef>
                <a:spcPct val="0"/>
              </a:spcBef>
              <a:spcAft>
                <a:spcPct val="35000"/>
              </a:spcAft>
            </a:pPr>
            <a:r>
              <a:rPr lang="zh-CN" altLang="en-US" dirty="0">
                <a:solidFill>
                  <a:schemeClr val="bg1"/>
                </a:solidFill>
                <a:latin typeface="+mn-ea"/>
              </a:rPr>
              <a:t>  股权融资：</a:t>
            </a:r>
          </a:p>
        </p:txBody>
      </p:sp>
      <p:sp>
        <p:nvSpPr>
          <p:cNvPr id="1049315" name="Title 6"/>
          <p:cNvSpPr txBox="1"/>
          <p:nvPr>
            <p:custDataLst>
              <p:tags r:id="rId2"/>
            </p:custDataLst>
          </p:nvPr>
        </p:nvSpPr>
        <p:spPr>
          <a:xfrm>
            <a:off x="5004048" y="2715766"/>
            <a:ext cx="3024336" cy="1872208"/>
          </a:xfrm>
          <a:prstGeom prst="rect">
            <a:avLst/>
          </a:prstGeom>
          <a:noFill/>
          <a:ln w="12700">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9316" name="流程图: 过程 19"/>
          <p:cNvSpPr/>
          <p:nvPr/>
        </p:nvSpPr>
        <p:spPr>
          <a:xfrm>
            <a:off x="5148064" y="2571750"/>
            <a:ext cx="2520280" cy="356400"/>
          </a:xfrm>
          <a:prstGeom prst="flowChartProcess">
            <a:avLst/>
          </a:prstGeom>
          <a:solidFill>
            <a:srgbClr val="E64135"/>
          </a:solidFill>
          <a:ln w="12700" cap="flat" cmpd="sng" algn="ctr">
            <a:noFill/>
            <a:prstDash val="solid"/>
            <a:miter lim="800000"/>
          </a:ln>
          <a:effectLst/>
        </p:spPr>
        <p:txBody>
          <a:bodyPr rtlCol="0" anchor="ctr"/>
          <a:lstStyle/>
          <a:p>
            <a:pPr lvl="0">
              <a:spcBef>
                <a:spcPct val="0"/>
              </a:spcBef>
              <a:spcAft>
                <a:spcPct val="35000"/>
              </a:spcAft>
            </a:pPr>
            <a:r>
              <a:rPr lang="zh-CN" altLang="en-US" dirty="0">
                <a:solidFill>
                  <a:schemeClr val="bg1"/>
                </a:solidFill>
                <a:latin typeface="+mn-ea"/>
              </a:rPr>
              <a:t>资金用途：</a:t>
            </a:r>
          </a:p>
        </p:txBody>
      </p:sp>
      <p:sp>
        <p:nvSpPr>
          <p:cNvPr id="1049317" name="文本框 33"/>
          <p:cNvSpPr txBox="1"/>
          <p:nvPr/>
        </p:nvSpPr>
        <p:spPr>
          <a:xfrm>
            <a:off x="1475656" y="4011910"/>
            <a:ext cx="2088781" cy="369332"/>
          </a:xfrm>
          <a:prstGeom prst="rect">
            <a:avLst/>
          </a:prstGeom>
          <a:noFill/>
        </p:spPr>
        <p:txBody>
          <a:bodyPr wrap="square" rtlCol="0">
            <a:spAutoFit/>
          </a:bodyPr>
          <a:lstStyle/>
          <a:p>
            <a:pPr algn="ctr"/>
            <a:r>
              <a:rPr lang="zh-CN" altLang="en-US" b="1">
                <a:solidFill>
                  <a:schemeClr val="tx1">
                    <a:lumMod val="85000"/>
                    <a:lumOff val="15000"/>
                  </a:schemeClr>
                </a:solidFill>
                <a:latin typeface="微软雅黑" panose="020B0503020204020204" charset="-122"/>
                <a:ea typeface="微软雅黑" panose="020B0503020204020204" charset="-122"/>
              </a:rPr>
              <a:t>股权结构</a:t>
            </a:r>
            <a:endParaRPr lang="en-US" altLang="zh-CN" b="1" dirty="0">
              <a:solidFill>
                <a:schemeClr val="tx1">
                  <a:lumMod val="85000"/>
                  <a:lumOff val="15000"/>
                </a:schemeClr>
              </a:solidFill>
              <a:latin typeface="微软雅黑" panose="020B0503020204020204" charset="-122"/>
              <a:ea typeface="微软雅黑" panose="020B0503020204020204" charset="-122"/>
            </a:endParaRPr>
          </a:p>
        </p:txBody>
      </p:sp>
      <p:sp>
        <p:nvSpPr>
          <p:cNvPr id="1049318" name="文本框 3"/>
          <p:cNvSpPr txBox="1"/>
          <p:nvPr/>
        </p:nvSpPr>
        <p:spPr>
          <a:xfrm>
            <a:off x="5219700" y="3043555"/>
            <a:ext cx="2733040" cy="1337945"/>
          </a:xfrm>
          <a:prstGeom prst="rect">
            <a:avLst/>
          </a:prstGeom>
          <a:noFill/>
        </p:spPr>
        <p:txBody>
          <a:bodyPr wrap="square" rtlCol="0">
            <a:spAutoFit/>
          </a:bodyPr>
          <a:lstStyle/>
          <a:p>
            <a:pPr algn="l" fontAlgn="auto">
              <a:lnSpc>
                <a:spcPct val="150000"/>
              </a:lnSpc>
            </a:pPr>
            <a:r>
              <a:rPr lang="zh-CN" altLang="en-US" dirty="0">
                <a:solidFill>
                  <a:schemeClr val="tx1">
                    <a:lumMod val="85000"/>
                    <a:lumOff val="15000"/>
                  </a:schemeClr>
                </a:solidFill>
                <a:sym typeface="+mn-ea"/>
              </a:rPr>
              <a:t>产品的升级和更新</a:t>
            </a:r>
            <a:endParaRPr lang="zh-CN" altLang="en-US" dirty="0">
              <a:solidFill>
                <a:schemeClr val="tx1">
                  <a:lumMod val="85000"/>
                  <a:lumOff val="15000"/>
                </a:schemeClr>
              </a:solidFill>
            </a:endParaRPr>
          </a:p>
          <a:p>
            <a:pPr algn="l" fontAlgn="auto">
              <a:lnSpc>
                <a:spcPct val="150000"/>
              </a:lnSpc>
            </a:pPr>
            <a:r>
              <a:rPr lang="zh-CN" altLang="en-US" dirty="0">
                <a:solidFill>
                  <a:schemeClr val="tx1">
                    <a:lumMod val="85000"/>
                    <a:lumOff val="15000"/>
                  </a:schemeClr>
                </a:solidFill>
                <a:sym typeface="+mn-ea"/>
              </a:rPr>
              <a:t>产品的生产投入</a:t>
            </a:r>
            <a:endParaRPr lang="zh-CN" altLang="en-US" dirty="0">
              <a:solidFill>
                <a:schemeClr val="tx1">
                  <a:lumMod val="85000"/>
                  <a:lumOff val="15000"/>
                </a:schemeClr>
              </a:solidFill>
            </a:endParaRPr>
          </a:p>
          <a:p>
            <a:pPr algn="l" fontAlgn="auto">
              <a:lnSpc>
                <a:spcPct val="150000"/>
              </a:lnSpc>
            </a:pPr>
            <a:r>
              <a:rPr lang="zh-CN" altLang="en-US" dirty="0">
                <a:solidFill>
                  <a:schemeClr val="tx1">
                    <a:lumMod val="85000"/>
                    <a:lumOff val="15000"/>
                  </a:schemeClr>
                </a:solidFill>
                <a:sym typeface="+mn-ea"/>
              </a:rPr>
              <a:t>产品宣传与客户推广</a:t>
            </a:r>
            <a:endParaRPr lang="zh-CN" altLang="en-US"/>
          </a:p>
        </p:txBody>
      </p:sp>
      <p:sp>
        <p:nvSpPr>
          <p:cNvPr id="1049319" name="文本框 6"/>
          <p:cNvSpPr txBox="1"/>
          <p:nvPr/>
        </p:nvSpPr>
        <p:spPr>
          <a:xfrm>
            <a:off x="5292090" y="1203960"/>
            <a:ext cx="1884680" cy="645160"/>
          </a:xfrm>
          <a:prstGeom prst="rect">
            <a:avLst/>
          </a:prstGeom>
          <a:noFill/>
        </p:spPr>
        <p:txBody>
          <a:bodyPr wrap="none" rtlCol="0">
            <a:spAutoFit/>
          </a:bodyPr>
          <a:lstStyle/>
          <a:p>
            <a:r>
              <a:rPr lang="zh-CN" altLang="en-US"/>
              <a:t>计划稀释</a:t>
            </a:r>
            <a:r>
              <a:rPr lang="en-US" altLang="zh-CN" b="1">
                <a:solidFill>
                  <a:srgbClr val="FF0000"/>
                </a:solidFill>
              </a:rPr>
              <a:t>5%</a:t>
            </a:r>
            <a:r>
              <a:rPr lang="zh-CN" altLang="en-US"/>
              <a:t>股权</a:t>
            </a:r>
          </a:p>
          <a:p>
            <a:r>
              <a:rPr lang="zh-CN" altLang="en-US"/>
              <a:t>融资</a:t>
            </a:r>
            <a:r>
              <a:rPr lang="zh-CN" altLang="en-US" b="1">
                <a:solidFill>
                  <a:srgbClr val="FF0000"/>
                </a:solidFill>
              </a:rPr>
              <a:t>50万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1" name="object 3"/>
          <p:cNvSpPr/>
          <p:nvPr/>
        </p:nvSpPr>
        <p:spPr>
          <a:xfrm>
            <a:off x="228600" y="266191"/>
            <a:ext cx="360045" cy="360045"/>
          </a:xfrm>
          <a:custGeom>
            <a:avLst/>
            <a:gdLst/>
            <a:ahLst/>
            <a:cxnLst/>
            <a:rect l="l" t="t" r="r" b="b"/>
            <a:pathLst>
              <a:path w="360045" h="360045">
                <a:moveTo>
                  <a:pt x="0" y="0"/>
                </a:moveTo>
                <a:lnTo>
                  <a:pt x="359664" y="0"/>
                </a:lnTo>
                <a:lnTo>
                  <a:pt x="359664" y="359664"/>
                </a:lnTo>
                <a:lnTo>
                  <a:pt x="0" y="359664"/>
                </a:lnTo>
                <a:lnTo>
                  <a:pt x="0" y="0"/>
                </a:lnTo>
                <a:close/>
              </a:path>
            </a:pathLst>
          </a:custGeom>
          <a:solidFill>
            <a:srgbClr val="E6412A"/>
          </a:solidFill>
        </p:spPr>
        <p:txBody>
          <a:bodyPr wrap="square" lIns="0" tIns="0" rIns="0" bIns="0" rtlCol="0"/>
          <a:lstStyle/>
          <a:p>
            <a:endParaRPr/>
          </a:p>
        </p:txBody>
      </p:sp>
      <p:sp>
        <p:nvSpPr>
          <p:cNvPr id="1049392" name="object 4"/>
          <p:cNvSpPr txBox="1">
            <a:spLocks noGrp="1"/>
          </p:cNvSpPr>
          <p:nvPr>
            <p:ph type="title"/>
          </p:nvPr>
        </p:nvSpPr>
        <p:spPr>
          <a:xfrm>
            <a:off x="675005" y="285750"/>
            <a:ext cx="5112385" cy="320675"/>
          </a:xfrm>
          <a:prstGeom prst="rect">
            <a:avLst/>
          </a:prstGeom>
        </p:spPr>
        <p:txBody>
          <a:bodyPr vert="horz" wrap="square" lIns="0" tIns="13335" rIns="0" bIns="0" rtlCol="0">
            <a:spAutoFit/>
          </a:bodyPr>
          <a:lstStyle/>
          <a:p>
            <a:pPr marL="12700">
              <a:lnSpc>
                <a:spcPct val="100000"/>
              </a:lnSpc>
              <a:spcBef>
                <a:spcPts val="105"/>
              </a:spcBef>
            </a:pPr>
            <a:r>
              <a:rPr lang="en-US" altLang="zh-CN" spc="5" dirty="0"/>
              <a:t>5.2</a:t>
            </a:r>
            <a:r>
              <a:rPr lang="zh-CN" altLang="en-US" spc="5" dirty="0"/>
              <a:t>发展规划与社会价值</a:t>
            </a:r>
            <a:r>
              <a:rPr lang="en-US" altLang="zh-CN" spc="5" dirty="0"/>
              <a:t>——</a:t>
            </a:r>
            <a:r>
              <a:rPr lang="zh-CN" b="1" spc="5" dirty="0"/>
              <a:t>社会价值</a:t>
            </a:r>
          </a:p>
        </p:txBody>
      </p:sp>
      <p:sp>
        <p:nvSpPr>
          <p:cNvPr id="1049393" name="文本框 72"/>
          <p:cNvSpPr txBox="1"/>
          <p:nvPr/>
        </p:nvSpPr>
        <p:spPr>
          <a:xfrm>
            <a:off x="5181600" y="2038350"/>
            <a:ext cx="1013260" cy="369332"/>
          </a:xfrm>
          <a:prstGeom prst="rect">
            <a:avLst/>
          </a:prstGeom>
          <a:solidFill>
            <a:schemeClr val="bg1"/>
          </a:solidFill>
        </p:spPr>
        <p:txBody>
          <a:bodyPr wrap="square" rtlCol="0">
            <a:spAutoFit/>
          </a:bodyPr>
          <a:lstStyle/>
          <a:p>
            <a:endParaRPr lang="zh-CN" altLang="en-US" dirty="0"/>
          </a:p>
        </p:txBody>
      </p:sp>
      <p:cxnSp>
        <p:nvCxnSpPr>
          <p:cNvPr id="3145758" name="直接连接符 1034"/>
          <p:cNvCxnSpPr/>
          <p:nvPr/>
        </p:nvCxnSpPr>
        <p:spPr>
          <a:xfrm>
            <a:off x="762000" y="2705100"/>
            <a:ext cx="8038465" cy="28575"/>
          </a:xfrm>
          <a:prstGeom prst="line">
            <a:avLst/>
          </a:prstGeom>
        </p:spPr>
        <p:style>
          <a:lnRef idx="2">
            <a:schemeClr val="accent2"/>
          </a:lnRef>
          <a:fillRef idx="1">
            <a:schemeClr val="lt1"/>
          </a:fillRef>
          <a:effectRef idx="0">
            <a:schemeClr val="accent2"/>
          </a:effectRef>
          <a:fontRef idx="minor">
            <a:schemeClr val="dk1"/>
          </a:fontRef>
        </p:style>
      </p:cxnSp>
      <p:sp>
        <p:nvSpPr>
          <p:cNvPr id="1049394" name="等腰三角形 104"/>
          <p:cNvSpPr/>
          <p:nvPr/>
        </p:nvSpPr>
        <p:spPr>
          <a:xfrm rot="16200000" flipV="1">
            <a:off x="658495" y="2650490"/>
            <a:ext cx="113030" cy="9398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177" name="组合 1040"/>
          <p:cNvGrpSpPr/>
          <p:nvPr/>
        </p:nvGrpSpPr>
        <p:grpSpPr>
          <a:xfrm>
            <a:off x="1828800" y="2419350"/>
            <a:ext cx="676275" cy="608330"/>
            <a:chOff x="2033440" y="3759889"/>
            <a:chExt cx="787078" cy="684625"/>
          </a:xfrm>
        </p:grpSpPr>
        <p:grpSp>
          <p:nvGrpSpPr>
            <p:cNvPr id="178" name="组合 1032"/>
            <p:cNvGrpSpPr/>
            <p:nvPr/>
          </p:nvGrpSpPr>
          <p:grpSpPr>
            <a:xfrm>
              <a:off x="2033440" y="3759889"/>
              <a:ext cx="787078" cy="684625"/>
              <a:chOff x="4479403" y="3194613"/>
              <a:chExt cx="1616597" cy="1406170"/>
            </a:xfrm>
          </p:grpSpPr>
          <p:sp>
            <p:nvSpPr>
              <p:cNvPr id="1049395" name="六边形 1029"/>
              <p:cNvSpPr/>
              <p:nvPr/>
            </p:nvSpPr>
            <p:spPr>
              <a:xfrm>
                <a:off x="4479403" y="3194613"/>
                <a:ext cx="1616597" cy="1393618"/>
              </a:xfrm>
              <a:prstGeom prst="hexagon">
                <a:avLst>
                  <a:gd name="adj" fmla="val 31644"/>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396" name="等腰三角形 1030"/>
              <p:cNvSpPr/>
              <p:nvPr/>
            </p:nvSpPr>
            <p:spPr>
              <a:xfrm rot="10800000" flipV="1">
                <a:off x="5214387" y="4474380"/>
                <a:ext cx="146630" cy="126403"/>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397" name="流程图: 手动操作 1031"/>
              <p:cNvSpPr/>
              <p:nvPr/>
            </p:nvSpPr>
            <p:spPr>
              <a:xfrm>
                <a:off x="5010333" y="3194613"/>
                <a:ext cx="554736" cy="115501"/>
              </a:xfrm>
              <a:prstGeom prst="flowChartManualOpera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179" name="组合 123"/>
            <p:cNvGrpSpPr/>
            <p:nvPr/>
          </p:nvGrpSpPr>
          <p:grpSpPr>
            <a:xfrm>
              <a:off x="2248248" y="3970854"/>
              <a:ext cx="338921" cy="262694"/>
              <a:chOff x="5750651" y="1637509"/>
              <a:chExt cx="661849" cy="512992"/>
            </a:xfrm>
            <a:solidFill>
              <a:srgbClr val="11FFFF"/>
            </a:solidFill>
          </p:grpSpPr>
          <p:sp>
            <p:nvSpPr>
              <p:cNvPr id="1049398" name="任意多边形: 形状 124"/>
              <p:cNvSpPr/>
              <p:nvPr/>
            </p:nvSpPr>
            <p:spPr>
              <a:xfrm>
                <a:off x="5750651" y="1637509"/>
                <a:ext cx="348944" cy="512992"/>
              </a:xfrm>
              <a:custGeom>
                <a:avLst/>
                <a:gdLst>
                  <a:gd name="connsiteX0" fmla="*/ 228730 w 949127"/>
                  <a:gd name="connsiteY0" fmla="*/ 220747 h 1395340"/>
                  <a:gd name="connsiteX1" fmla="*/ 228730 w 949127"/>
                  <a:gd name="connsiteY1" fmla="*/ 1174593 h 1395340"/>
                  <a:gd name="connsiteX2" fmla="*/ 720397 w 949127"/>
                  <a:gd name="connsiteY2" fmla="*/ 1174593 h 1395340"/>
                  <a:gd name="connsiteX3" fmla="*/ 720397 w 949127"/>
                  <a:gd name="connsiteY3" fmla="*/ 220747 h 1395340"/>
                  <a:gd name="connsiteX4" fmla="*/ 0 w 949127"/>
                  <a:gd name="connsiteY4" fmla="*/ 0 h 1395340"/>
                  <a:gd name="connsiteX5" fmla="*/ 949127 w 949127"/>
                  <a:gd name="connsiteY5" fmla="*/ 0 h 1395340"/>
                  <a:gd name="connsiteX6" fmla="*/ 949127 w 949127"/>
                  <a:gd name="connsiteY6" fmla="*/ 1395340 h 1395340"/>
                  <a:gd name="connsiteX7" fmla="*/ 0 w 949127"/>
                  <a:gd name="connsiteY7" fmla="*/ 1395340 h 139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127" h="1395340">
                    <a:moveTo>
                      <a:pt x="228730" y="220747"/>
                    </a:moveTo>
                    <a:lnTo>
                      <a:pt x="228730" y="1174593"/>
                    </a:lnTo>
                    <a:lnTo>
                      <a:pt x="720397" y="1174593"/>
                    </a:lnTo>
                    <a:lnTo>
                      <a:pt x="720397" y="220747"/>
                    </a:lnTo>
                    <a:close/>
                    <a:moveTo>
                      <a:pt x="0" y="0"/>
                    </a:moveTo>
                    <a:lnTo>
                      <a:pt x="949127" y="0"/>
                    </a:lnTo>
                    <a:lnTo>
                      <a:pt x="949127" y="1395340"/>
                    </a:lnTo>
                    <a:lnTo>
                      <a:pt x="0" y="1395340"/>
                    </a:lnTo>
                    <a:close/>
                  </a:path>
                </a:pathLst>
              </a:cu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zh-CN" altLang="en-US"/>
              </a:p>
            </p:txBody>
          </p:sp>
          <p:sp>
            <p:nvSpPr>
              <p:cNvPr id="1049399" name="矩形 125"/>
              <p:cNvSpPr/>
              <p:nvPr/>
            </p:nvSpPr>
            <p:spPr>
              <a:xfrm>
                <a:off x="6329701" y="1642261"/>
                <a:ext cx="82799" cy="5082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grpSp>
        <p:nvGrpSpPr>
          <p:cNvPr id="180" name="组合 5"/>
          <p:cNvGrpSpPr/>
          <p:nvPr/>
        </p:nvGrpSpPr>
        <p:grpSpPr>
          <a:xfrm>
            <a:off x="5715000" y="2395220"/>
            <a:ext cx="675640" cy="608330"/>
            <a:chOff x="5040" y="4049"/>
            <a:chExt cx="1064" cy="958"/>
          </a:xfrm>
        </p:grpSpPr>
        <p:sp>
          <p:nvSpPr>
            <p:cNvPr id="1049400" name="六边形 106"/>
            <p:cNvSpPr/>
            <p:nvPr/>
          </p:nvSpPr>
          <p:spPr>
            <a:xfrm>
              <a:off x="5040" y="4049"/>
              <a:ext cx="1065" cy="949"/>
            </a:xfrm>
            <a:prstGeom prst="hexagon">
              <a:avLst>
                <a:gd name="adj" fmla="val 31644"/>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1" name="等腰三角形 107"/>
            <p:cNvSpPr/>
            <p:nvPr/>
          </p:nvSpPr>
          <p:spPr>
            <a:xfrm rot="10800000" flipV="1">
              <a:off x="5546" y="4921"/>
              <a:ext cx="97" cy="86"/>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2" name="流程图: 手动操作 108"/>
            <p:cNvSpPr/>
            <p:nvPr/>
          </p:nvSpPr>
          <p:spPr>
            <a:xfrm>
              <a:off x="5412" y="4049"/>
              <a:ext cx="365" cy="79"/>
            </a:xfrm>
            <a:prstGeom prst="flowChartManualOpera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181" name="组合 127"/>
            <p:cNvGrpSpPr/>
            <p:nvPr/>
          </p:nvGrpSpPr>
          <p:grpSpPr>
            <a:xfrm>
              <a:off x="5324" y="4344"/>
              <a:ext cx="541" cy="368"/>
              <a:chOff x="10720363" y="3749010"/>
              <a:chExt cx="627372" cy="412577"/>
            </a:xfrm>
          </p:grpSpPr>
          <p:sp>
            <p:nvSpPr>
              <p:cNvPr id="1049403" name="任意多边形: 形状 128"/>
              <p:cNvSpPr/>
              <p:nvPr/>
            </p:nvSpPr>
            <p:spPr>
              <a:xfrm>
                <a:off x="10720363" y="3749388"/>
                <a:ext cx="280052" cy="411712"/>
              </a:xfrm>
              <a:custGeom>
                <a:avLst/>
                <a:gdLst>
                  <a:gd name="connsiteX0" fmla="*/ 228730 w 949127"/>
                  <a:gd name="connsiteY0" fmla="*/ 220747 h 1395340"/>
                  <a:gd name="connsiteX1" fmla="*/ 228730 w 949127"/>
                  <a:gd name="connsiteY1" fmla="*/ 1174593 h 1395340"/>
                  <a:gd name="connsiteX2" fmla="*/ 720397 w 949127"/>
                  <a:gd name="connsiteY2" fmla="*/ 1174593 h 1395340"/>
                  <a:gd name="connsiteX3" fmla="*/ 720397 w 949127"/>
                  <a:gd name="connsiteY3" fmla="*/ 220747 h 1395340"/>
                  <a:gd name="connsiteX4" fmla="*/ 0 w 949127"/>
                  <a:gd name="connsiteY4" fmla="*/ 0 h 1395340"/>
                  <a:gd name="connsiteX5" fmla="*/ 949127 w 949127"/>
                  <a:gd name="connsiteY5" fmla="*/ 0 h 1395340"/>
                  <a:gd name="connsiteX6" fmla="*/ 949127 w 949127"/>
                  <a:gd name="connsiteY6" fmla="*/ 1395340 h 1395340"/>
                  <a:gd name="connsiteX7" fmla="*/ 0 w 949127"/>
                  <a:gd name="connsiteY7" fmla="*/ 1395340 h 139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127" h="1395340">
                    <a:moveTo>
                      <a:pt x="228730" y="220747"/>
                    </a:moveTo>
                    <a:lnTo>
                      <a:pt x="228730" y="1174593"/>
                    </a:lnTo>
                    <a:lnTo>
                      <a:pt x="720397" y="1174593"/>
                    </a:lnTo>
                    <a:lnTo>
                      <a:pt x="720397" y="220747"/>
                    </a:lnTo>
                    <a:close/>
                    <a:moveTo>
                      <a:pt x="0" y="0"/>
                    </a:moveTo>
                    <a:lnTo>
                      <a:pt x="949127" y="0"/>
                    </a:lnTo>
                    <a:lnTo>
                      <a:pt x="949127" y="1395340"/>
                    </a:lnTo>
                    <a:lnTo>
                      <a:pt x="0" y="1395340"/>
                    </a:lnTo>
                    <a:close/>
                  </a:path>
                </a:pathLst>
              </a:cu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zh-CN" altLang="en-US"/>
              </a:p>
            </p:txBody>
          </p:sp>
          <p:grpSp>
            <p:nvGrpSpPr>
              <p:cNvPr id="182" name="组合 129"/>
              <p:cNvGrpSpPr/>
              <p:nvPr/>
            </p:nvGrpSpPr>
            <p:grpSpPr>
              <a:xfrm>
                <a:off x="11067682" y="3749010"/>
                <a:ext cx="280053" cy="412577"/>
                <a:chOff x="2589081" y="3660743"/>
                <a:chExt cx="949127" cy="1398264"/>
              </a:xfrm>
            </p:grpSpPr>
            <p:sp>
              <p:nvSpPr>
                <p:cNvPr id="1049404" name="矩形 130"/>
                <p:cNvSpPr/>
                <p:nvPr/>
              </p:nvSpPr>
              <p:spPr>
                <a:xfrm>
                  <a:off x="2589081" y="4252530"/>
                  <a:ext cx="227319" cy="8064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5" name="矩形 131"/>
                <p:cNvSpPr/>
                <p:nvPr/>
              </p:nvSpPr>
              <p:spPr>
                <a:xfrm rot="16200000">
                  <a:off x="2957690" y="3889626"/>
                  <a:ext cx="217612" cy="943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6" name="矩形 132"/>
                <p:cNvSpPr/>
                <p:nvPr/>
              </p:nvSpPr>
              <p:spPr>
                <a:xfrm>
                  <a:off x="3310889" y="3663668"/>
                  <a:ext cx="227319" cy="80120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7" name="矩形 133"/>
                <p:cNvSpPr/>
                <p:nvPr/>
              </p:nvSpPr>
              <p:spPr>
                <a:xfrm rot="16200000">
                  <a:off x="2954839" y="3297837"/>
                  <a:ext cx="217612" cy="943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08" name="矩形 134"/>
                <p:cNvSpPr/>
                <p:nvPr/>
              </p:nvSpPr>
              <p:spPr>
                <a:xfrm rot="16200000">
                  <a:off x="2954840" y="4478046"/>
                  <a:ext cx="217612" cy="943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grpSp>
      <p:sp>
        <p:nvSpPr>
          <p:cNvPr id="1049409" name="文本框 4"/>
          <p:cNvSpPr txBox="1"/>
          <p:nvPr/>
        </p:nvSpPr>
        <p:spPr>
          <a:xfrm>
            <a:off x="461010" y="912495"/>
            <a:ext cx="3650615" cy="1383665"/>
          </a:xfrm>
          <a:prstGeom prst="rect">
            <a:avLst/>
          </a:prstGeom>
          <a:noFill/>
        </p:spPr>
        <p:txBody>
          <a:bodyPr wrap="square" rtlCol="0">
            <a:spAutoFit/>
          </a:bodyPr>
          <a:lstStyle/>
          <a:p>
            <a:pPr>
              <a:lnSpc>
                <a:spcPct val="150000"/>
              </a:lnSpc>
            </a:pPr>
            <a:r>
              <a:rPr lang="zh-CN" altLang="en-US" sz="1600" dirty="0">
                <a:latin typeface="思源黑体 CN Normal" panose="020B0400000000000000" pitchFamily="34" charset="-122"/>
                <a:ea typeface="思源黑体 CN Normal" panose="020B0400000000000000" pitchFamily="34" charset="-122"/>
              </a:rPr>
              <a:t>截至2025年，我项目组预计将直接带动就业岗位</a:t>
            </a:r>
            <a:r>
              <a:rPr lang="zh-CN" altLang="en-US" sz="2000" b="1" dirty="0">
                <a:latin typeface="思源黑体 CN Normal" panose="020B0400000000000000" pitchFamily="34" charset="-122"/>
                <a:ea typeface="思源黑体 CN Normal" panose="020B0400000000000000" pitchFamily="34" charset="-122"/>
              </a:rPr>
              <a:t>100余人</a:t>
            </a:r>
            <a:r>
              <a:rPr lang="zh-CN" altLang="en-US" sz="1600" dirty="0">
                <a:latin typeface="思源黑体 CN Normal" panose="020B0400000000000000" pitchFamily="34" charset="-122"/>
                <a:ea typeface="思源黑体 CN Normal" panose="020B0400000000000000" pitchFamily="34" charset="-122"/>
              </a:rPr>
              <a:t>，间接带动就业岗位</a:t>
            </a:r>
            <a:r>
              <a:rPr lang="zh-CN" altLang="en-US" sz="2000" b="1" dirty="0">
                <a:latin typeface="思源黑体 CN Normal" panose="020B0400000000000000" pitchFamily="34" charset="-122"/>
                <a:ea typeface="思源黑体 CN Normal" panose="020B0400000000000000" pitchFamily="34" charset="-122"/>
              </a:rPr>
              <a:t>3000人左右</a:t>
            </a:r>
            <a:r>
              <a:rPr lang="zh-CN" altLang="en-US" sz="1600" dirty="0">
                <a:latin typeface="思源黑体 CN Normal" panose="020B0400000000000000" pitchFamily="34" charset="-122"/>
                <a:ea typeface="思源黑体 CN Normal" panose="020B0400000000000000" pitchFamily="34" charset="-122"/>
              </a:rPr>
              <a:t>。</a:t>
            </a:r>
          </a:p>
        </p:txBody>
      </p:sp>
      <p:pic>
        <p:nvPicPr>
          <p:cNvPr id="2097208" name="图片 100"/>
          <p:cNvPicPr/>
          <p:nvPr/>
        </p:nvPicPr>
        <p:blipFill>
          <a:blip r:embed="rId3"/>
          <a:stretch>
            <a:fillRect/>
          </a:stretch>
        </p:blipFill>
        <p:spPr>
          <a:xfrm>
            <a:off x="1248410" y="3754755"/>
            <a:ext cx="1989455" cy="1242695"/>
          </a:xfrm>
          <a:prstGeom prst="rect">
            <a:avLst/>
          </a:prstGeom>
          <a:noFill/>
          <a:ln w="9525">
            <a:noFill/>
          </a:ln>
        </p:spPr>
      </p:pic>
      <p:sp>
        <p:nvSpPr>
          <p:cNvPr id="1049411" name="等腰三角形 120"/>
          <p:cNvSpPr/>
          <p:nvPr/>
        </p:nvSpPr>
        <p:spPr>
          <a:xfrm rot="5400000" flipH="1" flipV="1">
            <a:off x="8773160" y="2686685"/>
            <a:ext cx="130810"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9412" name="文本框 142"/>
          <p:cNvSpPr txBox="1"/>
          <p:nvPr/>
        </p:nvSpPr>
        <p:spPr>
          <a:xfrm>
            <a:off x="1095899" y="3260677"/>
            <a:ext cx="2141977"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0" normalizeH="0" baseline="0" noProof="0" dirty="0">
                <a:ln>
                  <a:noFill/>
                </a:ln>
                <a:solidFill>
                  <a:schemeClr val="accent2"/>
                </a:solidFill>
                <a:effectLst/>
                <a:uLnTx/>
                <a:uFillTx/>
                <a:latin typeface="思源黑体 CN Heavy" panose="020B0A00000000000000" pitchFamily="34" charset="-122"/>
                <a:ea typeface="思源黑体 CN Heavy" panose="020B0A00000000000000" pitchFamily="34" charset="-122"/>
                <a:cs typeface="+mn-cs"/>
              </a:rPr>
              <a:t>带动就业</a:t>
            </a:r>
          </a:p>
        </p:txBody>
      </p:sp>
      <p:sp>
        <p:nvSpPr>
          <p:cNvPr id="1049439" name="文本框 156"/>
          <p:cNvSpPr txBox="1"/>
          <p:nvPr/>
        </p:nvSpPr>
        <p:spPr>
          <a:xfrm>
            <a:off x="5090712" y="1946775"/>
            <a:ext cx="2141977"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0" normalizeH="0" baseline="0" noProof="0" dirty="0">
                <a:ln>
                  <a:noFill/>
                </a:ln>
                <a:solidFill>
                  <a:schemeClr val="accent2"/>
                </a:solidFill>
                <a:effectLst/>
                <a:uLnTx/>
                <a:uFillTx/>
                <a:latin typeface="思源黑体 CN Heavy" panose="020B0A00000000000000" pitchFamily="34" charset="-122"/>
                <a:ea typeface="思源黑体 CN Heavy" panose="020B0A00000000000000" pitchFamily="34" charset="-122"/>
                <a:cs typeface="+mn-cs"/>
              </a:rPr>
              <a:t>社会价值</a:t>
            </a:r>
          </a:p>
        </p:txBody>
      </p:sp>
      <p:pic>
        <p:nvPicPr>
          <p:cNvPr id="2097211" name="图片 8"/>
          <p:cNvPicPr/>
          <p:nvPr/>
        </p:nvPicPr>
        <p:blipFill>
          <a:blip r:embed="rId4"/>
          <a:stretch>
            <a:fillRect/>
          </a:stretch>
        </p:blipFill>
        <p:spPr>
          <a:xfrm>
            <a:off x="4648200" y="742950"/>
            <a:ext cx="3418840" cy="1055370"/>
          </a:xfrm>
          <a:prstGeom prst="rect">
            <a:avLst/>
          </a:prstGeom>
          <a:noFill/>
          <a:ln w="9525">
            <a:noFill/>
          </a:ln>
        </p:spPr>
      </p:pic>
      <p:sp>
        <p:nvSpPr>
          <p:cNvPr id="1049436" name="文本框 158"/>
          <p:cNvSpPr txBox="1"/>
          <p:nvPr/>
        </p:nvSpPr>
        <p:spPr>
          <a:xfrm>
            <a:off x="4648200" y="2961005"/>
            <a:ext cx="3700780" cy="2214880"/>
          </a:xfrm>
          <a:prstGeom prst="rect">
            <a:avLst/>
          </a:prstGeom>
          <a:noFill/>
        </p:spPr>
        <p:txBody>
          <a:bodyPr wrap="square" rtlCol="0">
            <a:spAutoFit/>
          </a:bodyPr>
          <a:lstStyle/>
          <a:p>
            <a:pPr>
              <a:lnSpc>
                <a:spcPct val="150000"/>
              </a:lnSpc>
            </a:pPr>
            <a:r>
              <a:rPr lang="zh-CN" altLang="en-US" sz="1600" dirty="0">
                <a:latin typeface="思源黑体 CN Normal" panose="020B0400000000000000" pitchFamily="34" charset="-122"/>
                <a:ea typeface="思源黑体 CN Normal" panose="020B0400000000000000" pitchFamily="34" charset="-122"/>
              </a:rPr>
              <a:t>①</a:t>
            </a:r>
            <a:r>
              <a:rPr lang="en-US" altLang="zh-CN" sz="1600" dirty="0">
                <a:latin typeface="思源黑体 CN Normal" panose="020B0400000000000000" pitchFamily="34" charset="-122"/>
                <a:ea typeface="思源黑体 CN Normal" panose="020B0400000000000000" pitchFamily="34" charset="-122"/>
              </a:rPr>
              <a:t> </a:t>
            </a:r>
            <a:r>
              <a:rPr lang="zh-CN" altLang="en-US" sz="1600" dirty="0">
                <a:latin typeface="思源黑体 CN Normal" panose="020B0400000000000000" pitchFamily="34" charset="-122"/>
                <a:ea typeface="思源黑体 CN Normal" panose="020B0400000000000000" pitchFamily="34" charset="-122"/>
              </a:rPr>
              <a:t>该检测预警装置可以有效维护驾驶</a:t>
            </a:r>
            <a:r>
              <a:rPr lang="en-US" altLang="zh-CN" sz="1600" dirty="0">
                <a:latin typeface="思源黑体 CN Normal" panose="020B0400000000000000" pitchFamily="34" charset="-122"/>
                <a:ea typeface="思源黑体 CN Normal" panose="020B0400000000000000" pitchFamily="34" charset="-122"/>
              </a:rPr>
              <a:t>               </a:t>
            </a:r>
          </a:p>
          <a:p>
            <a:pPr>
              <a:lnSpc>
                <a:spcPct val="150000"/>
              </a:lnSpc>
            </a:pPr>
            <a:r>
              <a:rPr lang="en-US" altLang="zh-CN" sz="1600" dirty="0">
                <a:latin typeface="思源黑体 CN Normal" panose="020B0400000000000000" pitchFamily="34" charset="-122"/>
                <a:ea typeface="思源黑体 CN Normal" panose="020B0400000000000000" pitchFamily="34" charset="-122"/>
              </a:rPr>
              <a:t>   </a:t>
            </a:r>
            <a:r>
              <a:rPr lang="zh-CN" altLang="en-US" sz="1600" dirty="0">
                <a:latin typeface="思源黑体 CN Normal" panose="020B0400000000000000" pitchFamily="34" charset="-122"/>
                <a:ea typeface="思源黑体 CN Normal" panose="020B0400000000000000" pitchFamily="34" charset="-122"/>
              </a:rPr>
              <a:t>人的</a:t>
            </a:r>
            <a:r>
              <a:rPr lang="zh-CN" altLang="en-US" sz="2000" b="1" dirty="0">
                <a:latin typeface="思源黑体 CN Normal" panose="020B0400000000000000" pitchFamily="34" charset="-122"/>
                <a:ea typeface="思源黑体 CN Normal" panose="020B0400000000000000" pitchFamily="34" charset="-122"/>
              </a:rPr>
              <a:t>生命财产</a:t>
            </a:r>
            <a:r>
              <a:rPr lang="zh-CN" altLang="en-US" sz="1600" dirty="0">
                <a:latin typeface="思源黑体 CN Normal" panose="020B0400000000000000" pitchFamily="34" charset="-122"/>
                <a:ea typeface="思源黑体 CN Normal" panose="020B0400000000000000" pitchFamily="34" charset="-122"/>
              </a:rPr>
              <a:t>安全。</a:t>
            </a:r>
          </a:p>
          <a:p>
            <a:pPr>
              <a:lnSpc>
                <a:spcPct val="150000"/>
              </a:lnSpc>
            </a:pPr>
            <a:r>
              <a:rPr lang="zh-CN" altLang="en-US" sz="1600" dirty="0">
                <a:solidFill>
                  <a:schemeClr val="tx1"/>
                </a:solidFill>
                <a:latin typeface="思源黑体 CN Normal" panose="020B0400000000000000" pitchFamily="34" charset="-122"/>
                <a:ea typeface="思源黑体 CN Normal" panose="020B0400000000000000" pitchFamily="34" charset="-122"/>
              </a:rPr>
              <a:t>②</a:t>
            </a:r>
            <a:r>
              <a:rPr lang="en-US" altLang="zh-CN" sz="1600" dirty="0">
                <a:solidFill>
                  <a:schemeClr val="tx1"/>
                </a:solidFill>
                <a:latin typeface="思源黑体 CN Normal" panose="020B0400000000000000" pitchFamily="34" charset="-122"/>
                <a:ea typeface="思源黑体 CN Normal" panose="020B0400000000000000" pitchFamily="34" charset="-122"/>
              </a:rPr>
              <a:t> </a:t>
            </a:r>
            <a:r>
              <a:rPr lang="zh-CN" altLang="en-US" sz="1600" dirty="0">
                <a:solidFill>
                  <a:schemeClr val="tx1"/>
                </a:solidFill>
                <a:latin typeface="思源黑体 CN Normal" panose="020B0400000000000000" pitchFamily="34" charset="-122"/>
                <a:ea typeface="思源黑体 CN Normal" panose="020B0400000000000000" pitchFamily="34" charset="-122"/>
              </a:rPr>
              <a:t>减轻道路</a:t>
            </a:r>
            <a:r>
              <a:rPr lang="zh-CN" altLang="en-US" sz="2000" b="1" dirty="0">
                <a:solidFill>
                  <a:schemeClr val="tx1"/>
                </a:solidFill>
                <a:latin typeface="思源黑体 CN Normal" panose="020B0400000000000000" pitchFamily="34" charset="-122"/>
                <a:ea typeface="思源黑体 CN Normal" panose="020B0400000000000000" pitchFamily="34" charset="-122"/>
              </a:rPr>
              <a:t>交通管理</a:t>
            </a:r>
            <a:r>
              <a:rPr lang="zh-CN" altLang="en-US" sz="1600" dirty="0">
                <a:solidFill>
                  <a:schemeClr val="tx1"/>
                </a:solidFill>
                <a:latin typeface="思源黑体 CN Normal" panose="020B0400000000000000" pitchFamily="34" charset="-122"/>
                <a:ea typeface="思源黑体 CN Normal" panose="020B0400000000000000" pitchFamily="34" charset="-122"/>
              </a:rPr>
              <a:t>的执法压力。</a:t>
            </a:r>
          </a:p>
          <a:p>
            <a:pPr>
              <a:lnSpc>
                <a:spcPct val="150000"/>
              </a:lnSpc>
            </a:pPr>
            <a:r>
              <a:rPr lang="zh-CN" altLang="en-US" sz="1600" dirty="0">
                <a:solidFill>
                  <a:schemeClr val="tx1"/>
                </a:solidFill>
                <a:latin typeface="思源黑体 CN Normal" panose="020B0400000000000000" pitchFamily="34" charset="-122"/>
                <a:ea typeface="思源黑体 CN Normal" panose="020B0400000000000000" pitchFamily="34" charset="-122"/>
              </a:rPr>
              <a:t>③</a:t>
            </a:r>
            <a:r>
              <a:rPr lang="en-US" altLang="zh-CN" sz="1600" dirty="0">
                <a:solidFill>
                  <a:schemeClr val="tx1"/>
                </a:solidFill>
                <a:latin typeface="思源黑体 CN Normal" panose="020B0400000000000000" pitchFamily="34" charset="-122"/>
                <a:ea typeface="思源黑体 CN Normal" panose="020B0400000000000000" pitchFamily="34" charset="-122"/>
              </a:rPr>
              <a:t> </a:t>
            </a:r>
            <a:r>
              <a:rPr lang="zh-CN" altLang="en-US" sz="1600" dirty="0">
                <a:solidFill>
                  <a:schemeClr val="tx1"/>
                </a:solidFill>
                <a:latin typeface="思源黑体 CN Normal" panose="020B0400000000000000" pitchFamily="34" charset="-122"/>
                <a:ea typeface="思源黑体 CN Normal" panose="020B0400000000000000" pitchFamily="34" charset="-122"/>
              </a:rPr>
              <a:t>国家交通智能技术创新和使用，推</a:t>
            </a:r>
            <a:r>
              <a:rPr lang="en-US" altLang="zh-CN" sz="1600" dirty="0">
                <a:solidFill>
                  <a:schemeClr val="tx1"/>
                </a:solidFill>
                <a:latin typeface="思源黑体 CN Normal" panose="020B0400000000000000" pitchFamily="34" charset="-122"/>
                <a:ea typeface="思源黑体 CN Normal" panose="020B0400000000000000" pitchFamily="34" charset="-122"/>
              </a:rPr>
              <a:t>  </a:t>
            </a:r>
          </a:p>
          <a:p>
            <a:pPr>
              <a:lnSpc>
                <a:spcPct val="150000"/>
              </a:lnSpc>
            </a:pPr>
            <a:r>
              <a:rPr lang="en-US" altLang="zh-CN" sz="1600" dirty="0">
                <a:solidFill>
                  <a:schemeClr val="tx1"/>
                </a:solidFill>
                <a:latin typeface="思源黑体 CN Normal" panose="020B0400000000000000" pitchFamily="34" charset="-122"/>
                <a:ea typeface="思源黑体 CN Normal" panose="020B0400000000000000" pitchFamily="34" charset="-122"/>
              </a:rPr>
              <a:t>   </a:t>
            </a:r>
            <a:r>
              <a:rPr lang="zh-CN" altLang="en-US" sz="1600" dirty="0">
                <a:solidFill>
                  <a:schemeClr val="tx1"/>
                </a:solidFill>
                <a:latin typeface="思源黑体 CN Normal" panose="020B0400000000000000" pitchFamily="34" charset="-122"/>
                <a:ea typeface="思源黑体 CN Normal" panose="020B0400000000000000" pitchFamily="34" charset="-122"/>
              </a:rPr>
              <a:t>进了我国</a:t>
            </a:r>
            <a:r>
              <a:rPr lang="zh-CN" altLang="en-US" sz="2000" b="1" dirty="0">
                <a:solidFill>
                  <a:schemeClr val="tx1"/>
                </a:solidFill>
                <a:latin typeface="思源黑体 CN Normal" panose="020B0400000000000000" pitchFamily="34" charset="-122"/>
                <a:ea typeface="思源黑体 CN Normal" panose="020B0400000000000000" pitchFamily="34" charset="-122"/>
              </a:rPr>
              <a:t>智能化发展</a:t>
            </a:r>
            <a:r>
              <a:rPr lang="zh-CN" altLang="en-US" sz="1600" dirty="0">
                <a:solidFill>
                  <a:schemeClr val="tx1"/>
                </a:solidFill>
                <a:latin typeface="思源黑体 CN Normal" panose="020B0400000000000000" pitchFamily="34" charset="-122"/>
                <a:ea typeface="思源黑体 CN Normal" panose="020B0400000000000000" pitchFamily="34" charset="-122"/>
              </a:rPr>
              <a:t>进程。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2" name="图片 3"/>
          <p:cNvPicPr>
            <a:picLocks noChangeAspect="1"/>
          </p:cNvPicPr>
          <p:nvPr/>
        </p:nvPicPr>
        <p:blipFill rotWithShape="1">
          <a:blip r:embed="rId3"/>
          <a:srcRect/>
          <a:stretch>
            <a:fillRect/>
          </a:stretch>
        </p:blipFill>
        <p:spPr>
          <a:xfrm>
            <a:off x="1" y="1759033"/>
            <a:ext cx="9143999" cy="3384467"/>
          </a:xfrm>
          <a:prstGeom prst="rect">
            <a:avLst/>
          </a:prstGeom>
        </p:spPr>
      </p:pic>
      <p:sp>
        <p:nvSpPr>
          <p:cNvPr id="1049442" name="矩形 4"/>
          <p:cNvSpPr/>
          <p:nvPr/>
        </p:nvSpPr>
        <p:spPr>
          <a:xfrm rot="5400000">
            <a:off x="3671900" y="-1964246"/>
            <a:ext cx="1800200" cy="9144000"/>
          </a:xfrm>
          <a:prstGeom prst="rect">
            <a:avLst/>
          </a:prstGeom>
          <a:gradFill flip="none" rotWithShape="1">
            <a:gsLst>
              <a:gs pos="0">
                <a:schemeClr val="bg1">
                  <a:alpha val="0"/>
                </a:schemeClr>
              </a:gs>
              <a:gs pos="93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443" name="文本框 5"/>
          <p:cNvSpPr txBox="1"/>
          <p:nvPr/>
        </p:nvSpPr>
        <p:spPr>
          <a:xfrm>
            <a:off x="1763688" y="627534"/>
            <a:ext cx="5616624" cy="860425"/>
          </a:xfrm>
          <a:prstGeom prst="rect">
            <a:avLst/>
          </a:prstGeom>
          <a:noFill/>
        </p:spPr>
        <p:txBody>
          <a:bodyPr wrap="square" rtlCol="0">
            <a:spAutoFit/>
          </a:bodyPr>
          <a:lstStyle/>
          <a:p>
            <a:pPr algn="ctr"/>
            <a:r>
              <a:rPr kumimoji="1" lang="zh-CN" altLang="en-US" sz="5000" b="1" dirty="0">
                <a:solidFill>
                  <a:srgbClr val="E6412A"/>
                </a:solidFill>
              </a:rPr>
              <a:t>不忘初心</a:t>
            </a:r>
            <a:endParaRPr kumimoji="1" lang="en-US" altLang="zh-CN" sz="5000" b="1" dirty="0">
              <a:solidFill>
                <a:srgbClr val="E6412A"/>
              </a:solidFill>
            </a:endParaRPr>
          </a:p>
        </p:txBody>
      </p:sp>
      <p:sp>
        <p:nvSpPr>
          <p:cNvPr id="1049444" name="文本框 6"/>
          <p:cNvSpPr txBox="1"/>
          <p:nvPr/>
        </p:nvSpPr>
        <p:spPr>
          <a:xfrm>
            <a:off x="510952" y="1707654"/>
            <a:ext cx="8633048" cy="580415"/>
          </a:xfrm>
          <a:prstGeom prst="rect">
            <a:avLst/>
          </a:prstGeom>
          <a:noFill/>
        </p:spPr>
        <p:txBody>
          <a:bodyPr wrap="square" rtlCol="0">
            <a:spAutoFit/>
          </a:bodyPr>
          <a:lstStyle/>
          <a:p>
            <a:pPr algn="ctr">
              <a:lnSpc>
                <a:spcPct val="150000"/>
              </a:lnSpc>
            </a:pPr>
            <a:r>
              <a:rPr kumimoji="1" lang="zh-CN" altLang="en-US" sz="2400" b="1" dirty="0">
                <a:solidFill>
                  <a:schemeClr val="tx1">
                    <a:lumMod val="85000"/>
                    <a:lumOff val="15000"/>
                  </a:schemeClr>
                </a:solidFill>
              </a:rPr>
              <a:t>创造安全的</a:t>
            </a:r>
            <a:r>
              <a:rPr kumimoji="1" lang="zh-CN" altLang="en-US" sz="2400" b="1">
                <a:solidFill>
                  <a:schemeClr val="tx1">
                    <a:lumMod val="85000"/>
                    <a:lumOff val="15000"/>
                  </a:schemeClr>
                </a:solidFill>
              </a:rPr>
              <a:t>道路状况，为长途司机驾驶“保驾护航”</a:t>
            </a:r>
            <a:endParaRPr kumimoji="1" lang="zh-CN" altLang="en-US" sz="2400" b="1" dirty="0">
              <a:solidFill>
                <a:schemeClr val="tx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0" name="object 9"/>
          <p:cNvSpPr txBox="1"/>
          <p:nvPr/>
        </p:nvSpPr>
        <p:spPr>
          <a:xfrm>
            <a:off x="330200" y="117474"/>
            <a:ext cx="3048635" cy="240029"/>
          </a:xfrm>
          <a:prstGeom prst="rect">
            <a:avLst/>
          </a:prstGeom>
        </p:spPr>
        <p:txBody>
          <a:bodyPr vert="horz" wrap="square" lIns="0" tIns="13335" rIns="0" bIns="0" rtlCol="0">
            <a:spAutoFit/>
          </a:bodyPr>
          <a:lstStyle/>
          <a:p>
            <a:pPr marL="12700">
              <a:lnSpc>
                <a:spcPct val="100000"/>
              </a:lnSpc>
              <a:spcBef>
                <a:spcPts val="105"/>
              </a:spcBef>
            </a:pPr>
            <a:endParaRPr sz="1400">
              <a:latin typeface="微软雅黑" panose="020B0503020204020204" charset="-122"/>
              <a:cs typeface="微软雅黑" panose="020B0503020204020204" charset="-122"/>
            </a:endParaRPr>
          </a:p>
        </p:txBody>
      </p:sp>
      <p:sp>
        <p:nvSpPr>
          <p:cNvPr id="1048591" name="矩形 1"/>
          <p:cNvSpPr/>
          <p:nvPr/>
        </p:nvSpPr>
        <p:spPr>
          <a:xfrm>
            <a:off x="1219200" y="904875"/>
            <a:ext cx="1170940" cy="3486150"/>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a:t>目录</a:t>
            </a:r>
          </a:p>
        </p:txBody>
      </p:sp>
      <p:sp>
        <p:nvSpPr>
          <p:cNvPr id="1048592" name="矩形 3"/>
          <p:cNvSpPr/>
          <p:nvPr/>
        </p:nvSpPr>
        <p:spPr>
          <a:xfrm>
            <a:off x="2971800" y="1250950"/>
            <a:ext cx="381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048593" name="文本框 4"/>
          <p:cNvSpPr txBox="1"/>
          <p:nvPr/>
        </p:nvSpPr>
        <p:spPr>
          <a:xfrm>
            <a:off x="3581400" y="1250950"/>
            <a:ext cx="1841500" cy="460375"/>
          </a:xfrm>
          <a:prstGeom prst="rect">
            <a:avLst/>
          </a:prstGeom>
          <a:noFill/>
        </p:spPr>
        <p:txBody>
          <a:bodyPr wrap="square" rtlCol="0">
            <a:spAutoFit/>
          </a:bodyPr>
          <a:lstStyle/>
          <a:p>
            <a:r>
              <a:rPr lang="zh-CN" altLang="en-US" sz="2400"/>
              <a:t>研究背景</a:t>
            </a:r>
          </a:p>
        </p:txBody>
      </p:sp>
      <p:sp>
        <p:nvSpPr>
          <p:cNvPr id="1048594" name="矩形 5"/>
          <p:cNvSpPr/>
          <p:nvPr/>
        </p:nvSpPr>
        <p:spPr>
          <a:xfrm>
            <a:off x="2971800" y="1860550"/>
            <a:ext cx="381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1048595" name="文本框 6"/>
          <p:cNvSpPr txBox="1"/>
          <p:nvPr/>
        </p:nvSpPr>
        <p:spPr>
          <a:xfrm>
            <a:off x="3607435" y="1857375"/>
            <a:ext cx="3389630" cy="460375"/>
          </a:xfrm>
          <a:prstGeom prst="rect">
            <a:avLst/>
          </a:prstGeom>
          <a:noFill/>
        </p:spPr>
        <p:txBody>
          <a:bodyPr wrap="square" rtlCol="0">
            <a:spAutoFit/>
          </a:bodyPr>
          <a:lstStyle/>
          <a:p>
            <a:r>
              <a:rPr lang="zh-CN" altLang="en-US" sz="2400" dirty="0"/>
              <a:t>产品研发</a:t>
            </a:r>
          </a:p>
        </p:txBody>
      </p:sp>
      <p:sp>
        <p:nvSpPr>
          <p:cNvPr id="1048596" name="矩形 7"/>
          <p:cNvSpPr/>
          <p:nvPr/>
        </p:nvSpPr>
        <p:spPr>
          <a:xfrm>
            <a:off x="2971800" y="2470150"/>
            <a:ext cx="381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1048597" name="文本框 8"/>
          <p:cNvSpPr txBox="1"/>
          <p:nvPr/>
        </p:nvSpPr>
        <p:spPr>
          <a:xfrm>
            <a:off x="3607435" y="2463800"/>
            <a:ext cx="1841500" cy="460375"/>
          </a:xfrm>
          <a:prstGeom prst="rect">
            <a:avLst/>
          </a:prstGeom>
          <a:noFill/>
        </p:spPr>
        <p:txBody>
          <a:bodyPr wrap="square" rtlCol="0">
            <a:spAutoFit/>
          </a:bodyPr>
          <a:lstStyle/>
          <a:p>
            <a:r>
              <a:rPr lang="zh-CN" altLang="en-US" sz="2400"/>
              <a:t>商业模式</a:t>
            </a:r>
          </a:p>
        </p:txBody>
      </p:sp>
      <p:sp>
        <p:nvSpPr>
          <p:cNvPr id="1048598" name="矩形 9"/>
          <p:cNvSpPr/>
          <p:nvPr/>
        </p:nvSpPr>
        <p:spPr>
          <a:xfrm>
            <a:off x="2971800" y="3079750"/>
            <a:ext cx="381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p>
        </p:txBody>
      </p:sp>
      <p:sp>
        <p:nvSpPr>
          <p:cNvPr id="1048599" name="文本框 10"/>
          <p:cNvSpPr txBox="1"/>
          <p:nvPr/>
        </p:nvSpPr>
        <p:spPr>
          <a:xfrm>
            <a:off x="3657600" y="3070225"/>
            <a:ext cx="2727325" cy="460375"/>
          </a:xfrm>
          <a:prstGeom prst="rect">
            <a:avLst/>
          </a:prstGeom>
          <a:noFill/>
        </p:spPr>
        <p:txBody>
          <a:bodyPr wrap="square" rtlCol="0">
            <a:spAutoFit/>
          </a:bodyPr>
          <a:lstStyle/>
          <a:p>
            <a:r>
              <a:rPr lang="zh-CN" altLang="en-US" sz="2400"/>
              <a:t>团队介绍</a:t>
            </a:r>
          </a:p>
        </p:txBody>
      </p:sp>
      <p:sp>
        <p:nvSpPr>
          <p:cNvPr id="1048600" name="矩形 11"/>
          <p:cNvSpPr/>
          <p:nvPr/>
        </p:nvSpPr>
        <p:spPr>
          <a:xfrm>
            <a:off x="2971800" y="3689350"/>
            <a:ext cx="381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sp>
        <p:nvSpPr>
          <p:cNvPr id="1048601" name="文本框 12"/>
          <p:cNvSpPr txBox="1"/>
          <p:nvPr/>
        </p:nvSpPr>
        <p:spPr>
          <a:xfrm>
            <a:off x="3657600" y="3714750"/>
            <a:ext cx="3099435" cy="460375"/>
          </a:xfrm>
          <a:prstGeom prst="rect">
            <a:avLst/>
          </a:prstGeom>
          <a:noFill/>
        </p:spPr>
        <p:txBody>
          <a:bodyPr wrap="square" rtlCol="0">
            <a:spAutoFit/>
          </a:bodyPr>
          <a:lstStyle/>
          <a:p>
            <a:r>
              <a:rPr lang="zh-CN" altLang="en-US" sz="2400" dirty="0"/>
              <a:t>发展规划与社会价值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object 3"/>
          <p:cNvSpPr/>
          <p:nvPr/>
        </p:nvSpPr>
        <p:spPr>
          <a:xfrm>
            <a:off x="228600" y="266191"/>
            <a:ext cx="360045" cy="360045"/>
          </a:xfrm>
          <a:custGeom>
            <a:avLst/>
            <a:gdLst/>
            <a:ahLst/>
            <a:cxnLst/>
            <a:rect l="l" t="t" r="r" b="b"/>
            <a:pathLst>
              <a:path w="360045" h="360045">
                <a:moveTo>
                  <a:pt x="0" y="0"/>
                </a:moveTo>
                <a:lnTo>
                  <a:pt x="359664" y="0"/>
                </a:lnTo>
                <a:lnTo>
                  <a:pt x="359664" y="359664"/>
                </a:lnTo>
                <a:lnTo>
                  <a:pt x="0" y="359664"/>
                </a:lnTo>
                <a:lnTo>
                  <a:pt x="0" y="0"/>
                </a:lnTo>
                <a:close/>
              </a:path>
            </a:pathLst>
          </a:custGeom>
          <a:solidFill>
            <a:srgbClr val="E6412A"/>
          </a:solidFill>
        </p:spPr>
        <p:txBody>
          <a:bodyPr wrap="square" lIns="0" tIns="0" rIns="0" bIns="0" rtlCol="0"/>
          <a:lstStyle/>
          <a:p>
            <a:endParaRPr/>
          </a:p>
        </p:txBody>
      </p:sp>
      <p:sp>
        <p:nvSpPr>
          <p:cNvPr id="1048610" name="object 4"/>
          <p:cNvSpPr txBox="1">
            <a:spLocks noGrp="1"/>
          </p:cNvSpPr>
          <p:nvPr>
            <p:ph type="title"/>
          </p:nvPr>
        </p:nvSpPr>
        <p:spPr>
          <a:xfrm>
            <a:off x="685800" y="285750"/>
            <a:ext cx="3156585" cy="320675"/>
          </a:xfrm>
          <a:prstGeom prst="rect">
            <a:avLst/>
          </a:prstGeom>
        </p:spPr>
        <p:txBody>
          <a:bodyPr vert="horz" wrap="square" lIns="0" tIns="13335" rIns="0" bIns="0" rtlCol="0">
            <a:spAutoFit/>
          </a:bodyPr>
          <a:lstStyle/>
          <a:p>
            <a:pPr marL="12700">
              <a:lnSpc>
                <a:spcPct val="100000"/>
              </a:lnSpc>
              <a:spcBef>
                <a:spcPts val="105"/>
              </a:spcBef>
            </a:pPr>
            <a:r>
              <a:rPr lang="en-US" dirty="0"/>
              <a:t>1.1</a:t>
            </a:r>
            <a:r>
              <a:rPr lang="zh-CN" altLang="en-US" dirty="0"/>
              <a:t>研究背景</a:t>
            </a:r>
            <a:r>
              <a:rPr lang="en-US" altLang="zh-CN" dirty="0"/>
              <a:t>——</a:t>
            </a:r>
            <a:r>
              <a:rPr lang="zh-CN" b="1" dirty="0"/>
              <a:t>社会痛点</a:t>
            </a:r>
          </a:p>
        </p:txBody>
      </p:sp>
      <p:sp>
        <p:nvSpPr>
          <p:cNvPr id="1048611" name="object 58"/>
          <p:cNvSpPr txBox="1"/>
          <p:nvPr/>
        </p:nvSpPr>
        <p:spPr>
          <a:xfrm>
            <a:off x="228601" y="590550"/>
            <a:ext cx="8839200" cy="1388110"/>
          </a:xfrm>
          <a:prstGeom prst="rect">
            <a:avLst/>
          </a:prstGeom>
        </p:spPr>
        <p:txBody>
          <a:bodyPr vert="horz" wrap="square" lIns="0" tIns="15240" rIns="0" bIns="0" rtlCol="0">
            <a:spAutoFit/>
          </a:bodyPr>
          <a:lstStyle/>
          <a:p>
            <a:pPr marL="12700" marR="5080" algn="just">
              <a:lnSpc>
                <a:spcPts val="3530"/>
              </a:lnSpc>
              <a:spcBef>
                <a:spcPts val="120"/>
              </a:spcBef>
            </a:pPr>
            <a:r>
              <a:rPr lang="zh-CN" sz="1600" dirty="0" err="1">
                <a:solidFill>
                  <a:srgbClr val="252525"/>
                </a:solidFill>
                <a:latin typeface="黑体" panose="02010609060101010101" charset="-122"/>
                <a:ea typeface="黑体" panose="02010609060101010101" charset="-122"/>
                <a:cs typeface="黑体" panose="02010609060101010101" charset="-122"/>
              </a:rPr>
              <a:t>团队成员在三下乡活动与当地交管部门交流中了解到，货车疲劳驾驶方面存在着巨大的安全隐患。经过调研我们发现</a:t>
            </a:r>
            <a:r>
              <a:rPr sz="1600" dirty="0" err="1">
                <a:solidFill>
                  <a:schemeClr val="tx1"/>
                </a:solidFill>
                <a:latin typeface="黑体" panose="02010609060101010101" charset="-122"/>
                <a:ea typeface="黑体" panose="02010609060101010101" charset="-122"/>
                <a:cs typeface="黑体" panose="02010609060101010101" charset="-122"/>
              </a:rPr>
              <a:t>每年我国因交通事故导致大量人员伤亡</a:t>
            </a:r>
            <a:r>
              <a:rPr lang="en-US" b="1" dirty="0">
                <a:solidFill>
                  <a:schemeClr val="tx1"/>
                </a:solidFill>
                <a:latin typeface="黑体" panose="02010609060101010101" charset="-122"/>
                <a:ea typeface="黑体" panose="02010609060101010101" charset="-122"/>
                <a:cs typeface="黑体" panose="02010609060101010101" charset="-122"/>
              </a:rPr>
              <a:t>(</a:t>
            </a:r>
            <a:r>
              <a:rPr lang="en-US" altLang="zh-CN" b="1" dirty="0">
                <a:solidFill>
                  <a:schemeClr val="tx1"/>
                </a:solidFill>
                <a:latin typeface="黑体" panose="02010609060101010101" charset="-122"/>
                <a:ea typeface="黑体" panose="02010609060101010101" charset="-122"/>
                <a:cs typeface="黑体" panose="02010609060101010101" charset="-122"/>
              </a:rPr>
              <a:t>3</a:t>
            </a:r>
            <a:r>
              <a:rPr b="1" dirty="0">
                <a:solidFill>
                  <a:schemeClr val="tx1"/>
                </a:solidFill>
                <a:latin typeface="黑体" panose="02010609060101010101" charset="-122"/>
                <a:ea typeface="黑体" panose="02010609060101010101" charset="-122"/>
                <a:cs typeface="黑体" panose="02010609060101010101" charset="-122"/>
              </a:rPr>
              <a:t>0万人</a:t>
            </a:r>
            <a:r>
              <a:rPr lang="en-US" b="1" dirty="0">
                <a:solidFill>
                  <a:schemeClr val="tx1"/>
                </a:solidFill>
                <a:latin typeface="黑体" panose="02010609060101010101" charset="-122"/>
                <a:ea typeface="黑体" panose="02010609060101010101" charset="-122"/>
                <a:cs typeface="黑体" panose="02010609060101010101" charset="-122"/>
              </a:rPr>
              <a:t>)</a:t>
            </a:r>
            <a:r>
              <a:rPr sz="1600" dirty="0" err="1">
                <a:solidFill>
                  <a:schemeClr val="tx1"/>
                </a:solidFill>
                <a:latin typeface="黑体" panose="02010609060101010101" charset="-122"/>
                <a:ea typeface="黑体" panose="02010609060101010101" charset="-122"/>
                <a:cs typeface="黑体" panose="02010609060101010101" charset="-122"/>
              </a:rPr>
              <a:t>和巨额经济损失</a:t>
            </a:r>
            <a:r>
              <a:rPr lang="en-US" b="1" dirty="0">
                <a:solidFill>
                  <a:schemeClr val="tx1"/>
                </a:solidFill>
                <a:latin typeface="黑体" panose="02010609060101010101" charset="-122"/>
                <a:ea typeface="黑体" panose="02010609060101010101" charset="-122"/>
                <a:cs typeface="黑体" panose="02010609060101010101" charset="-122"/>
              </a:rPr>
              <a:t>(25</a:t>
            </a:r>
            <a:r>
              <a:rPr b="1" dirty="0">
                <a:solidFill>
                  <a:schemeClr val="tx1"/>
                </a:solidFill>
                <a:latin typeface="黑体" panose="02010609060101010101" charset="-122"/>
                <a:ea typeface="黑体" panose="02010609060101010101" charset="-122"/>
                <a:cs typeface="黑体" panose="02010609060101010101" charset="-122"/>
              </a:rPr>
              <a:t>亿元</a:t>
            </a:r>
            <a:r>
              <a:rPr lang="en-US" b="1" dirty="0">
                <a:solidFill>
                  <a:schemeClr val="tx1"/>
                </a:solidFill>
                <a:latin typeface="黑体" panose="02010609060101010101" charset="-122"/>
                <a:ea typeface="黑体" panose="02010609060101010101" charset="-122"/>
                <a:cs typeface="黑体" panose="02010609060101010101" charset="-122"/>
              </a:rPr>
              <a:t>)</a:t>
            </a:r>
            <a:r>
              <a:rPr lang="zh-CN" altLang="en-US" b="1" dirty="0">
                <a:solidFill>
                  <a:schemeClr val="tx1"/>
                </a:solidFill>
                <a:latin typeface="黑体" panose="02010609060101010101" charset="-122"/>
                <a:ea typeface="黑体" panose="02010609060101010101" charset="-122"/>
                <a:cs typeface="黑体" panose="02010609060101010101" charset="-122"/>
              </a:rPr>
              <a:t> </a:t>
            </a:r>
            <a:endParaRPr lang="en-US" altLang="zh-CN" sz="1600" dirty="0">
              <a:solidFill>
                <a:schemeClr val="tx1"/>
              </a:solidFill>
              <a:latin typeface="黑体" panose="02010609060101010101" charset="-122"/>
              <a:ea typeface="黑体" panose="02010609060101010101" charset="-122"/>
              <a:cs typeface="黑体" panose="02010609060101010101" charset="-122"/>
            </a:endParaRPr>
          </a:p>
          <a:p>
            <a:pPr marL="12700" marR="5080" algn="just">
              <a:lnSpc>
                <a:spcPts val="3530"/>
              </a:lnSpc>
              <a:spcBef>
                <a:spcPts val="120"/>
              </a:spcBef>
            </a:pPr>
            <a:endParaRPr lang="en-US" altLang="zh-CN" dirty="0">
              <a:latin typeface="黑体" panose="02010609060101010101" charset="-122"/>
              <a:ea typeface="黑体" panose="02010609060101010101" charset="-122"/>
              <a:cs typeface="黑体" panose="02010609060101010101" charset="-122"/>
            </a:endParaRPr>
          </a:p>
        </p:txBody>
      </p:sp>
      <p:sp>
        <p:nvSpPr>
          <p:cNvPr id="1048674" name="文本框 72"/>
          <p:cNvSpPr txBox="1"/>
          <p:nvPr/>
        </p:nvSpPr>
        <p:spPr>
          <a:xfrm>
            <a:off x="5181600" y="2038350"/>
            <a:ext cx="1013260" cy="369332"/>
          </a:xfrm>
          <a:prstGeom prst="rect">
            <a:avLst/>
          </a:prstGeom>
          <a:solidFill>
            <a:schemeClr val="bg1"/>
          </a:solidFill>
        </p:spPr>
        <p:txBody>
          <a:bodyPr wrap="square" rtlCol="0">
            <a:spAutoFit/>
          </a:bodyPr>
          <a:lstStyle/>
          <a:p>
            <a:endParaRPr lang="zh-CN" altLang="en-US" dirty="0"/>
          </a:p>
        </p:txBody>
      </p:sp>
      <p:pic>
        <p:nvPicPr>
          <p:cNvPr id="2" name="图片 0"/>
          <p:cNvPicPr>
            <a:picLocks noChangeAspect="1"/>
          </p:cNvPicPr>
          <p:nvPr/>
        </p:nvPicPr>
        <p:blipFill>
          <a:blip r:embed="rId3"/>
          <a:stretch>
            <a:fillRect/>
          </a:stretch>
        </p:blipFill>
        <p:spPr>
          <a:xfrm>
            <a:off x="228600" y="2273935"/>
            <a:ext cx="4070350" cy="2794000"/>
          </a:xfrm>
          <a:prstGeom prst="rect">
            <a:avLst/>
          </a:prstGeom>
        </p:spPr>
      </p:pic>
      <p:pic>
        <p:nvPicPr>
          <p:cNvPr id="4" name="图片 3"/>
          <p:cNvPicPr>
            <a:picLocks noChangeAspect="1"/>
          </p:cNvPicPr>
          <p:nvPr/>
        </p:nvPicPr>
        <p:blipFill>
          <a:blip r:embed="rId4"/>
          <a:stretch>
            <a:fillRect/>
          </a:stretch>
        </p:blipFill>
        <p:spPr>
          <a:xfrm>
            <a:off x="4923155" y="2426335"/>
            <a:ext cx="3695700" cy="2489200"/>
          </a:xfrm>
          <a:prstGeom prst="rect">
            <a:avLst/>
          </a:prstGeom>
        </p:spPr>
      </p:pic>
      <p:sp>
        <p:nvSpPr>
          <p:cNvPr id="5" name="文本框 73"/>
          <p:cNvSpPr txBox="1"/>
          <p:nvPr/>
        </p:nvSpPr>
        <p:spPr>
          <a:xfrm>
            <a:off x="588645" y="1954341"/>
            <a:ext cx="5912862" cy="276999"/>
          </a:xfrm>
          <a:prstGeom prst="rect">
            <a:avLst/>
          </a:prstGeom>
          <a:noFill/>
        </p:spPr>
        <p:txBody>
          <a:bodyPr wrap="square" rtlCol="0">
            <a:spAutoFit/>
          </a:bodyPr>
          <a:lstStyle/>
          <a:p>
            <a:r>
              <a:rPr lang="zh-CN" altLang="en-US" sz="1200" dirty="0">
                <a:latin typeface="微软雅黑" panose="020B0503020204020204" charset="-122"/>
                <a:ea typeface="微软雅黑" panose="020B0503020204020204" charset="-122"/>
              </a:rPr>
              <a:t>每年我国因交通事故导致的经济损失与人员伤亡</a:t>
            </a:r>
          </a:p>
        </p:txBody>
      </p:sp>
      <p:sp>
        <p:nvSpPr>
          <p:cNvPr id="6" name="文本框 71"/>
          <p:cNvSpPr txBox="1"/>
          <p:nvPr/>
        </p:nvSpPr>
        <p:spPr>
          <a:xfrm>
            <a:off x="6195060" y="1954796"/>
            <a:ext cx="1797269" cy="276999"/>
          </a:xfrm>
          <a:prstGeom prst="rect">
            <a:avLst/>
          </a:prstGeom>
          <a:noFill/>
        </p:spPr>
        <p:txBody>
          <a:bodyPr wrap="square" rtlCol="0">
            <a:spAutoFit/>
          </a:bodyPr>
          <a:lstStyle/>
          <a:p>
            <a:r>
              <a:rPr lang="zh-CN" altLang="en-US" sz="1200" dirty="0">
                <a:latin typeface="微软雅黑" panose="020B0503020204020204" charset="-122"/>
                <a:ea typeface="微软雅黑" panose="020B0503020204020204" charset="-122"/>
              </a:rPr>
              <a:t>第三方统计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0" y="358140"/>
            <a:ext cx="360045" cy="361315"/>
          </a:xfrm>
          <a:custGeom>
            <a:avLst/>
            <a:gdLst/>
            <a:ahLst/>
            <a:cxnLst/>
            <a:rect l="l" t="t" r="r" b="b"/>
            <a:pathLst>
              <a:path w="360045" h="361315">
                <a:moveTo>
                  <a:pt x="0" y="0"/>
                </a:moveTo>
                <a:lnTo>
                  <a:pt x="359664" y="0"/>
                </a:lnTo>
                <a:lnTo>
                  <a:pt x="359664" y="361188"/>
                </a:lnTo>
                <a:lnTo>
                  <a:pt x="0" y="361188"/>
                </a:lnTo>
                <a:lnTo>
                  <a:pt x="0" y="0"/>
                </a:lnTo>
                <a:close/>
              </a:path>
            </a:pathLst>
          </a:custGeom>
          <a:solidFill>
            <a:srgbClr val="E6412A"/>
          </a:solidFill>
        </p:spPr>
        <p:txBody>
          <a:bodyPr wrap="square" lIns="0" tIns="0" rIns="0" bIns="0" rtlCol="0"/>
          <a:lstStyle/>
          <a:p>
            <a:endParaRPr/>
          </a:p>
        </p:txBody>
      </p:sp>
      <p:sp>
        <p:nvSpPr>
          <p:cNvPr id="1048896" name="object 225"/>
          <p:cNvSpPr txBox="1">
            <a:spLocks noGrp="1"/>
          </p:cNvSpPr>
          <p:nvPr>
            <p:ph type="title"/>
          </p:nvPr>
        </p:nvSpPr>
        <p:spPr>
          <a:xfrm>
            <a:off x="528585" y="358140"/>
            <a:ext cx="7795895" cy="1266190"/>
          </a:xfrm>
          <a:prstGeom prst="rect">
            <a:avLst/>
          </a:prstGeom>
        </p:spPr>
        <p:txBody>
          <a:bodyPr vert="horz" wrap="square" lIns="0" tIns="13335" rIns="0" bIns="0" rtlCol="0">
            <a:spAutoFit/>
          </a:bodyPr>
          <a:lstStyle/>
          <a:p>
            <a:pPr marL="12700">
              <a:lnSpc>
                <a:spcPct val="100000"/>
              </a:lnSpc>
              <a:spcBef>
                <a:spcPts val="105"/>
              </a:spcBef>
            </a:pPr>
            <a:r>
              <a:rPr lang="en-US" dirty="0"/>
              <a:t>1.2</a:t>
            </a:r>
            <a:r>
              <a:rPr lang="zh-CN" altLang="en-US" dirty="0"/>
              <a:t>研究背景</a:t>
            </a:r>
            <a:r>
              <a:rPr lang="en-US" altLang="zh-CN" dirty="0"/>
              <a:t>——</a:t>
            </a:r>
            <a:r>
              <a:rPr lang="zh-CN" b="1" dirty="0"/>
              <a:t>市场分析</a:t>
            </a:r>
            <a:endParaRPr spc="5" dirty="0"/>
          </a:p>
          <a:p>
            <a:pPr marL="119380" marR="5080" algn="ctr">
              <a:spcBef>
                <a:spcPts val="50"/>
              </a:spcBef>
            </a:pPr>
            <a:r>
              <a:rPr lang="zh-CN" altLang="en-US" sz="1800" dirty="0">
                <a:solidFill>
                  <a:srgbClr val="000000"/>
                </a:solidFill>
                <a:latin typeface="黑体" panose="02010609060101010101" charset="-122"/>
                <a:ea typeface="黑体" panose="02010609060101010101" charset="-122"/>
              </a:rPr>
              <a:t> 当前，我国大型营运车辆与物流企业数量</a:t>
            </a:r>
            <a:r>
              <a:rPr lang="zh-CN" altLang="en-US" b="1" dirty="0">
                <a:solidFill>
                  <a:srgbClr val="000000"/>
                </a:solidFill>
                <a:latin typeface="黑体" panose="02010609060101010101" charset="-122"/>
                <a:ea typeface="黑体" panose="02010609060101010101" charset="-122"/>
              </a:rPr>
              <a:t>呈逐年增加趋势</a:t>
            </a:r>
            <a:br>
              <a:rPr lang="en-US" altLang="zh-CN" sz="1800" dirty="0">
                <a:solidFill>
                  <a:srgbClr val="000000"/>
                </a:solidFill>
                <a:latin typeface="黑体" panose="02010609060101010101" charset="-122"/>
                <a:ea typeface="黑体" panose="02010609060101010101" charset="-122"/>
              </a:rPr>
            </a:br>
            <a:r>
              <a:rPr lang="en-US" altLang="zh-CN" sz="1800" dirty="0">
                <a:solidFill>
                  <a:srgbClr val="000000"/>
                </a:solidFill>
                <a:latin typeface="黑体" panose="02010609060101010101" charset="-122"/>
                <a:ea typeface="黑体" panose="02010609060101010101" charset="-122"/>
              </a:rPr>
              <a:t> </a:t>
            </a:r>
            <a:r>
              <a:rPr lang="zh-CN" altLang="en-US" sz="1800" dirty="0">
                <a:latin typeface="黑体" panose="02010609060101010101" charset="-122"/>
                <a:ea typeface="黑体" panose="02010609060101010101" charset="-122"/>
              </a:rPr>
              <a:t>疲劳驾驶检测及预警相关</a:t>
            </a:r>
            <a:r>
              <a:rPr lang="zh-CN" altLang="en-US" sz="2300" b="1" dirty="0">
                <a:latin typeface="黑体" panose="02010609060101010101" charset="-122"/>
                <a:ea typeface="黑体" panose="02010609060101010101" charset="-122"/>
              </a:rPr>
              <a:t>市场规模将达</a:t>
            </a:r>
            <a:r>
              <a:rPr lang="zh-CN" altLang="en-US" sz="2300" b="1" dirty="0">
                <a:solidFill>
                  <a:srgbClr val="FF0000"/>
                </a:solidFill>
                <a:latin typeface="黑体" panose="02010609060101010101" charset="-122"/>
                <a:ea typeface="黑体" panose="02010609060101010101" charset="-122"/>
              </a:rPr>
              <a:t>百亿级</a:t>
            </a:r>
            <a:r>
              <a:rPr lang="zh-CN" altLang="en-US" sz="2300" b="1" dirty="0">
                <a:solidFill>
                  <a:schemeClr val="tx1"/>
                </a:solidFill>
                <a:latin typeface="黑体" panose="02010609060101010101" charset="-122"/>
                <a:ea typeface="黑体" panose="02010609060101010101" charset="-122"/>
              </a:rPr>
              <a:t>。</a:t>
            </a:r>
            <a:br>
              <a:rPr lang="zh-CN" altLang="en-US" sz="1800" spc="-500" dirty="0">
                <a:solidFill>
                  <a:srgbClr val="000000"/>
                </a:solidFill>
                <a:latin typeface="黑体" panose="02010609060101010101" charset="-122"/>
                <a:ea typeface="黑体" panose="02010609060101010101" charset="-122"/>
              </a:rPr>
            </a:br>
            <a:endParaRPr sz="1800" spc="-500" dirty="0">
              <a:solidFill>
                <a:srgbClr val="000000"/>
              </a:solidFill>
              <a:latin typeface="黑体" panose="02010609060101010101" charset="-122"/>
              <a:ea typeface="黑体" panose="02010609060101010101" charset="-122"/>
            </a:endParaRPr>
          </a:p>
        </p:txBody>
      </p:sp>
      <p:pic>
        <p:nvPicPr>
          <p:cNvPr id="3" name="图片 2"/>
          <p:cNvPicPr>
            <a:picLocks noChangeAspect="1"/>
          </p:cNvPicPr>
          <p:nvPr/>
        </p:nvPicPr>
        <p:blipFill>
          <a:blip r:embed="rId3"/>
          <a:stretch>
            <a:fillRect/>
          </a:stretch>
        </p:blipFill>
        <p:spPr>
          <a:xfrm>
            <a:off x="271145" y="1611630"/>
            <a:ext cx="3937000" cy="3232150"/>
          </a:xfrm>
          <a:prstGeom prst="rect">
            <a:avLst/>
          </a:prstGeom>
        </p:spPr>
      </p:pic>
      <p:pic>
        <p:nvPicPr>
          <p:cNvPr id="2" name="图片 1"/>
          <p:cNvPicPr>
            <a:picLocks noChangeAspect="1"/>
          </p:cNvPicPr>
          <p:nvPr/>
        </p:nvPicPr>
        <p:blipFill>
          <a:blip r:embed="rId4"/>
          <a:stretch>
            <a:fillRect/>
          </a:stretch>
        </p:blipFill>
        <p:spPr>
          <a:xfrm>
            <a:off x="4405630" y="1624330"/>
            <a:ext cx="4584700" cy="3219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图片 8"/>
          <p:cNvPicPr>
            <a:picLocks noChangeAspect="1"/>
          </p:cNvPicPr>
          <p:nvPr/>
        </p:nvPicPr>
        <p:blipFill>
          <a:blip r:embed="rId11"/>
          <a:stretch>
            <a:fillRect/>
          </a:stretch>
        </p:blipFill>
        <p:spPr>
          <a:xfrm>
            <a:off x="2583977" y="1258122"/>
            <a:ext cx="2740618" cy="2303994"/>
          </a:xfrm>
          <a:prstGeom prst="rect">
            <a:avLst/>
          </a:prstGeom>
        </p:spPr>
      </p:pic>
      <p:sp>
        <p:nvSpPr>
          <p:cNvPr id="1048952" name="Title 6"/>
          <p:cNvSpPr txBox="1"/>
          <p:nvPr>
            <p:custDataLst>
              <p:tags r:id="rId1"/>
            </p:custDataLst>
          </p:nvPr>
        </p:nvSpPr>
        <p:spPr>
          <a:xfrm>
            <a:off x="2704998" y="2335081"/>
            <a:ext cx="2411659" cy="1135527"/>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8953" name="Title 6"/>
          <p:cNvSpPr txBox="1"/>
          <p:nvPr>
            <p:custDataLst>
              <p:tags r:id="rId2"/>
            </p:custDataLst>
          </p:nvPr>
        </p:nvSpPr>
        <p:spPr>
          <a:xfrm>
            <a:off x="4018519" y="1258122"/>
            <a:ext cx="568788" cy="785167"/>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8954" name="Title 6"/>
          <p:cNvSpPr txBox="1"/>
          <p:nvPr>
            <p:custDataLst>
              <p:tags r:id="rId3"/>
            </p:custDataLst>
          </p:nvPr>
        </p:nvSpPr>
        <p:spPr>
          <a:xfrm>
            <a:off x="4509803" y="1799913"/>
            <a:ext cx="569438" cy="527636"/>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cxnSp>
        <p:nvCxnSpPr>
          <p:cNvPr id="3145728" name="直线箭头连接符 25"/>
          <p:cNvCxnSpPr/>
          <p:nvPr/>
        </p:nvCxnSpPr>
        <p:spPr>
          <a:xfrm flipV="1">
            <a:off x="4266505" y="742950"/>
            <a:ext cx="1600895" cy="752964"/>
          </a:xfrm>
          <a:prstGeom prst="straightConnector1">
            <a:avLst/>
          </a:prstGeom>
          <a:ln w="317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8955" name="Title 6"/>
          <p:cNvSpPr txBox="1"/>
          <p:nvPr>
            <p:custDataLst>
              <p:tags r:id="rId4"/>
            </p:custDataLst>
          </p:nvPr>
        </p:nvSpPr>
        <p:spPr>
          <a:xfrm>
            <a:off x="3282418" y="1787223"/>
            <a:ext cx="569438" cy="527636"/>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8956" name="object 2"/>
          <p:cNvSpPr/>
          <p:nvPr/>
        </p:nvSpPr>
        <p:spPr>
          <a:xfrm>
            <a:off x="611123" y="214884"/>
            <a:ext cx="361315" cy="361315"/>
          </a:xfrm>
          <a:custGeom>
            <a:avLst/>
            <a:gdLst/>
            <a:ahLst/>
            <a:cxnLst/>
            <a:rect l="l" t="t" r="r" b="b"/>
            <a:pathLst>
              <a:path w="361315" h="361315">
                <a:moveTo>
                  <a:pt x="0" y="0"/>
                </a:moveTo>
                <a:lnTo>
                  <a:pt x="361188" y="0"/>
                </a:lnTo>
                <a:lnTo>
                  <a:pt x="361188" y="361187"/>
                </a:lnTo>
                <a:lnTo>
                  <a:pt x="0" y="361187"/>
                </a:lnTo>
                <a:lnTo>
                  <a:pt x="0" y="0"/>
                </a:lnTo>
                <a:close/>
              </a:path>
            </a:pathLst>
          </a:custGeom>
          <a:solidFill>
            <a:srgbClr val="E6412A"/>
          </a:solidFill>
        </p:spPr>
        <p:txBody>
          <a:bodyPr wrap="square" lIns="0" tIns="0" rIns="0" bIns="0" rtlCol="0"/>
          <a:lstStyle/>
          <a:p>
            <a:endParaRPr/>
          </a:p>
        </p:txBody>
      </p:sp>
      <p:sp>
        <p:nvSpPr>
          <p:cNvPr id="1048957" name="object 3"/>
          <p:cNvSpPr txBox="1">
            <a:spLocks noGrp="1"/>
          </p:cNvSpPr>
          <p:nvPr>
            <p:ph type="title"/>
          </p:nvPr>
        </p:nvSpPr>
        <p:spPr>
          <a:xfrm>
            <a:off x="1249045" y="213995"/>
            <a:ext cx="4923155" cy="320675"/>
          </a:xfrm>
          <a:prstGeom prst="rect">
            <a:avLst/>
          </a:prstGeom>
        </p:spPr>
        <p:txBody>
          <a:bodyPr vert="horz" wrap="square" lIns="0" tIns="13335" rIns="0" bIns="0" rtlCol="0">
            <a:spAutoFit/>
          </a:bodyPr>
          <a:lstStyle/>
          <a:p>
            <a:pPr marL="12700">
              <a:lnSpc>
                <a:spcPct val="100000"/>
              </a:lnSpc>
              <a:spcBef>
                <a:spcPts val="105"/>
              </a:spcBef>
            </a:pPr>
            <a:r>
              <a:rPr lang="en-US" dirty="0"/>
              <a:t>2.2</a:t>
            </a:r>
            <a:r>
              <a:rPr dirty="0"/>
              <a:t>产品</a:t>
            </a:r>
            <a:r>
              <a:rPr lang="zh-CN" dirty="0"/>
              <a:t>研发</a:t>
            </a:r>
            <a:r>
              <a:rPr lang="en-US" altLang="zh-CN" spc="5" dirty="0"/>
              <a:t>———</a:t>
            </a:r>
            <a:r>
              <a:rPr lang="zh-CN" altLang="en-US" b="1" spc="5" dirty="0">
                <a:latin typeface="黑体" panose="02010609060101010101" charset="-122"/>
                <a:ea typeface="黑体" panose="02010609060101010101" charset="-122"/>
              </a:rPr>
              <a:t>产品介绍</a:t>
            </a:r>
            <a:endParaRPr b="1" spc="5" dirty="0">
              <a:latin typeface="黑体" panose="02010609060101010101" charset="-122"/>
              <a:ea typeface="黑体" panose="02010609060101010101" charset="-122"/>
            </a:endParaRPr>
          </a:p>
        </p:txBody>
      </p:sp>
      <p:grpSp>
        <p:nvGrpSpPr>
          <p:cNvPr id="81" name="组合 24"/>
          <p:cNvGrpSpPr/>
          <p:nvPr/>
        </p:nvGrpSpPr>
        <p:grpSpPr>
          <a:xfrm>
            <a:off x="5870265" y="515746"/>
            <a:ext cx="2999740" cy="583565"/>
            <a:chOff x="9230" y="1021"/>
            <a:chExt cx="4724" cy="919"/>
          </a:xfrm>
        </p:grpSpPr>
        <p:sp>
          <p:nvSpPr>
            <p:cNvPr id="1048958" name="流程图: 过程 19"/>
            <p:cNvSpPr/>
            <p:nvPr/>
          </p:nvSpPr>
          <p:spPr>
            <a:xfrm>
              <a:off x="9230" y="1149"/>
              <a:ext cx="1729" cy="429"/>
            </a:xfrm>
            <a:prstGeom prst="flowChartProcess">
              <a:avLst/>
            </a:prstGeom>
            <a:solidFill>
              <a:srgbClr val="E64135"/>
            </a:solidFill>
            <a:ln w="12700" cap="flat" cmpd="sng" algn="ctr">
              <a:noFill/>
              <a:prstDash val="solid"/>
              <a:miter lim="800000"/>
            </a:ln>
            <a:effectLst/>
          </p:spPr>
          <p:txBody>
            <a:bodyPr rtlCol="0" anchor="ctr"/>
            <a:lstStyle/>
            <a:p>
              <a:pPr lvl="0" algn="ctr">
                <a:spcBef>
                  <a:spcPct val="0"/>
                </a:spcBef>
                <a:spcAft>
                  <a:spcPct val="35000"/>
                </a:spcAft>
              </a:pPr>
              <a:r>
                <a:rPr lang="en-US" sz="1600" dirty="0">
                  <a:solidFill>
                    <a:schemeClr val="bg1"/>
                  </a:solidFill>
                  <a:latin typeface="+mn-ea"/>
                </a:rPr>
                <a:t>4G</a:t>
              </a:r>
              <a:r>
                <a:rPr lang="zh-CN" altLang="en-US" sz="1600" dirty="0">
                  <a:solidFill>
                    <a:schemeClr val="bg1"/>
                  </a:solidFill>
                  <a:latin typeface="+mn-ea"/>
                </a:rPr>
                <a:t>模块</a:t>
              </a:r>
            </a:p>
          </p:txBody>
        </p:sp>
        <p:sp>
          <p:nvSpPr>
            <p:cNvPr id="1048959" name="下箭头 51"/>
            <p:cNvSpPr/>
            <p:nvPr/>
          </p:nvSpPr>
          <p:spPr>
            <a:xfrm rot="16200000">
              <a:off x="11296" y="1209"/>
              <a:ext cx="217" cy="3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0" name="文本框 52"/>
            <p:cNvSpPr txBox="1"/>
            <p:nvPr/>
          </p:nvSpPr>
          <p:spPr>
            <a:xfrm>
              <a:off x="11279" y="1021"/>
              <a:ext cx="2675" cy="919"/>
            </a:xfrm>
            <a:prstGeom prst="rect">
              <a:avLst/>
            </a:prstGeom>
            <a:noFill/>
          </p:spPr>
          <p:txBody>
            <a:bodyPr wrap="square" rtlCol="0">
              <a:spAutoFit/>
            </a:bodyPr>
            <a:lstStyle/>
            <a:p>
              <a:pPr algn="ctr"/>
              <a:r>
                <a:rPr lang="zh-CN" altLang="en-US" sz="1600" dirty="0"/>
                <a:t>传输实时监控</a:t>
              </a:r>
            </a:p>
            <a:p>
              <a:pPr algn="ctr"/>
              <a:r>
                <a:rPr lang="zh-CN" altLang="en-US" sz="1600" dirty="0"/>
                <a:t>数据</a:t>
              </a:r>
            </a:p>
          </p:txBody>
        </p:sp>
      </p:grpSp>
      <p:pic>
        <p:nvPicPr>
          <p:cNvPr id="2097167" name="图片 4" descr="12C64354D0711F84587B756DA09B852B"/>
          <p:cNvPicPr>
            <a:picLocks noChangeAspect="1"/>
          </p:cNvPicPr>
          <p:nvPr/>
        </p:nvPicPr>
        <p:blipFill>
          <a:blip r:embed="rId12"/>
          <a:stretch>
            <a:fillRect/>
          </a:stretch>
        </p:blipFill>
        <p:spPr>
          <a:xfrm>
            <a:off x="149850" y="1993900"/>
            <a:ext cx="1743075" cy="1307465"/>
          </a:xfrm>
          <a:prstGeom prst="rect">
            <a:avLst/>
          </a:prstGeom>
        </p:spPr>
      </p:pic>
      <p:cxnSp>
        <p:nvCxnSpPr>
          <p:cNvPr id="3145729" name="直线箭头连接符 25"/>
          <p:cNvCxnSpPr/>
          <p:nvPr/>
        </p:nvCxnSpPr>
        <p:spPr>
          <a:xfrm flipH="1">
            <a:off x="3624570" y="2883535"/>
            <a:ext cx="404495" cy="577215"/>
          </a:xfrm>
          <a:prstGeom prst="straightConnector1">
            <a:avLst/>
          </a:prstGeom>
          <a:ln w="317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8961" name="流程图: 过程 19"/>
          <p:cNvSpPr/>
          <p:nvPr/>
        </p:nvSpPr>
        <p:spPr>
          <a:xfrm>
            <a:off x="3107101" y="3594368"/>
            <a:ext cx="1731645" cy="482920"/>
          </a:xfrm>
          <a:prstGeom prst="flowChartProcess">
            <a:avLst/>
          </a:prstGeom>
          <a:solidFill>
            <a:srgbClr val="E64135"/>
          </a:solidFill>
          <a:ln w="12700" cap="flat" cmpd="sng" algn="ctr">
            <a:noFill/>
            <a:prstDash val="solid"/>
            <a:miter lim="800000"/>
          </a:ln>
          <a:effectLst/>
        </p:spPr>
        <p:txBody>
          <a:bodyPr rtlCol="0" anchor="ctr"/>
          <a:lstStyle/>
          <a:p>
            <a:pPr lvl="0" algn="ctr">
              <a:spcBef>
                <a:spcPct val="0"/>
              </a:spcBef>
              <a:spcAft>
                <a:spcPct val="35000"/>
              </a:spcAft>
            </a:pPr>
            <a:r>
              <a:rPr lang="zh-CN" altLang="en-US" sz="1600" dirty="0">
                <a:solidFill>
                  <a:schemeClr val="bg1"/>
                </a:solidFill>
                <a:latin typeface="+mn-ea"/>
              </a:rPr>
              <a:t>数据处理中心</a:t>
            </a:r>
          </a:p>
        </p:txBody>
      </p:sp>
      <p:cxnSp>
        <p:nvCxnSpPr>
          <p:cNvPr id="3145730" name="直线箭头连接符 25"/>
          <p:cNvCxnSpPr/>
          <p:nvPr/>
        </p:nvCxnSpPr>
        <p:spPr>
          <a:xfrm flipV="1">
            <a:off x="5062534" y="1530434"/>
            <a:ext cx="750443" cy="660826"/>
          </a:xfrm>
          <a:prstGeom prst="straightConnector1">
            <a:avLst/>
          </a:prstGeom>
          <a:ln w="317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45731" name="直线箭头连接符 25"/>
          <p:cNvCxnSpPr>
            <a:endCxn id="1048962" idx="3"/>
          </p:cNvCxnSpPr>
          <p:nvPr/>
        </p:nvCxnSpPr>
        <p:spPr>
          <a:xfrm flipH="1" flipV="1">
            <a:off x="1677660" y="1470660"/>
            <a:ext cx="1414145" cy="389890"/>
          </a:xfrm>
          <a:prstGeom prst="straightConnector1">
            <a:avLst/>
          </a:prstGeom>
          <a:ln w="317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8962" name="流程图: 过程 19"/>
          <p:cNvSpPr/>
          <p:nvPr/>
        </p:nvSpPr>
        <p:spPr>
          <a:xfrm>
            <a:off x="437505" y="1290320"/>
            <a:ext cx="1240155" cy="360045"/>
          </a:xfrm>
          <a:prstGeom prst="flowChartProcess">
            <a:avLst/>
          </a:prstGeom>
          <a:solidFill>
            <a:srgbClr val="E64135"/>
          </a:solidFill>
          <a:ln w="12700" cap="flat" cmpd="sng" algn="ctr">
            <a:noFill/>
            <a:prstDash val="solid"/>
            <a:miter lim="800000"/>
          </a:ln>
          <a:effectLst/>
        </p:spPr>
        <p:txBody>
          <a:bodyPr rtlCol="0" anchor="ctr"/>
          <a:lstStyle/>
          <a:p>
            <a:pPr lvl="0" algn="ctr">
              <a:spcBef>
                <a:spcPct val="0"/>
              </a:spcBef>
              <a:spcAft>
                <a:spcPct val="35000"/>
              </a:spcAft>
            </a:pPr>
            <a:r>
              <a:rPr lang="zh-CN" altLang="en-US" sz="1600" dirty="0">
                <a:solidFill>
                  <a:schemeClr val="bg1"/>
                </a:solidFill>
                <a:latin typeface="+mn-ea"/>
              </a:rPr>
              <a:t>红外摄像头</a:t>
            </a:r>
          </a:p>
        </p:txBody>
      </p:sp>
      <p:sp>
        <p:nvSpPr>
          <p:cNvPr id="1048963" name="文本框 22"/>
          <p:cNvSpPr txBox="1"/>
          <p:nvPr/>
        </p:nvSpPr>
        <p:spPr>
          <a:xfrm>
            <a:off x="255260" y="953135"/>
            <a:ext cx="1532255" cy="337185"/>
          </a:xfrm>
          <a:prstGeom prst="rect">
            <a:avLst/>
          </a:prstGeom>
          <a:noFill/>
        </p:spPr>
        <p:txBody>
          <a:bodyPr wrap="square" rtlCol="0">
            <a:spAutoFit/>
          </a:bodyPr>
          <a:lstStyle/>
          <a:p>
            <a:pPr algn="ctr"/>
            <a:r>
              <a:rPr lang="zh-CN" altLang="en-US" sz="1600" dirty="0"/>
              <a:t>采集图像</a:t>
            </a:r>
          </a:p>
        </p:txBody>
      </p:sp>
      <p:sp>
        <p:nvSpPr>
          <p:cNvPr id="1048964" name="下箭头 23"/>
          <p:cNvSpPr/>
          <p:nvPr/>
        </p:nvSpPr>
        <p:spPr>
          <a:xfrm>
            <a:off x="935980" y="1726565"/>
            <a:ext cx="170815" cy="2349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5" name="下箭头 50"/>
          <p:cNvSpPr/>
          <p:nvPr/>
        </p:nvSpPr>
        <p:spPr>
          <a:xfrm rot="16200000">
            <a:off x="5336318" y="2171861"/>
            <a:ext cx="367030" cy="38307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6" name="Title 6"/>
          <p:cNvSpPr txBox="1"/>
          <p:nvPr>
            <p:custDataLst>
              <p:tags r:id="rId5"/>
            </p:custDataLst>
          </p:nvPr>
        </p:nvSpPr>
        <p:spPr>
          <a:xfrm>
            <a:off x="1068060" y="2490470"/>
            <a:ext cx="192405" cy="173990"/>
          </a:xfrm>
          <a:prstGeom prst="rect">
            <a:avLst/>
          </a:prstGeom>
          <a:noFill/>
          <a:ln w="38100" cmpd="sng">
            <a:solidFill>
              <a:srgbClr val="E64135"/>
            </a:solidFill>
            <a:prstDash val="solid"/>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grpSp>
        <p:nvGrpSpPr>
          <p:cNvPr id="82" name="组合 25"/>
          <p:cNvGrpSpPr/>
          <p:nvPr/>
        </p:nvGrpSpPr>
        <p:grpSpPr>
          <a:xfrm>
            <a:off x="5729953" y="1213692"/>
            <a:ext cx="1521018" cy="1869744"/>
            <a:chOff x="9606" y="3240"/>
            <a:chExt cx="2837" cy="3684"/>
          </a:xfrm>
        </p:grpSpPr>
        <p:sp>
          <p:nvSpPr>
            <p:cNvPr id="1048967" name="文本框 7"/>
            <p:cNvSpPr txBox="1"/>
            <p:nvPr/>
          </p:nvSpPr>
          <p:spPr>
            <a:xfrm>
              <a:off x="9606" y="6391"/>
              <a:ext cx="2283" cy="533"/>
            </a:xfrm>
            <a:prstGeom prst="rect">
              <a:avLst/>
            </a:prstGeom>
            <a:noFill/>
          </p:spPr>
          <p:txBody>
            <a:bodyPr wrap="square" rtlCol="0">
              <a:spAutoFit/>
            </a:bodyPr>
            <a:lstStyle/>
            <a:p>
              <a:pPr algn="ctr"/>
              <a:endParaRPr lang="zh-CN" altLang="en-US" sz="1600" dirty="0"/>
            </a:p>
          </p:txBody>
        </p:sp>
        <p:sp>
          <p:nvSpPr>
            <p:cNvPr id="1048968" name="流程图: 过程 19"/>
            <p:cNvSpPr/>
            <p:nvPr/>
          </p:nvSpPr>
          <p:spPr>
            <a:xfrm>
              <a:off x="9879" y="3240"/>
              <a:ext cx="2564" cy="760"/>
            </a:xfrm>
            <a:prstGeom prst="flowChartProcess">
              <a:avLst/>
            </a:prstGeom>
            <a:solidFill>
              <a:srgbClr val="E64135"/>
            </a:solidFill>
            <a:ln w="12700" cap="flat" cmpd="sng" algn="ctr">
              <a:noFill/>
              <a:prstDash val="solid"/>
              <a:miter lim="800000"/>
            </a:ln>
            <a:effectLst/>
          </p:spPr>
          <p:txBody>
            <a:bodyPr rtlCol="0" anchor="ctr"/>
            <a:lstStyle/>
            <a:p>
              <a:pPr lvl="0" algn="ctr">
                <a:spcBef>
                  <a:spcPct val="0"/>
                </a:spcBef>
                <a:spcAft>
                  <a:spcPct val="35000"/>
                </a:spcAft>
              </a:pPr>
              <a:r>
                <a:rPr lang="en-US" altLang="zh-CN" sz="1600" dirty="0">
                  <a:solidFill>
                    <a:schemeClr val="bg1"/>
                  </a:solidFill>
                  <a:latin typeface="+mn-ea"/>
                </a:rPr>
                <a:t>GPS</a:t>
              </a:r>
              <a:r>
                <a:rPr lang="zh-CN" altLang="en-US" sz="1600" dirty="0">
                  <a:solidFill>
                    <a:schemeClr val="bg1"/>
                  </a:solidFill>
                  <a:latin typeface="+mn-ea"/>
                </a:rPr>
                <a:t>定位装置</a:t>
              </a:r>
            </a:p>
          </p:txBody>
        </p:sp>
        <p:sp>
          <p:nvSpPr>
            <p:cNvPr id="1048969" name="下箭头 37"/>
            <p:cNvSpPr/>
            <p:nvPr/>
          </p:nvSpPr>
          <p:spPr>
            <a:xfrm>
              <a:off x="11045" y="4204"/>
              <a:ext cx="210" cy="34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970" name="流程图: 过程 19"/>
          <p:cNvSpPr/>
          <p:nvPr/>
        </p:nvSpPr>
        <p:spPr>
          <a:xfrm>
            <a:off x="5907189" y="3298917"/>
            <a:ext cx="1301115" cy="292100"/>
          </a:xfrm>
          <a:prstGeom prst="flowChartProcess">
            <a:avLst/>
          </a:prstGeom>
          <a:solidFill>
            <a:srgbClr val="E64135"/>
          </a:solidFill>
          <a:ln w="12700" cap="flat" cmpd="sng" algn="ctr">
            <a:noFill/>
            <a:prstDash val="solid"/>
            <a:miter lim="800000"/>
          </a:ln>
          <a:effectLst/>
        </p:spPr>
        <p:txBody>
          <a:bodyPr rtlCol="0" anchor="ctr"/>
          <a:lstStyle/>
          <a:p>
            <a:pPr lvl="0" algn="ctr">
              <a:spcBef>
                <a:spcPct val="0"/>
              </a:spcBef>
              <a:spcAft>
                <a:spcPct val="35000"/>
              </a:spcAft>
            </a:pPr>
            <a:r>
              <a:rPr lang="zh-CN" altLang="en-US" sz="1600" dirty="0">
                <a:solidFill>
                  <a:schemeClr val="bg1"/>
                </a:solidFill>
                <a:latin typeface="+mn-ea"/>
              </a:rPr>
              <a:t>蓝牙音箱</a:t>
            </a:r>
          </a:p>
        </p:txBody>
      </p:sp>
      <p:sp>
        <p:nvSpPr>
          <p:cNvPr id="1048971" name="文本框 56"/>
          <p:cNvSpPr txBox="1"/>
          <p:nvPr/>
        </p:nvSpPr>
        <p:spPr>
          <a:xfrm>
            <a:off x="5636259" y="4420851"/>
            <a:ext cx="1901247" cy="338554"/>
          </a:xfrm>
          <a:prstGeom prst="rect">
            <a:avLst/>
          </a:prstGeom>
          <a:noFill/>
        </p:spPr>
        <p:txBody>
          <a:bodyPr wrap="square" rtlCol="0">
            <a:spAutoFit/>
          </a:bodyPr>
          <a:lstStyle/>
          <a:p>
            <a:pPr algn="ctr"/>
            <a:r>
              <a:rPr lang="zh-CN" altLang="en-US" sz="1600" dirty="0"/>
              <a:t>进行语音预警</a:t>
            </a:r>
          </a:p>
        </p:txBody>
      </p:sp>
      <p:sp>
        <p:nvSpPr>
          <p:cNvPr id="1048972" name="下箭头 26"/>
          <p:cNvSpPr/>
          <p:nvPr/>
        </p:nvSpPr>
        <p:spPr>
          <a:xfrm rot="16200000">
            <a:off x="2028002" y="2267511"/>
            <a:ext cx="442780" cy="64470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8" name="图片 99"/>
          <p:cNvPicPr/>
          <p:nvPr/>
        </p:nvPicPr>
        <p:blipFill>
          <a:blip r:embed="rId13"/>
          <a:srcRect/>
          <a:stretch>
            <a:fillRect/>
          </a:stretch>
        </p:blipFill>
        <p:spPr>
          <a:xfrm>
            <a:off x="5954986" y="3837082"/>
            <a:ext cx="1303020" cy="530860"/>
          </a:xfrm>
          <a:prstGeom prst="rect">
            <a:avLst/>
          </a:prstGeom>
          <a:noFill/>
          <a:ln w="9525">
            <a:noFill/>
          </a:ln>
        </p:spPr>
      </p:pic>
      <p:pic>
        <p:nvPicPr>
          <p:cNvPr id="2097169" name="图片 36" descr="1779FB7244CB4B0515F48011096622D0"/>
          <p:cNvPicPr>
            <a:picLocks noChangeAspect="1"/>
          </p:cNvPicPr>
          <p:nvPr/>
        </p:nvPicPr>
        <p:blipFill>
          <a:blip r:embed="rId14"/>
          <a:stretch>
            <a:fillRect/>
          </a:stretch>
        </p:blipFill>
        <p:spPr>
          <a:xfrm>
            <a:off x="7221421" y="1987727"/>
            <a:ext cx="1527810" cy="937314"/>
          </a:xfrm>
          <a:prstGeom prst="rect">
            <a:avLst/>
          </a:prstGeom>
        </p:spPr>
      </p:pic>
      <p:sp>
        <p:nvSpPr>
          <p:cNvPr id="1048973" name="文本框 38"/>
          <p:cNvSpPr txBox="1"/>
          <p:nvPr/>
        </p:nvSpPr>
        <p:spPr>
          <a:xfrm>
            <a:off x="7435109" y="1727498"/>
            <a:ext cx="1711960" cy="338554"/>
          </a:xfrm>
          <a:prstGeom prst="rect">
            <a:avLst/>
          </a:prstGeom>
          <a:noFill/>
        </p:spPr>
        <p:txBody>
          <a:bodyPr wrap="square">
            <a:spAutoFit/>
          </a:bodyPr>
          <a:lstStyle/>
          <a:p>
            <a:r>
              <a:rPr lang="zh-CN" altLang="en-US" sz="1600" dirty="0"/>
              <a:t>远程监控</a:t>
            </a:r>
          </a:p>
        </p:txBody>
      </p:sp>
      <p:sp>
        <p:nvSpPr>
          <p:cNvPr id="1048974" name="下箭头 50"/>
          <p:cNvSpPr/>
          <p:nvPr/>
        </p:nvSpPr>
        <p:spPr>
          <a:xfrm rot="16200000">
            <a:off x="5336318" y="3269212"/>
            <a:ext cx="367030" cy="38307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5" name="Title 6"/>
          <p:cNvSpPr txBox="1"/>
          <p:nvPr>
            <p:custDataLst>
              <p:tags r:id="rId6"/>
            </p:custDataLst>
          </p:nvPr>
        </p:nvSpPr>
        <p:spPr>
          <a:xfrm>
            <a:off x="5729953" y="3591017"/>
            <a:ext cx="1709446" cy="1432611"/>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sp>
        <p:nvSpPr>
          <p:cNvPr id="1048976" name="Title 6"/>
          <p:cNvSpPr txBox="1"/>
          <p:nvPr>
            <p:custDataLst>
              <p:tags r:id="rId7"/>
            </p:custDataLst>
          </p:nvPr>
        </p:nvSpPr>
        <p:spPr>
          <a:xfrm>
            <a:off x="5903811" y="1199483"/>
            <a:ext cx="3039745" cy="2058546"/>
          </a:xfrm>
          <a:prstGeom prst="rect">
            <a:avLst/>
          </a:prstGeom>
          <a:noFill/>
          <a:ln w="22225">
            <a:solidFill>
              <a:srgbClr val="FF0000"/>
            </a:solidFill>
            <a:prstDash val="dash"/>
          </a:ln>
        </p:spPr>
        <p:txBody>
          <a:bodyPr wrap="square" lIns="35718" tIns="14287" rIns="35718" bIns="142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endParaRPr lang="zh-CN" altLang="en-US" sz="1500" kern="0" spc="0" dirty="0">
              <a:solidFill>
                <a:schemeClr val="dk1">
                  <a:lumMod val="75000"/>
                  <a:lumOff val="25000"/>
                </a:schemeClr>
              </a:solidFill>
              <a:latin typeface="微软雅黑" panose="020B0503020204020204" charset="-122"/>
              <a:ea typeface="微软雅黑" panose="020B0503020204020204" charset="-122"/>
              <a:cs typeface="Lato Black"/>
              <a:sym typeface="+mn-ea"/>
            </a:endParaRPr>
          </a:p>
        </p:txBody>
      </p:sp>
      <p:pic>
        <p:nvPicPr>
          <p:cNvPr id="2097170" name="图片 6"/>
          <p:cNvPicPr>
            <a:picLocks noChangeAspect="1"/>
          </p:cNvPicPr>
          <p:nvPr/>
        </p:nvPicPr>
        <p:blipFill>
          <a:blip r:embed="rId15"/>
          <a:stretch>
            <a:fillRect/>
          </a:stretch>
        </p:blipFill>
        <p:spPr>
          <a:xfrm>
            <a:off x="6008788" y="1940052"/>
            <a:ext cx="1097915" cy="1209298"/>
          </a:xfrm>
          <a:prstGeom prst="rect">
            <a:avLst/>
          </a:prstGeom>
        </p:spPr>
      </p:pic>
      <p:sp>
        <p:nvSpPr>
          <p:cNvPr id="2" name="文本框 1"/>
          <p:cNvSpPr txBox="1"/>
          <p:nvPr/>
        </p:nvSpPr>
        <p:spPr>
          <a:xfrm>
            <a:off x="1422400" y="4241800"/>
            <a:ext cx="3694430" cy="829945"/>
          </a:xfrm>
          <a:prstGeom prst="rect">
            <a:avLst/>
          </a:prstGeom>
          <a:noFill/>
        </p:spPr>
        <p:txBody>
          <a:bodyPr wrap="square" rtlCol="0">
            <a:spAutoFit/>
          </a:bodyPr>
          <a:lstStyle/>
          <a:p>
            <a:r>
              <a:rPr lang="zh-CN" altLang="en-US" sz="1600">
                <a:latin typeface="黑体" panose="02010609060101010101" charset="-122"/>
                <a:ea typeface="黑体" panose="02010609060101010101" charset="-122"/>
              </a:rPr>
              <a:t>目前正在研究在现有装置基础上加入行车记录仪的功能，实现与行车记录仪的</a:t>
            </a:r>
            <a:r>
              <a:rPr lang="en-US" altLang="zh-CN" sz="1600">
                <a:latin typeface="黑体" panose="02010609060101010101" charset="-122"/>
                <a:ea typeface="黑体" panose="02010609060101010101" charset="-122"/>
              </a:rPr>
              <a:t>“</a:t>
            </a:r>
            <a:r>
              <a:rPr lang="zh-CN" altLang="en-US" sz="1600">
                <a:latin typeface="黑体" panose="02010609060101010101" charset="-122"/>
                <a:ea typeface="黑体" panose="02010609060101010101" charset="-122"/>
              </a:rPr>
              <a:t>一体化</a:t>
            </a:r>
            <a:r>
              <a:rPr lang="en-US" altLang="zh-CN" sz="1600">
                <a:latin typeface="黑体" panose="02010609060101010101" charset="-122"/>
                <a:ea typeface="黑体" panose="02010609060101010101" charset="-122"/>
              </a:rPr>
              <a:t>”</a:t>
            </a:r>
            <a:r>
              <a:rPr lang="zh-CN" altLang="en-US" sz="1600">
                <a:latin typeface="黑体" panose="02010609060101010101" charset="-122"/>
                <a:ea typeface="黑体" panose="02010609060101010101" charset="-122"/>
              </a:rPr>
              <a:t>。</a:t>
            </a:r>
          </a:p>
        </p:txBody>
      </p:sp>
      <p:pic>
        <p:nvPicPr>
          <p:cNvPr id="119" name="图片 99"/>
          <p:cNvPicPr/>
          <p:nvPr>
            <p:custDataLst>
              <p:tags r:id="rId8"/>
            </p:custDataLst>
          </p:nvPr>
        </p:nvPicPr>
        <p:blipFill>
          <a:blip r:embed="rId16"/>
          <a:stretch>
            <a:fillRect/>
          </a:stretch>
        </p:blipFill>
        <p:spPr>
          <a:xfrm>
            <a:off x="304800" y="4095750"/>
            <a:ext cx="991870" cy="819785"/>
          </a:xfrm>
          <a:prstGeom prst="rect">
            <a:avLst/>
          </a:prstGeom>
          <a:noFill/>
          <a:ln w="9525">
            <a:noFill/>
          </a:ln>
        </p:spPr>
      </p:pic>
      <p:cxnSp>
        <p:nvCxnSpPr>
          <p:cNvPr id="3" name="直接箭头连接符 2"/>
          <p:cNvCxnSpPr/>
          <p:nvPr/>
        </p:nvCxnSpPr>
        <p:spPr>
          <a:xfrm flipH="1">
            <a:off x="932815" y="2664460"/>
            <a:ext cx="249555" cy="1431290"/>
          </a:xfrm>
          <a:prstGeom prst="straightConnector1">
            <a:avLst/>
          </a:prstGeom>
          <a:ln w="285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9" name="object 2"/>
          <p:cNvSpPr/>
          <p:nvPr/>
        </p:nvSpPr>
        <p:spPr>
          <a:xfrm>
            <a:off x="605395" y="819383"/>
            <a:ext cx="7999584" cy="2234757"/>
          </a:xfrm>
          <a:prstGeom prst="rect">
            <a:avLst/>
          </a:prstGeom>
          <a:solidFill>
            <a:srgbClr val="FFFFFF"/>
          </a:solidFill>
        </p:spPr>
        <p:txBody>
          <a:bodyPr wrap="square" lIns="0" tIns="0" rIns="0" bIns="0" rtlCol="0"/>
          <a:lstStyle/>
          <a:p>
            <a:endParaRPr/>
          </a:p>
        </p:txBody>
      </p:sp>
      <p:sp>
        <p:nvSpPr>
          <p:cNvPr id="1048980" name="object 3"/>
          <p:cNvSpPr/>
          <p:nvPr/>
        </p:nvSpPr>
        <p:spPr>
          <a:xfrm>
            <a:off x="605205" y="765200"/>
            <a:ext cx="7933690" cy="2172970"/>
          </a:xfrm>
          <a:custGeom>
            <a:avLst/>
            <a:gdLst/>
            <a:ahLst/>
            <a:cxnLst/>
            <a:rect l="l" t="t" r="r" b="b"/>
            <a:pathLst>
              <a:path w="7933690" h="2172970">
                <a:moveTo>
                  <a:pt x="12700" y="2166594"/>
                </a:moveTo>
                <a:lnTo>
                  <a:pt x="0" y="2166594"/>
                </a:lnTo>
                <a:lnTo>
                  <a:pt x="0" y="2115794"/>
                </a:lnTo>
                <a:lnTo>
                  <a:pt x="12700" y="2115794"/>
                </a:lnTo>
                <a:lnTo>
                  <a:pt x="12700" y="2166594"/>
                </a:lnTo>
                <a:close/>
              </a:path>
              <a:path w="7933690" h="2172970">
                <a:moveTo>
                  <a:pt x="12700" y="2077694"/>
                </a:moveTo>
                <a:lnTo>
                  <a:pt x="0" y="2077694"/>
                </a:lnTo>
                <a:lnTo>
                  <a:pt x="0" y="2026894"/>
                </a:lnTo>
                <a:lnTo>
                  <a:pt x="12700" y="2026894"/>
                </a:lnTo>
                <a:lnTo>
                  <a:pt x="12700" y="2077694"/>
                </a:lnTo>
                <a:close/>
              </a:path>
              <a:path w="7933690" h="2172970">
                <a:moveTo>
                  <a:pt x="12700" y="1988794"/>
                </a:moveTo>
                <a:lnTo>
                  <a:pt x="0" y="1988794"/>
                </a:lnTo>
                <a:lnTo>
                  <a:pt x="0" y="1937994"/>
                </a:lnTo>
                <a:lnTo>
                  <a:pt x="12700" y="1937994"/>
                </a:lnTo>
                <a:lnTo>
                  <a:pt x="12700" y="1988794"/>
                </a:lnTo>
                <a:close/>
              </a:path>
              <a:path w="7933690" h="2172970">
                <a:moveTo>
                  <a:pt x="12700" y="1899894"/>
                </a:moveTo>
                <a:lnTo>
                  <a:pt x="0" y="1899894"/>
                </a:lnTo>
                <a:lnTo>
                  <a:pt x="0" y="1849094"/>
                </a:lnTo>
                <a:lnTo>
                  <a:pt x="12700" y="1849094"/>
                </a:lnTo>
                <a:lnTo>
                  <a:pt x="12700" y="1899894"/>
                </a:lnTo>
                <a:close/>
              </a:path>
              <a:path w="7933690" h="2172970">
                <a:moveTo>
                  <a:pt x="12700" y="1810994"/>
                </a:moveTo>
                <a:lnTo>
                  <a:pt x="0" y="1810994"/>
                </a:lnTo>
                <a:lnTo>
                  <a:pt x="0" y="1760194"/>
                </a:lnTo>
                <a:lnTo>
                  <a:pt x="12700" y="1760194"/>
                </a:lnTo>
                <a:lnTo>
                  <a:pt x="12700" y="1810994"/>
                </a:lnTo>
                <a:close/>
              </a:path>
              <a:path w="7933690" h="2172970">
                <a:moveTo>
                  <a:pt x="12700" y="1722094"/>
                </a:moveTo>
                <a:lnTo>
                  <a:pt x="0" y="1722094"/>
                </a:lnTo>
                <a:lnTo>
                  <a:pt x="0" y="1671294"/>
                </a:lnTo>
                <a:lnTo>
                  <a:pt x="12700" y="1671294"/>
                </a:lnTo>
                <a:lnTo>
                  <a:pt x="12700" y="1722094"/>
                </a:lnTo>
                <a:close/>
              </a:path>
              <a:path w="7933690" h="2172970">
                <a:moveTo>
                  <a:pt x="12700" y="1633194"/>
                </a:moveTo>
                <a:lnTo>
                  <a:pt x="0" y="1633194"/>
                </a:lnTo>
                <a:lnTo>
                  <a:pt x="0" y="1582394"/>
                </a:lnTo>
                <a:lnTo>
                  <a:pt x="12700" y="1582394"/>
                </a:lnTo>
                <a:lnTo>
                  <a:pt x="12700" y="1633194"/>
                </a:lnTo>
                <a:close/>
              </a:path>
              <a:path w="7933690" h="2172970">
                <a:moveTo>
                  <a:pt x="12700" y="1544294"/>
                </a:moveTo>
                <a:lnTo>
                  <a:pt x="0" y="1544294"/>
                </a:lnTo>
                <a:lnTo>
                  <a:pt x="0" y="1493494"/>
                </a:lnTo>
                <a:lnTo>
                  <a:pt x="12700" y="1493494"/>
                </a:lnTo>
                <a:lnTo>
                  <a:pt x="12700" y="1544294"/>
                </a:lnTo>
                <a:close/>
              </a:path>
              <a:path w="7933690" h="2172970">
                <a:moveTo>
                  <a:pt x="12700" y="1455394"/>
                </a:moveTo>
                <a:lnTo>
                  <a:pt x="0" y="1455394"/>
                </a:lnTo>
                <a:lnTo>
                  <a:pt x="0" y="1404594"/>
                </a:lnTo>
                <a:lnTo>
                  <a:pt x="12700" y="1404594"/>
                </a:lnTo>
                <a:lnTo>
                  <a:pt x="12700" y="1455394"/>
                </a:lnTo>
                <a:close/>
              </a:path>
              <a:path w="7933690" h="2172970">
                <a:moveTo>
                  <a:pt x="12700" y="1366494"/>
                </a:moveTo>
                <a:lnTo>
                  <a:pt x="0" y="1366494"/>
                </a:lnTo>
                <a:lnTo>
                  <a:pt x="0" y="1315694"/>
                </a:lnTo>
                <a:lnTo>
                  <a:pt x="12700" y="1315694"/>
                </a:lnTo>
                <a:lnTo>
                  <a:pt x="12700" y="1366494"/>
                </a:lnTo>
                <a:close/>
              </a:path>
              <a:path w="7933690" h="2172970">
                <a:moveTo>
                  <a:pt x="12700" y="1277594"/>
                </a:moveTo>
                <a:lnTo>
                  <a:pt x="0" y="1277594"/>
                </a:lnTo>
                <a:lnTo>
                  <a:pt x="0" y="1226794"/>
                </a:lnTo>
                <a:lnTo>
                  <a:pt x="12700" y="1226794"/>
                </a:lnTo>
                <a:lnTo>
                  <a:pt x="12700" y="1277594"/>
                </a:lnTo>
                <a:close/>
              </a:path>
              <a:path w="7933690" h="2172970">
                <a:moveTo>
                  <a:pt x="12700" y="1188694"/>
                </a:moveTo>
                <a:lnTo>
                  <a:pt x="0" y="1188694"/>
                </a:lnTo>
                <a:lnTo>
                  <a:pt x="0" y="1137894"/>
                </a:lnTo>
                <a:lnTo>
                  <a:pt x="12700" y="1137894"/>
                </a:lnTo>
                <a:lnTo>
                  <a:pt x="12700" y="1188694"/>
                </a:lnTo>
                <a:close/>
              </a:path>
              <a:path w="7933690" h="2172970">
                <a:moveTo>
                  <a:pt x="12700" y="1099794"/>
                </a:moveTo>
                <a:lnTo>
                  <a:pt x="0" y="1099794"/>
                </a:lnTo>
                <a:lnTo>
                  <a:pt x="0" y="1048994"/>
                </a:lnTo>
                <a:lnTo>
                  <a:pt x="12700" y="1048994"/>
                </a:lnTo>
                <a:lnTo>
                  <a:pt x="12700" y="1099794"/>
                </a:lnTo>
                <a:close/>
              </a:path>
              <a:path w="7933690" h="2172970">
                <a:moveTo>
                  <a:pt x="12700" y="1010894"/>
                </a:moveTo>
                <a:lnTo>
                  <a:pt x="0" y="1010894"/>
                </a:lnTo>
                <a:lnTo>
                  <a:pt x="0" y="960094"/>
                </a:lnTo>
                <a:lnTo>
                  <a:pt x="12700" y="960094"/>
                </a:lnTo>
                <a:lnTo>
                  <a:pt x="12700" y="1010894"/>
                </a:lnTo>
                <a:close/>
              </a:path>
              <a:path w="7933690" h="2172970">
                <a:moveTo>
                  <a:pt x="12700" y="921994"/>
                </a:moveTo>
                <a:lnTo>
                  <a:pt x="0" y="921994"/>
                </a:lnTo>
                <a:lnTo>
                  <a:pt x="0" y="871194"/>
                </a:lnTo>
                <a:lnTo>
                  <a:pt x="12700" y="871194"/>
                </a:lnTo>
                <a:lnTo>
                  <a:pt x="12700" y="921994"/>
                </a:lnTo>
                <a:close/>
              </a:path>
              <a:path w="7933690" h="2172970">
                <a:moveTo>
                  <a:pt x="12700" y="833094"/>
                </a:moveTo>
                <a:lnTo>
                  <a:pt x="0" y="833094"/>
                </a:lnTo>
                <a:lnTo>
                  <a:pt x="0" y="782294"/>
                </a:lnTo>
                <a:lnTo>
                  <a:pt x="12700" y="782294"/>
                </a:lnTo>
                <a:lnTo>
                  <a:pt x="12700" y="833094"/>
                </a:lnTo>
                <a:close/>
              </a:path>
              <a:path w="7933690" h="2172970">
                <a:moveTo>
                  <a:pt x="12700" y="744194"/>
                </a:moveTo>
                <a:lnTo>
                  <a:pt x="0" y="744194"/>
                </a:lnTo>
                <a:lnTo>
                  <a:pt x="0" y="693394"/>
                </a:lnTo>
                <a:lnTo>
                  <a:pt x="12700" y="693394"/>
                </a:lnTo>
                <a:lnTo>
                  <a:pt x="12700" y="744194"/>
                </a:lnTo>
                <a:close/>
              </a:path>
              <a:path w="7933690" h="2172970">
                <a:moveTo>
                  <a:pt x="12700" y="655294"/>
                </a:moveTo>
                <a:lnTo>
                  <a:pt x="0" y="655294"/>
                </a:lnTo>
                <a:lnTo>
                  <a:pt x="0" y="604494"/>
                </a:lnTo>
                <a:lnTo>
                  <a:pt x="12700" y="604494"/>
                </a:lnTo>
                <a:lnTo>
                  <a:pt x="12700" y="655294"/>
                </a:lnTo>
                <a:close/>
              </a:path>
              <a:path w="7933690" h="2172970">
                <a:moveTo>
                  <a:pt x="12700" y="566394"/>
                </a:moveTo>
                <a:lnTo>
                  <a:pt x="0" y="566394"/>
                </a:lnTo>
                <a:lnTo>
                  <a:pt x="0" y="515594"/>
                </a:lnTo>
                <a:lnTo>
                  <a:pt x="12700" y="515594"/>
                </a:lnTo>
                <a:lnTo>
                  <a:pt x="12700" y="566394"/>
                </a:lnTo>
                <a:close/>
              </a:path>
              <a:path w="7933690" h="2172970">
                <a:moveTo>
                  <a:pt x="12700" y="477494"/>
                </a:moveTo>
                <a:lnTo>
                  <a:pt x="0" y="477494"/>
                </a:lnTo>
                <a:lnTo>
                  <a:pt x="0" y="426694"/>
                </a:lnTo>
                <a:lnTo>
                  <a:pt x="12700" y="426694"/>
                </a:lnTo>
                <a:lnTo>
                  <a:pt x="12700" y="477494"/>
                </a:lnTo>
                <a:close/>
              </a:path>
              <a:path w="7933690" h="2172970">
                <a:moveTo>
                  <a:pt x="12700" y="388594"/>
                </a:moveTo>
                <a:lnTo>
                  <a:pt x="0" y="388594"/>
                </a:lnTo>
                <a:lnTo>
                  <a:pt x="0" y="337794"/>
                </a:lnTo>
                <a:lnTo>
                  <a:pt x="12700" y="337794"/>
                </a:lnTo>
                <a:lnTo>
                  <a:pt x="12700" y="388594"/>
                </a:lnTo>
                <a:close/>
              </a:path>
              <a:path w="7933690" h="2172970">
                <a:moveTo>
                  <a:pt x="12700" y="299694"/>
                </a:moveTo>
                <a:lnTo>
                  <a:pt x="0" y="299694"/>
                </a:lnTo>
                <a:lnTo>
                  <a:pt x="0" y="248894"/>
                </a:lnTo>
                <a:lnTo>
                  <a:pt x="12700" y="248894"/>
                </a:lnTo>
                <a:lnTo>
                  <a:pt x="12700" y="299694"/>
                </a:lnTo>
                <a:close/>
              </a:path>
              <a:path w="7933690" h="2172970">
                <a:moveTo>
                  <a:pt x="12700" y="210794"/>
                </a:moveTo>
                <a:lnTo>
                  <a:pt x="0" y="210794"/>
                </a:lnTo>
                <a:lnTo>
                  <a:pt x="0" y="159994"/>
                </a:lnTo>
                <a:lnTo>
                  <a:pt x="12700" y="159994"/>
                </a:lnTo>
                <a:lnTo>
                  <a:pt x="12700" y="210794"/>
                </a:lnTo>
                <a:close/>
              </a:path>
              <a:path w="7933690" h="2172970">
                <a:moveTo>
                  <a:pt x="12700" y="121894"/>
                </a:moveTo>
                <a:lnTo>
                  <a:pt x="0" y="121894"/>
                </a:lnTo>
                <a:lnTo>
                  <a:pt x="0" y="71094"/>
                </a:lnTo>
                <a:lnTo>
                  <a:pt x="12700" y="71094"/>
                </a:lnTo>
                <a:lnTo>
                  <a:pt x="12700" y="121894"/>
                </a:lnTo>
                <a:close/>
              </a:path>
              <a:path w="7933690" h="2172970">
                <a:moveTo>
                  <a:pt x="12700" y="32994"/>
                </a:moveTo>
                <a:lnTo>
                  <a:pt x="0" y="32994"/>
                </a:lnTo>
                <a:lnTo>
                  <a:pt x="0" y="6349"/>
                </a:lnTo>
                <a:lnTo>
                  <a:pt x="6350" y="0"/>
                </a:lnTo>
                <a:lnTo>
                  <a:pt x="30518" y="0"/>
                </a:lnTo>
                <a:lnTo>
                  <a:pt x="30518" y="6349"/>
                </a:lnTo>
                <a:lnTo>
                  <a:pt x="12700" y="6349"/>
                </a:lnTo>
                <a:lnTo>
                  <a:pt x="6350" y="12699"/>
                </a:lnTo>
                <a:lnTo>
                  <a:pt x="12700" y="12699"/>
                </a:lnTo>
                <a:lnTo>
                  <a:pt x="12700" y="32994"/>
                </a:lnTo>
                <a:close/>
              </a:path>
              <a:path w="7933690" h="2172970">
                <a:moveTo>
                  <a:pt x="12700" y="12699"/>
                </a:moveTo>
                <a:lnTo>
                  <a:pt x="6350" y="12699"/>
                </a:lnTo>
                <a:lnTo>
                  <a:pt x="12700" y="6349"/>
                </a:lnTo>
                <a:lnTo>
                  <a:pt x="12700" y="12699"/>
                </a:lnTo>
                <a:close/>
              </a:path>
              <a:path w="7933690" h="2172970">
                <a:moveTo>
                  <a:pt x="30518" y="12699"/>
                </a:moveTo>
                <a:lnTo>
                  <a:pt x="12700" y="12699"/>
                </a:lnTo>
                <a:lnTo>
                  <a:pt x="12700" y="6349"/>
                </a:lnTo>
                <a:lnTo>
                  <a:pt x="30518" y="6349"/>
                </a:lnTo>
                <a:lnTo>
                  <a:pt x="30518" y="12699"/>
                </a:lnTo>
                <a:close/>
              </a:path>
              <a:path w="7933690" h="2172970">
                <a:moveTo>
                  <a:pt x="119418" y="12699"/>
                </a:moveTo>
                <a:lnTo>
                  <a:pt x="68618" y="12699"/>
                </a:lnTo>
                <a:lnTo>
                  <a:pt x="68618" y="0"/>
                </a:lnTo>
                <a:lnTo>
                  <a:pt x="119418" y="0"/>
                </a:lnTo>
                <a:lnTo>
                  <a:pt x="119418" y="12699"/>
                </a:lnTo>
                <a:close/>
              </a:path>
              <a:path w="7933690" h="2172970">
                <a:moveTo>
                  <a:pt x="208318" y="12699"/>
                </a:moveTo>
                <a:lnTo>
                  <a:pt x="157518" y="12699"/>
                </a:lnTo>
                <a:lnTo>
                  <a:pt x="157518" y="0"/>
                </a:lnTo>
                <a:lnTo>
                  <a:pt x="208318" y="0"/>
                </a:lnTo>
                <a:lnTo>
                  <a:pt x="208318" y="12699"/>
                </a:lnTo>
                <a:close/>
              </a:path>
              <a:path w="7933690" h="2172970">
                <a:moveTo>
                  <a:pt x="297218" y="12699"/>
                </a:moveTo>
                <a:lnTo>
                  <a:pt x="246418" y="12699"/>
                </a:lnTo>
                <a:lnTo>
                  <a:pt x="246418" y="0"/>
                </a:lnTo>
                <a:lnTo>
                  <a:pt x="297218" y="0"/>
                </a:lnTo>
                <a:lnTo>
                  <a:pt x="297218" y="12699"/>
                </a:lnTo>
                <a:close/>
              </a:path>
              <a:path w="7933690" h="2172970">
                <a:moveTo>
                  <a:pt x="386118" y="12699"/>
                </a:moveTo>
                <a:lnTo>
                  <a:pt x="335318" y="12699"/>
                </a:lnTo>
                <a:lnTo>
                  <a:pt x="335318" y="0"/>
                </a:lnTo>
                <a:lnTo>
                  <a:pt x="386118" y="0"/>
                </a:lnTo>
                <a:lnTo>
                  <a:pt x="386118" y="12699"/>
                </a:lnTo>
                <a:close/>
              </a:path>
              <a:path w="7933690" h="2172970">
                <a:moveTo>
                  <a:pt x="475018" y="12699"/>
                </a:moveTo>
                <a:lnTo>
                  <a:pt x="424218" y="12699"/>
                </a:lnTo>
                <a:lnTo>
                  <a:pt x="424218" y="0"/>
                </a:lnTo>
                <a:lnTo>
                  <a:pt x="475018" y="0"/>
                </a:lnTo>
                <a:lnTo>
                  <a:pt x="475018" y="12699"/>
                </a:lnTo>
                <a:close/>
              </a:path>
              <a:path w="7933690" h="2172970">
                <a:moveTo>
                  <a:pt x="563918" y="12699"/>
                </a:moveTo>
                <a:lnTo>
                  <a:pt x="513118" y="12699"/>
                </a:lnTo>
                <a:lnTo>
                  <a:pt x="513118" y="0"/>
                </a:lnTo>
                <a:lnTo>
                  <a:pt x="563918" y="0"/>
                </a:lnTo>
                <a:lnTo>
                  <a:pt x="563918" y="12699"/>
                </a:lnTo>
                <a:close/>
              </a:path>
              <a:path w="7933690" h="2172970">
                <a:moveTo>
                  <a:pt x="652818" y="12699"/>
                </a:moveTo>
                <a:lnTo>
                  <a:pt x="602018" y="12699"/>
                </a:lnTo>
                <a:lnTo>
                  <a:pt x="602018" y="0"/>
                </a:lnTo>
                <a:lnTo>
                  <a:pt x="652818" y="0"/>
                </a:lnTo>
                <a:lnTo>
                  <a:pt x="652818" y="12699"/>
                </a:lnTo>
                <a:close/>
              </a:path>
              <a:path w="7933690" h="2172970">
                <a:moveTo>
                  <a:pt x="741718" y="12699"/>
                </a:moveTo>
                <a:lnTo>
                  <a:pt x="690918" y="12699"/>
                </a:lnTo>
                <a:lnTo>
                  <a:pt x="690918" y="0"/>
                </a:lnTo>
                <a:lnTo>
                  <a:pt x="741718" y="0"/>
                </a:lnTo>
                <a:lnTo>
                  <a:pt x="741718" y="12699"/>
                </a:lnTo>
                <a:close/>
              </a:path>
              <a:path w="7933690" h="2172970">
                <a:moveTo>
                  <a:pt x="830618" y="12699"/>
                </a:moveTo>
                <a:lnTo>
                  <a:pt x="779818" y="12699"/>
                </a:lnTo>
                <a:lnTo>
                  <a:pt x="779818" y="0"/>
                </a:lnTo>
                <a:lnTo>
                  <a:pt x="830618" y="0"/>
                </a:lnTo>
                <a:lnTo>
                  <a:pt x="830618" y="12699"/>
                </a:lnTo>
                <a:close/>
              </a:path>
              <a:path w="7933690" h="2172970">
                <a:moveTo>
                  <a:pt x="919518" y="12699"/>
                </a:moveTo>
                <a:lnTo>
                  <a:pt x="868718" y="12699"/>
                </a:lnTo>
                <a:lnTo>
                  <a:pt x="868718" y="0"/>
                </a:lnTo>
                <a:lnTo>
                  <a:pt x="919518" y="0"/>
                </a:lnTo>
                <a:lnTo>
                  <a:pt x="919518" y="12699"/>
                </a:lnTo>
                <a:close/>
              </a:path>
              <a:path w="7933690" h="2172970">
                <a:moveTo>
                  <a:pt x="1008418" y="12699"/>
                </a:moveTo>
                <a:lnTo>
                  <a:pt x="957618" y="12699"/>
                </a:lnTo>
                <a:lnTo>
                  <a:pt x="957618" y="0"/>
                </a:lnTo>
                <a:lnTo>
                  <a:pt x="1008418" y="0"/>
                </a:lnTo>
                <a:lnTo>
                  <a:pt x="1008418" y="12699"/>
                </a:lnTo>
                <a:close/>
              </a:path>
              <a:path w="7933690" h="2172970">
                <a:moveTo>
                  <a:pt x="1097318" y="12699"/>
                </a:moveTo>
                <a:lnTo>
                  <a:pt x="1046518" y="12699"/>
                </a:lnTo>
                <a:lnTo>
                  <a:pt x="1046518" y="0"/>
                </a:lnTo>
                <a:lnTo>
                  <a:pt x="1097318" y="0"/>
                </a:lnTo>
                <a:lnTo>
                  <a:pt x="1097318" y="12699"/>
                </a:lnTo>
                <a:close/>
              </a:path>
              <a:path w="7933690" h="2172970">
                <a:moveTo>
                  <a:pt x="1186218" y="12699"/>
                </a:moveTo>
                <a:lnTo>
                  <a:pt x="1135418" y="12699"/>
                </a:lnTo>
                <a:lnTo>
                  <a:pt x="1135418" y="0"/>
                </a:lnTo>
                <a:lnTo>
                  <a:pt x="1186218" y="0"/>
                </a:lnTo>
                <a:lnTo>
                  <a:pt x="1186218" y="12699"/>
                </a:lnTo>
                <a:close/>
              </a:path>
              <a:path w="7933690" h="2172970">
                <a:moveTo>
                  <a:pt x="1275118" y="12699"/>
                </a:moveTo>
                <a:lnTo>
                  <a:pt x="1224318" y="12699"/>
                </a:lnTo>
                <a:lnTo>
                  <a:pt x="1224318" y="0"/>
                </a:lnTo>
                <a:lnTo>
                  <a:pt x="1275118" y="0"/>
                </a:lnTo>
                <a:lnTo>
                  <a:pt x="1275118" y="12699"/>
                </a:lnTo>
                <a:close/>
              </a:path>
              <a:path w="7933690" h="2172970">
                <a:moveTo>
                  <a:pt x="1364018" y="12699"/>
                </a:moveTo>
                <a:lnTo>
                  <a:pt x="1313218" y="12699"/>
                </a:lnTo>
                <a:lnTo>
                  <a:pt x="1313218" y="0"/>
                </a:lnTo>
                <a:lnTo>
                  <a:pt x="1364018" y="0"/>
                </a:lnTo>
                <a:lnTo>
                  <a:pt x="1364018" y="12699"/>
                </a:lnTo>
                <a:close/>
              </a:path>
              <a:path w="7933690" h="2172970">
                <a:moveTo>
                  <a:pt x="1452918" y="12699"/>
                </a:moveTo>
                <a:lnTo>
                  <a:pt x="1402118" y="12699"/>
                </a:lnTo>
                <a:lnTo>
                  <a:pt x="1402118" y="0"/>
                </a:lnTo>
                <a:lnTo>
                  <a:pt x="1452918" y="0"/>
                </a:lnTo>
                <a:lnTo>
                  <a:pt x="1452918" y="12699"/>
                </a:lnTo>
                <a:close/>
              </a:path>
              <a:path w="7933690" h="2172970">
                <a:moveTo>
                  <a:pt x="1541818" y="12699"/>
                </a:moveTo>
                <a:lnTo>
                  <a:pt x="1491018" y="12699"/>
                </a:lnTo>
                <a:lnTo>
                  <a:pt x="1491018" y="0"/>
                </a:lnTo>
                <a:lnTo>
                  <a:pt x="1541818" y="0"/>
                </a:lnTo>
                <a:lnTo>
                  <a:pt x="1541818" y="12699"/>
                </a:lnTo>
                <a:close/>
              </a:path>
              <a:path w="7933690" h="2172970">
                <a:moveTo>
                  <a:pt x="1630718" y="12699"/>
                </a:moveTo>
                <a:lnTo>
                  <a:pt x="1579918" y="12699"/>
                </a:lnTo>
                <a:lnTo>
                  <a:pt x="1579918" y="0"/>
                </a:lnTo>
                <a:lnTo>
                  <a:pt x="1630718" y="0"/>
                </a:lnTo>
                <a:lnTo>
                  <a:pt x="1630718" y="12699"/>
                </a:lnTo>
                <a:close/>
              </a:path>
              <a:path w="7933690" h="2172970">
                <a:moveTo>
                  <a:pt x="1719618" y="12699"/>
                </a:moveTo>
                <a:lnTo>
                  <a:pt x="1668818" y="12699"/>
                </a:lnTo>
                <a:lnTo>
                  <a:pt x="1668818" y="0"/>
                </a:lnTo>
                <a:lnTo>
                  <a:pt x="1719618" y="0"/>
                </a:lnTo>
                <a:lnTo>
                  <a:pt x="1719618" y="12699"/>
                </a:lnTo>
                <a:close/>
              </a:path>
              <a:path w="7933690" h="2172970">
                <a:moveTo>
                  <a:pt x="1808518" y="12699"/>
                </a:moveTo>
                <a:lnTo>
                  <a:pt x="1757718" y="12699"/>
                </a:lnTo>
                <a:lnTo>
                  <a:pt x="1757718" y="0"/>
                </a:lnTo>
                <a:lnTo>
                  <a:pt x="1808518" y="0"/>
                </a:lnTo>
                <a:lnTo>
                  <a:pt x="1808518" y="12699"/>
                </a:lnTo>
                <a:close/>
              </a:path>
              <a:path w="7933690" h="2172970">
                <a:moveTo>
                  <a:pt x="1897418" y="12699"/>
                </a:moveTo>
                <a:lnTo>
                  <a:pt x="1846618" y="12699"/>
                </a:lnTo>
                <a:lnTo>
                  <a:pt x="1846618" y="0"/>
                </a:lnTo>
                <a:lnTo>
                  <a:pt x="1897418" y="0"/>
                </a:lnTo>
                <a:lnTo>
                  <a:pt x="1897418" y="12699"/>
                </a:lnTo>
                <a:close/>
              </a:path>
              <a:path w="7933690" h="2172970">
                <a:moveTo>
                  <a:pt x="1986318" y="12699"/>
                </a:moveTo>
                <a:lnTo>
                  <a:pt x="1935518" y="12699"/>
                </a:lnTo>
                <a:lnTo>
                  <a:pt x="1935518" y="0"/>
                </a:lnTo>
                <a:lnTo>
                  <a:pt x="1986318" y="0"/>
                </a:lnTo>
                <a:lnTo>
                  <a:pt x="1986318" y="12699"/>
                </a:lnTo>
                <a:close/>
              </a:path>
              <a:path w="7933690" h="2172970">
                <a:moveTo>
                  <a:pt x="2075218" y="12699"/>
                </a:moveTo>
                <a:lnTo>
                  <a:pt x="2024418" y="12699"/>
                </a:lnTo>
                <a:lnTo>
                  <a:pt x="2024418" y="0"/>
                </a:lnTo>
                <a:lnTo>
                  <a:pt x="2075218" y="0"/>
                </a:lnTo>
                <a:lnTo>
                  <a:pt x="2075218" y="12699"/>
                </a:lnTo>
                <a:close/>
              </a:path>
              <a:path w="7933690" h="2172970">
                <a:moveTo>
                  <a:pt x="2164118" y="12699"/>
                </a:moveTo>
                <a:lnTo>
                  <a:pt x="2113318" y="12699"/>
                </a:lnTo>
                <a:lnTo>
                  <a:pt x="2113318" y="0"/>
                </a:lnTo>
                <a:lnTo>
                  <a:pt x="2164118" y="0"/>
                </a:lnTo>
                <a:lnTo>
                  <a:pt x="2164118" y="12699"/>
                </a:lnTo>
                <a:close/>
              </a:path>
              <a:path w="7933690" h="2172970">
                <a:moveTo>
                  <a:pt x="2253018" y="12699"/>
                </a:moveTo>
                <a:lnTo>
                  <a:pt x="2202218" y="12699"/>
                </a:lnTo>
                <a:lnTo>
                  <a:pt x="2202218" y="0"/>
                </a:lnTo>
                <a:lnTo>
                  <a:pt x="2253018" y="0"/>
                </a:lnTo>
                <a:lnTo>
                  <a:pt x="2253018" y="12699"/>
                </a:lnTo>
                <a:close/>
              </a:path>
              <a:path w="7933690" h="2172970">
                <a:moveTo>
                  <a:pt x="2341918" y="12699"/>
                </a:moveTo>
                <a:lnTo>
                  <a:pt x="2291118" y="12699"/>
                </a:lnTo>
                <a:lnTo>
                  <a:pt x="2291118" y="0"/>
                </a:lnTo>
                <a:lnTo>
                  <a:pt x="2341918" y="0"/>
                </a:lnTo>
                <a:lnTo>
                  <a:pt x="2341918" y="12699"/>
                </a:lnTo>
                <a:close/>
              </a:path>
              <a:path w="7933690" h="2172970">
                <a:moveTo>
                  <a:pt x="2430818" y="12699"/>
                </a:moveTo>
                <a:lnTo>
                  <a:pt x="2380018" y="12699"/>
                </a:lnTo>
                <a:lnTo>
                  <a:pt x="2380018" y="0"/>
                </a:lnTo>
                <a:lnTo>
                  <a:pt x="2430818" y="0"/>
                </a:lnTo>
                <a:lnTo>
                  <a:pt x="2430818" y="12699"/>
                </a:lnTo>
                <a:close/>
              </a:path>
              <a:path w="7933690" h="2172970">
                <a:moveTo>
                  <a:pt x="2519718" y="12699"/>
                </a:moveTo>
                <a:lnTo>
                  <a:pt x="2468918" y="12699"/>
                </a:lnTo>
                <a:lnTo>
                  <a:pt x="2468918" y="0"/>
                </a:lnTo>
                <a:lnTo>
                  <a:pt x="2519718" y="0"/>
                </a:lnTo>
                <a:lnTo>
                  <a:pt x="2519718" y="12699"/>
                </a:lnTo>
                <a:close/>
              </a:path>
              <a:path w="7933690" h="2172970">
                <a:moveTo>
                  <a:pt x="2608618" y="12699"/>
                </a:moveTo>
                <a:lnTo>
                  <a:pt x="2557818" y="12699"/>
                </a:lnTo>
                <a:lnTo>
                  <a:pt x="2557818" y="0"/>
                </a:lnTo>
                <a:lnTo>
                  <a:pt x="2608618" y="0"/>
                </a:lnTo>
                <a:lnTo>
                  <a:pt x="2608618" y="12699"/>
                </a:lnTo>
                <a:close/>
              </a:path>
              <a:path w="7933690" h="2172970">
                <a:moveTo>
                  <a:pt x="2697518" y="12699"/>
                </a:moveTo>
                <a:lnTo>
                  <a:pt x="2646718" y="12699"/>
                </a:lnTo>
                <a:lnTo>
                  <a:pt x="2646718" y="0"/>
                </a:lnTo>
                <a:lnTo>
                  <a:pt x="2697518" y="0"/>
                </a:lnTo>
                <a:lnTo>
                  <a:pt x="2697518" y="12699"/>
                </a:lnTo>
                <a:close/>
              </a:path>
              <a:path w="7933690" h="2172970">
                <a:moveTo>
                  <a:pt x="2786418" y="12699"/>
                </a:moveTo>
                <a:lnTo>
                  <a:pt x="2735618" y="12699"/>
                </a:lnTo>
                <a:lnTo>
                  <a:pt x="2735618" y="0"/>
                </a:lnTo>
                <a:lnTo>
                  <a:pt x="2786418" y="0"/>
                </a:lnTo>
                <a:lnTo>
                  <a:pt x="2786418" y="12699"/>
                </a:lnTo>
                <a:close/>
              </a:path>
              <a:path w="7933690" h="2172970">
                <a:moveTo>
                  <a:pt x="2875318" y="12699"/>
                </a:moveTo>
                <a:lnTo>
                  <a:pt x="2824518" y="12699"/>
                </a:lnTo>
                <a:lnTo>
                  <a:pt x="2824518" y="0"/>
                </a:lnTo>
                <a:lnTo>
                  <a:pt x="2875318" y="0"/>
                </a:lnTo>
                <a:lnTo>
                  <a:pt x="2875318" y="12699"/>
                </a:lnTo>
                <a:close/>
              </a:path>
              <a:path w="7933690" h="2172970">
                <a:moveTo>
                  <a:pt x="2964218" y="12699"/>
                </a:moveTo>
                <a:lnTo>
                  <a:pt x="2913418" y="12699"/>
                </a:lnTo>
                <a:lnTo>
                  <a:pt x="2913418" y="0"/>
                </a:lnTo>
                <a:lnTo>
                  <a:pt x="2964218" y="0"/>
                </a:lnTo>
                <a:lnTo>
                  <a:pt x="2964218" y="12699"/>
                </a:lnTo>
                <a:close/>
              </a:path>
              <a:path w="7933690" h="2172970">
                <a:moveTo>
                  <a:pt x="3053118" y="12699"/>
                </a:moveTo>
                <a:lnTo>
                  <a:pt x="3002318" y="12699"/>
                </a:lnTo>
                <a:lnTo>
                  <a:pt x="3002318" y="0"/>
                </a:lnTo>
                <a:lnTo>
                  <a:pt x="3053118" y="0"/>
                </a:lnTo>
                <a:lnTo>
                  <a:pt x="3053118" y="12699"/>
                </a:lnTo>
                <a:close/>
              </a:path>
              <a:path w="7933690" h="2172970">
                <a:moveTo>
                  <a:pt x="3142018" y="12699"/>
                </a:moveTo>
                <a:lnTo>
                  <a:pt x="3091218" y="12699"/>
                </a:lnTo>
                <a:lnTo>
                  <a:pt x="3091218" y="0"/>
                </a:lnTo>
                <a:lnTo>
                  <a:pt x="3142018" y="0"/>
                </a:lnTo>
                <a:lnTo>
                  <a:pt x="3142018" y="12699"/>
                </a:lnTo>
                <a:close/>
              </a:path>
              <a:path w="7933690" h="2172970">
                <a:moveTo>
                  <a:pt x="3230918" y="12699"/>
                </a:moveTo>
                <a:lnTo>
                  <a:pt x="3180118" y="12699"/>
                </a:lnTo>
                <a:lnTo>
                  <a:pt x="3180118" y="0"/>
                </a:lnTo>
                <a:lnTo>
                  <a:pt x="3230918" y="0"/>
                </a:lnTo>
                <a:lnTo>
                  <a:pt x="3230918" y="12699"/>
                </a:lnTo>
                <a:close/>
              </a:path>
              <a:path w="7933690" h="2172970">
                <a:moveTo>
                  <a:pt x="3319818" y="12699"/>
                </a:moveTo>
                <a:lnTo>
                  <a:pt x="3269018" y="12699"/>
                </a:lnTo>
                <a:lnTo>
                  <a:pt x="3269018" y="0"/>
                </a:lnTo>
                <a:lnTo>
                  <a:pt x="3319818" y="0"/>
                </a:lnTo>
                <a:lnTo>
                  <a:pt x="3319818" y="12699"/>
                </a:lnTo>
                <a:close/>
              </a:path>
              <a:path w="7933690" h="2172970">
                <a:moveTo>
                  <a:pt x="3408718" y="12699"/>
                </a:moveTo>
                <a:lnTo>
                  <a:pt x="3357918" y="12699"/>
                </a:lnTo>
                <a:lnTo>
                  <a:pt x="3357918" y="0"/>
                </a:lnTo>
                <a:lnTo>
                  <a:pt x="3408718" y="0"/>
                </a:lnTo>
                <a:lnTo>
                  <a:pt x="3408718" y="12699"/>
                </a:lnTo>
                <a:close/>
              </a:path>
              <a:path w="7933690" h="2172970">
                <a:moveTo>
                  <a:pt x="3497618" y="12699"/>
                </a:moveTo>
                <a:lnTo>
                  <a:pt x="3446818" y="12699"/>
                </a:lnTo>
                <a:lnTo>
                  <a:pt x="3446818" y="0"/>
                </a:lnTo>
                <a:lnTo>
                  <a:pt x="3497618" y="0"/>
                </a:lnTo>
                <a:lnTo>
                  <a:pt x="3497618" y="12699"/>
                </a:lnTo>
                <a:close/>
              </a:path>
              <a:path w="7933690" h="2172970">
                <a:moveTo>
                  <a:pt x="3586518" y="12699"/>
                </a:moveTo>
                <a:lnTo>
                  <a:pt x="3535718" y="12699"/>
                </a:lnTo>
                <a:lnTo>
                  <a:pt x="3535718" y="0"/>
                </a:lnTo>
                <a:lnTo>
                  <a:pt x="3586518" y="0"/>
                </a:lnTo>
                <a:lnTo>
                  <a:pt x="3586518" y="12699"/>
                </a:lnTo>
                <a:close/>
              </a:path>
              <a:path w="7933690" h="2172970">
                <a:moveTo>
                  <a:pt x="3675418" y="12699"/>
                </a:moveTo>
                <a:lnTo>
                  <a:pt x="3624618" y="12699"/>
                </a:lnTo>
                <a:lnTo>
                  <a:pt x="3624618" y="0"/>
                </a:lnTo>
                <a:lnTo>
                  <a:pt x="3675418" y="0"/>
                </a:lnTo>
                <a:lnTo>
                  <a:pt x="3675418" y="12699"/>
                </a:lnTo>
                <a:close/>
              </a:path>
              <a:path w="7933690" h="2172970">
                <a:moveTo>
                  <a:pt x="3764318" y="12699"/>
                </a:moveTo>
                <a:lnTo>
                  <a:pt x="3713518" y="12699"/>
                </a:lnTo>
                <a:lnTo>
                  <a:pt x="3713518" y="0"/>
                </a:lnTo>
                <a:lnTo>
                  <a:pt x="3764318" y="0"/>
                </a:lnTo>
                <a:lnTo>
                  <a:pt x="3764318" y="12699"/>
                </a:lnTo>
                <a:close/>
              </a:path>
              <a:path w="7933690" h="2172970">
                <a:moveTo>
                  <a:pt x="3853218" y="12699"/>
                </a:moveTo>
                <a:lnTo>
                  <a:pt x="3802418" y="12699"/>
                </a:lnTo>
                <a:lnTo>
                  <a:pt x="3802418" y="0"/>
                </a:lnTo>
                <a:lnTo>
                  <a:pt x="3853218" y="0"/>
                </a:lnTo>
                <a:lnTo>
                  <a:pt x="3853218" y="12699"/>
                </a:lnTo>
                <a:close/>
              </a:path>
              <a:path w="7933690" h="2172970">
                <a:moveTo>
                  <a:pt x="3942118" y="12699"/>
                </a:moveTo>
                <a:lnTo>
                  <a:pt x="3891318" y="12699"/>
                </a:lnTo>
                <a:lnTo>
                  <a:pt x="3891318" y="0"/>
                </a:lnTo>
                <a:lnTo>
                  <a:pt x="3942118" y="0"/>
                </a:lnTo>
                <a:lnTo>
                  <a:pt x="3942118" y="12699"/>
                </a:lnTo>
                <a:close/>
              </a:path>
              <a:path w="7933690" h="2172970">
                <a:moveTo>
                  <a:pt x="4031018" y="12699"/>
                </a:moveTo>
                <a:lnTo>
                  <a:pt x="3980218" y="12699"/>
                </a:lnTo>
                <a:lnTo>
                  <a:pt x="3980218" y="0"/>
                </a:lnTo>
                <a:lnTo>
                  <a:pt x="4031018" y="0"/>
                </a:lnTo>
                <a:lnTo>
                  <a:pt x="4031018" y="12699"/>
                </a:lnTo>
                <a:close/>
              </a:path>
              <a:path w="7933690" h="2172970">
                <a:moveTo>
                  <a:pt x="4119918" y="12699"/>
                </a:moveTo>
                <a:lnTo>
                  <a:pt x="4069118" y="12699"/>
                </a:lnTo>
                <a:lnTo>
                  <a:pt x="4069118" y="0"/>
                </a:lnTo>
                <a:lnTo>
                  <a:pt x="4119918" y="0"/>
                </a:lnTo>
                <a:lnTo>
                  <a:pt x="4119918" y="12699"/>
                </a:lnTo>
                <a:close/>
              </a:path>
              <a:path w="7933690" h="2172970">
                <a:moveTo>
                  <a:pt x="4208818" y="12699"/>
                </a:moveTo>
                <a:lnTo>
                  <a:pt x="4158018" y="12699"/>
                </a:lnTo>
                <a:lnTo>
                  <a:pt x="4158018" y="0"/>
                </a:lnTo>
                <a:lnTo>
                  <a:pt x="4208818" y="0"/>
                </a:lnTo>
                <a:lnTo>
                  <a:pt x="4208818" y="12699"/>
                </a:lnTo>
                <a:close/>
              </a:path>
              <a:path w="7933690" h="2172970">
                <a:moveTo>
                  <a:pt x="4297718" y="12699"/>
                </a:moveTo>
                <a:lnTo>
                  <a:pt x="4246918" y="12699"/>
                </a:lnTo>
                <a:lnTo>
                  <a:pt x="4246918" y="0"/>
                </a:lnTo>
                <a:lnTo>
                  <a:pt x="4297718" y="0"/>
                </a:lnTo>
                <a:lnTo>
                  <a:pt x="4297718" y="12699"/>
                </a:lnTo>
                <a:close/>
              </a:path>
              <a:path w="7933690" h="2172970">
                <a:moveTo>
                  <a:pt x="4386618" y="12699"/>
                </a:moveTo>
                <a:lnTo>
                  <a:pt x="4335818" y="12699"/>
                </a:lnTo>
                <a:lnTo>
                  <a:pt x="4335818" y="0"/>
                </a:lnTo>
                <a:lnTo>
                  <a:pt x="4386618" y="0"/>
                </a:lnTo>
                <a:lnTo>
                  <a:pt x="4386618" y="12699"/>
                </a:lnTo>
                <a:close/>
              </a:path>
              <a:path w="7933690" h="2172970">
                <a:moveTo>
                  <a:pt x="4475518" y="12699"/>
                </a:moveTo>
                <a:lnTo>
                  <a:pt x="4424718" y="12699"/>
                </a:lnTo>
                <a:lnTo>
                  <a:pt x="4424718" y="0"/>
                </a:lnTo>
                <a:lnTo>
                  <a:pt x="4475518" y="0"/>
                </a:lnTo>
                <a:lnTo>
                  <a:pt x="4475518" y="12699"/>
                </a:lnTo>
                <a:close/>
              </a:path>
              <a:path w="7933690" h="2172970">
                <a:moveTo>
                  <a:pt x="4564418" y="12699"/>
                </a:moveTo>
                <a:lnTo>
                  <a:pt x="4513618" y="12699"/>
                </a:lnTo>
                <a:lnTo>
                  <a:pt x="4513618" y="0"/>
                </a:lnTo>
                <a:lnTo>
                  <a:pt x="4564418" y="0"/>
                </a:lnTo>
                <a:lnTo>
                  <a:pt x="4564418" y="12699"/>
                </a:lnTo>
                <a:close/>
              </a:path>
              <a:path w="7933690" h="2172970">
                <a:moveTo>
                  <a:pt x="4653318" y="12699"/>
                </a:moveTo>
                <a:lnTo>
                  <a:pt x="4602518" y="12699"/>
                </a:lnTo>
                <a:lnTo>
                  <a:pt x="4602518" y="0"/>
                </a:lnTo>
                <a:lnTo>
                  <a:pt x="4653318" y="0"/>
                </a:lnTo>
                <a:lnTo>
                  <a:pt x="4653318" y="12699"/>
                </a:lnTo>
                <a:close/>
              </a:path>
              <a:path w="7933690" h="2172970">
                <a:moveTo>
                  <a:pt x="4742218" y="12699"/>
                </a:moveTo>
                <a:lnTo>
                  <a:pt x="4691418" y="12699"/>
                </a:lnTo>
                <a:lnTo>
                  <a:pt x="4691418" y="0"/>
                </a:lnTo>
                <a:lnTo>
                  <a:pt x="4742218" y="0"/>
                </a:lnTo>
                <a:lnTo>
                  <a:pt x="4742218" y="12699"/>
                </a:lnTo>
                <a:close/>
              </a:path>
              <a:path w="7933690" h="2172970">
                <a:moveTo>
                  <a:pt x="4831118" y="12699"/>
                </a:moveTo>
                <a:lnTo>
                  <a:pt x="4780318" y="12699"/>
                </a:lnTo>
                <a:lnTo>
                  <a:pt x="4780318" y="0"/>
                </a:lnTo>
                <a:lnTo>
                  <a:pt x="4831118" y="0"/>
                </a:lnTo>
                <a:lnTo>
                  <a:pt x="4831118" y="12699"/>
                </a:lnTo>
                <a:close/>
              </a:path>
              <a:path w="7933690" h="2172970">
                <a:moveTo>
                  <a:pt x="4920018" y="12699"/>
                </a:moveTo>
                <a:lnTo>
                  <a:pt x="4869218" y="12699"/>
                </a:lnTo>
                <a:lnTo>
                  <a:pt x="4869218" y="0"/>
                </a:lnTo>
                <a:lnTo>
                  <a:pt x="4920018" y="0"/>
                </a:lnTo>
                <a:lnTo>
                  <a:pt x="4920018" y="12699"/>
                </a:lnTo>
                <a:close/>
              </a:path>
              <a:path w="7933690" h="2172970">
                <a:moveTo>
                  <a:pt x="5008918" y="12699"/>
                </a:moveTo>
                <a:lnTo>
                  <a:pt x="4958118" y="12699"/>
                </a:lnTo>
                <a:lnTo>
                  <a:pt x="4958118" y="0"/>
                </a:lnTo>
                <a:lnTo>
                  <a:pt x="5008918" y="0"/>
                </a:lnTo>
                <a:lnTo>
                  <a:pt x="5008918" y="12699"/>
                </a:lnTo>
                <a:close/>
              </a:path>
              <a:path w="7933690" h="2172970">
                <a:moveTo>
                  <a:pt x="5097818" y="12699"/>
                </a:moveTo>
                <a:lnTo>
                  <a:pt x="5047018" y="12699"/>
                </a:lnTo>
                <a:lnTo>
                  <a:pt x="5047018" y="0"/>
                </a:lnTo>
                <a:lnTo>
                  <a:pt x="5097818" y="0"/>
                </a:lnTo>
                <a:lnTo>
                  <a:pt x="5097818" y="12699"/>
                </a:lnTo>
                <a:close/>
              </a:path>
              <a:path w="7933690" h="2172970">
                <a:moveTo>
                  <a:pt x="5186718" y="12699"/>
                </a:moveTo>
                <a:lnTo>
                  <a:pt x="5135918" y="12699"/>
                </a:lnTo>
                <a:lnTo>
                  <a:pt x="5135918" y="0"/>
                </a:lnTo>
                <a:lnTo>
                  <a:pt x="5186718" y="0"/>
                </a:lnTo>
                <a:lnTo>
                  <a:pt x="5186718" y="12699"/>
                </a:lnTo>
                <a:close/>
              </a:path>
              <a:path w="7933690" h="2172970">
                <a:moveTo>
                  <a:pt x="5275618" y="12699"/>
                </a:moveTo>
                <a:lnTo>
                  <a:pt x="5224818" y="12699"/>
                </a:lnTo>
                <a:lnTo>
                  <a:pt x="5224818" y="0"/>
                </a:lnTo>
                <a:lnTo>
                  <a:pt x="5275618" y="0"/>
                </a:lnTo>
                <a:lnTo>
                  <a:pt x="5275618" y="12699"/>
                </a:lnTo>
                <a:close/>
              </a:path>
              <a:path w="7933690" h="2172970">
                <a:moveTo>
                  <a:pt x="5364518" y="12699"/>
                </a:moveTo>
                <a:lnTo>
                  <a:pt x="5313718" y="12699"/>
                </a:lnTo>
                <a:lnTo>
                  <a:pt x="5313718" y="0"/>
                </a:lnTo>
                <a:lnTo>
                  <a:pt x="5364518" y="0"/>
                </a:lnTo>
                <a:lnTo>
                  <a:pt x="5364518" y="12699"/>
                </a:lnTo>
                <a:close/>
              </a:path>
              <a:path w="7933690" h="2172970">
                <a:moveTo>
                  <a:pt x="5453418" y="12699"/>
                </a:moveTo>
                <a:lnTo>
                  <a:pt x="5402618" y="12699"/>
                </a:lnTo>
                <a:lnTo>
                  <a:pt x="5402618" y="0"/>
                </a:lnTo>
                <a:lnTo>
                  <a:pt x="5453418" y="0"/>
                </a:lnTo>
                <a:lnTo>
                  <a:pt x="5453418" y="12699"/>
                </a:lnTo>
                <a:close/>
              </a:path>
              <a:path w="7933690" h="2172970">
                <a:moveTo>
                  <a:pt x="5542318" y="12699"/>
                </a:moveTo>
                <a:lnTo>
                  <a:pt x="5491518" y="12699"/>
                </a:lnTo>
                <a:lnTo>
                  <a:pt x="5491518" y="0"/>
                </a:lnTo>
                <a:lnTo>
                  <a:pt x="5542318" y="0"/>
                </a:lnTo>
                <a:lnTo>
                  <a:pt x="5542318" y="12699"/>
                </a:lnTo>
                <a:close/>
              </a:path>
              <a:path w="7933690" h="2172970">
                <a:moveTo>
                  <a:pt x="5631218" y="12699"/>
                </a:moveTo>
                <a:lnTo>
                  <a:pt x="5580418" y="12699"/>
                </a:lnTo>
                <a:lnTo>
                  <a:pt x="5580418" y="0"/>
                </a:lnTo>
                <a:lnTo>
                  <a:pt x="5631218" y="0"/>
                </a:lnTo>
                <a:lnTo>
                  <a:pt x="5631218" y="12699"/>
                </a:lnTo>
                <a:close/>
              </a:path>
              <a:path w="7933690" h="2172970">
                <a:moveTo>
                  <a:pt x="5720118" y="12699"/>
                </a:moveTo>
                <a:lnTo>
                  <a:pt x="5669318" y="12699"/>
                </a:lnTo>
                <a:lnTo>
                  <a:pt x="5669318" y="0"/>
                </a:lnTo>
                <a:lnTo>
                  <a:pt x="5720118" y="0"/>
                </a:lnTo>
                <a:lnTo>
                  <a:pt x="5720118" y="12699"/>
                </a:lnTo>
                <a:close/>
              </a:path>
              <a:path w="7933690" h="2172970">
                <a:moveTo>
                  <a:pt x="5809018" y="12699"/>
                </a:moveTo>
                <a:lnTo>
                  <a:pt x="5758218" y="12699"/>
                </a:lnTo>
                <a:lnTo>
                  <a:pt x="5758218" y="0"/>
                </a:lnTo>
                <a:lnTo>
                  <a:pt x="5809018" y="0"/>
                </a:lnTo>
                <a:lnTo>
                  <a:pt x="5809018" y="12699"/>
                </a:lnTo>
                <a:close/>
              </a:path>
              <a:path w="7933690" h="2172970">
                <a:moveTo>
                  <a:pt x="5897918" y="12699"/>
                </a:moveTo>
                <a:lnTo>
                  <a:pt x="5847118" y="12699"/>
                </a:lnTo>
                <a:lnTo>
                  <a:pt x="5847118" y="0"/>
                </a:lnTo>
                <a:lnTo>
                  <a:pt x="5897918" y="0"/>
                </a:lnTo>
                <a:lnTo>
                  <a:pt x="5897918" y="12699"/>
                </a:lnTo>
                <a:close/>
              </a:path>
              <a:path w="7933690" h="2172970">
                <a:moveTo>
                  <a:pt x="5986818" y="12699"/>
                </a:moveTo>
                <a:lnTo>
                  <a:pt x="5936018" y="12699"/>
                </a:lnTo>
                <a:lnTo>
                  <a:pt x="5936018" y="0"/>
                </a:lnTo>
                <a:lnTo>
                  <a:pt x="5986818" y="0"/>
                </a:lnTo>
                <a:lnTo>
                  <a:pt x="5986818" y="12699"/>
                </a:lnTo>
                <a:close/>
              </a:path>
              <a:path w="7933690" h="2172970">
                <a:moveTo>
                  <a:pt x="6075718" y="12699"/>
                </a:moveTo>
                <a:lnTo>
                  <a:pt x="6024918" y="12699"/>
                </a:lnTo>
                <a:lnTo>
                  <a:pt x="6024918" y="0"/>
                </a:lnTo>
                <a:lnTo>
                  <a:pt x="6075718" y="0"/>
                </a:lnTo>
                <a:lnTo>
                  <a:pt x="6075718" y="12699"/>
                </a:lnTo>
                <a:close/>
              </a:path>
              <a:path w="7933690" h="2172970">
                <a:moveTo>
                  <a:pt x="6164618" y="12699"/>
                </a:moveTo>
                <a:lnTo>
                  <a:pt x="6113818" y="12699"/>
                </a:lnTo>
                <a:lnTo>
                  <a:pt x="6113818" y="0"/>
                </a:lnTo>
                <a:lnTo>
                  <a:pt x="6164618" y="0"/>
                </a:lnTo>
                <a:lnTo>
                  <a:pt x="6164618" y="12699"/>
                </a:lnTo>
                <a:close/>
              </a:path>
              <a:path w="7933690" h="2172970">
                <a:moveTo>
                  <a:pt x="6253518" y="12699"/>
                </a:moveTo>
                <a:lnTo>
                  <a:pt x="6202718" y="12699"/>
                </a:lnTo>
                <a:lnTo>
                  <a:pt x="6202718" y="0"/>
                </a:lnTo>
                <a:lnTo>
                  <a:pt x="6253518" y="0"/>
                </a:lnTo>
                <a:lnTo>
                  <a:pt x="6253518" y="12699"/>
                </a:lnTo>
                <a:close/>
              </a:path>
              <a:path w="7933690" h="2172970">
                <a:moveTo>
                  <a:pt x="6342418" y="12699"/>
                </a:moveTo>
                <a:lnTo>
                  <a:pt x="6291618" y="12699"/>
                </a:lnTo>
                <a:lnTo>
                  <a:pt x="6291618" y="0"/>
                </a:lnTo>
                <a:lnTo>
                  <a:pt x="6342418" y="0"/>
                </a:lnTo>
                <a:lnTo>
                  <a:pt x="6342418" y="12699"/>
                </a:lnTo>
                <a:close/>
              </a:path>
              <a:path w="7933690" h="2172970">
                <a:moveTo>
                  <a:pt x="6431318" y="12699"/>
                </a:moveTo>
                <a:lnTo>
                  <a:pt x="6380518" y="12699"/>
                </a:lnTo>
                <a:lnTo>
                  <a:pt x="6380518" y="0"/>
                </a:lnTo>
                <a:lnTo>
                  <a:pt x="6431318" y="0"/>
                </a:lnTo>
                <a:lnTo>
                  <a:pt x="6431318" y="12699"/>
                </a:lnTo>
                <a:close/>
              </a:path>
              <a:path w="7933690" h="2172970">
                <a:moveTo>
                  <a:pt x="6520218" y="12699"/>
                </a:moveTo>
                <a:lnTo>
                  <a:pt x="6469418" y="12699"/>
                </a:lnTo>
                <a:lnTo>
                  <a:pt x="6469418" y="0"/>
                </a:lnTo>
                <a:lnTo>
                  <a:pt x="6520218" y="0"/>
                </a:lnTo>
                <a:lnTo>
                  <a:pt x="6520218" y="12699"/>
                </a:lnTo>
                <a:close/>
              </a:path>
              <a:path w="7933690" h="2172970">
                <a:moveTo>
                  <a:pt x="6609118" y="12699"/>
                </a:moveTo>
                <a:lnTo>
                  <a:pt x="6558318" y="12699"/>
                </a:lnTo>
                <a:lnTo>
                  <a:pt x="6558318" y="0"/>
                </a:lnTo>
                <a:lnTo>
                  <a:pt x="6609118" y="0"/>
                </a:lnTo>
                <a:lnTo>
                  <a:pt x="6609118" y="12699"/>
                </a:lnTo>
                <a:close/>
              </a:path>
              <a:path w="7933690" h="2172970">
                <a:moveTo>
                  <a:pt x="6698018" y="12699"/>
                </a:moveTo>
                <a:lnTo>
                  <a:pt x="6647218" y="12699"/>
                </a:lnTo>
                <a:lnTo>
                  <a:pt x="6647218" y="0"/>
                </a:lnTo>
                <a:lnTo>
                  <a:pt x="6698018" y="0"/>
                </a:lnTo>
                <a:lnTo>
                  <a:pt x="6698018" y="12699"/>
                </a:lnTo>
                <a:close/>
              </a:path>
              <a:path w="7933690" h="2172970">
                <a:moveTo>
                  <a:pt x="6786918" y="12699"/>
                </a:moveTo>
                <a:lnTo>
                  <a:pt x="6736118" y="12699"/>
                </a:lnTo>
                <a:lnTo>
                  <a:pt x="6736118" y="0"/>
                </a:lnTo>
                <a:lnTo>
                  <a:pt x="6786918" y="0"/>
                </a:lnTo>
                <a:lnTo>
                  <a:pt x="6786918" y="12699"/>
                </a:lnTo>
                <a:close/>
              </a:path>
              <a:path w="7933690" h="2172970">
                <a:moveTo>
                  <a:pt x="6875818" y="12699"/>
                </a:moveTo>
                <a:lnTo>
                  <a:pt x="6825018" y="12699"/>
                </a:lnTo>
                <a:lnTo>
                  <a:pt x="6825018" y="0"/>
                </a:lnTo>
                <a:lnTo>
                  <a:pt x="6875818" y="0"/>
                </a:lnTo>
                <a:lnTo>
                  <a:pt x="6875818" y="12699"/>
                </a:lnTo>
                <a:close/>
              </a:path>
              <a:path w="7933690" h="2172970">
                <a:moveTo>
                  <a:pt x="6964718" y="12699"/>
                </a:moveTo>
                <a:lnTo>
                  <a:pt x="6913918" y="12699"/>
                </a:lnTo>
                <a:lnTo>
                  <a:pt x="6913918" y="0"/>
                </a:lnTo>
                <a:lnTo>
                  <a:pt x="6964718" y="0"/>
                </a:lnTo>
                <a:lnTo>
                  <a:pt x="6964718" y="12699"/>
                </a:lnTo>
                <a:close/>
              </a:path>
              <a:path w="7933690" h="2172970">
                <a:moveTo>
                  <a:pt x="7053618" y="12699"/>
                </a:moveTo>
                <a:lnTo>
                  <a:pt x="7002818" y="12699"/>
                </a:lnTo>
                <a:lnTo>
                  <a:pt x="7002818" y="0"/>
                </a:lnTo>
                <a:lnTo>
                  <a:pt x="7053618" y="0"/>
                </a:lnTo>
                <a:lnTo>
                  <a:pt x="7053618" y="12699"/>
                </a:lnTo>
                <a:close/>
              </a:path>
              <a:path w="7933690" h="2172970">
                <a:moveTo>
                  <a:pt x="7142518" y="12699"/>
                </a:moveTo>
                <a:lnTo>
                  <a:pt x="7091718" y="12699"/>
                </a:lnTo>
                <a:lnTo>
                  <a:pt x="7091718" y="0"/>
                </a:lnTo>
                <a:lnTo>
                  <a:pt x="7142518" y="0"/>
                </a:lnTo>
                <a:lnTo>
                  <a:pt x="7142518" y="12699"/>
                </a:lnTo>
                <a:close/>
              </a:path>
              <a:path w="7933690" h="2172970">
                <a:moveTo>
                  <a:pt x="7231418" y="12699"/>
                </a:moveTo>
                <a:lnTo>
                  <a:pt x="7180618" y="12699"/>
                </a:lnTo>
                <a:lnTo>
                  <a:pt x="7180618" y="0"/>
                </a:lnTo>
                <a:lnTo>
                  <a:pt x="7231418" y="0"/>
                </a:lnTo>
                <a:lnTo>
                  <a:pt x="7231418" y="12699"/>
                </a:lnTo>
                <a:close/>
              </a:path>
              <a:path w="7933690" h="2172970">
                <a:moveTo>
                  <a:pt x="7320318" y="12699"/>
                </a:moveTo>
                <a:lnTo>
                  <a:pt x="7269518" y="12699"/>
                </a:lnTo>
                <a:lnTo>
                  <a:pt x="7269518" y="0"/>
                </a:lnTo>
                <a:lnTo>
                  <a:pt x="7320318" y="0"/>
                </a:lnTo>
                <a:lnTo>
                  <a:pt x="7320318" y="12699"/>
                </a:lnTo>
                <a:close/>
              </a:path>
              <a:path w="7933690" h="2172970">
                <a:moveTo>
                  <a:pt x="7409218" y="12699"/>
                </a:moveTo>
                <a:lnTo>
                  <a:pt x="7358418" y="12699"/>
                </a:lnTo>
                <a:lnTo>
                  <a:pt x="7358418" y="0"/>
                </a:lnTo>
                <a:lnTo>
                  <a:pt x="7409218" y="0"/>
                </a:lnTo>
                <a:lnTo>
                  <a:pt x="7409218" y="12699"/>
                </a:lnTo>
                <a:close/>
              </a:path>
              <a:path w="7933690" h="2172970">
                <a:moveTo>
                  <a:pt x="7498118" y="12699"/>
                </a:moveTo>
                <a:lnTo>
                  <a:pt x="7447318" y="12699"/>
                </a:lnTo>
                <a:lnTo>
                  <a:pt x="7447318" y="0"/>
                </a:lnTo>
                <a:lnTo>
                  <a:pt x="7498118" y="0"/>
                </a:lnTo>
                <a:lnTo>
                  <a:pt x="7498118" y="12699"/>
                </a:lnTo>
                <a:close/>
              </a:path>
              <a:path w="7933690" h="2172970">
                <a:moveTo>
                  <a:pt x="7587018" y="12699"/>
                </a:moveTo>
                <a:lnTo>
                  <a:pt x="7536218" y="12699"/>
                </a:lnTo>
                <a:lnTo>
                  <a:pt x="7536218" y="0"/>
                </a:lnTo>
                <a:lnTo>
                  <a:pt x="7587018" y="0"/>
                </a:lnTo>
                <a:lnTo>
                  <a:pt x="7587018" y="12699"/>
                </a:lnTo>
                <a:close/>
              </a:path>
              <a:path w="7933690" h="2172970">
                <a:moveTo>
                  <a:pt x="7675918" y="12699"/>
                </a:moveTo>
                <a:lnTo>
                  <a:pt x="7625118" y="12699"/>
                </a:lnTo>
                <a:lnTo>
                  <a:pt x="7625118" y="0"/>
                </a:lnTo>
                <a:lnTo>
                  <a:pt x="7675918" y="0"/>
                </a:lnTo>
                <a:lnTo>
                  <a:pt x="7675918" y="12699"/>
                </a:lnTo>
                <a:close/>
              </a:path>
              <a:path w="7933690" h="2172970">
                <a:moveTo>
                  <a:pt x="7764818" y="12699"/>
                </a:moveTo>
                <a:lnTo>
                  <a:pt x="7714018" y="12699"/>
                </a:lnTo>
                <a:lnTo>
                  <a:pt x="7714018" y="0"/>
                </a:lnTo>
                <a:lnTo>
                  <a:pt x="7764818" y="0"/>
                </a:lnTo>
                <a:lnTo>
                  <a:pt x="7764818" y="12699"/>
                </a:lnTo>
                <a:close/>
              </a:path>
              <a:path w="7933690" h="2172970">
                <a:moveTo>
                  <a:pt x="7853718" y="12699"/>
                </a:moveTo>
                <a:lnTo>
                  <a:pt x="7802918" y="12699"/>
                </a:lnTo>
                <a:lnTo>
                  <a:pt x="7802918" y="0"/>
                </a:lnTo>
                <a:lnTo>
                  <a:pt x="7853718" y="0"/>
                </a:lnTo>
                <a:lnTo>
                  <a:pt x="7853718" y="12699"/>
                </a:lnTo>
                <a:close/>
              </a:path>
              <a:path w="7933690" h="2172970">
                <a:moveTo>
                  <a:pt x="7920888" y="12699"/>
                </a:moveTo>
                <a:lnTo>
                  <a:pt x="7891818" y="12699"/>
                </a:lnTo>
                <a:lnTo>
                  <a:pt x="7891818" y="0"/>
                </a:lnTo>
                <a:lnTo>
                  <a:pt x="7927238" y="0"/>
                </a:lnTo>
                <a:lnTo>
                  <a:pt x="7929194" y="304"/>
                </a:lnTo>
                <a:lnTo>
                  <a:pt x="7930972" y="1206"/>
                </a:lnTo>
                <a:lnTo>
                  <a:pt x="7932369" y="2616"/>
                </a:lnTo>
                <a:lnTo>
                  <a:pt x="7933270" y="4381"/>
                </a:lnTo>
                <a:lnTo>
                  <a:pt x="7933588" y="6349"/>
                </a:lnTo>
                <a:lnTo>
                  <a:pt x="7920888" y="6349"/>
                </a:lnTo>
                <a:lnTo>
                  <a:pt x="7920888" y="12699"/>
                </a:lnTo>
                <a:close/>
              </a:path>
              <a:path w="7933690" h="2172970">
                <a:moveTo>
                  <a:pt x="7933588" y="21729"/>
                </a:moveTo>
                <a:lnTo>
                  <a:pt x="7920888" y="21729"/>
                </a:lnTo>
                <a:lnTo>
                  <a:pt x="7920888" y="6349"/>
                </a:lnTo>
                <a:lnTo>
                  <a:pt x="7927238" y="12699"/>
                </a:lnTo>
                <a:lnTo>
                  <a:pt x="7933588" y="12699"/>
                </a:lnTo>
                <a:lnTo>
                  <a:pt x="7933588" y="21729"/>
                </a:lnTo>
                <a:close/>
              </a:path>
              <a:path w="7933690" h="2172970">
                <a:moveTo>
                  <a:pt x="7933588" y="12699"/>
                </a:moveTo>
                <a:lnTo>
                  <a:pt x="7927238" y="12699"/>
                </a:lnTo>
                <a:lnTo>
                  <a:pt x="7920888" y="6349"/>
                </a:lnTo>
                <a:lnTo>
                  <a:pt x="7933588" y="6349"/>
                </a:lnTo>
                <a:lnTo>
                  <a:pt x="7933588" y="12699"/>
                </a:lnTo>
                <a:close/>
              </a:path>
              <a:path w="7933690" h="2172970">
                <a:moveTo>
                  <a:pt x="7933588" y="110629"/>
                </a:moveTo>
                <a:lnTo>
                  <a:pt x="7920888" y="110629"/>
                </a:lnTo>
                <a:lnTo>
                  <a:pt x="7920888" y="59829"/>
                </a:lnTo>
                <a:lnTo>
                  <a:pt x="7933588" y="59829"/>
                </a:lnTo>
                <a:lnTo>
                  <a:pt x="7933588" y="110629"/>
                </a:lnTo>
                <a:close/>
              </a:path>
              <a:path w="7933690" h="2172970">
                <a:moveTo>
                  <a:pt x="7933588" y="199529"/>
                </a:moveTo>
                <a:lnTo>
                  <a:pt x="7920888" y="199529"/>
                </a:lnTo>
                <a:lnTo>
                  <a:pt x="7920888" y="148729"/>
                </a:lnTo>
                <a:lnTo>
                  <a:pt x="7933588" y="148729"/>
                </a:lnTo>
                <a:lnTo>
                  <a:pt x="7933588" y="199529"/>
                </a:lnTo>
                <a:close/>
              </a:path>
              <a:path w="7933690" h="2172970">
                <a:moveTo>
                  <a:pt x="7933588" y="288429"/>
                </a:moveTo>
                <a:lnTo>
                  <a:pt x="7920888" y="288429"/>
                </a:lnTo>
                <a:lnTo>
                  <a:pt x="7920888" y="237629"/>
                </a:lnTo>
                <a:lnTo>
                  <a:pt x="7933588" y="237629"/>
                </a:lnTo>
                <a:lnTo>
                  <a:pt x="7933588" y="288429"/>
                </a:lnTo>
                <a:close/>
              </a:path>
              <a:path w="7933690" h="2172970">
                <a:moveTo>
                  <a:pt x="7933588" y="377329"/>
                </a:moveTo>
                <a:lnTo>
                  <a:pt x="7920888" y="377329"/>
                </a:lnTo>
                <a:lnTo>
                  <a:pt x="7920888" y="326529"/>
                </a:lnTo>
                <a:lnTo>
                  <a:pt x="7933588" y="326529"/>
                </a:lnTo>
                <a:lnTo>
                  <a:pt x="7933588" y="377329"/>
                </a:lnTo>
                <a:close/>
              </a:path>
              <a:path w="7933690" h="2172970">
                <a:moveTo>
                  <a:pt x="7933588" y="466229"/>
                </a:moveTo>
                <a:lnTo>
                  <a:pt x="7920888" y="466229"/>
                </a:lnTo>
                <a:lnTo>
                  <a:pt x="7920888" y="415429"/>
                </a:lnTo>
                <a:lnTo>
                  <a:pt x="7933588" y="415429"/>
                </a:lnTo>
                <a:lnTo>
                  <a:pt x="7933588" y="466229"/>
                </a:lnTo>
                <a:close/>
              </a:path>
              <a:path w="7933690" h="2172970">
                <a:moveTo>
                  <a:pt x="7933588" y="555129"/>
                </a:moveTo>
                <a:lnTo>
                  <a:pt x="7920888" y="555129"/>
                </a:lnTo>
                <a:lnTo>
                  <a:pt x="7920888" y="504329"/>
                </a:lnTo>
                <a:lnTo>
                  <a:pt x="7933588" y="504329"/>
                </a:lnTo>
                <a:lnTo>
                  <a:pt x="7933588" y="555129"/>
                </a:lnTo>
                <a:close/>
              </a:path>
              <a:path w="7933690" h="2172970">
                <a:moveTo>
                  <a:pt x="7933588" y="644029"/>
                </a:moveTo>
                <a:lnTo>
                  <a:pt x="7920888" y="644029"/>
                </a:lnTo>
                <a:lnTo>
                  <a:pt x="7920888" y="593229"/>
                </a:lnTo>
                <a:lnTo>
                  <a:pt x="7933588" y="593229"/>
                </a:lnTo>
                <a:lnTo>
                  <a:pt x="7933588" y="644029"/>
                </a:lnTo>
                <a:close/>
              </a:path>
              <a:path w="7933690" h="2172970">
                <a:moveTo>
                  <a:pt x="7933588" y="732929"/>
                </a:moveTo>
                <a:lnTo>
                  <a:pt x="7920888" y="732929"/>
                </a:lnTo>
                <a:lnTo>
                  <a:pt x="7920888" y="682129"/>
                </a:lnTo>
                <a:lnTo>
                  <a:pt x="7933588" y="682129"/>
                </a:lnTo>
                <a:lnTo>
                  <a:pt x="7933588" y="732929"/>
                </a:lnTo>
                <a:close/>
              </a:path>
              <a:path w="7933690" h="2172970">
                <a:moveTo>
                  <a:pt x="7933588" y="821829"/>
                </a:moveTo>
                <a:lnTo>
                  <a:pt x="7920888" y="821829"/>
                </a:lnTo>
                <a:lnTo>
                  <a:pt x="7920888" y="771029"/>
                </a:lnTo>
                <a:lnTo>
                  <a:pt x="7933588" y="771029"/>
                </a:lnTo>
                <a:lnTo>
                  <a:pt x="7933588" y="821829"/>
                </a:lnTo>
                <a:close/>
              </a:path>
              <a:path w="7933690" h="2172970">
                <a:moveTo>
                  <a:pt x="7933588" y="910729"/>
                </a:moveTo>
                <a:lnTo>
                  <a:pt x="7920888" y="910729"/>
                </a:lnTo>
                <a:lnTo>
                  <a:pt x="7920888" y="859929"/>
                </a:lnTo>
                <a:lnTo>
                  <a:pt x="7933588" y="859929"/>
                </a:lnTo>
                <a:lnTo>
                  <a:pt x="7933588" y="910729"/>
                </a:lnTo>
                <a:close/>
              </a:path>
              <a:path w="7933690" h="2172970">
                <a:moveTo>
                  <a:pt x="7933588" y="999629"/>
                </a:moveTo>
                <a:lnTo>
                  <a:pt x="7920888" y="999629"/>
                </a:lnTo>
                <a:lnTo>
                  <a:pt x="7920888" y="948829"/>
                </a:lnTo>
                <a:lnTo>
                  <a:pt x="7933588" y="948829"/>
                </a:lnTo>
                <a:lnTo>
                  <a:pt x="7933588" y="999629"/>
                </a:lnTo>
                <a:close/>
              </a:path>
              <a:path w="7933690" h="2172970">
                <a:moveTo>
                  <a:pt x="7933588" y="1088529"/>
                </a:moveTo>
                <a:lnTo>
                  <a:pt x="7920888" y="1088529"/>
                </a:lnTo>
                <a:lnTo>
                  <a:pt x="7920888" y="1037729"/>
                </a:lnTo>
                <a:lnTo>
                  <a:pt x="7933588" y="1037729"/>
                </a:lnTo>
                <a:lnTo>
                  <a:pt x="7933588" y="1088529"/>
                </a:lnTo>
                <a:close/>
              </a:path>
              <a:path w="7933690" h="2172970">
                <a:moveTo>
                  <a:pt x="7933588" y="1177429"/>
                </a:moveTo>
                <a:lnTo>
                  <a:pt x="7920888" y="1177429"/>
                </a:lnTo>
                <a:lnTo>
                  <a:pt x="7920888" y="1126629"/>
                </a:lnTo>
                <a:lnTo>
                  <a:pt x="7933588" y="1126629"/>
                </a:lnTo>
                <a:lnTo>
                  <a:pt x="7933588" y="1177429"/>
                </a:lnTo>
                <a:close/>
              </a:path>
              <a:path w="7933690" h="2172970">
                <a:moveTo>
                  <a:pt x="7933588" y="1266329"/>
                </a:moveTo>
                <a:lnTo>
                  <a:pt x="7920888" y="1266329"/>
                </a:lnTo>
                <a:lnTo>
                  <a:pt x="7920888" y="1215529"/>
                </a:lnTo>
                <a:lnTo>
                  <a:pt x="7933588" y="1215529"/>
                </a:lnTo>
                <a:lnTo>
                  <a:pt x="7933588" y="1266329"/>
                </a:lnTo>
                <a:close/>
              </a:path>
              <a:path w="7933690" h="2172970">
                <a:moveTo>
                  <a:pt x="7933588" y="1355229"/>
                </a:moveTo>
                <a:lnTo>
                  <a:pt x="7920888" y="1355229"/>
                </a:lnTo>
                <a:lnTo>
                  <a:pt x="7920888" y="1304429"/>
                </a:lnTo>
                <a:lnTo>
                  <a:pt x="7933588" y="1304429"/>
                </a:lnTo>
                <a:lnTo>
                  <a:pt x="7933588" y="1355229"/>
                </a:lnTo>
                <a:close/>
              </a:path>
              <a:path w="7933690" h="2172970">
                <a:moveTo>
                  <a:pt x="7933588" y="1444129"/>
                </a:moveTo>
                <a:lnTo>
                  <a:pt x="7920888" y="1444129"/>
                </a:lnTo>
                <a:lnTo>
                  <a:pt x="7920888" y="1393329"/>
                </a:lnTo>
                <a:lnTo>
                  <a:pt x="7933588" y="1393329"/>
                </a:lnTo>
                <a:lnTo>
                  <a:pt x="7933588" y="1444129"/>
                </a:lnTo>
                <a:close/>
              </a:path>
              <a:path w="7933690" h="2172970">
                <a:moveTo>
                  <a:pt x="7933588" y="1533029"/>
                </a:moveTo>
                <a:lnTo>
                  <a:pt x="7920888" y="1533029"/>
                </a:lnTo>
                <a:lnTo>
                  <a:pt x="7920888" y="1482229"/>
                </a:lnTo>
                <a:lnTo>
                  <a:pt x="7933588" y="1482229"/>
                </a:lnTo>
                <a:lnTo>
                  <a:pt x="7933588" y="1533029"/>
                </a:lnTo>
                <a:close/>
              </a:path>
              <a:path w="7933690" h="2172970">
                <a:moveTo>
                  <a:pt x="7933588" y="1621929"/>
                </a:moveTo>
                <a:lnTo>
                  <a:pt x="7920888" y="1621929"/>
                </a:lnTo>
                <a:lnTo>
                  <a:pt x="7920888" y="1571129"/>
                </a:lnTo>
                <a:lnTo>
                  <a:pt x="7933588" y="1571129"/>
                </a:lnTo>
                <a:lnTo>
                  <a:pt x="7933588" y="1621929"/>
                </a:lnTo>
                <a:close/>
              </a:path>
              <a:path w="7933690" h="2172970">
                <a:moveTo>
                  <a:pt x="7933588" y="1710829"/>
                </a:moveTo>
                <a:lnTo>
                  <a:pt x="7920888" y="1710829"/>
                </a:lnTo>
                <a:lnTo>
                  <a:pt x="7920888" y="1660029"/>
                </a:lnTo>
                <a:lnTo>
                  <a:pt x="7933588" y="1660029"/>
                </a:lnTo>
                <a:lnTo>
                  <a:pt x="7933588" y="1710829"/>
                </a:lnTo>
                <a:close/>
              </a:path>
              <a:path w="7933690" h="2172970">
                <a:moveTo>
                  <a:pt x="7933588" y="1799729"/>
                </a:moveTo>
                <a:lnTo>
                  <a:pt x="7920888" y="1799729"/>
                </a:lnTo>
                <a:lnTo>
                  <a:pt x="7920888" y="1748929"/>
                </a:lnTo>
                <a:lnTo>
                  <a:pt x="7933588" y="1748929"/>
                </a:lnTo>
                <a:lnTo>
                  <a:pt x="7933588" y="1799729"/>
                </a:lnTo>
                <a:close/>
              </a:path>
              <a:path w="7933690" h="2172970">
                <a:moveTo>
                  <a:pt x="7933588" y="1888629"/>
                </a:moveTo>
                <a:lnTo>
                  <a:pt x="7920888" y="1888629"/>
                </a:lnTo>
                <a:lnTo>
                  <a:pt x="7920888" y="1837829"/>
                </a:lnTo>
                <a:lnTo>
                  <a:pt x="7933588" y="1837829"/>
                </a:lnTo>
                <a:lnTo>
                  <a:pt x="7933588" y="1888629"/>
                </a:lnTo>
                <a:close/>
              </a:path>
              <a:path w="7933690" h="2172970">
                <a:moveTo>
                  <a:pt x="7933588" y="1977529"/>
                </a:moveTo>
                <a:lnTo>
                  <a:pt x="7920888" y="1977529"/>
                </a:lnTo>
                <a:lnTo>
                  <a:pt x="7920888" y="1926729"/>
                </a:lnTo>
                <a:lnTo>
                  <a:pt x="7933588" y="1926729"/>
                </a:lnTo>
                <a:lnTo>
                  <a:pt x="7933588" y="1977529"/>
                </a:lnTo>
                <a:close/>
              </a:path>
              <a:path w="7933690" h="2172970">
                <a:moveTo>
                  <a:pt x="7933588" y="2066429"/>
                </a:moveTo>
                <a:lnTo>
                  <a:pt x="7920888" y="2066429"/>
                </a:lnTo>
                <a:lnTo>
                  <a:pt x="7920888" y="2015629"/>
                </a:lnTo>
                <a:lnTo>
                  <a:pt x="7933588" y="2015629"/>
                </a:lnTo>
                <a:lnTo>
                  <a:pt x="7933588" y="2066429"/>
                </a:lnTo>
                <a:close/>
              </a:path>
              <a:path w="7933690" h="2172970">
                <a:moveTo>
                  <a:pt x="7933588" y="2155329"/>
                </a:moveTo>
                <a:lnTo>
                  <a:pt x="7920888" y="2155329"/>
                </a:lnTo>
                <a:lnTo>
                  <a:pt x="7920888" y="2104529"/>
                </a:lnTo>
                <a:lnTo>
                  <a:pt x="7933588" y="2104529"/>
                </a:lnTo>
                <a:lnTo>
                  <a:pt x="7933588" y="2155329"/>
                </a:lnTo>
                <a:close/>
              </a:path>
              <a:path w="7933690" h="2172970">
                <a:moveTo>
                  <a:pt x="7900390" y="2172944"/>
                </a:moveTo>
                <a:lnTo>
                  <a:pt x="7849590" y="2172944"/>
                </a:lnTo>
                <a:lnTo>
                  <a:pt x="7849590" y="2160244"/>
                </a:lnTo>
                <a:lnTo>
                  <a:pt x="7900390" y="2160244"/>
                </a:lnTo>
                <a:lnTo>
                  <a:pt x="7900390" y="2172944"/>
                </a:lnTo>
                <a:close/>
              </a:path>
              <a:path w="7933690" h="2172970">
                <a:moveTo>
                  <a:pt x="7811490" y="2172944"/>
                </a:moveTo>
                <a:lnTo>
                  <a:pt x="7760690" y="2172944"/>
                </a:lnTo>
                <a:lnTo>
                  <a:pt x="7760690" y="2160244"/>
                </a:lnTo>
                <a:lnTo>
                  <a:pt x="7811490" y="2160244"/>
                </a:lnTo>
                <a:lnTo>
                  <a:pt x="7811490" y="2172944"/>
                </a:lnTo>
                <a:close/>
              </a:path>
              <a:path w="7933690" h="2172970">
                <a:moveTo>
                  <a:pt x="7722590" y="2172944"/>
                </a:moveTo>
                <a:lnTo>
                  <a:pt x="7671790" y="2172944"/>
                </a:lnTo>
                <a:lnTo>
                  <a:pt x="7671790" y="2160244"/>
                </a:lnTo>
                <a:lnTo>
                  <a:pt x="7722590" y="2160244"/>
                </a:lnTo>
                <a:lnTo>
                  <a:pt x="7722590" y="2172944"/>
                </a:lnTo>
                <a:close/>
              </a:path>
              <a:path w="7933690" h="2172970">
                <a:moveTo>
                  <a:pt x="7633690" y="2172944"/>
                </a:moveTo>
                <a:lnTo>
                  <a:pt x="7582890" y="2172944"/>
                </a:lnTo>
                <a:lnTo>
                  <a:pt x="7582890" y="2160244"/>
                </a:lnTo>
                <a:lnTo>
                  <a:pt x="7633690" y="2160244"/>
                </a:lnTo>
                <a:lnTo>
                  <a:pt x="7633690" y="2172944"/>
                </a:lnTo>
                <a:close/>
              </a:path>
              <a:path w="7933690" h="2172970">
                <a:moveTo>
                  <a:pt x="7544790" y="2172944"/>
                </a:moveTo>
                <a:lnTo>
                  <a:pt x="7493990" y="2172944"/>
                </a:lnTo>
                <a:lnTo>
                  <a:pt x="7493990" y="2160244"/>
                </a:lnTo>
                <a:lnTo>
                  <a:pt x="7544790" y="2160244"/>
                </a:lnTo>
                <a:lnTo>
                  <a:pt x="7544790" y="2172944"/>
                </a:lnTo>
                <a:close/>
              </a:path>
              <a:path w="7933690" h="2172970">
                <a:moveTo>
                  <a:pt x="7455890" y="2172944"/>
                </a:moveTo>
                <a:lnTo>
                  <a:pt x="7405090" y="2172944"/>
                </a:lnTo>
                <a:lnTo>
                  <a:pt x="7405090" y="2160244"/>
                </a:lnTo>
                <a:lnTo>
                  <a:pt x="7455890" y="2160244"/>
                </a:lnTo>
                <a:lnTo>
                  <a:pt x="7455890" y="2172944"/>
                </a:lnTo>
                <a:close/>
              </a:path>
              <a:path w="7933690" h="2172970">
                <a:moveTo>
                  <a:pt x="7366990" y="2172944"/>
                </a:moveTo>
                <a:lnTo>
                  <a:pt x="7316190" y="2172944"/>
                </a:lnTo>
                <a:lnTo>
                  <a:pt x="7316190" y="2160244"/>
                </a:lnTo>
                <a:lnTo>
                  <a:pt x="7366990" y="2160244"/>
                </a:lnTo>
                <a:lnTo>
                  <a:pt x="7366990" y="2172944"/>
                </a:lnTo>
                <a:close/>
              </a:path>
              <a:path w="7933690" h="2172970">
                <a:moveTo>
                  <a:pt x="7278090" y="2172944"/>
                </a:moveTo>
                <a:lnTo>
                  <a:pt x="7227290" y="2172944"/>
                </a:lnTo>
                <a:lnTo>
                  <a:pt x="7227290" y="2160244"/>
                </a:lnTo>
                <a:lnTo>
                  <a:pt x="7278090" y="2160244"/>
                </a:lnTo>
                <a:lnTo>
                  <a:pt x="7278090" y="2172944"/>
                </a:lnTo>
                <a:close/>
              </a:path>
              <a:path w="7933690" h="2172970">
                <a:moveTo>
                  <a:pt x="7189190" y="2172944"/>
                </a:moveTo>
                <a:lnTo>
                  <a:pt x="7138390" y="2172944"/>
                </a:lnTo>
                <a:lnTo>
                  <a:pt x="7138390" y="2160244"/>
                </a:lnTo>
                <a:lnTo>
                  <a:pt x="7189190" y="2160244"/>
                </a:lnTo>
                <a:lnTo>
                  <a:pt x="7189190" y="2172944"/>
                </a:lnTo>
                <a:close/>
              </a:path>
              <a:path w="7933690" h="2172970">
                <a:moveTo>
                  <a:pt x="7100290" y="2172944"/>
                </a:moveTo>
                <a:lnTo>
                  <a:pt x="7049490" y="2172944"/>
                </a:lnTo>
                <a:lnTo>
                  <a:pt x="7049490" y="2160244"/>
                </a:lnTo>
                <a:lnTo>
                  <a:pt x="7100290" y="2160244"/>
                </a:lnTo>
                <a:lnTo>
                  <a:pt x="7100290" y="2172944"/>
                </a:lnTo>
                <a:close/>
              </a:path>
              <a:path w="7933690" h="2172970">
                <a:moveTo>
                  <a:pt x="7011390" y="2172944"/>
                </a:moveTo>
                <a:lnTo>
                  <a:pt x="6960590" y="2172944"/>
                </a:lnTo>
                <a:lnTo>
                  <a:pt x="6960590" y="2160244"/>
                </a:lnTo>
                <a:lnTo>
                  <a:pt x="7011390" y="2160244"/>
                </a:lnTo>
                <a:lnTo>
                  <a:pt x="7011390" y="2172944"/>
                </a:lnTo>
                <a:close/>
              </a:path>
              <a:path w="7933690" h="2172970">
                <a:moveTo>
                  <a:pt x="6922490" y="2172944"/>
                </a:moveTo>
                <a:lnTo>
                  <a:pt x="6871690" y="2172944"/>
                </a:lnTo>
                <a:lnTo>
                  <a:pt x="6871690" y="2160244"/>
                </a:lnTo>
                <a:lnTo>
                  <a:pt x="6922490" y="2160244"/>
                </a:lnTo>
                <a:lnTo>
                  <a:pt x="6922490" y="2172944"/>
                </a:lnTo>
                <a:close/>
              </a:path>
              <a:path w="7933690" h="2172970">
                <a:moveTo>
                  <a:pt x="6833590" y="2172944"/>
                </a:moveTo>
                <a:lnTo>
                  <a:pt x="6782790" y="2172944"/>
                </a:lnTo>
                <a:lnTo>
                  <a:pt x="6782790" y="2160244"/>
                </a:lnTo>
                <a:lnTo>
                  <a:pt x="6833590" y="2160244"/>
                </a:lnTo>
                <a:lnTo>
                  <a:pt x="6833590" y="2172944"/>
                </a:lnTo>
                <a:close/>
              </a:path>
              <a:path w="7933690" h="2172970">
                <a:moveTo>
                  <a:pt x="6744690" y="2172944"/>
                </a:moveTo>
                <a:lnTo>
                  <a:pt x="6693890" y="2172944"/>
                </a:lnTo>
                <a:lnTo>
                  <a:pt x="6693890" y="2160244"/>
                </a:lnTo>
                <a:lnTo>
                  <a:pt x="6744690" y="2160244"/>
                </a:lnTo>
                <a:lnTo>
                  <a:pt x="6744690" y="2172944"/>
                </a:lnTo>
                <a:close/>
              </a:path>
              <a:path w="7933690" h="2172970">
                <a:moveTo>
                  <a:pt x="6655790" y="2172944"/>
                </a:moveTo>
                <a:lnTo>
                  <a:pt x="6604990" y="2172944"/>
                </a:lnTo>
                <a:lnTo>
                  <a:pt x="6604990" y="2160244"/>
                </a:lnTo>
                <a:lnTo>
                  <a:pt x="6655790" y="2160244"/>
                </a:lnTo>
                <a:lnTo>
                  <a:pt x="6655790" y="2172944"/>
                </a:lnTo>
                <a:close/>
              </a:path>
              <a:path w="7933690" h="2172970">
                <a:moveTo>
                  <a:pt x="6566890" y="2172944"/>
                </a:moveTo>
                <a:lnTo>
                  <a:pt x="6516090" y="2172944"/>
                </a:lnTo>
                <a:lnTo>
                  <a:pt x="6516090" y="2160244"/>
                </a:lnTo>
                <a:lnTo>
                  <a:pt x="6566890" y="2160244"/>
                </a:lnTo>
                <a:lnTo>
                  <a:pt x="6566890" y="2172944"/>
                </a:lnTo>
                <a:close/>
              </a:path>
              <a:path w="7933690" h="2172970">
                <a:moveTo>
                  <a:pt x="6477990" y="2172944"/>
                </a:moveTo>
                <a:lnTo>
                  <a:pt x="6427190" y="2172944"/>
                </a:lnTo>
                <a:lnTo>
                  <a:pt x="6427190" y="2160244"/>
                </a:lnTo>
                <a:lnTo>
                  <a:pt x="6477990" y="2160244"/>
                </a:lnTo>
                <a:lnTo>
                  <a:pt x="6477990" y="2172944"/>
                </a:lnTo>
                <a:close/>
              </a:path>
              <a:path w="7933690" h="2172970">
                <a:moveTo>
                  <a:pt x="6389090" y="2172944"/>
                </a:moveTo>
                <a:lnTo>
                  <a:pt x="6338290" y="2172944"/>
                </a:lnTo>
                <a:lnTo>
                  <a:pt x="6338290" y="2160244"/>
                </a:lnTo>
                <a:lnTo>
                  <a:pt x="6389090" y="2160244"/>
                </a:lnTo>
                <a:lnTo>
                  <a:pt x="6389090" y="2172944"/>
                </a:lnTo>
                <a:close/>
              </a:path>
              <a:path w="7933690" h="2172970">
                <a:moveTo>
                  <a:pt x="6300190" y="2172944"/>
                </a:moveTo>
                <a:lnTo>
                  <a:pt x="6249390" y="2172944"/>
                </a:lnTo>
                <a:lnTo>
                  <a:pt x="6249390" y="2160244"/>
                </a:lnTo>
                <a:lnTo>
                  <a:pt x="6300190" y="2160244"/>
                </a:lnTo>
                <a:lnTo>
                  <a:pt x="6300190" y="2172944"/>
                </a:lnTo>
                <a:close/>
              </a:path>
              <a:path w="7933690" h="2172970">
                <a:moveTo>
                  <a:pt x="6211290" y="2172944"/>
                </a:moveTo>
                <a:lnTo>
                  <a:pt x="6160490" y="2172944"/>
                </a:lnTo>
                <a:lnTo>
                  <a:pt x="6160490" y="2160244"/>
                </a:lnTo>
                <a:lnTo>
                  <a:pt x="6211290" y="2160244"/>
                </a:lnTo>
                <a:lnTo>
                  <a:pt x="6211290" y="2172944"/>
                </a:lnTo>
                <a:close/>
              </a:path>
              <a:path w="7933690" h="2172970">
                <a:moveTo>
                  <a:pt x="6122390" y="2172944"/>
                </a:moveTo>
                <a:lnTo>
                  <a:pt x="6071590" y="2172944"/>
                </a:lnTo>
                <a:lnTo>
                  <a:pt x="6071590" y="2160244"/>
                </a:lnTo>
                <a:lnTo>
                  <a:pt x="6122390" y="2160244"/>
                </a:lnTo>
                <a:lnTo>
                  <a:pt x="6122390" y="2172944"/>
                </a:lnTo>
                <a:close/>
              </a:path>
              <a:path w="7933690" h="2172970">
                <a:moveTo>
                  <a:pt x="6033490" y="2172944"/>
                </a:moveTo>
                <a:lnTo>
                  <a:pt x="5982690" y="2172944"/>
                </a:lnTo>
                <a:lnTo>
                  <a:pt x="5982690" y="2160244"/>
                </a:lnTo>
                <a:lnTo>
                  <a:pt x="6033490" y="2160244"/>
                </a:lnTo>
                <a:lnTo>
                  <a:pt x="6033490" y="2172944"/>
                </a:lnTo>
                <a:close/>
              </a:path>
              <a:path w="7933690" h="2172970">
                <a:moveTo>
                  <a:pt x="5944590" y="2172944"/>
                </a:moveTo>
                <a:lnTo>
                  <a:pt x="5893790" y="2172944"/>
                </a:lnTo>
                <a:lnTo>
                  <a:pt x="5893790" y="2160244"/>
                </a:lnTo>
                <a:lnTo>
                  <a:pt x="5944590" y="2160244"/>
                </a:lnTo>
                <a:lnTo>
                  <a:pt x="5944590" y="2172944"/>
                </a:lnTo>
                <a:close/>
              </a:path>
              <a:path w="7933690" h="2172970">
                <a:moveTo>
                  <a:pt x="5855690" y="2172944"/>
                </a:moveTo>
                <a:lnTo>
                  <a:pt x="5804890" y="2172944"/>
                </a:lnTo>
                <a:lnTo>
                  <a:pt x="5804890" y="2160244"/>
                </a:lnTo>
                <a:lnTo>
                  <a:pt x="5855690" y="2160244"/>
                </a:lnTo>
                <a:lnTo>
                  <a:pt x="5855690" y="2172944"/>
                </a:lnTo>
                <a:close/>
              </a:path>
              <a:path w="7933690" h="2172970">
                <a:moveTo>
                  <a:pt x="5766790" y="2172944"/>
                </a:moveTo>
                <a:lnTo>
                  <a:pt x="5715990" y="2172944"/>
                </a:lnTo>
                <a:lnTo>
                  <a:pt x="5715990" y="2160244"/>
                </a:lnTo>
                <a:lnTo>
                  <a:pt x="5766790" y="2160244"/>
                </a:lnTo>
                <a:lnTo>
                  <a:pt x="5766790" y="2172944"/>
                </a:lnTo>
                <a:close/>
              </a:path>
              <a:path w="7933690" h="2172970">
                <a:moveTo>
                  <a:pt x="5677890" y="2172944"/>
                </a:moveTo>
                <a:lnTo>
                  <a:pt x="5627090" y="2172944"/>
                </a:lnTo>
                <a:lnTo>
                  <a:pt x="5627090" y="2160244"/>
                </a:lnTo>
                <a:lnTo>
                  <a:pt x="5677890" y="2160244"/>
                </a:lnTo>
                <a:lnTo>
                  <a:pt x="5677890" y="2172944"/>
                </a:lnTo>
                <a:close/>
              </a:path>
              <a:path w="7933690" h="2172970">
                <a:moveTo>
                  <a:pt x="5588990" y="2172944"/>
                </a:moveTo>
                <a:lnTo>
                  <a:pt x="5538190" y="2172944"/>
                </a:lnTo>
                <a:lnTo>
                  <a:pt x="5538190" y="2160244"/>
                </a:lnTo>
                <a:lnTo>
                  <a:pt x="5588990" y="2160244"/>
                </a:lnTo>
                <a:lnTo>
                  <a:pt x="5588990" y="2172944"/>
                </a:lnTo>
                <a:close/>
              </a:path>
              <a:path w="7933690" h="2172970">
                <a:moveTo>
                  <a:pt x="5500090" y="2172944"/>
                </a:moveTo>
                <a:lnTo>
                  <a:pt x="5449290" y="2172944"/>
                </a:lnTo>
                <a:lnTo>
                  <a:pt x="5449290" y="2160244"/>
                </a:lnTo>
                <a:lnTo>
                  <a:pt x="5500090" y="2160244"/>
                </a:lnTo>
                <a:lnTo>
                  <a:pt x="5500090" y="2172944"/>
                </a:lnTo>
                <a:close/>
              </a:path>
              <a:path w="7933690" h="2172970">
                <a:moveTo>
                  <a:pt x="5411190" y="2172944"/>
                </a:moveTo>
                <a:lnTo>
                  <a:pt x="5360390" y="2172944"/>
                </a:lnTo>
                <a:lnTo>
                  <a:pt x="5360390" y="2160244"/>
                </a:lnTo>
                <a:lnTo>
                  <a:pt x="5411190" y="2160244"/>
                </a:lnTo>
                <a:lnTo>
                  <a:pt x="5411190" y="2172944"/>
                </a:lnTo>
                <a:close/>
              </a:path>
              <a:path w="7933690" h="2172970">
                <a:moveTo>
                  <a:pt x="5322290" y="2172944"/>
                </a:moveTo>
                <a:lnTo>
                  <a:pt x="5271490" y="2172944"/>
                </a:lnTo>
                <a:lnTo>
                  <a:pt x="5271490" y="2160244"/>
                </a:lnTo>
                <a:lnTo>
                  <a:pt x="5322290" y="2160244"/>
                </a:lnTo>
                <a:lnTo>
                  <a:pt x="5322290" y="2172944"/>
                </a:lnTo>
                <a:close/>
              </a:path>
              <a:path w="7933690" h="2172970">
                <a:moveTo>
                  <a:pt x="5233390" y="2172944"/>
                </a:moveTo>
                <a:lnTo>
                  <a:pt x="5182590" y="2172944"/>
                </a:lnTo>
                <a:lnTo>
                  <a:pt x="5182590" y="2160244"/>
                </a:lnTo>
                <a:lnTo>
                  <a:pt x="5233390" y="2160244"/>
                </a:lnTo>
                <a:lnTo>
                  <a:pt x="5233390" y="2172944"/>
                </a:lnTo>
                <a:close/>
              </a:path>
              <a:path w="7933690" h="2172970">
                <a:moveTo>
                  <a:pt x="5144490" y="2172944"/>
                </a:moveTo>
                <a:lnTo>
                  <a:pt x="5093690" y="2172944"/>
                </a:lnTo>
                <a:lnTo>
                  <a:pt x="5093690" y="2160244"/>
                </a:lnTo>
                <a:lnTo>
                  <a:pt x="5144490" y="2160244"/>
                </a:lnTo>
                <a:lnTo>
                  <a:pt x="5144490" y="2172944"/>
                </a:lnTo>
                <a:close/>
              </a:path>
              <a:path w="7933690" h="2172970">
                <a:moveTo>
                  <a:pt x="5055590" y="2172944"/>
                </a:moveTo>
                <a:lnTo>
                  <a:pt x="5004790" y="2172944"/>
                </a:lnTo>
                <a:lnTo>
                  <a:pt x="5004790" y="2160244"/>
                </a:lnTo>
                <a:lnTo>
                  <a:pt x="5055590" y="2160244"/>
                </a:lnTo>
                <a:lnTo>
                  <a:pt x="5055590" y="2172944"/>
                </a:lnTo>
                <a:close/>
              </a:path>
              <a:path w="7933690" h="2172970">
                <a:moveTo>
                  <a:pt x="4966690" y="2172944"/>
                </a:moveTo>
                <a:lnTo>
                  <a:pt x="4915890" y="2172944"/>
                </a:lnTo>
                <a:lnTo>
                  <a:pt x="4915890" y="2160244"/>
                </a:lnTo>
                <a:lnTo>
                  <a:pt x="4966690" y="2160244"/>
                </a:lnTo>
                <a:lnTo>
                  <a:pt x="4966690" y="2172944"/>
                </a:lnTo>
                <a:close/>
              </a:path>
              <a:path w="7933690" h="2172970">
                <a:moveTo>
                  <a:pt x="4877790" y="2172944"/>
                </a:moveTo>
                <a:lnTo>
                  <a:pt x="4826990" y="2172944"/>
                </a:lnTo>
                <a:lnTo>
                  <a:pt x="4826990" y="2160244"/>
                </a:lnTo>
                <a:lnTo>
                  <a:pt x="4877790" y="2160244"/>
                </a:lnTo>
                <a:lnTo>
                  <a:pt x="4877790" y="2172944"/>
                </a:lnTo>
                <a:close/>
              </a:path>
              <a:path w="7933690" h="2172970">
                <a:moveTo>
                  <a:pt x="4788890" y="2172944"/>
                </a:moveTo>
                <a:lnTo>
                  <a:pt x="4738090" y="2172944"/>
                </a:lnTo>
                <a:lnTo>
                  <a:pt x="4738090" y="2160244"/>
                </a:lnTo>
                <a:lnTo>
                  <a:pt x="4788890" y="2160244"/>
                </a:lnTo>
                <a:lnTo>
                  <a:pt x="4788890" y="2172944"/>
                </a:lnTo>
                <a:close/>
              </a:path>
              <a:path w="7933690" h="2172970">
                <a:moveTo>
                  <a:pt x="4699990" y="2172944"/>
                </a:moveTo>
                <a:lnTo>
                  <a:pt x="4649190" y="2172944"/>
                </a:lnTo>
                <a:lnTo>
                  <a:pt x="4649190" y="2160244"/>
                </a:lnTo>
                <a:lnTo>
                  <a:pt x="4699990" y="2160244"/>
                </a:lnTo>
                <a:lnTo>
                  <a:pt x="4699990" y="2172944"/>
                </a:lnTo>
                <a:close/>
              </a:path>
              <a:path w="7933690" h="2172970">
                <a:moveTo>
                  <a:pt x="4611090" y="2172944"/>
                </a:moveTo>
                <a:lnTo>
                  <a:pt x="4560290" y="2172944"/>
                </a:lnTo>
                <a:lnTo>
                  <a:pt x="4560290" y="2160244"/>
                </a:lnTo>
                <a:lnTo>
                  <a:pt x="4611090" y="2160244"/>
                </a:lnTo>
                <a:lnTo>
                  <a:pt x="4611090" y="2172944"/>
                </a:lnTo>
                <a:close/>
              </a:path>
              <a:path w="7933690" h="2172970">
                <a:moveTo>
                  <a:pt x="4522190" y="2172944"/>
                </a:moveTo>
                <a:lnTo>
                  <a:pt x="4471390" y="2172944"/>
                </a:lnTo>
                <a:lnTo>
                  <a:pt x="4471390" y="2160244"/>
                </a:lnTo>
                <a:lnTo>
                  <a:pt x="4522190" y="2160244"/>
                </a:lnTo>
                <a:lnTo>
                  <a:pt x="4522190" y="2172944"/>
                </a:lnTo>
                <a:close/>
              </a:path>
              <a:path w="7933690" h="2172970">
                <a:moveTo>
                  <a:pt x="4433290" y="2172944"/>
                </a:moveTo>
                <a:lnTo>
                  <a:pt x="4382490" y="2172944"/>
                </a:lnTo>
                <a:lnTo>
                  <a:pt x="4382490" y="2160244"/>
                </a:lnTo>
                <a:lnTo>
                  <a:pt x="4433290" y="2160244"/>
                </a:lnTo>
                <a:lnTo>
                  <a:pt x="4433290" y="2172944"/>
                </a:lnTo>
                <a:close/>
              </a:path>
              <a:path w="7933690" h="2172970">
                <a:moveTo>
                  <a:pt x="4344390" y="2172944"/>
                </a:moveTo>
                <a:lnTo>
                  <a:pt x="4293590" y="2172944"/>
                </a:lnTo>
                <a:lnTo>
                  <a:pt x="4293590" y="2160244"/>
                </a:lnTo>
                <a:lnTo>
                  <a:pt x="4344390" y="2160244"/>
                </a:lnTo>
                <a:lnTo>
                  <a:pt x="4344390" y="2172944"/>
                </a:lnTo>
                <a:close/>
              </a:path>
              <a:path w="7933690" h="2172970">
                <a:moveTo>
                  <a:pt x="4255490" y="2172944"/>
                </a:moveTo>
                <a:lnTo>
                  <a:pt x="4204690" y="2172944"/>
                </a:lnTo>
                <a:lnTo>
                  <a:pt x="4204690" y="2160244"/>
                </a:lnTo>
                <a:lnTo>
                  <a:pt x="4255490" y="2160244"/>
                </a:lnTo>
                <a:lnTo>
                  <a:pt x="4255490" y="2172944"/>
                </a:lnTo>
                <a:close/>
              </a:path>
              <a:path w="7933690" h="2172970">
                <a:moveTo>
                  <a:pt x="4166590" y="2172944"/>
                </a:moveTo>
                <a:lnTo>
                  <a:pt x="4115790" y="2172944"/>
                </a:lnTo>
                <a:lnTo>
                  <a:pt x="4115790" y="2160244"/>
                </a:lnTo>
                <a:lnTo>
                  <a:pt x="4166590" y="2160244"/>
                </a:lnTo>
                <a:lnTo>
                  <a:pt x="4166590" y="2172944"/>
                </a:lnTo>
                <a:close/>
              </a:path>
              <a:path w="7933690" h="2172970">
                <a:moveTo>
                  <a:pt x="4077690" y="2172944"/>
                </a:moveTo>
                <a:lnTo>
                  <a:pt x="4026890" y="2172944"/>
                </a:lnTo>
                <a:lnTo>
                  <a:pt x="4026890" y="2160244"/>
                </a:lnTo>
                <a:lnTo>
                  <a:pt x="4077690" y="2160244"/>
                </a:lnTo>
                <a:lnTo>
                  <a:pt x="4077690" y="2172944"/>
                </a:lnTo>
                <a:close/>
              </a:path>
              <a:path w="7933690" h="2172970">
                <a:moveTo>
                  <a:pt x="3988790" y="2172944"/>
                </a:moveTo>
                <a:lnTo>
                  <a:pt x="3937990" y="2172944"/>
                </a:lnTo>
                <a:lnTo>
                  <a:pt x="3937990" y="2160244"/>
                </a:lnTo>
                <a:lnTo>
                  <a:pt x="3988790" y="2160244"/>
                </a:lnTo>
                <a:lnTo>
                  <a:pt x="3988790" y="2172944"/>
                </a:lnTo>
                <a:close/>
              </a:path>
              <a:path w="7933690" h="2172970">
                <a:moveTo>
                  <a:pt x="3899890" y="2172944"/>
                </a:moveTo>
                <a:lnTo>
                  <a:pt x="3849090" y="2172944"/>
                </a:lnTo>
                <a:lnTo>
                  <a:pt x="3849090" y="2160244"/>
                </a:lnTo>
                <a:lnTo>
                  <a:pt x="3899890" y="2160244"/>
                </a:lnTo>
                <a:lnTo>
                  <a:pt x="3899890" y="2172944"/>
                </a:lnTo>
                <a:close/>
              </a:path>
              <a:path w="7933690" h="2172970">
                <a:moveTo>
                  <a:pt x="3810990" y="2172944"/>
                </a:moveTo>
                <a:lnTo>
                  <a:pt x="3760190" y="2172944"/>
                </a:lnTo>
                <a:lnTo>
                  <a:pt x="3760190" y="2160244"/>
                </a:lnTo>
                <a:lnTo>
                  <a:pt x="3810990" y="2160244"/>
                </a:lnTo>
                <a:lnTo>
                  <a:pt x="3810990" y="2172944"/>
                </a:lnTo>
                <a:close/>
              </a:path>
              <a:path w="7933690" h="2172970">
                <a:moveTo>
                  <a:pt x="3722090" y="2172944"/>
                </a:moveTo>
                <a:lnTo>
                  <a:pt x="3671290" y="2172944"/>
                </a:lnTo>
                <a:lnTo>
                  <a:pt x="3671290" y="2160244"/>
                </a:lnTo>
                <a:lnTo>
                  <a:pt x="3722090" y="2160244"/>
                </a:lnTo>
                <a:lnTo>
                  <a:pt x="3722090" y="2172944"/>
                </a:lnTo>
                <a:close/>
              </a:path>
              <a:path w="7933690" h="2172970">
                <a:moveTo>
                  <a:pt x="3633190" y="2172944"/>
                </a:moveTo>
                <a:lnTo>
                  <a:pt x="3582390" y="2172944"/>
                </a:lnTo>
                <a:lnTo>
                  <a:pt x="3582390" y="2160244"/>
                </a:lnTo>
                <a:lnTo>
                  <a:pt x="3633190" y="2160244"/>
                </a:lnTo>
                <a:lnTo>
                  <a:pt x="3633190" y="2172944"/>
                </a:lnTo>
                <a:close/>
              </a:path>
              <a:path w="7933690" h="2172970">
                <a:moveTo>
                  <a:pt x="3544290" y="2172944"/>
                </a:moveTo>
                <a:lnTo>
                  <a:pt x="3493490" y="2172944"/>
                </a:lnTo>
                <a:lnTo>
                  <a:pt x="3493490" y="2160244"/>
                </a:lnTo>
                <a:lnTo>
                  <a:pt x="3544290" y="2160244"/>
                </a:lnTo>
                <a:lnTo>
                  <a:pt x="3544290" y="2172944"/>
                </a:lnTo>
                <a:close/>
              </a:path>
              <a:path w="7933690" h="2172970">
                <a:moveTo>
                  <a:pt x="3455390" y="2172944"/>
                </a:moveTo>
                <a:lnTo>
                  <a:pt x="3404590" y="2172944"/>
                </a:lnTo>
                <a:lnTo>
                  <a:pt x="3404590" y="2160244"/>
                </a:lnTo>
                <a:lnTo>
                  <a:pt x="3455390" y="2160244"/>
                </a:lnTo>
                <a:lnTo>
                  <a:pt x="3455390" y="2172944"/>
                </a:lnTo>
                <a:close/>
              </a:path>
              <a:path w="7933690" h="2172970">
                <a:moveTo>
                  <a:pt x="3366490" y="2172944"/>
                </a:moveTo>
                <a:lnTo>
                  <a:pt x="3315690" y="2172944"/>
                </a:lnTo>
                <a:lnTo>
                  <a:pt x="3315690" y="2160244"/>
                </a:lnTo>
                <a:lnTo>
                  <a:pt x="3366490" y="2160244"/>
                </a:lnTo>
                <a:lnTo>
                  <a:pt x="3366490" y="2172944"/>
                </a:lnTo>
                <a:close/>
              </a:path>
              <a:path w="7933690" h="2172970">
                <a:moveTo>
                  <a:pt x="3277590" y="2172944"/>
                </a:moveTo>
                <a:lnTo>
                  <a:pt x="3226790" y="2172944"/>
                </a:lnTo>
                <a:lnTo>
                  <a:pt x="3226790" y="2160244"/>
                </a:lnTo>
                <a:lnTo>
                  <a:pt x="3277590" y="2160244"/>
                </a:lnTo>
                <a:lnTo>
                  <a:pt x="3277590" y="2172944"/>
                </a:lnTo>
                <a:close/>
              </a:path>
              <a:path w="7933690" h="2172970">
                <a:moveTo>
                  <a:pt x="3188690" y="2172944"/>
                </a:moveTo>
                <a:lnTo>
                  <a:pt x="3137890" y="2172944"/>
                </a:lnTo>
                <a:lnTo>
                  <a:pt x="3137890" y="2160244"/>
                </a:lnTo>
                <a:lnTo>
                  <a:pt x="3188690" y="2160244"/>
                </a:lnTo>
                <a:lnTo>
                  <a:pt x="3188690" y="2172944"/>
                </a:lnTo>
                <a:close/>
              </a:path>
              <a:path w="7933690" h="2172970">
                <a:moveTo>
                  <a:pt x="3099790" y="2172944"/>
                </a:moveTo>
                <a:lnTo>
                  <a:pt x="3048990" y="2172944"/>
                </a:lnTo>
                <a:lnTo>
                  <a:pt x="3048990" y="2160244"/>
                </a:lnTo>
                <a:lnTo>
                  <a:pt x="3099790" y="2160244"/>
                </a:lnTo>
                <a:lnTo>
                  <a:pt x="3099790" y="2172944"/>
                </a:lnTo>
                <a:close/>
              </a:path>
              <a:path w="7933690" h="2172970">
                <a:moveTo>
                  <a:pt x="3010890" y="2172944"/>
                </a:moveTo>
                <a:lnTo>
                  <a:pt x="2960090" y="2172944"/>
                </a:lnTo>
                <a:lnTo>
                  <a:pt x="2960090" y="2160244"/>
                </a:lnTo>
                <a:lnTo>
                  <a:pt x="3010890" y="2160244"/>
                </a:lnTo>
                <a:lnTo>
                  <a:pt x="3010890" y="2172944"/>
                </a:lnTo>
                <a:close/>
              </a:path>
              <a:path w="7933690" h="2172970">
                <a:moveTo>
                  <a:pt x="2921990" y="2172944"/>
                </a:moveTo>
                <a:lnTo>
                  <a:pt x="2871190" y="2172944"/>
                </a:lnTo>
                <a:lnTo>
                  <a:pt x="2871190" y="2160244"/>
                </a:lnTo>
                <a:lnTo>
                  <a:pt x="2921990" y="2160244"/>
                </a:lnTo>
                <a:lnTo>
                  <a:pt x="2921990" y="2172944"/>
                </a:lnTo>
                <a:close/>
              </a:path>
              <a:path w="7933690" h="2172970">
                <a:moveTo>
                  <a:pt x="2833090" y="2172944"/>
                </a:moveTo>
                <a:lnTo>
                  <a:pt x="2782290" y="2172944"/>
                </a:lnTo>
                <a:lnTo>
                  <a:pt x="2782290" y="2160244"/>
                </a:lnTo>
                <a:lnTo>
                  <a:pt x="2833090" y="2160244"/>
                </a:lnTo>
                <a:lnTo>
                  <a:pt x="2833090" y="2172944"/>
                </a:lnTo>
                <a:close/>
              </a:path>
              <a:path w="7933690" h="2172970">
                <a:moveTo>
                  <a:pt x="2744190" y="2172944"/>
                </a:moveTo>
                <a:lnTo>
                  <a:pt x="2693390" y="2172944"/>
                </a:lnTo>
                <a:lnTo>
                  <a:pt x="2693390" y="2160244"/>
                </a:lnTo>
                <a:lnTo>
                  <a:pt x="2744190" y="2160244"/>
                </a:lnTo>
                <a:lnTo>
                  <a:pt x="2744190" y="2172944"/>
                </a:lnTo>
                <a:close/>
              </a:path>
              <a:path w="7933690" h="2172970">
                <a:moveTo>
                  <a:pt x="2655290" y="2172944"/>
                </a:moveTo>
                <a:lnTo>
                  <a:pt x="2604490" y="2172944"/>
                </a:lnTo>
                <a:lnTo>
                  <a:pt x="2604490" y="2160244"/>
                </a:lnTo>
                <a:lnTo>
                  <a:pt x="2655290" y="2160244"/>
                </a:lnTo>
                <a:lnTo>
                  <a:pt x="2655290" y="2172944"/>
                </a:lnTo>
                <a:close/>
              </a:path>
              <a:path w="7933690" h="2172970">
                <a:moveTo>
                  <a:pt x="2566390" y="2172944"/>
                </a:moveTo>
                <a:lnTo>
                  <a:pt x="2515590" y="2172944"/>
                </a:lnTo>
                <a:lnTo>
                  <a:pt x="2515590" y="2160244"/>
                </a:lnTo>
                <a:lnTo>
                  <a:pt x="2566390" y="2160244"/>
                </a:lnTo>
                <a:lnTo>
                  <a:pt x="2566390" y="2172944"/>
                </a:lnTo>
                <a:close/>
              </a:path>
              <a:path w="7933690" h="2172970">
                <a:moveTo>
                  <a:pt x="2477490" y="2172944"/>
                </a:moveTo>
                <a:lnTo>
                  <a:pt x="2426690" y="2172944"/>
                </a:lnTo>
                <a:lnTo>
                  <a:pt x="2426690" y="2160244"/>
                </a:lnTo>
                <a:lnTo>
                  <a:pt x="2477490" y="2160244"/>
                </a:lnTo>
                <a:lnTo>
                  <a:pt x="2477490" y="2172944"/>
                </a:lnTo>
                <a:close/>
              </a:path>
              <a:path w="7933690" h="2172970">
                <a:moveTo>
                  <a:pt x="2388590" y="2172944"/>
                </a:moveTo>
                <a:lnTo>
                  <a:pt x="2337790" y="2172944"/>
                </a:lnTo>
                <a:lnTo>
                  <a:pt x="2337790" y="2160244"/>
                </a:lnTo>
                <a:lnTo>
                  <a:pt x="2388590" y="2160244"/>
                </a:lnTo>
                <a:lnTo>
                  <a:pt x="2388590" y="2172944"/>
                </a:lnTo>
                <a:close/>
              </a:path>
              <a:path w="7933690" h="2172970">
                <a:moveTo>
                  <a:pt x="2299690" y="2172944"/>
                </a:moveTo>
                <a:lnTo>
                  <a:pt x="2248890" y="2172944"/>
                </a:lnTo>
                <a:lnTo>
                  <a:pt x="2248890" y="2160244"/>
                </a:lnTo>
                <a:lnTo>
                  <a:pt x="2299690" y="2160244"/>
                </a:lnTo>
                <a:lnTo>
                  <a:pt x="2299690" y="2172944"/>
                </a:lnTo>
                <a:close/>
              </a:path>
              <a:path w="7933690" h="2172970">
                <a:moveTo>
                  <a:pt x="2210790" y="2172944"/>
                </a:moveTo>
                <a:lnTo>
                  <a:pt x="2159990" y="2172944"/>
                </a:lnTo>
                <a:lnTo>
                  <a:pt x="2159990" y="2160244"/>
                </a:lnTo>
                <a:lnTo>
                  <a:pt x="2210790" y="2160244"/>
                </a:lnTo>
                <a:lnTo>
                  <a:pt x="2210790" y="2172944"/>
                </a:lnTo>
                <a:close/>
              </a:path>
              <a:path w="7933690" h="2172970">
                <a:moveTo>
                  <a:pt x="2121890" y="2172944"/>
                </a:moveTo>
                <a:lnTo>
                  <a:pt x="2071090" y="2172944"/>
                </a:lnTo>
                <a:lnTo>
                  <a:pt x="2071090" y="2160244"/>
                </a:lnTo>
                <a:lnTo>
                  <a:pt x="2121890" y="2160244"/>
                </a:lnTo>
                <a:lnTo>
                  <a:pt x="2121890" y="2172944"/>
                </a:lnTo>
                <a:close/>
              </a:path>
              <a:path w="7933690" h="2172970">
                <a:moveTo>
                  <a:pt x="2032990" y="2172944"/>
                </a:moveTo>
                <a:lnTo>
                  <a:pt x="1982190" y="2172944"/>
                </a:lnTo>
                <a:lnTo>
                  <a:pt x="1982190" y="2160244"/>
                </a:lnTo>
                <a:lnTo>
                  <a:pt x="2032990" y="2160244"/>
                </a:lnTo>
                <a:lnTo>
                  <a:pt x="2032990" y="2172944"/>
                </a:lnTo>
                <a:close/>
              </a:path>
              <a:path w="7933690" h="2172970">
                <a:moveTo>
                  <a:pt x="1944090" y="2172944"/>
                </a:moveTo>
                <a:lnTo>
                  <a:pt x="1893290" y="2172944"/>
                </a:lnTo>
                <a:lnTo>
                  <a:pt x="1893290" y="2160244"/>
                </a:lnTo>
                <a:lnTo>
                  <a:pt x="1944090" y="2160244"/>
                </a:lnTo>
                <a:lnTo>
                  <a:pt x="1944090" y="2172944"/>
                </a:lnTo>
                <a:close/>
              </a:path>
              <a:path w="7933690" h="2172970">
                <a:moveTo>
                  <a:pt x="1855190" y="2172944"/>
                </a:moveTo>
                <a:lnTo>
                  <a:pt x="1804390" y="2172944"/>
                </a:lnTo>
                <a:lnTo>
                  <a:pt x="1804390" y="2160244"/>
                </a:lnTo>
                <a:lnTo>
                  <a:pt x="1855190" y="2160244"/>
                </a:lnTo>
                <a:lnTo>
                  <a:pt x="1855190" y="2172944"/>
                </a:lnTo>
                <a:close/>
              </a:path>
              <a:path w="7933690" h="2172970">
                <a:moveTo>
                  <a:pt x="1766290" y="2172944"/>
                </a:moveTo>
                <a:lnTo>
                  <a:pt x="1715490" y="2172944"/>
                </a:lnTo>
                <a:lnTo>
                  <a:pt x="1715490" y="2160244"/>
                </a:lnTo>
                <a:lnTo>
                  <a:pt x="1766290" y="2160244"/>
                </a:lnTo>
                <a:lnTo>
                  <a:pt x="1766290" y="2172944"/>
                </a:lnTo>
                <a:close/>
              </a:path>
              <a:path w="7933690" h="2172970">
                <a:moveTo>
                  <a:pt x="1677390" y="2172944"/>
                </a:moveTo>
                <a:lnTo>
                  <a:pt x="1626590" y="2172944"/>
                </a:lnTo>
                <a:lnTo>
                  <a:pt x="1626590" y="2160244"/>
                </a:lnTo>
                <a:lnTo>
                  <a:pt x="1677390" y="2160244"/>
                </a:lnTo>
                <a:lnTo>
                  <a:pt x="1677390" y="2172944"/>
                </a:lnTo>
                <a:close/>
              </a:path>
              <a:path w="7933690" h="2172970">
                <a:moveTo>
                  <a:pt x="1588490" y="2172944"/>
                </a:moveTo>
                <a:lnTo>
                  <a:pt x="1537690" y="2172944"/>
                </a:lnTo>
                <a:lnTo>
                  <a:pt x="1537690" y="2160244"/>
                </a:lnTo>
                <a:lnTo>
                  <a:pt x="1588490" y="2160244"/>
                </a:lnTo>
                <a:lnTo>
                  <a:pt x="1588490" y="2172944"/>
                </a:lnTo>
                <a:close/>
              </a:path>
              <a:path w="7933690" h="2172970">
                <a:moveTo>
                  <a:pt x="1499590" y="2172944"/>
                </a:moveTo>
                <a:lnTo>
                  <a:pt x="1448790" y="2172944"/>
                </a:lnTo>
                <a:lnTo>
                  <a:pt x="1448790" y="2160244"/>
                </a:lnTo>
                <a:lnTo>
                  <a:pt x="1499590" y="2160244"/>
                </a:lnTo>
                <a:lnTo>
                  <a:pt x="1499590" y="2172944"/>
                </a:lnTo>
                <a:close/>
              </a:path>
              <a:path w="7933690" h="2172970">
                <a:moveTo>
                  <a:pt x="1410690" y="2172944"/>
                </a:moveTo>
                <a:lnTo>
                  <a:pt x="1359890" y="2172944"/>
                </a:lnTo>
                <a:lnTo>
                  <a:pt x="1359890" y="2160244"/>
                </a:lnTo>
                <a:lnTo>
                  <a:pt x="1410690" y="2160244"/>
                </a:lnTo>
                <a:lnTo>
                  <a:pt x="1410690" y="2172944"/>
                </a:lnTo>
                <a:close/>
              </a:path>
              <a:path w="7933690" h="2172970">
                <a:moveTo>
                  <a:pt x="1321790" y="2172944"/>
                </a:moveTo>
                <a:lnTo>
                  <a:pt x="1270990" y="2172944"/>
                </a:lnTo>
                <a:lnTo>
                  <a:pt x="1270990" y="2160244"/>
                </a:lnTo>
                <a:lnTo>
                  <a:pt x="1321790" y="2160244"/>
                </a:lnTo>
                <a:lnTo>
                  <a:pt x="1321790" y="2172944"/>
                </a:lnTo>
                <a:close/>
              </a:path>
              <a:path w="7933690" h="2172970">
                <a:moveTo>
                  <a:pt x="1232890" y="2172944"/>
                </a:moveTo>
                <a:lnTo>
                  <a:pt x="1182090" y="2172944"/>
                </a:lnTo>
                <a:lnTo>
                  <a:pt x="1182090" y="2160244"/>
                </a:lnTo>
                <a:lnTo>
                  <a:pt x="1232890" y="2160244"/>
                </a:lnTo>
                <a:lnTo>
                  <a:pt x="1232890" y="2172944"/>
                </a:lnTo>
                <a:close/>
              </a:path>
              <a:path w="7933690" h="2172970">
                <a:moveTo>
                  <a:pt x="1143990" y="2172944"/>
                </a:moveTo>
                <a:lnTo>
                  <a:pt x="1093190" y="2172944"/>
                </a:lnTo>
                <a:lnTo>
                  <a:pt x="1093190" y="2160244"/>
                </a:lnTo>
                <a:lnTo>
                  <a:pt x="1143990" y="2160244"/>
                </a:lnTo>
                <a:lnTo>
                  <a:pt x="1143990" y="2172944"/>
                </a:lnTo>
                <a:close/>
              </a:path>
              <a:path w="7933690" h="2172970">
                <a:moveTo>
                  <a:pt x="1055090" y="2172944"/>
                </a:moveTo>
                <a:lnTo>
                  <a:pt x="1004290" y="2172944"/>
                </a:lnTo>
                <a:lnTo>
                  <a:pt x="1004290" y="2160244"/>
                </a:lnTo>
                <a:lnTo>
                  <a:pt x="1055090" y="2160244"/>
                </a:lnTo>
                <a:lnTo>
                  <a:pt x="1055090" y="2172944"/>
                </a:lnTo>
                <a:close/>
              </a:path>
              <a:path w="7933690" h="2172970">
                <a:moveTo>
                  <a:pt x="966190" y="2172944"/>
                </a:moveTo>
                <a:lnTo>
                  <a:pt x="915390" y="2172944"/>
                </a:lnTo>
                <a:lnTo>
                  <a:pt x="915390" y="2160244"/>
                </a:lnTo>
                <a:lnTo>
                  <a:pt x="966190" y="2160244"/>
                </a:lnTo>
                <a:lnTo>
                  <a:pt x="966190" y="2172944"/>
                </a:lnTo>
                <a:close/>
              </a:path>
              <a:path w="7933690" h="2172970">
                <a:moveTo>
                  <a:pt x="877290" y="2172944"/>
                </a:moveTo>
                <a:lnTo>
                  <a:pt x="826490" y="2172944"/>
                </a:lnTo>
                <a:lnTo>
                  <a:pt x="826490" y="2160244"/>
                </a:lnTo>
                <a:lnTo>
                  <a:pt x="877290" y="2160244"/>
                </a:lnTo>
                <a:lnTo>
                  <a:pt x="877290" y="2172944"/>
                </a:lnTo>
                <a:close/>
              </a:path>
              <a:path w="7933690" h="2172970">
                <a:moveTo>
                  <a:pt x="788390" y="2172944"/>
                </a:moveTo>
                <a:lnTo>
                  <a:pt x="737590" y="2172944"/>
                </a:lnTo>
                <a:lnTo>
                  <a:pt x="737590" y="2160244"/>
                </a:lnTo>
                <a:lnTo>
                  <a:pt x="788390" y="2160244"/>
                </a:lnTo>
                <a:lnTo>
                  <a:pt x="788390" y="2172944"/>
                </a:lnTo>
                <a:close/>
              </a:path>
              <a:path w="7933690" h="2172970">
                <a:moveTo>
                  <a:pt x="699490" y="2172944"/>
                </a:moveTo>
                <a:lnTo>
                  <a:pt x="648690" y="2172944"/>
                </a:lnTo>
                <a:lnTo>
                  <a:pt x="648690" y="2160244"/>
                </a:lnTo>
                <a:lnTo>
                  <a:pt x="699490" y="2160244"/>
                </a:lnTo>
                <a:lnTo>
                  <a:pt x="699490" y="2172944"/>
                </a:lnTo>
                <a:close/>
              </a:path>
              <a:path w="7933690" h="2172970">
                <a:moveTo>
                  <a:pt x="610590" y="2172944"/>
                </a:moveTo>
                <a:lnTo>
                  <a:pt x="559790" y="2172944"/>
                </a:lnTo>
                <a:lnTo>
                  <a:pt x="559790" y="2160244"/>
                </a:lnTo>
                <a:lnTo>
                  <a:pt x="610590" y="2160244"/>
                </a:lnTo>
                <a:lnTo>
                  <a:pt x="610590" y="2172944"/>
                </a:lnTo>
                <a:close/>
              </a:path>
              <a:path w="7933690" h="2172970">
                <a:moveTo>
                  <a:pt x="521690" y="2172944"/>
                </a:moveTo>
                <a:lnTo>
                  <a:pt x="470890" y="2172944"/>
                </a:lnTo>
                <a:lnTo>
                  <a:pt x="470890" y="2160244"/>
                </a:lnTo>
                <a:lnTo>
                  <a:pt x="521690" y="2160244"/>
                </a:lnTo>
                <a:lnTo>
                  <a:pt x="521690" y="2172944"/>
                </a:lnTo>
                <a:close/>
              </a:path>
              <a:path w="7933690" h="2172970">
                <a:moveTo>
                  <a:pt x="432790" y="2172944"/>
                </a:moveTo>
                <a:lnTo>
                  <a:pt x="381990" y="2172944"/>
                </a:lnTo>
                <a:lnTo>
                  <a:pt x="381990" y="2160244"/>
                </a:lnTo>
                <a:lnTo>
                  <a:pt x="432790" y="2160244"/>
                </a:lnTo>
                <a:lnTo>
                  <a:pt x="432790" y="2172944"/>
                </a:lnTo>
                <a:close/>
              </a:path>
              <a:path w="7933690" h="2172970">
                <a:moveTo>
                  <a:pt x="343890" y="2172944"/>
                </a:moveTo>
                <a:lnTo>
                  <a:pt x="293090" y="2172944"/>
                </a:lnTo>
                <a:lnTo>
                  <a:pt x="293090" y="2160244"/>
                </a:lnTo>
                <a:lnTo>
                  <a:pt x="343890" y="2160244"/>
                </a:lnTo>
                <a:lnTo>
                  <a:pt x="343890" y="2172944"/>
                </a:lnTo>
                <a:close/>
              </a:path>
              <a:path w="7933690" h="2172970">
                <a:moveTo>
                  <a:pt x="254990" y="2172944"/>
                </a:moveTo>
                <a:lnTo>
                  <a:pt x="204190" y="2172944"/>
                </a:lnTo>
                <a:lnTo>
                  <a:pt x="204190" y="2160244"/>
                </a:lnTo>
                <a:lnTo>
                  <a:pt x="254990" y="2160244"/>
                </a:lnTo>
                <a:lnTo>
                  <a:pt x="254990" y="2172944"/>
                </a:lnTo>
                <a:close/>
              </a:path>
              <a:path w="7933690" h="2172970">
                <a:moveTo>
                  <a:pt x="166090" y="2172944"/>
                </a:moveTo>
                <a:lnTo>
                  <a:pt x="115290" y="2172944"/>
                </a:lnTo>
                <a:lnTo>
                  <a:pt x="115290" y="2160244"/>
                </a:lnTo>
                <a:lnTo>
                  <a:pt x="166090" y="2160244"/>
                </a:lnTo>
                <a:lnTo>
                  <a:pt x="166090" y="2172944"/>
                </a:lnTo>
                <a:close/>
              </a:path>
              <a:path w="7933690" h="2172970">
                <a:moveTo>
                  <a:pt x="77190" y="2172944"/>
                </a:moveTo>
                <a:lnTo>
                  <a:pt x="26390" y="2172944"/>
                </a:lnTo>
                <a:lnTo>
                  <a:pt x="26390" y="2160244"/>
                </a:lnTo>
                <a:lnTo>
                  <a:pt x="77190" y="2160244"/>
                </a:lnTo>
                <a:lnTo>
                  <a:pt x="77190" y="2172944"/>
                </a:lnTo>
                <a:close/>
              </a:path>
            </a:pathLst>
          </a:custGeom>
          <a:solidFill>
            <a:srgbClr val="FF0000"/>
          </a:solidFill>
        </p:spPr>
        <p:txBody>
          <a:bodyPr wrap="square" lIns="0" tIns="0" rIns="0" bIns="0" rtlCol="0"/>
          <a:lstStyle/>
          <a:p>
            <a:endParaRPr/>
          </a:p>
        </p:txBody>
      </p:sp>
      <p:sp>
        <p:nvSpPr>
          <p:cNvPr id="1048981" name="object 4"/>
          <p:cNvSpPr/>
          <p:nvPr/>
        </p:nvSpPr>
        <p:spPr>
          <a:xfrm>
            <a:off x="611123" y="214884"/>
            <a:ext cx="361315" cy="361315"/>
          </a:xfrm>
          <a:custGeom>
            <a:avLst/>
            <a:gdLst/>
            <a:ahLst/>
            <a:cxnLst/>
            <a:rect l="l" t="t" r="r" b="b"/>
            <a:pathLst>
              <a:path w="361315" h="361315">
                <a:moveTo>
                  <a:pt x="0" y="0"/>
                </a:moveTo>
                <a:lnTo>
                  <a:pt x="361188" y="0"/>
                </a:lnTo>
                <a:lnTo>
                  <a:pt x="361188" y="361187"/>
                </a:lnTo>
                <a:lnTo>
                  <a:pt x="0" y="361187"/>
                </a:lnTo>
                <a:lnTo>
                  <a:pt x="0" y="0"/>
                </a:lnTo>
                <a:close/>
              </a:path>
            </a:pathLst>
          </a:custGeom>
          <a:solidFill>
            <a:srgbClr val="E6412A"/>
          </a:solidFill>
        </p:spPr>
        <p:txBody>
          <a:bodyPr wrap="square" lIns="0" tIns="0" rIns="0" bIns="0" rtlCol="0"/>
          <a:lstStyle/>
          <a:p>
            <a:endParaRPr/>
          </a:p>
        </p:txBody>
      </p:sp>
      <p:sp>
        <p:nvSpPr>
          <p:cNvPr id="1048982" name="object 5"/>
          <p:cNvSpPr txBox="1">
            <a:spLocks noGrp="1"/>
          </p:cNvSpPr>
          <p:nvPr>
            <p:ph type="title"/>
          </p:nvPr>
        </p:nvSpPr>
        <p:spPr>
          <a:xfrm>
            <a:off x="1122044" y="213995"/>
            <a:ext cx="7183755" cy="320675"/>
          </a:xfrm>
          <a:prstGeom prst="rect">
            <a:avLst/>
          </a:prstGeom>
        </p:spPr>
        <p:txBody>
          <a:bodyPr vert="horz" wrap="square" lIns="0" tIns="13335" rIns="0" bIns="0" rtlCol="0">
            <a:spAutoFit/>
          </a:bodyPr>
          <a:lstStyle/>
          <a:p>
            <a:pPr marL="12700">
              <a:lnSpc>
                <a:spcPct val="100000"/>
              </a:lnSpc>
              <a:spcBef>
                <a:spcPts val="105"/>
              </a:spcBef>
            </a:pPr>
            <a:r>
              <a:rPr lang="en-US" dirty="0"/>
              <a:t>2.3</a:t>
            </a:r>
            <a:r>
              <a:rPr lang="zh-CN" altLang="en-US" dirty="0">
                <a:latin typeface="黑体" panose="02010609060101010101" charset="-122"/>
                <a:ea typeface="黑体" panose="02010609060101010101" charset="-122"/>
              </a:rPr>
              <a:t>产品研发</a:t>
            </a:r>
            <a:r>
              <a:rPr lang="en-US" altLang="zh-CN" dirty="0">
                <a:latin typeface="黑体" panose="02010609060101010101" charset="-122"/>
                <a:ea typeface="黑体" panose="02010609060101010101" charset="-122"/>
              </a:rPr>
              <a:t>——</a:t>
            </a:r>
            <a:r>
              <a:rPr lang="zh-CN" altLang="en-US" b="1" dirty="0">
                <a:latin typeface="黑体" panose="02010609060101010101" charset="-122"/>
                <a:ea typeface="黑体" panose="02010609060101010101" charset="-122"/>
              </a:rPr>
              <a:t>关键技术</a:t>
            </a:r>
            <a:r>
              <a:rPr b="1" dirty="0"/>
              <a:t>（一</a:t>
            </a:r>
            <a:r>
              <a:rPr b="1" spc="5" dirty="0"/>
              <a:t>）</a:t>
            </a:r>
          </a:p>
        </p:txBody>
      </p:sp>
      <p:sp>
        <p:nvSpPr>
          <p:cNvPr id="1048983" name="object 7"/>
          <p:cNvSpPr txBox="1"/>
          <p:nvPr/>
        </p:nvSpPr>
        <p:spPr>
          <a:xfrm>
            <a:off x="4510684" y="2343086"/>
            <a:ext cx="2159635" cy="457200"/>
          </a:xfrm>
          <a:prstGeom prst="rect">
            <a:avLst/>
          </a:prstGeom>
        </p:spPr>
        <p:txBody>
          <a:bodyPr vert="horz" wrap="square" lIns="0" tIns="13335" rIns="0" bIns="0" rtlCol="0">
            <a:spAutoFit/>
          </a:bodyPr>
          <a:lstStyle/>
          <a:p>
            <a:pPr marL="12700" algn="ctr">
              <a:lnSpc>
                <a:spcPct val="100000"/>
              </a:lnSpc>
              <a:spcBef>
                <a:spcPts val="105"/>
              </a:spcBef>
            </a:pPr>
            <a:r>
              <a:rPr sz="1400" dirty="0">
                <a:solidFill>
                  <a:srgbClr val="252525"/>
                </a:solidFill>
                <a:latin typeface="微软雅黑" panose="020B0503020204020204" charset="-122"/>
                <a:cs typeface="微软雅黑" panose="020B0503020204020204" charset="-122"/>
              </a:rPr>
              <a:t>程序对目标进行</a:t>
            </a:r>
          </a:p>
          <a:p>
            <a:pPr marL="12700" algn="ctr">
              <a:lnSpc>
                <a:spcPct val="100000"/>
              </a:lnSpc>
              <a:spcBef>
                <a:spcPts val="105"/>
              </a:spcBef>
            </a:pPr>
            <a:r>
              <a:rPr sz="1400" dirty="0">
                <a:solidFill>
                  <a:srgbClr val="252525"/>
                </a:solidFill>
                <a:latin typeface="微软雅黑" panose="020B0503020204020204" charset="-122"/>
                <a:cs typeface="微软雅黑" panose="020B0503020204020204" charset="-122"/>
              </a:rPr>
              <a:t>特征点定</a:t>
            </a:r>
            <a:r>
              <a:rPr sz="1400" spc="5" dirty="0">
                <a:solidFill>
                  <a:srgbClr val="252525"/>
                </a:solidFill>
                <a:latin typeface="微软雅黑" panose="020B0503020204020204" charset="-122"/>
                <a:cs typeface="微软雅黑" panose="020B0503020204020204" charset="-122"/>
              </a:rPr>
              <a:t>位</a:t>
            </a:r>
            <a:endParaRPr sz="1400">
              <a:latin typeface="微软雅黑" panose="020B0503020204020204" charset="-122"/>
              <a:cs typeface="微软雅黑" panose="020B0503020204020204" charset="-122"/>
            </a:endParaRPr>
          </a:p>
        </p:txBody>
      </p:sp>
      <p:sp>
        <p:nvSpPr>
          <p:cNvPr id="1048984" name="object 8"/>
          <p:cNvSpPr txBox="1"/>
          <p:nvPr/>
        </p:nvSpPr>
        <p:spPr>
          <a:xfrm>
            <a:off x="6899147" y="933704"/>
            <a:ext cx="129603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252525"/>
                </a:solidFill>
                <a:latin typeface="黑体" panose="02010609060101010101" charset="-122"/>
                <a:cs typeface="黑体" panose="02010609060101010101" charset="-122"/>
              </a:rPr>
              <a:t>眼睛长宽</a:t>
            </a:r>
            <a:r>
              <a:rPr sz="2000" spc="5" dirty="0">
                <a:solidFill>
                  <a:srgbClr val="252525"/>
                </a:solidFill>
                <a:latin typeface="黑体" panose="02010609060101010101" charset="-122"/>
                <a:cs typeface="黑体" panose="02010609060101010101" charset="-122"/>
              </a:rPr>
              <a:t>比</a:t>
            </a:r>
            <a:endParaRPr sz="2000">
              <a:latin typeface="黑体" panose="02010609060101010101" charset="-122"/>
              <a:cs typeface="黑体" panose="02010609060101010101" charset="-122"/>
            </a:endParaRPr>
          </a:p>
        </p:txBody>
      </p:sp>
      <p:sp>
        <p:nvSpPr>
          <p:cNvPr id="1048985" name="object 9"/>
          <p:cNvSpPr/>
          <p:nvPr/>
        </p:nvSpPr>
        <p:spPr>
          <a:xfrm>
            <a:off x="6882765" y="1292225"/>
            <a:ext cx="1369695" cy="897890"/>
          </a:xfrm>
          <a:prstGeom prst="rect">
            <a:avLst/>
          </a:prstGeom>
          <a:blipFill>
            <a:blip r:embed="rId3" cstate="print"/>
            <a:stretch>
              <a:fillRect/>
            </a:stretch>
          </a:blipFill>
        </p:spPr>
        <p:txBody>
          <a:bodyPr wrap="square" lIns="0" tIns="0" rIns="0" bIns="0" rtlCol="0"/>
          <a:lstStyle/>
          <a:p>
            <a:endParaRPr/>
          </a:p>
        </p:txBody>
      </p:sp>
      <p:sp>
        <p:nvSpPr>
          <p:cNvPr id="1048986" name="object 10"/>
          <p:cNvSpPr txBox="1"/>
          <p:nvPr/>
        </p:nvSpPr>
        <p:spPr>
          <a:xfrm>
            <a:off x="6476847" y="2245106"/>
            <a:ext cx="2159635" cy="457200"/>
          </a:xfrm>
          <a:prstGeom prst="rect">
            <a:avLst/>
          </a:prstGeom>
        </p:spPr>
        <p:txBody>
          <a:bodyPr vert="horz" wrap="square" lIns="0" tIns="13335" rIns="0" bIns="0" rtlCol="0">
            <a:spAutoFit/>
          </a:bodyPr>
          <a:lstStyle/>
          <a:p>
            <a:pPr marL="12700" algn="ctr">
              <a:lnSpc>
                <a:spcPct val="100000"/>
              </a:lnSpc>
              <a:spcBef>
                <a:spcPts val="105"/>
              </a:spcBef>
            </a:pPr>
            <a:r>
              <a:rPr sz="1400" dirty="0">
                <a:solidFill>
                  <a:srgbClr val="252525"/>
                </a:solidFill>
                <a:latin typeface="微软雅黑" panose="020B0503020204020204" charset="-122"/>
                <a:cs typeface="微软雅黑" panose="020B0503020204020204" charset="-122"/>
              </a:rPr>
              <a:t>利用眼部特征点</a:t>
            </a:r>
          </a:p>
          <a:p>
            <a:pPr marL="12700" algn="ctr">
              <a:lnSpc>
                <a:spcPct val="100000"/>
              </a:lnSpc>
              <a:spcBef>
                <a:spcPts val="105"/>
              </a:spcBef>
            </a:pPr>
            <a:r>
              <a:rPr sz="1400" dirty="0">
                <a:solidFill>
                  <a:srgbClr val="252525"/>
                </a:solidFill>
                <a:latin typeface="微软雅黑" panose="020B0503020204020204" charset="-122"/>
                <a:cs typeface="微软雅黑" panose="020B0503020204020204" charset="-122"/>
              </a:rPr>
              <a:t>计算长宽</a:t>
            </a:r>
            <a:r>
              <a:rPr sz="1400" spc="5" dirty="0">
                <a:solidFill>
                  <a:srgbClr val="252525"/>
                </a:solidFill>
                <a:latin typeface="微软雅黑" panose="020B0503020204020204" charset="-122"/>
                <a:cs typeface="微软雅黑" panose="020B0503020204020204" charset="-122"/>
              </a:rPr>
              <a:t>比</a:t>
            </a:r>
            <a:endParaRPr sz="1400">
              <a:latin typeface="微软雅黑" panose="020B0503020204020204" charset="-122"/>
              <a:cs typeface="微软雅黑" panose="020B0503020204020204" charset="-122"/>
            </a:endParaRPr>
          </a:p>
        </p:txBody>
      </p:sp>
      <p:sp>
        <p:nvSpPr>
          <p:cNvPr id="1048987" name="object 11"/>
          <p:cNvSpPr txBox="1"/>
          <p:nvPr/>
        </p:nvSpPr>
        <p:spPr>
          <a:xfrm>
            <a:off x="3066478" y="3763632"/>
            <a:ext cx="5203190" cy="848360"/>
          </a:xfrm>
          <a:prstGeom prst="rect">
            <a:avLst/>
          </a:prstGeom>
        </p:spPr>
        <p:txBody>
          <a:bodyPr vert="horz" wrap="square" lIns="0" tIns="12700" rIns="0" bIns="0" rtlCol="0">
            <a:spAutoFit/>
          </a:bodyPr>
          <a:lstStyle/>
          <a:p>
            <a:pPr marL="12700" marR="5080">
              <a:lnSpc>
                <a:spcPct val="150000"/>
              </a:lnSpc>
              <a:spcBef>
                <a:spcPts val="100"/>
              </a:spcBef>
            </a:pPr>
            <a:r>
              <a:rPr b="1" dirty="0">
                <a:solidFill>
                  <a:srgbClr val="252525"/>
                </a:solidFill>
                <a:latin typeface="微软雅黑" panose="020B0503020204020204" charset="-122"/>
                <a:cs typeface="微软雅黑" panose="020B0503020204020204" charset="-122"/>
              </a:rPr>
              <a:t>定义</a:t>
            </a:r>
            <a:r>
              <a:rPr dirty="0">
                <a:solidFill>
                  <a:srgbClr val="252525"/>
                </a:solidFill>
                <a:latin typeface="微软雅黑" panose="020B0503020204020204" charset="-122"/>
                <a:cs typeface="微软雅黑" panose="020B0503020204020204" charset="-122"/>
              </a:rPr>
              <a:t>：单位时间内（一般取1</a:t>
            </a:r>
            <a:r>
              <a:rPr spc="-35" dirty="0">
                <a:solidFill>
                  <a:srgbClr val="252525"/>
                </a:solidFill>
                <a:latin typeface="微软雅黑" panose="020B0503020204020204" charset="-122"/>
                <a:cs typeface="微软雅黑" panose="020B0503020204020204" charset="-122"/>
              </a:rPr>
              <a:t> </a:t>
            </a:r>
            <a:r>
              <a:rPr dirty="0">
                <a:solidFill>
                  <a:srgbClr val="252525"/>
                </a:solidFill>
                <a:latin typeface="微软雅黑" panose="020B0503020204020204" charset="-122"/>
                <a:cs typeface="微软雅黑" panose="020B0503020204020204" charset="-122"/>
              </a:rPr>
              <a:t>分钟或者</a:t>
            </a:r>
            <a:r>
              <a:rPr spc="-30" dirty="0">
                <a:solidFill>
                  <a:srgbClr val="252525"/>
                </a:solidFill>
                <a:latin typeface="微软雅黑" panose="020B0503020204020204" charset="-122"/>
                <a:cs typeface="微软雅黑" panose="020B0503020204020204" charset="-122"/>
              </a:rPr>
              <a:t> </a:t>
            </a:r>
            <a:r>
              <a:rPr spc="-5" dirty="0">
                <a:solidFill>
                  <a:srgbClr val="252525"/>
                </a:solidFill>
                <a:latin typeface="微软雅黑" panose="020B0503020204020204" charset="-122"/>
                <a:cs typeface="微软雅黑" panose="020B0503020204020204" charset="-122"/>
              </a:rPr>
              <a:t>30</a:t>
            </a:r>
            <a:r>
              <a:rPr spc="-30" dirty="0">
                <a:solidFill>
                  <a:srgbClr val="252525"/>
                </a:solidFill>
                <a:latin typeface="微软雅黑" panose="020B0503020204020204" charset="-122"/>
                <a:cs typeface="微软雅黑" panose="020B0503020204020204" charset="-122"/>
              </a:rPr>
              <a:t> </a:t>
            </a:r>
            <a:r>
              <a:rPr dirty="0">
                <a:solidFill>
                  <a:srgbClr val="252525"/>
                </a:solidFill>
                <a:latin typeface="微软雅黑" panose="020B0503020204020204" charset="-122"/>
                <a:cs typeface="微软雅黑" panose="020B0503020204020204" charset="-122"/>
              </a:rPr>
              <a:t>秒）眼睛 闭合一定比例</a:t>
            </a:r>
            <a:r>
              <a:rPr spc="-5" dirty="0">
                <a:solidFill>
                  <a:srgbClr val="252525"/>
                </a:solidFill>
                <a:latin typeface="微软雅黑" panose="020B0503020204020204" charset="-122"/>
                <a:cs typeface="微软雅黑" panose="020B0503020204020204" charset="-122"/>
              </a:rPr>
              <a:t>（70%</a:t>
            </a:r>
            <a:r>
              <a:rPr dirty="0">
                <a:solidFill>
                  <a:srgbClr val="252525"/>
                </a:solidFill>
                <a:latin typeface="微软雅黑" panose="020B0503020204020204" charset="-122"/>
                <a:cs typeface="微软雅黑" panose="020B0503020204020204" charset="-122"/>
              </a:rPr>
              <a:t>或</a:t>
            </a:r>
            <a:r>
              <a:rPr spc="-5" dirty="0">
                <a:solidFill>
                  <a:srgbClr val="252525"/>
                </a:solidFill>
                <a:latin typeface="微软雅黑" panose="020B0503020204020204" charset="-122"/>
                <a:cs typeface="微软雅黑" panose="020B0503020204020204" charset="-122"/>
              </a:rPr>
              <a:t>80%）</a:t>
            </a:r>
            <a:r>
              <a:rPr dirty="0">
                <a:solidFill>
                  <a:srgbClr val="252525"/>
                </a:solidFill>
                <a:latin typeface="微软雅黑" panose="020B0503020204020204" charset="-122"/>
                <a:cs typeface="微软雅黑" panose="020B0503020204020204" charset="-122"/>
              </a:rPr>
              <a:t>所占的时间。</a:t>
            </a:r>
            <a:endParaRPr>
              <a:latin typeface="微软雅黑" panose="020B0503020204020204" charset="-122"/>
              <a:cs typeface="微软雅黑" panose="020B0503020204020204" charset="-122"/>
            </a:endParaRPr>
          </a:p>
        </p:txBody>
      </p:sp>
      <p:sp>
        <p:nvSpPr>
          <p:cNvPr id="1048988" name="object 12"/>
          <p:cNvSpPr txBox="1"/>
          <p:nvPr/>
        </p:nvSpPr>
        <p:spPr>
          <a:xfrm>
            <a:off x="1122349" y="1349006"/>
            <a:ext cx="1550035" cy="939800"/>
          </a:xfrm>
          <a:prstGeom prst="rect">
            <a:avLst/>
          </a:prstGeom>
        </p:spPr>
        <p:txBody>
          <a:bodyPr vert="horz" wrap="square" lIns="0" tIns="12700" rIns="0" bIns="0" rtlCol="0">
            <a:spAutoFit/>
          </a:bodyPr>
          <a:lstStyle/>
          <a:p>
            <a:pPr marL="12700" marR="5080">
              <a:lnSpc>
                <a:spcPct val="150000"/>
              </a:lnSpc>
              <a:spcBef>
                <a:spcPts val="100"/>
              </a:spcBef>
            </a:pPr>
            <a:r>
              <a:rPr sz="2000" b="1" dirty="0">
                <a:solidFill>
                  <a:srgbClr val="252525"/>
                </a:solidFill>
                <a:latin typeface="微软雅黑" panose="020B0503020204020204" charset="-122"/>
                <a:cs typeface="微软雅黑" panose="020B0503020204020204" charset="-122"/>
              </a:rPr>
              <a:t>人脸检测</a:t>
            </a:r>
            <a:r>
              <a:rPr sz="2000" b="1" spc="5" dirty="0">
                <a:solidFill>
                  <a:srgbClr val="252525"/>
                </a:solidFill>
                <a:latin typeface="微软雅黑" panose="020B0503020204020204" charset="-122"/>
                <a:cs typeface="微软雅黑" panose="020B0503020204020204" charset="-122"/>
              </a:rPr>
              <a:t>及 </a:t>
            </a:r>
            <a:r>
              <a:rPr sz="2000" b="1" dirty="0">
                <a:solidFill>
                  <a:srgbClr val="252525"/>
                </a:solidFill>
                <a:latin typeface="微软雅黑" panose="020B0503020204020204" charset="-122"/>
                <a:cs typeface="微软雅黑" panose="020B0503020204020204" charset="-122"/>
              </a:rPr>
              <a:t>特征点定位</a:t>
            </a:r>
            <a:r>
              <a:rPr sz="2000" b="1" spc="5" dirty="0">
                <a:solidFill>
                  <a:srgbClr val="252525"/>
                </a:solidFill>
                <a:latin typeface="微软雅黑" panose="020B0503020204020204" charset="-122"/>
                <a:cs typeface="微软雅黑" panose="020B0503020204020204" charset="-122"/>
              </a:rPr>
              <a:t>：</a:t>
            </a:r>
            <a:endParaRPr sz="2000" dirty="0">
              <a:latin typeface="微软雅黑" panose="020B0503020204020204" charset="-122"/>
              <a:cs typeface="微软雅黑" panose="020B0503020204020204" charset="-122"/>
            </a:endParaRPr>
          </a:p>
        </p:txBody>
      </p:sp>
      <p:sp>
        <p:nvSpPr>
          <p:cNvPr id="1048989" name="object 13"/>
          <p:cNvSpPr txBox="1"/>
          <p:nvPr/>
        </p:nvSpPr>
        <p:spPr>
          <a:xfrm>
            <a:off x="643940" y="3372853"/>
            <a:ext cx="2312035"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252525"/>
                </a:solidFill>
                <a:latin typeface="微软雅黑" panose="020B0503020204020204" charset="-122"/>
                <a:cs typeface="微软雅黑" panose="020B0503020204020204" charset="-122"/>
              </a:rPr>
              <a:t>眼部疲劳特征检测</a:t>
            </a:r>
            <a:r>
              <a:rPr sz="2000" b="1" spc="5" dirty="0">
                <a:solidFill>
                  <a:srgbClr val="252525"/>
                </a:solidFill>
                <a:latin typeface="微软雅黑" panose="020B0503020204020204" charset="-122"/>
                <a:cs typeface="微软雅黑" panose="020B0503020204020204" charset="-122"/>
              </a:rPr>
              <a:t>：</a:t>
            </a:r>
            <a:endParaRPr sz="2000">
              <a:latin typeface="微软雅黑" panose="020B0503020204020204" charset="-122"/>
              <a:cs typeface="微软雅黑" panose="020B0503020204020204" charset="-122"/>
            </a:endParaRPr>
          </a:p>
        </p:txBody>
      </p:sp>
      <p:sp>
        <p:nvSpPr>
          <p:cNvPr id="1048990" name="object 17"/>
          <p:cNvSpPr txBox="1"/>
          <p:nvPr/>
        </p:nvSpPr>
        <p:spPr>
          <a:xfrm>
            <a:off x="3060192" y="3363467"/>
            <a:ext cx="2217420" cy="360045"/>
          </a:xfrm>
          <a:prstGeom prst="rect">
            <a:avLst/>
          </a:prstGeom>
          <a:solidFill>
            <a:srgbClr val="808080"/>
          </a:solidFill>
        </p:spPr>
        <p:txBody>
          <a:bodyPr vert="horz" wrap="square" lIns="0" tIns="28575" rIns="0" bIns="0" rtlCol="0">
            <a:spAutoFit/>
          </a:bodyPr>
          <a:lstStyle/>
          <a:p>
            <a:pPr marL="155575">
              <a:lnSpc>
                <a:spcPct val="100000"/>
              </a:lnSpc>
              <a:spcBef>
                <a:spcPts val="225"/>
              </a:spcBef>
            </a:pPr>
            <a:r>
              <a:rPr spc="-20" dirty="0">
                <a:solidFill>
                  <a:srgbClr val="FFFFFF"/>
                </a:solidFill>
                <a:latin typeface="微软雅黑" panose="020B0503020204020204" charset="-122"/>
                <a:cs typeface="微软雅黑" panose="020B0503020204020204" charset="-122"/>
              </a:rPr>
              <a:t>PERCLOS</a:t>
            </a:r>
            <a:r>
              <a:rPr dirty="0">
                <a:solidFill>
                  <a:srgbClr val="FFFFFF"/>
                </a:solidFill>
                <a:latin typeface="微软雅黑" panose="020B0503020204020204" charset="-122"/>
                <a:cs typeface="微软雅黑" panose="020B0503020204020204" charset="-122"/>
              </a:rPr>
              <a:t>疲劳算法</a:t>
            </a:r>
            <a:endParaRPr>
              <a:latin typeface="微软雅黑" panose="020B0503020204020204" charset="-122"/>
              <a:cs typeface="微软雅黑" panose="020B0503020204020204" charset="-122"/>
            </a:endParaRPr>
          </a:p>
        </p:txBody>
      </p:sp>
      <p:sp>
        <p:nvSpPr>
          <p:cNvPr id="1048991" name="文本框 17"/>
          <p:cNvSpPr txBox="1"/>
          <p:nvPr/>
        </p:nvSpPr>
        <p:spPr>
          <a:xfrm>
            <a:off x="4349750" y="1406662"/>
            <a:ext cx="669290" cy="922020"/>
          </a:xfrm>
          <a:prstGeom prst="rect">
            <a:avLst/>
          </a:prstGeom>
          <a:solidFill>
            <a:srgbClr val="FFFFFF"/>
          </a:solidFill>
        </p:spPr>
        <p:txBody>
          <a:bodyPr wrap="square" rtlCol="0">
            <a:spAutoFit/>
          </a:bodyPr>
          <a:lstStyle/>
          <a:p>
            <a:r>
              <a:rPr lang="en-US" altLang="zh-CN" sz="5400" b="1">
                <a:solidFill>
                  <a:srgbClr val="E64135"/>
                </a:solidFill>
                <a:latin typeface="华文琥珀" panose="02010800040101010101" charset="-122"/>
                <a:ea typeface="华文琥珀" panose="02010800040101010101" charset="-122"/>
              </a:rPr>
              <a:t>+</a:t>
            </a:r>
          </a:p>
        </p:txBody>
      </p:sp>
      <p:sp>
        <p:nvSpPr>
          <p:cNvPr id="1048992" name="文本框 18"/>
          <p:cNvSpPr txBox="1"/>
          <p:nvPr/>
        </p:nvSpPr>
        <p:spPr>
          <a:xfrm>
            <a:off x="6172200" y="1390650"/>
            <a:ext cx="668655" cy="922020"/>
          </a:xfrm>
          <a:prstGeom prst="rect">
            <a:avLst/>
          </a:prstGeom>
          <a:solidFill>
            <a:srgbClr val="FFFFFF"/>
          </a:solidFill>
        </p:spPr>
        <p:txBody>
          <a:bodyPr wrap="square" rtlCol="0">
            <a:spAutoFit/>
          </a:bodyPr>
          <a:lstStyle/>
          <a:p>
            <a:r>
              <a:rPr lang="en-US" altLang="zh-CN" sz="5400" b="1">
                <a:solidFill>
                  <a:srgbClr val="E64135"/>
                </a:solidFill>
                <a:latin typeface="华文琥珀" panose="02010800040101010101" charset="-122"/>
                <a:ea typeface="华文琥珀" panose="02010800040101010101" charset="-122"/>
              </a:rPr>
              <a:t>+</a:t>
            </a:r>
          </a:p>
        </p:txBody>
      </p:sp>
      <p:pic>
        <p:nvPicPr>
          <p:cNvPr id="2097171" name="图片 100"/>
          <p:cNvPicPr/>
          <p:nvPr/>
        </p:nvPicPr>
        <p:blipFill>
          <a:blip r:embed="rId4"/>
          <a:stretch>
            <a:fillRect/>
          </a:stretch>
        </p:blipFill>
        <p:spPr>
          <a:xfrm>
            <a:off x="3276600" y="1198245"/>
            <a:ext cx="1007066" cy="1144841"/>
          </a:xfrm>
          <a:prstGeom prst="rect">
            <a:avLst/>
          </a:prstGeom>
          <a:noFill/>
          <a:ln w="9525">
            <a:noFill/>
          </a:ln>
        </p:spPr>
      </p:pic>
      <p:sp>
        <p:nvSpPr>
          <p:cNvPr id="1048993" name="文本框 19"/>
          <p:cNvSpPr txBox="1"/>
          <p:nvPr/>
        </p:nvSpPr>
        <p:spPr>
          <a:xfrm>
            <a:off x="3195320" y="2488949"/>
            <a:ext cx="1264920" cy="306705"/>
          </a:xfrm>
          <a:prstGeom prst="rect">
            <a:avLst/>
          </a:prstGeom>
          <a:noFill/>
        </p:spPr>
        <p:txBody>
          <a:bodyPr wrap="square" rtlCol="0">
            <a:spAutoFit/>
          </a:bodyPr>
          <a:lstStyle/>
          <a:p>
            <a:r>
              <a:rPr sz="1400" dirty="0">
                <a:solidFill>
                  <a:srgbClr val="252525"/>
                </a:solidFill>
                <a:latin typeface="微软雅黑" panose="020B0503020204020204" charset="-122"/>
                <a:cs typeface="微软雅黑" panose="020B0503020204020204" charset="-122"/>
              </a:rPr>
              <a:t>进行人脸检测</a:t>
            </a:r>
          </a:p>
        </p:txBody>
      </p:sp>
      <p:pic>
        <p:nvPicPr>
          <p:cNvPr id="2097172" name="图片 5"/>
          <p:cNvPicPr>
            <a:picLocks noChangeAspect="1"/>
          </p:cNvPicPr>
          <p:nvPr/>
        </p:nvPicPr>
        <p:blipFill>
          <a:blip r:embed="rId5"/>
          <a:stretch>
            <a:fillRect/>
          </a:stretch>
        </p:blipFill>
        <p:spPr>
          <a:xfrm>
            <a:off x="5153025" y="1198245"/>
            <a:ext cx="884555" cy="1090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59"/>
          <p:cNvGrpSpPr/>
          <p:nvPr/>
        </p:nvGrpSpPr>
        <p:grpSpPr>
          <a:xfrm>
            <a:off x="1304290" y="3029991"/>
            <a:ext cx="1658965" cy="1826717"/>
            <a:chOff x="1236398" y="3029991"/>
            <a:chExt cx="1658965" cy="1826717"/>
          </a:xfrm>
        </p:grpSpPr>
        <p:pic>
          <p:nvPicPr>
            <p:cNvPr id="2097173" name="图片 5"/>
            <p:cNvPicPr>
              <a:picLocks noChangeAspect="1"/>
            </p:cNvPicPr>
            <p:nvPr/>
          </p:nvPicPr>
          <p:blipFill rotWithShape="1">
            <a:blip r:embed="rId3"/>
            <a:srcRect/>
            <a:stretch>
              <a:fillRect/>
            </a:stretch>
          </p:blipFill>
          <p:spPr>
            <a:xfrm>
              <a:off x="1236398" y="3029991"/>
              <a:ext cx="1658965" cy="1826717"/>
            </a:xfrm>
            <a:prstGeom prst="rect">
              <a:avLst/>
            </a:prstGeom>
            <a:ln>
              <a:solidFill>
                <a:srgbClr val="C00000"/>
              </a:solidFill>
            </a:ln>
          </p:spPr>
        </p:pic>
        <mc:AlternateContent xmlns:mc="http://schemas.openxmlformats.org/markup-compatibility/2006" xmlns:p14="http://schemas.microsoft.com/office/powerpoint/2010/main">
          <mc:Choice Requires="p14">
            <p:contentPart p14:bwMode="auto" r:id="rId4">
              <p14:nvContentPartPr>
                <p14:cNvPr id="2097174" name="墨迹 36"/>
                <p14:cNvContentPartPr/>
                <p14:nvPr/>
              </p14:nvContentPartPr>
              <p14:xfrm>
                <a:off x="1731825" y="4326694"/>
                <a:ext cx="360" cy="360"/>
              </p14:xfrm>
            </p:contentPart>
          </mc:Choice>
          <mc:Fallback xmlns="">
            <p:pic>
              <p:nvPicPr>
                <p:cNvPr id="2097174" name="墨迹 36"/>
              </p:nvPicPr>
              <p:blipFill>
                <a:blip r:embed="rId5"/>
              </p:blipFill>
              <p:spPr>
                <a:xfrm>
                  <a:off x="1731825" y="4326694"/>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097175" name="墨迹 43"/>
                <p14:cNvContentPartPr/>
                <p14:nvPr/>
              </p14:nvContentPartPr>
              <p14:xfrm>
                <a:off x="1701945" y="4174414"/>
                <a:ext cx="386640" cy="204480"/>
              </p14:xfrm>
            </p:contentPart>
          </mc:Choice>
          <mc:Fallback xmlns="">
            <p:pic>
              <p:nvPicPr>
                <p:cNvPr id="2097175" name="墨迹 43"/>
              </p:nvPicPr>
              <p:blipFill>
                <a:blip r:embed="rId7"/>
              </p:blipFill>
              <p:spPr>
                <a:xfrm>
                  <a:off x="1701945" y="4174414"/>
                  <a:ext cx="386640" cy="204480"/>
                </a:xfrm>
                <a:prstGeom prst="rect"/>
              </p:spPr>
            </p:pic>
          </mc:Fallback>
        </mc:AlternateContent>
        <p:grpSp>
          <p:nvGrpSpPr>
            <p:cNvPr id="90" name="组合 47"/>
            <p:cNvGrpSpPr/>
            <p:nvPr/>
          </p:nvGrpSpPr>
          <p:grpSpPr>
            <a:xfrm>
              <a:off x="1717065" y="4371334"/>
              <a:ext cx="7920" cy="52200"/>
              <a:chOff x="1717065" y="4371334"/>
              <a:chExt cx="7920" cy="52200"/>
            </a:xfrm>
          </p:grpSpPr>
          <mc:AlternateContent xmlns:mc="http://schemas.openxmlformats.org/markup-compatibility/2006" xmlns:p14="http://schemas.microsoft.com/office/powerpoint/2010/main">
            <mc:Choice Requires="p14">
              <p:contentPart p14:bwMode="auto" r:id="rId8">
                <p14:nvContentPartPr>
                  <p14:cNvPr id="2097176" name="墨迹 44"/>
                  <p14:cNvContentPartPr/>
                  <p14:nvPr/>
                </p14:nvContentPartPr>
                <p14:xfrm>
                  <a:off x="1717065" y="4371334"/>
                  <a:ext cx="6120" cy="45000"/>
                </p14:xfrm>
              </p:contentPart>
            </mc:Choice>
            <mc:Fallback xmlns="">
              <p:pic>
                <p:nvPicPr>
                  <p:cNvPr id="2097176" name="墨迹 44"/>
                </p:nvPicPr>
                <p:blipFill>
                  <a:blip r:embed="rId9"/>
                </p:blipFill>
                <p:spPr>
                  <a:xfrm>
                    <a:off x="1717065" y="4371334"/>
                    <a:ext cx="6120" cy="4500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2097177" name="墨迹 45"/>
                  <p14:cNvContentPartPr/>
                  <p14:nvPr/>
                </p14:nvContentPartPr>
                <p14:xfrm>
                  <a:off x="1717065" y="4423174"/>
                  <a:ext cx="360" cy="360"/>
                </p14:xfrm>
              </p:contentPart>
            </mc:Choice>
            <mc:Fallback xmlns="">
              <p:pic>
                <p:nvPicPr>
                  <p:cNvPr id="2097177" name="墨迹 45"/>
                </p:nvPicPr>
                <p:blipFill>
                  <a:blip r:embed="rId11"/>
                </p:blipFill>
                <p:spPr>
                  <a:xfrm>
                    <a:off x="1717065" y="4423174"/>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2097178" name="墨迹 46"/>
                  <p14:cNvContentPartPr/>
                  <p14:nvPr/>
                </p14:nvContentPartPr>
                <p14:xfrm>
                  <a:off x="1724625" y="4423174"/>
                  <a:ext cx="360" cy="360"/>
                </p14:xfrm>
              </p:contentPart>
            </mc:Choice>
            <mc:Fallback xmlns="">
              <p:pic>
                <p:nvPicPr>
                  <p:cNvPr id="2097178" name="墨迹 46"/>
                </p:nvPicPr>
                <p:blipFill>
                  <a:blip r:embed="rId11"/>
                </p:blipFill>
                <p:spPr>
                  <a:xfrm>
                    <a:off x="1724625" y="4423174"/>
                    <a:ext cx="360" cy="360"/>
                  </a:xfrm>
                  <a:prstGeom prst="rect"/>
                </p:spPr>
              </p:pic>
            </mc:Fallback>
          </mc:AlternateContent>
        </p:grpSp>
      </p:grpSp>
      <p:sp>
        <p:nvSpPr>
          <p:cNvPr id="1048996" name="object 16"/>
          <p:cNvSpPr txBox="1"/>
          <p:nvPr/>
        </p:nvSpPr>
        <p:spPr>
          <a:xfrm>
            <a:off x="990498" y="2266188"/>
            <a:ext cx="5640705" cy="292735"/>
          </a:xfrm>
          <a:prstGeom prst="rect">
            <a:avLst/>
          </a:prstGeom>
        </p:spPr>
        <p:txBody>
          <a:bodyPr vert="horz" wrap="square" lIns="0" tIns="13335" rIns="0" bIns="0" rtlCol="0">
            <a:spAutoFit/>
          </a:bodyPr>
          <a:lstStyle/>
          <a:p>
            <a:pPr marL="568960">
              <a:lnSpc>
                <a:spcPct val="100000"/>
              </a:lnSpc>
              <a:spcBef>
                <a:spcPts val="105"/>
              </a:spcBef>
              <a:tabLst>
                <a:tab pos="3509645" algn="l"/>
              </a:tabLst>
            </a:pPr>
            <a:r>
              <a:rPr lang="en-US" sz="2800" baseline="1000" dirty="0">
                <a:solidFill>
                  <a:srgbClr val="252525"/>
                </a:solidFill>
                <a:latin typeface="黑体" panose="02010609060101010101" charset="-122"/>
                <a:cs typeface="黑体" panose="02010609060101010101" charset="-122"/>
              </a:rPr>
              <a:t> quick sync</a:t>
            </a:r>
            <a:r>
              <a:rPr lang="zh-CN" altLang="en-US" sz="2800" baseline="1000" dirty="0">
                <a:solidFill>
                  <a:srgbClr val="252525"/>
                </a:solidFill>
                <a:latin typeface="黑体" panose="02010609060101010101" charset="-122"/>
                <a:cs typeface="黑体" panose="02010609060101010101" charset="-122"/>
              </a:rPr>
              <a:t>硬件编码</a:t>
            </a:r>
            <a:r>
              <a:rPr lang="en-US" sz="2800" spc="7" baseline="1000" dirty="0">
                <a:solidFill>
                  <a:srgbClr val="252525"/>
                </a:solidFill>
                <a:latin typeface="黑体" panose="02010609060101010101" charset="-122"/>
                <a:cs typeface="黑体" panose="02010609060101010101" charset="-122"/>
              </a:rPr>
              <a:t>       rtmp</a:t>
            </a:r>
            <a:r>
              <a:rPr lang="zh-CN" altLang="en-US" sz="2800" spc="7" baseline="1000" dirty="0">
                <a:solidFill>
                  <a:srgbClr val="252525"/>
                </a:solidFill>
                <a:latin typeface="黑体" panose="02010609060101010101" charset="-122"/>
                <a:cs typeface="黑体" panose="02010609060101010101" charset="-122"/>
              </a:rPr>
              <a:t>转发节点</a:t>
            </a:r>
          </a:p>
        </p:txBody>
      </p:sp>
      <p:grpSp>
        <p:nvGrpSpPr>
          <p:cNvPr id="91" name="组合 38"/>
          <p:cNvGrpSpPr/>
          <p:nvPr/>
        </p:nvGrpSpPr>
        <p:grpSpPr>
          <a:xfrm>
            <a:off x="285115" y="1387856"/>
            <a:ext cx="7758627" cy="1503299"/>
            <a:chOff x="454" y="3144"/>
            <a:chExt cx="12964" cy="2899"/>
          </a:xfrm>
        </p:grpSpPr>
        <p:sp>
          <p:nvSpPr>
            <p:cNvPr id="1048997" name="object 2"/>
            <p:cNvSpPr/>
            <p:nvPr/>
          </p:nvSpPr>
          <p:spPr>
            <a:xfrm>
              <a:off x="5023" y="3144"/>
              <a:ext cx="2402" cy="1663"/>
            </a:xfrm>
            <a:prstGeom prst="rect">
              <a:avLst/>
            </a:prstGeom>
            <a:blipFill>
              <a:blip r:embed="rId13" cstate="print"/>
              <a:stretch>
                <a:fillRect/>
              </a:stretch>
            </a:blipFill>
          </p:spPr>
          <p:txBody>
            <a:bodyPr wrap="square" lIns="0" tIns="0" rIns="0" bIns="0" rtlCol="0"/>
            <a:lstStyle/>
            <a:p>
              <a:endParaRPr/>
            </a:p>
          </p:txBody>
        </p:sp>
        <p:sp>
          <p:nvSpPr>
            <p:cNvPr id="1048998" name="object 3"/>
            <p:cNvSpPr/>
            <p:nvPr/>
          </p:nvSpPr>
          <p:spPr>
            <a:xfrm>
              <a:off x="3305" y="3674"/>
              <a:ext cx="1106" cy="960"/>
            </a:xfrm>
            <a:prstGeom prst="rect">
              <a:avLst/>
            </a:prstGeom>
            <a:blipFill>
              <a:blip r:embed="rId14" cstate="print"/>
              <a:stretch>
                <a:fillRect/>
              </a:stretch>
            </a:blipFill>
          </p:spPr>
          <p:txBody>
            <a:bodyPr wrap="square" lIns="0" tIns="0" rIns="0" bIns="0" rtlCol="0"/>
            <a:lstStyle/>
            <a:p>
              <a:endParaRPr/>
            </a:p>
          </p:txBody>
        </p:sp>
        <p:sp>
          <p:nvSpPr>
            <p:cNvPr id="1048999" name="object 4"/>
            <p:cNvSpPr/>
            <p:nvPr/>
          </p:nvSpPr>
          <p:spPr>
            <a:xfrm>
              <a:off x="2530" y="3974"/>
              <a:ext cx="775" cy="360"/>
            </a:xfrm>
            <a:prstGeom prst="rect">
              <a:avLst/>
            </a:prstGeom>
            <a:blipFill>
              <a:blip r:embed="rId15" cstate="print"/>
              <a:stretch>
                <a:fillRect/>
              </a:stretch>
            </a:blipFill>
          </p:spPr>
          <p:txBody>
            <a:bodyPr wrap="square" lIns="0" tIns="0" rIns="0" bIns="0" rtlCol="0"/>
            <a:lstStyle/>
            <a:p>
              <a:endParaRPr/>
            </a:p>
          </p:txBody>
        </p:sp>
        <p:sp>
          <p:nvSpPr>
            <p:cNvPr id="1049000" name="object 5"/>
            <p:cNvSpPr/>
            <p:nvPr/>
          </p:nvSpPr>
          <p:spPr>
            <a:xfrm>
              <a:off x="4428" y="3974"/>
              <a:ext cx="775" cy="365"/>
            </a:xfrm>
            <a:prstGeom prst="rect">
              <a:avLst/>
            </a:prstGeom>
            <a:blipFill>
              <a:blip r:embed="rId16" cstate="print"/>
              <a:stretch>
                <a:fillRect/>
              </a:stretch>
            </a:blipFill>
          </p:spPr>
          <p:txBody>
            <a:bodyPr wrap="square" lIns="0" tIns="0" rIns="0" bIns="0" rtlCol="0"/>
            <a:lstStyle/>
            <a:p>
              <a:endParaRPr/>
            </a:p>
          </p:txBody>
        </p:sp>
        <p:sp>
          <p:nvSpPr>
            <p:cNvPr id="1049001" name="object 7"/>
            <p:cNvSpPr/>
            <p:nvPr/>
          </p:nvSpPr>
          <p:spPr>
            <a:xfrm>
              <a:off x="5313" y="4107"/>
              <a:ext cx="56" cy="56"/>
            </a:xfrm>
            <a:custGeom>
              <a:avLst/>
              <a:gdLst/>
              <a:ahLst/>
              <a:cxnLst/>
              <a:rect l="l" t="t" r="r" b="b"/>
              <a:pathLst>
                <a:path w="35560" h="35560">
                  <a:moveTo>
                    <a:pt x="27597" y="35559"/>
                  </a:moveTo>
                  <a:lnTo>
                    <a:pt x="7962" y="35559"/>
                  </a:lnTo>
                  <a:lnTo>
                    <a:pt x="0" y="27597"/>
                  </a:lnTo>
                  <a:lnTo>
                    <a:pt x="0" y="7950"/>
                  </a:lnTo>
                  <a:lnTo>
                    <a:pt x="7962" y="0"/>
                  </a:lnTo>
                  <a:lnTo>
                    <a:pt x="27597" y="0"/>
                  </a:lnTo>
                  <a:lnTo>
                    <a:pt x="35560" y="7950"/>
                  </a:lnTo>
                  <a:lnTo>
                    <a:pt x="35560" y="27597"/>
                  </a:lnTo>
                  <a:lnTo>
                    <a:pt x="27597" y="35559"/>
                  </a:lnTo>
                  <a:close/>
                </a:path>
              </a:pathLst>
            </a:custGeom>
            <a:solidFill>
              <a:srgbClr val="FFFFFF"/>
            </a:solidFill>
          </p:spPr>
          <p:txBody>
            <a:bodyPr wrap="square" lIns="0" tIns="0" rIns="0" bIns="0" rtlCol="0"/>
            <a:lstStyle/>
            <a:p>
              <a:endParaRPr/>
            </a:p>
          </p:txBody>
        </p:sp>
        <p:sp>
          <p:nvSpPr>
            <p:cNvPr id="1049002" name="object 8"/>
            <p:cNvSpPr/>
            <p:nvPr/>
          </p:nvSpPr>
          <p:spPr>
            <a:xfrm>
              <a:off x="5313" y="4020"/>
              <a:ext cx="56" cy="56"/>
            </a:xfrm>
            <a:custGeom>
              <a:avLst/>
              <a:gdLst/>
              <a:ahLst/>
              <a:cxnLst/>
              <a:rect l="l" t="t" r="r" b="b"/>
              <a:pathLst>
                <a:path w="35560" h="35560">
                  <a:moveTo>
                    <a:pt x="27597" y="35560"/>
                  </a:moveTo>
                  <a:lnTo>
                    <a:pt x="7962" y="35560"/>
                  </a:lnTo>
                  <a:lnTo>
                    <a:pt x="0" y="27597"/>
                  </a:lnTo>
                  <a:lnTo>
                    <a:pt x="0" y="7962"/>
                  </a:lnTo>
                  <a:lnTo>
                    <a:pt x="7962" y="0"/>
                  </a:lnTo>
                  <a:lnTo>
                    <a:pt x="27597" y="0"/>
                  </a:lnTo>
                  <a:lnTo>
                    <a:pt x="35560" y="7962"/>
                  </a:lnTo>
                  <a:lnTo>
                    <a:pt x="35560" y="27597"/>
                  </a:lnTo>
                  <a:lnTo>
                    <a:pt x="27597" y="35560"/>
                  </a:lnTo>
                  <a:close/>
                </a:path>
              </a:pathLst>
            </a:custGeom>
            <a:solidFill>
              <a:srgbClr val="FFFFFF"/>
            </a:solidFill>
          </p:spPr>
          <p:txBody>
            <a:bodyPr wrap="square" lIns="0" tIns="0" rIns="0" bIns="0" rtlCol="0"/>
            <a:lstStyle/>
            <a:p>
              <a:endParaRPr/>
            </a:p>
          </p:txBody>
        </p:sp>
        <p:sp>
          <p:nvSpPr>
            <p:cNvPr id="1049003" name="object 9"/>
            <p:cNvSpPr/>
            <p:nvPr/>
          </p:nvSpPr>
          <p:spPr>
            <a:xfrm>
              <a:off x="8162" y="3735"/>
              <a:ext cx="1243" cy="769"/>
            </a:xfrm>
            <a:prstGeom prst="rect">
              <a:avLst/>
            </a:prstGeom>
            <a:blipFill>
              <a:blip r:embed="rId17" cstate="print"/>
              <a:stretch>
                <a:fillRect/>
              </a:stretch>
            </a:blipFill>
          </p:spPr>
          <p:txBody>
            <a:bodyPr wrap="square" lIns="0" tIns="0" rIns="0" bIns="0" rtlCol="0"/>
            <a:lstStyle/>
            <a:p>
              <a:endParaRPr/>
            </a:p>
          </p:txBody>
        </p:sp>
        <p:sp>
          <p:nvSpPr>
            <p:cNvPr id="1049004" name="object 10"/>
            <p:cNvSpPr/>
            <p:nvPr/>
          </p:nvSpPr>
          <p:spPr>
            <a:xfrm>
              <a:off x="7207" y="3970"/>
              <a:ext cx="775" cy="365"/>
            </a:xfrm>
            <a:prstGeom prst="rect">
              <a:avLst/>
            </a:prstGeom>
            <a:blipFill>
              <a:blip r:embed="rId16" cstate="print"/>
              <a:stretch>
                <a:fillRect/>
              </a:stretch>
            </a:blipFill>
          </p:spPr>
          <p:txBody>
            <a:bodyPr wrap="square" lIns="0" tIns="0" rIns="0" bIns="0" rtlCol="0"/>
            <a:lstStyle/>
            <a:p>
              <a:endParaRPr/>
            </a:p>
          </p:txBody>
        </p:sp>
        <p:sp>
          <p:nvSpPr>
            <p:cNvPr id="1049005" name="object 11"/>
            <p:cNvSpPr/>
            <p:nvPr/>
          </p:nvSpPr>
          <p:spPr>
            <a:xfrm>
              <a:off x="9490" y="4003"/>
              <a:ext cx="775" cy="365"/>
            </a:xfrm>
            <a:prstGeom prst="rect">
              <a:avLst/>
            </a:prstGeom>
            <a:blipFill>
              <a:blip r:embed="rId16" cstate="print"/>
              <a:stretch>
                <a:fillRect/>
              </a:stretch>
            </a:blipFill>
          </p:spPr>
          <p:txBody>
            <a:bodyPr wrap="square" lIns="0" tIns="0" rIns="0" bIns="0" rtlCol="0"/>
            <a:lstStyle/>
            <a:p>
              <a:endParaRPr/>
            </a:p>
          </p:txBody>
        </p:sp>
        <p:sp>
          <p:nvSpPr>
            <p:cNvPr id="1049006" name="object 12"/>
            <p:cNvSpPr txBox="1"/>
            <p:nvPr/>
          </p:nvSpPr>
          <p:spPr>
            <a:xfrm>
              <a:off x="815" y="5407"/>
              <a:ext cx="1715" cy="618"/>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252525"/>
                  </a:solidFill>
                  <a:latin typeface="黑体" panose="02010609060101010101" charset="-122"/>
                  <a:cs typeface="黑体" panose="02010609060101010101" charset="-122"/>
                </a:rPr>
                <a:t>摄像</a:t>
              </a:r>
              <a:r>
                <a:rPr sz="2000" spc="5" dirty="0">
                  <a:solidFill>
                    <a:srgbClr val="252525"/>
                  </a:solidFill>
                  <a:latin typeface="黑体" panose="02010609060101010101" charset="-122"/>
                  <a:cs typeface="黑体" panose="02010609060101010101" charset="-122"/>
                </a:rPr>
                <a:t>头</a:t>
              </a:r>
              <a:endParaRPr sz="2000">
                <a:latin typeface="黑体" panose="02010609060101010101" charset="-122"/>
                <a:cs typeface="黑体" panose="02010609060101010101" charset="-122"/>
              </a:endParaRPr>
            </a:p>
          </p:txBody>
        </p:sp>
        <p:sp>
          <p:nvSpPr>
            <p:cNvPr id="1049007" name="object 13"/>
            <p:cNvSpPr txBox="1"/>
            <p:nvPr/>
          </p:nvSpPr>
          <p:spPr>
            <a:xfrm>
              <a:off x="11474" y="5425"/>
              <a:ext cx="1944" cy="618"/>
            </a:xfrm>
            <a:prstGeom prst="rect">
              <a:avLst/>
            </a:prstGeom>
          </p:spPr>
          <p:txBody>
            <a:bodyPr vert="horz" wrap="square" lIns="0" tIns="13335" rIns="0" bIns="0" rtlCol="0">
              <a:spAutoFit/>
            </a:bodyPr>
            <a:lstStyle/>
            <a:p>
              <a:pPr marL="12700">
                <a:lnSpc>
                  <a:spcPct val="100000"/>
                </a:lnSpc>
                <a:spcBef>
                  <a:spcPts val="105"/>
                </a:spcBef>
              </a:pPr>
              <a:r>
                <a:rPr lang="zh-CN" sz="2000" dirty="0">
                  <a:solidFill>
                    <a:srgbClr val="252525"/>
                  </a:solidFill>
                  <a:latin typeface="微软雅黑" panose="020B0503020204020204" charset="-122"/>
                  <a:cs typeface="微软雅黑" panose="020B0503020204020204" charset="-122"/>
                </a:rPr>
                <a:t>后台</a:t>
              </a:r>
              <a:r>
                <a:rPr sz="2000" dirty="0">
                  <a:solidFill>
                    <a:srgbClr val="252525"/>
                  </a:solidFill>
                  <a:latin typeface="微软雅黑" panose="020B0503020204020204" charset="-122"/>
                  <a:cs typeface="微软雅黑" panose="020B0503020204020204" charset="-122"/>
                </a:rPr>
                <a:t>监</a:t>
              </a:r>
              <a:r>
                <a:rPr lang="zh-CN" sz="2000" dirty="0">
                  <a:solidFill>
                    <a:srgbClr val="252525"/>
                  </a:solidFill>
                  <a:latin typeface="微软雅黑" panose="020B0503020204020204" charset="-122"/>
                  <a:cs typeface="微软雅黑" panose="020B0503020204020204" charset="-122"/>
                </a:rPr>
                <a:t>控</a:t>
              </a:r>
              <a:endParaRPr sz="2000">
                <a:latin typeface="微软雅黑" panose="020B0503020204020204" charset="-122"/>
                <a:cs typeface="微软雅黑" panose="020B0503020204020204" charset="-122"/>
              </a:endParaRPr>
            </a:p>
          </p:txBody>
        </p:sp>
        <p:sp>
          <p:nvSpPr>
            <p:cNvPr id="1049008" name="object 14"/>
            <p:cNvSpPr txBox="1"/>
            <p:nvPr/>
          </p:nvSpPr>
          <p:spPr>
            <a:xfrm>
              <a:off x="2524" y="3571"/>
              <a:ext cx="1274" cy="378"/>
            </a:xfrm>
            <a:prstGeom prst="rect">
              <a:avLst/>
            </a:prstGeom>
          </p:spPr>
          <p:txBody>
            <a:bodyPr vert="horz" wrap="square" lIns="0" tIns="12065" rIns="0" bIns="0" rtlCol="0">
              <a:spAutoFit/>
            </a:bodyPr>
            <a:lstStyle/>
            <a:p>
              <a:pPr marL="12700">
                <a:lnSpc>
                  <a:spcPct val="100000"/>
                </a:lnSpc>
                <a:spcBef>
                  <a:spcPts val="95"/>
                </a:spcBef>
              </a:pPr>
              <a:r>
                <a:rPr lang="zh-CN" sz="1200" dirty="0">
                  <a:solidFill>
                    <a:srgbClr val="252525"/>
                  </a:solidFill>
                  <a:latin typeface="微软雅黑" panose="020B0503020204020204" charset="-122"/>
                  <a:cs typeface="微软雅黑" panose="020B0503020204020204" charset="-122"/>
                </a:rPr>
                <a:t>视频帧</a:t>
              </a:r>
            </a:p>
          </p:txBody>
        </p:sp>
        <p:sp>
          <p:nvSpPr>
            <p:cNvPr id="1049009" name="object 15"/>
            <p:cNvSpPr/>
            <p:nvPr/>
          </p:nvSpPr>
          <p:spPr>
            <a:xfrm>
              <a:off x="454" y="3149"/>
              <a:ext cx="1949" cy="2004"/>
            </a:xfrm>
            <a:prstGeom prst="rect">
              <a:avLst/>
            </a:prstGeom>
            <a:blipFill>
              <a:blip r:embed="rId18" cstate="print"/>
              <a:stretch>
                <a:fillRect/>
              </a:stretch>
            </a:blipFill>
          </p:spPr>
          <p:txBody>
            <a:bodyPr wrap="square" lIns="0" tIns="0" rIns="0" bIns="0" rtlCol="0"/>
            <a:lstStyle/>
            <a:p>
              <a:endParaRPr/>
            </a:p>
          </p:txBody>
        </p:sp>
      </p:grpSp>
      <p:sp>
        <p:nvSpPr>
          <p:cNvPr id="1049010" name="object 19"/>
          <p:cNvSpPr/>
          <p:nvPr/>
        </p:nvSpPr>
        <p:spPr>
          <a:xfrm>
            <a:off x="5795771" y="699516"/>
            <a:ext cx="504444" cy="691896"/>
          </a:xfrm>
          <a:prstGeom prst="rect">
            <a:avLst/>
          </a:prstGeom>
          <a:blipFill>
            <a:blip r:embed="rId19" cstate="print"/>
            <a:stretch>
              <a:fillRect/>
            </a:stretch>
          </a:blipFill>
        </p:spPr>
        <p:txBody>
          <a:bodyPr wrap="square" lIns="0" tIns="0" rIns="0" bIns="0" rtlCol="0"/>
          <a:lstStyle/>
          <a:p>
            <a:endParaRPr/>
          </a:p>
        </p:txBody>
      </p:sp>
      <p:sp>
        <p:nvSpPr>
          <p:cNvPr id="1049011" name="object 21"/>
          <p:cNvSpPr txBox="1">
            <a:spLocks noGrp="1"/>
          </p:cNvSpPr>
          <p:nvPr>
            <p:ph type="title"/>
          </p:nvPr>
        </p:nvSpPr>
        <p:spPr>
          <a:xfrm>
            <a:off x="765174" y="184785"/>
            <a:ext cx="7388225" cy="320675"/>
          </a:xfrm>
          <a:prstGeom prst="rect">
            <a:avLst/>
          </a:prstGeom>
        </p:spPr>
        <p:txBody>
          <a:bodyPr vert="horz" wrap="square" lIns="0" tIns="13335" rIns="0" bIns="0" rtlCol="0">
            <a:spAutoFit/>
          </a:bodyPr>
          <a:lstStyle/>
          <a:p>
            <a:pPr marL="12700">
              <a:lnSpc>
                <a:spcPct val="100000"/>
              </a:lnSpc>
              <a:spcBef>
                <a:spcPts val="105"/>
              </a:spcBef>
            </a:pPr>
            <a:r>
              <a:rPr lang="en-US" dirty="0"/>
              <a:t>2.3</a:t>
            </a:r>
            <a:r>
              <a:rPr lang="zh-CN" altLang="en-US" dirty="0"/>
              <a:t>产品研发</a:t>
            </a:r>
            <a:r>
              <a:rPr lang="en-US" altLang="zh-CN" dirty="0">
                <a:latin typeface="黑体" panose="02010609060101010101" charset="-122"/>
                <a:ea typeface="黑体" panose="02010609060101010101" charset="-122"/>
              </a:rPr>
              <a:t>——</a:t>
            </a:r>
            <a:r>
              <a:rPr lang="zh-CN" altLang="en-US" b="1" dirty="0">
                <a:latin typeface="黑体" panose="02010609060101010101" charset="-122"/>
                <a:ea typeface="黑体" panose="02010609060101010101" charset="-122"/>
              </a:rPr>
              <a:t>关键技术</a:t>
            </a:r>
            <a:r>
              <a:rPr b="1" dirty="0"/>
              <a:t>（二</a:t>
            </a:r>
            <a:r>
              <a:rPr b="1" spc="5" dirty="0"/>
              <a:t>）</a:t>
            </a:r>
          </a:p>
        </p:txBody>
      </p:sp>
      <p:sp>
        <p:nvSpPr>
          <p:cNvPr id="1049012" name="object 22"/>
          <p:cNvSpPr/>
          <p:nvPr/>
        </p:nvSpPr>
        <p:spPr>
          <a:xfrm>
            <a:off x="326136" y="195071"/>
            <a:ext cx="360045" cy="361315"/>
          </a:xfrm>
          <a:custGeom>
            <a:avLst/>
            <a:gdLst/>
            <a:ahLst/>
            <a:cxnLst/>
            <a:rect l="l" t="t" r="r" b="b"/>
            <a:pathLst>
              <a:path w="360045" h="361315">
                <a:moveTo>
                  <a:pt x="0" y="0"/>
                </a:moveTo>
                <a:lnTo>
                  <a:pt x="359664" y="0"/>
                </a:lnTo>
                <a:lnTo>
                  <a:pt x="359664" y="361187"/>
                </a:lnTo>
                <a:lnTo>
                  <a:pt x="0" y="361187"/>
                </a:lnTo>
                <a:lnTo>
                  <a:pt x="0" y="0"/>
                </a:lnTo>
                <a:close/>
              </a:path>
            </a:pathLst>
          </a:custGeom>
          <a:solidFill>
            <a:srgbClr val="E6412A"/>
          </a:solidFill>
        </p:spPr>
        <p:txBody>
          <a:bodyPr wrap="square" lIns="0" tIns="0" rIns="0" bIns="0" rtlCol="0"/>
          <a:lstStyle/>
          <a:p>
            <a:endParaRPr/>
          </a:p>
        </p:txBody>
      </p:sp>
      <p:sp>
        <p:nvSpPr>
          <p:cNvPr id="1049015" name="object 24"/>
          <p:cNvSpPr txBox="1"/>
          <p:nvPr/>
        </p:nvSpPr>
        <p:spPr>
          <a:xfrm>
            <a:off x="391795" y="3257550"/>
            <a:ext cx="912495" cy="257810"/>
          </a:xfrm>
          <a:prstGeom prst="rect">
            <a:avLst/>
          </a:prstGeom>
        </p:spPr>
        <p:txBody>
          <a:bodyPr vert="horz" wrap="square" lIns="0" tIns="12065" rIns="0" bIns="0" rtlCol="0">
            <a:spAutoFit/>
          </a:bodyPr>
          <a:lstStyle/>
          <a:p>
            <a:pPr marL="12700">
              <a:lnSpc>
                <a:spcPct val="100000"/>
              </a:lnSpc>
              <a:spcBef>
                <a:spcPts val="95"/>
              </a:spcBef>
            </a:pPr>
            <a:r>
              <a:rPr lang="en-US" sz="1600" spc="-5" dirty="0">
                <a:solidFill>
                  <a:srgbClr val="252525"/>
                </a:solidFill>
                <a:latin typeface="黑体" panose="02010609060101010101" charset="-122"/>
                <a:cs typeface="黑体" panose="02010609060101010101" charset="-122"/>
              </a:rPr>
              <a:t>GPS</a:t>
            </a:r>
            <a:r>
              <a:rPr lang="zh-CN" altLang="en-US" sz="1600" spc="-5" dirty="0">
                <a:solidFill>
                  <a:srgbClr val="252525"/>
                </a:solidFill>
                <a:latin typeface="黑体" panose="02010609060101010101" charset="-122"/>
                <a:cs typeface="黑体" panose="02010609060101010101" charset="-122"/>
              </a:rPr>
              <a:t>显示</a:t>
            </a:r>
            <a:r>
              <a:rPr lang="zh-CN" sz="1600" spc="-5" dirty="0">
                <a:solidFill>
                  <a:srgbClr val="252525"/>
                </a:solidFill>
                <a:latin typeface="黑体" panose="02010609060101010101" charset="-122"/>
                <a:cs typeface="黑体" panose="02010609060101010101" charset="-122"/>
              </a:rPr>
              <a:t>：</a:t>
            </a:r>
          </a:p>
        </p:txBody>
      </p:sp>
      <p:sp>
        <p:nvSpPr>
          <p:cNvPr id="1049016" name="文本框 41"/>
          <p:cNvSpPr txBox="1"/>
          <p:nvPr/>
        </p:nvSpPr>
        <p:spPr>
          <a:xfrm>
            <a:off x="4114800" y="3943350"/>
            <a:ext cx="3698875" cy="646331"/>
          </a:xfrm>
          <a:prstGeom prst="rect">
            <a:avLst/>
          </a:prstGeom>
          <a:noFill/>
        </p:spPr>
        <p:txBody>
          <a:bodyPr wrap="square" rtlCol="0">
            <a:spAutoFit/>
          </a:bodyPr>
          <a:lstStyle/>
          <a:p>
            <a:r>
              <a:rPr lang="zh-CN" altLang="en-US" dirty="0">
                <a:solidFill>
                  <a:schemeClr val="tx1"/>
                </a:solidFill>
                <a:latin typeface="黑体" panose="02010609060101010101" charset="-122"/>
                <a:ea typeface="黑体" panose="02010609060101010101" charset="-122"/>
              </a:rPr>
              <a:t>全程</a:t>
            </a:r>
            <a:r>
              <a:rPr lang="zh-CN" altLang="en-US" b="1" dirty="0">
                <a:solidFill>
                  <a:srgbClr val="FF0000"/>
                </a:solidFill>
                <a:latin typeface="黑体" panose="02010609060101010101" charset="-122"/>
                <a:ea typeface="黑体" panose="02010609060101010101" charset="-122"/>
              </a:rPr>
              <a:t>实时</a:t>
            </a:r>
            <a:r>
              <a:rPr lang="zh-CN" altLang="en-US" dirty="0">
                <a:solidFill>
                  <a:schemeClr val="tx1"/>
                </a:solidFill>
                <a:latin typeface="黑体" panose="02010609060101010101" charset="-122"/>
                <a:ea typeface="黑体" panose="02010609060101010101" charset="-122"/>
              </a:rPr>
              <a:t>对驾驶人进行后台</a:t>
            </a:r>
            <a:r>
              <a:rPr lang="zh-CN" altLang="en-US" b="1" dirty="0">
                <a:solidFill>
                  <a:srgbClr val="FF0000"/>
                </a:solidFill>
                <a:latin typeface="黑体" panose="02010609060101010101" charset="-122"/>
                <a:ea typeface="黑体" panose="02010609060101010101" charset="-122"/>
              </a:rPr>
              <a:t>监控</a:t>
            </a:r>
            <a:r>
              <a:rPr lang="zh-CN" altLang="en-US" dirty="0">
                <a:solidFill>
                  <a:srgbClr val="FF0000"/>
                </a:solidFill>
                <a:latin typeface="黑体" panose="02010609060101010101" charset="-122"/>
                <a:ea typeface="黑体" panose="02010609060101010101" charset="-122"/>
              </a:rPr>
              <a:t>，</a:t>
            </a:r>
            <a:r>
              <a:rPr lang="zh-CN" altLang="en-US" dirty="0">
                <a:solidFill>
                  <a:schemeClr val="tx1"/>
                </a:solidFill>
                <a:latin typeface="黑体" panose="02010609060101010101" charset="-122"/>
                <a:ea typeface="黑体" panose="02010609060101010101" charset="-122"/>
              </a:rPr>
              <a:t>且可以显示出</a:t>
            </a:r>
            <a:r>
              <a:rPr lang="zh-CN" altLang="en-US" b="1" dirty="0">
                <a:solidFill>
                  <a:srgbClr val="FF0000"/>
                </a:solidFill>
                <a:latin typeface="黑体" panose="02010609060101010101" charset="-122"/>
                <a:ea typeface="黑体" panose="02010609060101010101" charset="-122"/>
              </a:rPr>
              <a:t>车辆的位置和轨迹</a:t>
            </a:r>
          </a:p>
        </p:txBody>
      </p:sp>
      <p:cxnSp>
        <p:nvCxnSpPr>
          <p:cNvPr id="3145732" name="直线箭头连接符 25"/>
          <p:cNvCxnSpPr/>
          <p:nvPr/>
        </p:nvCxnSpPr>
        <p:spPr>
          <a:xfrm flipV="1">
            <a:off x="2322323" y="3380929"/>
            <a:ext cx="1517650" cy="788035"/>
          </a:xfrm>
          <a:prstGeom prst="straightConnector1">
            <a:avLst/>
          </a:prstGeom>
          <a:ln w="222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9017" name="文本框 24"/>
          <p:cNvSpPr txBox="1"/>
          <p:nvPr/>
        </p:nvSpPr>
        <p:spPr>
          <a:xfrm>
            <a:off x="3892550" y="3132455"/>
            <a:ext cx="2745105" cy="368300"/>
          </a:xfrm>
          <a:prstGeom prst="rect">
            <a:avLst/>
          </a:prstGeom>
          <a:noFill/>
        </p:spPr>
        <p:txBody>
          <a:bodyPr wrap="square" rtlCol="0">
            <a:spAutoFit/>
          </a:bodyPr>
          <a:lstStyle/>
          <a:p>
            <a:pPr algn="l">
              <a:buClrTx/>
              <a:buSzTx/>
              <a:buFontTx/>
            </a:pPr>
            <a:r>
              <a:rPr lang="zh-CN" altLang="en-US">
                <a:latin typeface="黑体" panose="02010609060101010101" charset="-122"/>
                <a:ea typeface="黑体" panose="02010609060101010101" charset="-122"/>
              </a:rPr>
              <a:t>红点轨迹为</a:t>
            </a:r>
            <a:r>
              <a:rPr lang="zh-CN" altLang="en-US">
                <a:solidFill>
                  <a:srgbClr val="FF0000"/>
                </a:solidFill>
                <a:latin typeface="黑体" panose="02010609060101010101" charset="-122"/>
                <a:ea typeface="黑体" panose="02010609060101010101" charset="-122"/>
              </a:rPr>
              <a:t>车辆运动轨迹</a:t>
            </a:r>
          </a:p>
        </p:txBody>
      </p:sp>
      <p:pic>
        <p:nvPicPr>
          <p:cNvPr id="2097179" name="图片 19" descr="1779FB7244CB4B0515F48011096622D0"/>
          <p:cNvPicPr>
            <a:picLocks noChangeAspect="1"/>
          </p:cNvPicPr>
          <p:nvPr/>
        </p:nvPicPr>
        <p:blipFill>
          <a:blip r:embed="rId20"/>
          <a:stretch>
            <a:fillRect/>
          </a:stretch>
        </p:blipFill>
        <p:spPr>
          <a:xfrm>
            <a:off x="6325235" y="1123950"/>
            <a:ext cx="2263775" cy="1334135"/>
          </a:xfrm>
          <a:prstGeom prst="rect">
            <a:avLst/>
          </a:prstGeom>
        </p:spPr>
      </p:pic>
      <p:sp>
        <p:nvSpPr>
          <p:cNvPr id="1049018" name="文本框 25"/>
          <p:cNvSpPr txBox="1"/>
          <p:nvPr/>
        </p:nvSpPr>
        <p:spPr>
          <a:xfrm>
            <a:off x="3429000" y="1797050"/>
            <a:ext cx="618490" cy="245110"/>
          </a:xfrm>
          <a:prstGeom prst="rect">
            <a:avLst/>
          </a:prstGeom>
          <a:solidFill>
            <a:srgbClr val="FEFDFF"/>
          </a:solidFill>
        </p:spPr>
        <p:txBody>
          <a:bodyPr wrap="square" rtlCol="0">
            <a:spAutoFit/>
          </a:bodyPr>
          <a:lstStyle/>
          <a:p>
            <a:r>
              <a:rPr lang="zh-CN" altLang="en-US" sz="1000" b="1" dirty="0">
                <a:latin typeface="+mn-ea"/>
              </a:rPr>
              <a:t>互联网</a:t>
            </a:r>
          </a:p>
        </p:txBody>
      </p:sp>
      <p:sp>
        <p:nvSpPr>
          <p:cNvPr id="1049019" name="文本框 17"/>
          <p:cNvSpPr txBox="1"/>
          <p:nvPr/>
        </p:nvSpPr>
        <p:spPr>
          <a:xfrm>
            <a:off x="5548630" y="1570355"/>
            <a:ext cx="850900" cy="275590"/>
          </a:xfrm>
          <a:prstGeom prst="rect">
            <a:avLst/>
          </a:prstGeom>
          <a:noFill/>
        </p:spPr>
        <p:txBody>
          <a:bodyPr wrap="square" rtlCol="0">
            <a:spAutoFit/>
          </a:bodyPr>
          <a:lstStyle/>
          <a:p>
            <a:r>
              <a:rPr lang="en-US" altLang="zh-CN" sz="1200"/>
              <a:t>HTTP</a:t>
            </a:r>
            <a:r>
              <a:rPr lang="zh-CN" altLang="en-US" sz="1200"/>
              <a:t>协议</a:t>
            </a:r>
          </a:p>
        </p:txBody>
      </p:sp>
      <p:sp>
        <p:nvSpPr>
          <p:cNvPr id="2" name="文本框 1"/>
          <p:cNvSpPr txBox="1"/>
          <p:nvPr/>
        </p:nvSpPr>
        <p:spPr>
          <a:xfrm>
            <a:off x="238125" y="755650"/>
            <a:ext cx="2048510" cy="368300"/>
          </a:xfrm>
          <a:prstGeom prst="rect">
            <a:avLst/>
          </a:prstGeom>
          <a:noFill/>
        </p:spPr>
        <p:txBody>
          <a:bodyPr wrap="square" rtlCol="0">
            <a:spAutoFit/>
          </a:bodyPr>
          <a:lstStyle/>
          <a:p>
            <a:r>
              <a:rPr lang="en-US" altLang="zh-CN" b="1"/>
              <a:t>GPS</a:t>
            </a:r>
            <a:r>
              <a:rPr lang="zh-CN" altLang="en-US" b="1"/>
              <a:t>定位显示流程：</a:t>
            </a:r>
            <a:endParaRPr lang="en-US" altLang="zh-CN"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object 2"/>
          <p:cNvSpPr/>
          <p:nvPr/>
        </p:nvSpPr>
        <p:spPr>
          <a:xfrm>
            <a:off x="3898265" y="1976120"/>
            <a:ext cx="2012315" cy="1964690"/>
          </a:xfrm>
          <a:prstGeom prst="rect">
            <a:avLst/>
          </a:prstGeom>
          <a:blipFill>
            <a:blip r:embed="rId3" cstate="print"/>
            <a:stretch>
              <a:fillRect/>
            </a:stretch>
          </a:blipFill>
        </p:spPr>
        <p:txBody>
          <a:bodyPr wrap="square" lIns="0" tIns="0" rIns="0" bIns="0" rtlCol="0"/>
          <a:lstStyle/>
          <a:p>
            <a:endParaRPr/>
          </a:p>
        </p:txBody>
      </p:sp>
      <p:sp>
        <p:nvSpPr>
          <p:cNvPr id="1049023" name="object 4"/>
          <p:cNvSpPr/>
          <p:nvPr/>
        </p:nvSpPr>
        <p:spPr>
          <a:xfrm>
            <a:off x="611123" y="214884"/>
            <a:ext cx="361315" cy="361315"/>
          </a:xfrm>
          <a:custGeom>
            <a:avLst/>
            <a:gdLst/>
            <a:ahLst/>
            <a:cxnLst/>
            <a:rect l="l" t="t" r="r" b="b"/>
            <a:pathLst>
              <a:path w="361315" h="361315">
                <a:moveTo>
                  <a:pt x="0" y="0"/>
                </a:moveTo>
                <a:lnTo>
                  <a:pt x="361188" y="0"/>
                </a:lnTo>
                <a:lnTo>
                  <a:pt x="361188" y="361187"/>
                </a:lnTo>
                <a:lnTo>
                  <a:pt x="0" y="361187"/>
                </a:lnTo>
                <a:lnTo>
                  <a:pt x="0" y="0"/>
                </a:lnTo>
                <a:close/>
              </a:path>
            </a:pathLst>
          </a:custGeom>
          <a:solidFill>
            <a:srgbClr val="E6412A"/>
          </a:solidFill>
        </p:spPr>
        <p:txBody>
          <a:bodyPr wrap="square" lIns="0" tIns="0" rIns="0" bIns="0" rtlCol="0"/>
          <a:lstStyle/>
          <a:p>
            <a:endParaRPr/>
          </a:p>
        </p:txBody>
      </p:sp>
      <p:sp>
        <p:nvSpPr>
          <p:cNvPr id="1049024" name="object 5"/>
          <p:cNvSpPr txBox="1">
            <a:spLocks noGrp="1"/>
          </p:cNvSpPr>
          <p:nvPr>
            <p:ph type="title"/>
          </p:nvPr>
        </p:nvSpPr>
        <p:spPr>
          <a:xfrm>
            <a:off x="1122045" y="213995"/>
            <a:ext cx="7564755" cy="320675"/>
          </a:xfrm>
          <a:prstGeom prst="rect">
            <a:avLst/>
          </a:prstGeom>
        </p:spPr>
        <p:txBody>
          <a:bodyPr vert="horz" wrap="square" lIns="0" tIns="13335" rIns="0" bIns="0" rtlCol="0">
            <a:spAutoFit/>
          </a:bodyPr>
          <a:lstStyle/>
          <a:p>
            <a:pPr marL="12700">
              <a:lnSpc>
                <a:spcPct val="100000"/>
              </a:lnSpc>
              <a:spcBef>
                <a:spcPts val="105"/>
              </a:spcBef>
            </a:pPr>
            <a:r>
              <a:rPr lang="en-US" dirty="0"/>
              <a:t>2.4</a:t>
            </a:r>
            <a:r>
              <a:rPr lang="zh-CN" altLang="en-US" dirty="0">
                <a:latin typeface="黑体" panose="02010609060101010101" charset="-122"/>
                <a:ea typeface="黑体" panose="02010609060101010101" charset="-122"/>
              </a:rPr>
              <a:t>产品研发</a:t>
            </a:r>
            <a:r>
              <a:rPr lang="en-US" altLang="zh-CN" dirty="0">
                <a:latin typeface="黑体" panose="02010609060101010101" charset="-122"/>
                <a:ea typeface="黑体" panose="02010609060101010101" charset="-122"/>
              </a:rPr>
              <a:t>——</a:t>
            </a:r>
            <a:r>
              <a:rPr b="1" dirty="0" err="1">
                <a:latin typeface="黑体" panose="02010609060101010101" charset="-122"/>
                <a:ea typeface="黑体" panose="02010609060101010101" charset="-122"/>
              </a:rPr>
              <a:t>项目成果</a:t>
            </a:r>
            <a:r>
              <a:rPr lang="zh-CN" b="1" dirty="0">
                <a:latin typeface="黑体" panose="02010609060101010101" charset="-122"/>
                <a:ea typeface="黑体" panose="02010609060101010101" charset="-122"/>
              </a:rPr>
              <a:t>测试</a:t>
            </a:r>
          </a:p>
        </p:txBody>
      </p:sp>
      <p:sp>
        <p:nvSpPr>
          <p:cNvPr id="1049025" name="object 7"/>
          <p:cNvSpPr txBox="1"/>
          <p:nvPr/>
        </p:nvSpPr>
        <p:spPr>
          <a:xfrm>
            <a:off x="933361" y="4466716"/>
            <a:ext cx="6964045" cy="268605"/>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252525"/>
                </a:solidFill>
                <a:latin typeface="黑体" panose="02010609060101010101" charset="-122"/>
                <a:cs typeface="黑体" panose="02010609060101010101" charset="-122"/>
              </a:rPr>
              <a:t>经实验测试，本系统</a:t>
            </a:r>
            <a:r>
              <a:rPr sz="1600" b="1" dirty="0">
                <a:solidFill>
                  <a:srgbClr val="252525"/>
                </a:solidFill>
                <a:latin typeface="黑体" panose="02010609060101010101" charset="-122"/>
                <a:cs typeface="黑体" panose="02010609060101010101" charset="-122"/>
              </a:rPr>
              <a:t>在光线充足和昏暗的情况下</a:t>
            </a:r>
            <a:r>
              <a:rPr sz="1600" b="1" dirty="0">
                <a:solidFill>
                  <a:srgbClr val="E64135"/>
                </a:solidFill>
                <a:latin typeface="黑体" panose="02010609060101010101" charset="-122"/>
                <a:cs typeface="黑体" panose="02010609060101010101" charset="-122"/>
              </a:rPr>
              <a:t>均可完成疲劳检测及远程监</a:t>
            </a:r>
            <a:r>
              <a:rPr sz="1600" b="1" spc="-15" dirty="0">
                <a:solidFill>
                  <a:srgbClr val="E64135"/>
                </a:solidFill>
                <a:latin typeface="黑体" panose="02010609060101010101" charset="-122"/>
                <a:cs typeface="黑体" panose="02010609060101010101" charset="-122"/>
              </a:rPr>
              <a:t>控</a:t>
            </a:r>
            <a:endParaRPr sz="1600">
              <a:latin typeface="黑体" panose="02010609060101010101" charset="-122"/>
              <a:cs typeface="黑体" panose="02010609060101010101" charset="-122"/>
            </a:endParaRPr>
          </a:p>
        </p:txBody>
      </p:sp>
      <p:grpSp>
        <p:nvGrpSpPr>
          <p:cNvPr id="95" name="组合 13"/>
          <p:cNvGrpSpPr/>
          <p:nvPr/>
        </p:nvGrpSpPr>
        <p:grpSpPr>
          <a:xfrm>
            <a:off x="1886776" y="984913"/>
            <a:ext cx="1908801" cy="2955578"/>
            <a:chOff x="7077" y="-3067"/>
            <a:chExt cx="6505" cy="9683"/>
          </a:xfrm>
        </p:grpSpPr>
        <p:sp>
          <p:nvSpPr>
            <p:cNvPr id="1049026" name="object 2"/>
            <p:cNvSpPr/>
            <p:nvPr/>
          </p:nvSpPr>
          <p:spPr>
            <a:xfrm>
              <a:off x="7077" y="1249"/>
              <a:ext cx="6312" cy="5367"/>
            </a:xfrm>
            <a:prstGeom prst="rect">
              <a:avLst/>
            </a:prstGeom>
            <a:blipFill>
              <a:blip r:embed="rId3" cstate="print"/>
              <a:stretch>
                <a:fillRect/>
              </a:stretch>
            </a:blipFill>
          </p:spPr>
          <p:txBody>
            <a:bodyPr wrap="square" lIns="0" tIns="0" rIns="0" bIns="0" rtlCol="0"/>
            <a:lstStyle/>
            <a:p>
              <a:endParaRPr/>
            </a:p>
          </p:txBody>
        </p:sp>
        <p:sp>
          <p:nvSpPr>
            <p:cNvPr id="1049027" name="object 6"/>
            <p:cNvSpPr/>
            <p:nvPr/>
          </p:nvSpPr>
          <p:spPr>
            <a:xfrm>
              <a:off x="8336" y="2038"/>
              <a:ext cx="4371" cy="4185"/>
            </a:xfrm>
            <a:prstGeom prst="rect">
              <a:avLst/>
            </a:prstGeom>
            <a:blipFill>
              <a:blip r:embed="rId4" cstate="print"/>
              <a:stretch>
                <a:fillRect/>
              </a:stretch>
            </a:blipFill>
          </p:spPr>
          <p:txBody>
            <a:bodyPr wrap="square" lIns="0" tIns="0" rIns="0" bIns="0" rtlCol="0"/>
            <a:lstStyle/>
            <a:p>
              <a:endParaRPr/>
            </a:p>
          </p:txBody>
        </p:sp>
        <p:sp>
          <p:nvSpPr>
            <p:cNvPr id="1049028" name="object 9"/>
            <p:cNvSpPr txBox="1"/>
            <p:nvPr/>
          </p:nvSpPr>
          <p:spPr>
            <a:xfrm>
              <a:off x="7460" y="-3067"/>
              <a:ext cx="6122" cy="4069"/>
            </a:xfrm>
            <a:prstGeom prst="rect">
              <a:avLst/>
            </a:prstGeom>
          </p:spPr>
          <p:txBody>
            <a:bodyPr vert="horz" wrap="square" lIns="0" tIns="134620" rIns="0" bIns="0" rtlCol="0">
              <a:spAutoFit/>
            </a:bodyPr>
            <a:lstStyle/>
            <a:p>
              <a:pPr algn="ctr">
                <a:lnSpc>
                  <a:spcPct val="100000"/>
                </a:lnSpc>
                <a:spcBef>
                  <a:spcPts val="1060"/>
                </a:spcBef>
              </a:pPr>
              <a:r>
                <a:rPr sz="1600" b="1" dirty="0">
                  <a:solidFill>
                    <a:srgbClr val="E64135"/>
                  </a:solidFill>
                  <a:latin typeface="黑体" panose="02010609060101010101" charset="-122"/>
                  <a:cs typeface="黑体" panose="02010609060101010101" charset="-122"/>
                </a:rPr>
                <a:t>5-50lx</a:t>
              </a:r>
              <a:r>
                <a:rPr sz="1600" dirty="0">
                  <a:solidFill>
                    <a:srgbClr val="252525"/>
                  </a:solidFill>
                  <a:latin typeface="黑体" panose="02010609060101010101" charset="-122"/>
                  <a:cs typeface="黑体" panose="02010609060101010101" charset="-122"/>
                </a:rPr>
                <a:t>光照</a:t>
              </a:r>
              <a:r>
                <a:rPr lang="zh-CN" sz="1600" dirty="0">
                  <a:solidFill>
                    <a:srgbClr val="252525"/>
                  </a:solidFill>
                  <a:latin typeface="黑体" panose="02010609060101010101" charset="-122"/>
                  <a:cs typeface="黑体" panose="02010609060101010101" charset="-122"/>
                </a:rPr>
                <a:t>强度</a:t>
              </a:r>
              <a:r>
                <a:rPr sz="1600" dirty="0">
                  <a:solidFill>
                    <a:srgbClr val="252525"/>
                  </a:solidFill>
                  <a:latin typeface="黑体" panose="02010609060101010101" charset="-122"/>
                  <a:cs typeface="黑体" panose="02010609060101010101" charset="-122"/>
                </a:rPr>
                <a:t>环境</a:t>
              </a:r>
              <a:r>
                <a:rPr sz="1600" spc="-5" dirty="0">
                  <a:solidFill>
                    <a:srgbClr val="252525"/>
                  </a:solidFill>
                  <a:latin typeface="黑体" panose="02010609060101010101" charset="-122"/>
                  <a:cs typeface="黑体" panose="02010609060101010101" charset="-122"/>
                </a:rPr>
                <a:t>下</a:t>
              </a:r>
              <a:endParaRPr sz="1600">
                <a:latin typeface="黑体" panose="02010609060101010101" charset="-122"/>
                <a:cs typeface="黑体" panose="02010609060101010101" charset="-122"/>
              </a:endParaRPr>
            </a:p>
            <a:p>
              <a:pPr algn="ctr">
                <a:lnSpc>
                  <a:spcPct val="100000"/>
                </a:lnSpc>
                <a:spcBef>
                  <a:spcPts val="960"/>
                </a:spcBef>
              </a:pPr>
              <a:r>
                <a:rPr sz="1600" dirty="0">
                  <a:solidFill>
                    <a:srgbClr val="252525"/>
                  </a:solidFill>
                  <a:latin typeface="黑体" panose="02010609060101010101" charset="-122"/>
                  <a:cs typeface="黑体" panose="02010609060101010101" charset="-122"/>
                </a:rPr>
                <a:t>“驾驶人”照片及图像显示情</a:t>
              </a:r>
              <a:r>
                <a:rPr sz="1600" spc="-5" dirty="0">
                  <a:solidFill>
                    <a:srgbClr val="252525"/>
                  </a:solidFill>
                  <a:latin typeface="黑体" panose="02010609060101010101" charset="-122"/>
                  <a:cs typeface="黑体" panose="02010609060101010101" charset="-122"/>
                </a:rPr>
                <a:t>况</a:t>
              </a:r>
              <a:endParaRPr sz="1600">
                <a:latin typeface="黑体" panose="02010609060101010101" charset="-122"/>
                <a:cs typeface="黑体" panose="02010609060101010101" charset="-122"/>
              </a:endParaRPr>
            </a:p>
          </p:txBody>
        </p:sp>
      </p:grpSp>
      <p:sp>
        <p:nvSpPr>
          <p:cNvPr id="1049029" name="object 10"/>
          <p:cNvSpPr/>
          <p:nvPr/>
        </p:nvSpPr>
        <p:spPr>
          <a:xfrm>
            <a:off x="684276" y="4069841"/>
            <a:ext cx="7703820" cy="0"/>
          </a:xfrm>
          <a:custGeom>
            <a:avLst/>
            <a:gdLst/>
            <a:ahLst/>
            <a:cxnLst/>
            <a:rect l="l" t="t" r="r" b="b"/>
            <a:pathLst>
              <a:path w="7703820">
                <a:moveTo>
                  <a:pt x="0" y="0"/>
                </a:moveTo>
                <a:lnTo>
                  <a:pt x="7703820" y="0"/>
                </a:lnTo>
              </a:path>
            </a:pathLst>
          </a:custGeom>
          <a:ln w="71627">
            <a:solidFill>
              <a:srgbClr val="E64135"/>
            </a:solidFill>
          </a:ln>
        </p:spPr>
        <p:txBody>
          <a:bodyPr wrap="square" lIns="0" tIns="0" rIns="0" bIns="0" rtlCol="0"/>
          <a:lstStyle/>
          <a:p>
            <a:endParaRPr/>
          </a:p>
        </p:txBody>
      </p:sp>
      <p:sp>
        <p:nvSpPr>
          <p:cNvPr id="1049030" name="object 11"/>
          <p:cNvSpPr/>
          <p:nvPr/>
        </p:nvSpPr>
        <p:spPr>
          <a:xfrm>
            <a:off x="4428744" y="4084320"/>
            <a:ext cx="239395" cy="360045"/>
          </a:xfrm>
          <a:custGeom>
            <a:avLst/>
            <a:gdLst/>
            <a:ahLst/>
            <a:cxnLst/>
            <a:rect l="l" t="t" r="r" b="b"/>
            <a:pathLst>
              <a:path w="239395" h="360045">
                <a:moveTo>
                  <a:pt x="179831" y="239267"/>
                </a:moveTo>
                <a:lnTo>
                  <a:pt x="59435" y="239267"/>
                </a:lnTo>
                <a:lnTo>
                  <a:pt x="59435" y="0"/>
                </a:lnTo>
                <a:lnTo>
                  <a:pt x="179831" y="0"/>
                </a:lnTo>
                <a:lnTo>
                  <a:pt x="179831" y="239267"/>
                </a:lnTo>
                <a:close/>
              </a:path>
              <a:path w="239395" h="360045">
                <a:moveTo>
                  <a:pt x="118871" y="359663"/>
                </a:moveTo>
                <a:lnTo>
                  <a:pt x="0" y="239267"/>
                </a:lnTo>
                <a:lnTo>
                  <a:pt x="239267" y="239267"/>
                </a:lnTo>
                <a:lnTo>
                  <a:pt x="118871" y="359663"/>
                </a:lnTo>
                <a:close/>
              </a:path>
            </a:pathLst>
          </a:custGeom>
          <a:solidFill>
            <a:srgbClr val="E64135"/>
          </a:solidFill>
        </p:spPr>
        <p:txBody>
          <a:bodyPr wrap="square" lIns="0" tIns="0" rIns="0" bIns="0" rtlCol="0"/>
          <a:lstStyle/>
          <a:p>
            <a:endParaRPr/>
          </a:p>
        </p:txBody>
      </p:sp>
      <p:grpSp>
        <p:nvGrpSpPr>
          <p:cNvPr id="96" name="组合 12"/>
          <p:cNvGrpSpPr/>
          <p:nvPr/>
        </p:nvGrpSpPr>
        <p:grpSpPr>
          <a:xfrm>
            <a:off x="371576" y="984412"/>
            <a:ext cx="1470660" cy="2895346"/>
            <a:chOff x="382" y="-3377"/>
            <a:chExt cx="7067" cy="10046"/>
          </a:xfrm>
        </p:grpSpPr>
        <p:sp>
          <p:nvSpPr>
            <p:cNvPr id="1049031" name="object 3"/>
            <p:cNvSpPr/>
            <p:nvPr/>
          </p:nvSpPr>
          <p:spPr>
            <a:xfrm>
              <a:off x="1018" y="1250"/>
              <a:ext cx="5794" cy="5340"/>
            </a:xfrm>
            <a:prstGeom prst="rect">
              <a:avLst/>
            </a:prstGeom>
            <a:blipFill>
              <a:blip r:embed="rId5" cstate="print"/>
              <a:stretch>
                <a:fillRect/>
              </a:stretch>
            </a:blipFill>
          </p:spPr>
          <p:txBody>
            <a:bodyPr wrap="square" lIns="0" tIns="0" rIns="0" bIns="0" rtlCol="0"/>
            <a:lstStyle/>
            <a:p>
              <a:endParaRPr/>
            </a:p>
          </p:txBody>
        </p:sp>
        <p:sp>
          <p:nvSpPr>
            <p:cNvPr id="1049032" name="object 8"/>
            <p:cNvSpPr txBox="1"/>
            <p:nvPr/>
          </p:nvSpPr>
          <p:spPr>
            <a:xfrm>
              <a:off x="382" y="-3377"/>
              <a:ext cx="7067" cy="4310"/>
            </a:xfrm>
            <a:prstGeom prst="rect">
              <a:avLst/>
            </a:prstGeom>
          </p:spPr>
          <p:txBody>
            <a:bodyPr vert="horz" wrap="square" lIns="0" tIns="134620" rIns="0" bIns="0" rtlCol="0">
              <a:spAutoFit/>
            </a:bodyPr>
            <a:lstStyle/>
            <a:p>
              <a:pPr algn="ctr">
                <a:lnSpc>
                  <a:spcPct val="100000"/>
                </a:lnSpc>
                <a:spcBef>
                  <a:spcPts val="1060"/>
                </a:spcBef>
              </a:pPr>
              <a:r>
                <a:rPr sz="1600" b="1" dirty="0">
                  <a:solidFill>
                    <a:srgbClr val="E64135"/>
                  </a:solidFill>
                  <a:latin typeface="黑体" panose="02010609060101010101" charset="-122"/>
                  <a:cs typeface="黑体" panose="02010609060101010101" charset="-122"/>
                </a:rPr>
                <a:t>100-1000lx</a:t>
              </a:r>
              <a:r>
                <a:rPr sz="1600" dirty="0">
                  <a:solidFill>
                    <a:srgbClr val="252525"/>
                  </a:solidFill>
                  <a:latin typeface="黑体" panose="02010609060101010101" charset="-122"/>
                  <a:cs typeface="黑体" panose="02010609060101010101" charset="-122"/>
                </a:rPr>
                <a:t>光照</a:t>
              </a:r>
              <a:r>
                <a:rPr lang="zh-CN" sz="1600" dirty="0">
                  <a:solidFill>
                    <a:srgbClr val="252525"/>
                  </a:solidFill>
                  <a:latin typeface="黑体" panose="02010609060101010101" charset="-122"/>
                  <a:cs typeface="黑体" panose="02010609060101010101" charset="-122"/>
                </a:rPr>
                <a:t>强度</a:t>
              </a:r>
              <a:r>
                <a:rPr sz="1600" dirty="0">
                  <a:solidFill>
                    <a:srgbClr val="252525"/>
                  </a:solidFill>
                  <a:latin typeface="黑体" panose="02010609060101010101" charset="-122"/>
                  <a:cs typeface="黑体" panose="02010609060101010101" charset="-122"/>
                </a:rPr>
                <a:t>环境</a:t>
              </a:r>
              <a:r>
                <a:rPr sz="1600" spc="-5" dirty="0">
                  <a:solidFill>
                    <a:srgbClr val="252525"/>
                  </a:solidFill>
                  <a:latin typeface="黑体" panose="02010609060101010101" charset="-122"/>
                  <a:cs typeface="黑体" panose="02010609060101010101" charset="-122"/>
                </a:rPr>
                <a:t>下</a:t>
              </a:r>
              <a:endParaRPr sz="1600">
                <a:latin typeface="黑体" panose="02010609060101010101" charset="-122"/>
                <a:cs typeface="黑体" panose="02010609060101010101" charset="-122"/>
              </a:endParaRPr>
            </a:p>
            <a:p>
              <a:pPr algn="ctr">
                <a:lnSpc>
                  <a:spcPct val="100000"/>
                </a:lnSpc>
                <a:spcBef>
                  <a:spcPts val="960"/>
                </a:spcBef>
              </a:pPr>
              <a:r>
                <a:rPr sz="1600" dirty="0">
                  <a:solidFill>
                    <a:srgbClr val="252525"/>
                  </a:solidFill>
                  <a:latin typeface="黑体" panose="02010609060101010101" charset="-122"/>
                  <a:cs typeface="黑体" panose="02010609060101010101" charset="-122"/>
                </a:rPr>
                <a:t>“驾驶人”照片及图像显示情</a:t>
              </a:r>
              <a:r>
                <a:rPr sz="1600" spc="-5" dirty="0">
                  <a:solidFill>
                    <a:srgbClr val="252525"/>
                  </a:solidFill>
                  <a:latin typeface="黑体" panose="02010609060101010101" charset="-122"/>
                  <a:cs typeface="黑体" panose="02010609060101010101" charset="-122"/>
                </a:rPr>
                <a:t>况</a:t>
              </a:r>
              <a:endParaRPr sz="1600">
                <a:latin typeface="黑体" panose="02010609060101010101" charset="-122"/>
                <a:cs typeface="黑体" panose="02010609060101010101" charset="-122"/>
              </a:endParaRPr>
            </a:p>
          </p:txBody>
        </p:sp>
        <p:sp>
          <p:nvSpPr>
            <p:cNvPr id="1049033" name="object 12"/>
            <p:cNvSpPr/>
            <p:nvPr/>
          </p:nvSpPr>
          <p:spPr>
            <a:xfrm>
              <a:off x="382" y="1408"/>
              <a:ext cx="6676" cy="5261"/>
            </a:xfrm>
            <a:prstGeom prst="rect">
              <a:avLst/>
            </a:prstGeom>
            <a:blipFill>
              <a:blip r:embed="rId6" cstate="print"/>
              <a:stretch>
                <a:fillRect/>
              </a:stretch>
            </a:blipFill>
          </p:spPr>
          <p:txBody>
            <a:bodyPr wrap="square" lIns="0" tIns="0" rIns="0" bIns="0" rtlCol="0"/>
            <a:lstStyle/>
            <a:p>
              <a:endParaRPr/>
            </a:p>
          </p:txBody>
        </p:sp>
      </p:grpSp>
      <p:pic>
        <p:nvPicPr>
          <p:cNvPr id="2097180" name="图片 15"/>
          <p:cNvPicPr>
            <a:picLocks noChangeAspect="1"/>
          </p:cNvPicPr>
          <p:nvPr/>
        </p:nvPicPr>
        <p:blipFill>
          <a:blip r:embed="rId7"/>
          <a:srcRect/>
          <a:stretch>
            <a:fillRect/>
          </a:stretch>
        </p:blipFill>
        <p:spPr>
          <a:xfrm>
            <a:off x="5189220" y="2233295"/>
            <a:ext cx="1029970" cy="1587500"/>
          </a:xfrm>
          <a:prstGeom prst="rect">
            <a:avLst/>
          </a:prstGeom>
        </p:spPr>
      </p:pic>
      <p:sp>
        <p:nvSpPr>
          <p:cNvPr id="1049034" name="object 9"/>
          <p:cNvSpPr txBox="1"/>
          <p:nvPr/>
        </p:nvSpPr>
        <p:spPr>
          <a:xfrm>
            <a:off x="4008755" y="984885"/>
            <a:ext cx="1966595" cy="996315"/>
          </a:xfrm>
          <a:prstGeom prst="rect">
            <a:avLst/>
          </a:prstGeom>
        </p:spPr>
        <p:txBody>
          <a:bodyPr vert="horz" wrap="square" lIns="0" tIns="134620" rIns="0" bIns="0" rtlCol="0">
            <a:spAutoFit/>
          </a:bodyPr>
          <a:lstStyle/>
          <a:p>
            <a:pPr algn="ctr">
              <a:lnSpc>
                <a:spcPct val="100000"/>
              </a:lnSpc>
              <a:spcBef>
                <a:spcPts val="960"/>
              </a:spcBef>
              <a:buClrTx/>
              <a:buSzTx/>
              <a:buFontTx/>
            </a:pPr>
            <a:r>
              <a:rPr sz="1600" b="1" dirty="0">
                <a:solidFill>
                  <a:srgbClr val="FF0000"/>
                </a:solidFill>
                <a:latin typeface="黑体" panose="02010609060101010101" charset="-122"/>
                <a:cs typeface="黑体" panose="02010609060101010101" charset="-122"/>
              </a:rPr>
              <a:t>监控画面</a:t>
            </a:r>
            <a:r>
              <a:rPr sz="1600" dirty="0">
                <a:solidFill>
                  <a:srgbClr val="252525"/>
                </a:solidFill>
                <a:latin typeface="黑体" panose="02010609060101010101" charset="-122"/>
                <a:cs typeface="黑体" panose="02010609060101010101" charset="-122"/>
              </a:rPr>
              <a:t>及GPS</a:t>
            </a:r>
            <a:r>
              <a:rPr sz="1600" b="1" dirty="0">
                <a:solidFill>
                  <a:srgbClr val="FF0000"/>
                </a:solidFill>
                <a:latin typeface="宋体" panose="02010600030101010101" pitchFamily="2" charset="-122"/>
                <a:ea typeface="宋体" panose="02010600030101010101" pitchFamily="2" charset="-122"/>
                <a:cs typeface="黑体" panose="02010609060101010101" charset="-122"/>
              </a:rPr>
              <a:t>车辆位置</a:t>
            </a:r>
            <a:endParaRPr sz="1600" b="1" dirty="0">
              <a:solidFill>
                <a:srgbClr val="252525"/>
              </a:solidFill>
              <a:latin typeface="宋体" panose="02010600030101010101" pitchFamily="2" charset="-122"/>
              <a:ea typeface="宋体" panose="02010600030101010101" pitchFamily="2" charset="-122"/>
              <a:cs typeface="黑体" panose="02010609060101010101" charset="-122"/>
            </a:endParaRPr>
          </a:p>
          <a:p>
            <a:pPr algn="ctr">
              <a:lnSpc>
                <a:spcPct val="100000"/>
              </a:lnSpc>
              <a:spcBef>
                <a:spcPts val="960"/>
              </a:spcBef>
              <a:buClrTx/>
              <a:buSzTx/>
              <a:buFontTx/>
            </a:pPr>
            <a:r>
              <a:rPr sz="1600" dirty="0">
                <a:solidFill>
                  <a:srgbClr val="252525"/>
                </a:solidFill>
                <a:latin typeface="黑体" panose="02010609060101010101" charset="-122"/>
                <a:cs typeface="黑体" panose="02010609060101010101" charset="-122"/>
              </a:rPr>
              <a:t>显示情况</a:t>
            </a:r>
          </a:p>
        </p:txBody>
      </p:sp>
      <p:pic>
        <p:nvPicPr>
          <p:cNvPr id="2097181" name="图片 19" descr="1779FB7244CB4B0515F48011096622D0"/>
          <p:cNvPicPr>
            <a:picLocks noChangeAspect="1"/>
          </p:cNvPicPr>
          <p:nvPr/>
        </p:nvPicPr>
        <p:blipFill>
          <a:blip r:embed="rId8"/>
          <a:srcRect b="-373"/>
          <a:stretch>
            <a:fillRect/>
          </a:stretch>
        </p:blipFill>
        <p:spPr>
          <a:xfrm>
            <a:off x="3795395" y="2802890"/>
            <a:ext cx="1365250" cy="842645"/>
          </a:xfrm>
          <a:prstGeom prst="rect">
            <a:avLst/>
          </a:prstGeom>
        </p:spPr>
      </p:pic>
      <p:sp>
        <p:nvSpPr>
          <p:cNvPr id="2" name="object 2"/>
          <p:cNvSpPr/>
          <p:nvPr/>
        </p:nvSpPr>
        <p:spPr>
          <a:xfrm>
            <a:off x="6570345" y="1981200"/>
            <a:ext cx="2012315" cy="1964690"/>
          </a:xfrm>
          <a:prstGeom prst="rect">
            <a:avLst/>
          </a:prstGeom>
          <a:blipFill>
            <a:blip r:embed="rId3"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9"/>
          <a:stretch>
            <a:fillRect/>
          </a:stretch>
        </p:blipFill>
        <p:spPr>
          <a:xfrm>
            <a:off x="6490335" y="2302510"/>
            <a:ext cx="1068070" cy="1530350"/>
          </a:xfrm>
          <a:prstGeom prst="rect">
            <a:avLst/>
          </a:prstGeom>
        </p:spPr>
      </p:pic>
      <p:pic>
        <p:nvPicPr>
          <p:cNvPr id="4" name="图片 3"/>
          <p:cNvPicPr>
            <a:picLocks noChangeAspect="1"/>
          </p:cNvPicPr>
          <p:nvPr/>
        </p:nvPicPr>
        <p:blipFill>
          <a:blip r:embed="rId10"/>
          <a:stretch>
            <a:fillRect/>
          </a:stretch>
        </p:blipFill>
        <p:spPr>
          <a:xfrm>
            <a:off x="7558405" y="2302510"/>
            <a:ext cx="1079500" cy="1535430"/>
          </a:xfrm>
          <a:prstGeom prst="rect">
            <a:avLst/>
          </a:prstGeom>
        </p:spPr>
      </p:pic>
      <p:sp>
        <p:nvSpPr>
          <p:cNvPr id="5" name="文本框 4"/>
          <p:cNvSpPr txBox="1"/>
          <p:nvPr/>
        </p:nvSpPr>
        <p:spPr>
          <a:xfrm>
            <a:off x="6676390" y="1116965"/>
            <a:ext cx="1906270" cy="583565"/>
          </a:xfrm>
          <a:prstGeom prst="rect">
            <a:avLst/>
          </a:prstGeom>
          <a:noFill/>
        </p:spPr>
        <p:txBody>
          <a:bodyPr wrap="square" rtlCol="0">
            <a:spAutoFit/>
          </a:bodyPr>
          <a:lstStyle/>
          <a:p>
            <a:r>
              <a:rPr lang="zh-CN" altLang="en-US" sz="1600" b="1">
                <a:solidFill>
                  <a:schemeClr val="tx1"/>
                </a:solidFill>
                <a:latin typeface="宋体" panose="02010600030101010101" pitchFamily="2" charset="-122"/>
                <a:ea typeface="宋体" panose="02010600030101010101" pitchFamily="2" charset="-122"/>
              </a:rPr>
              <a:t>在大货车上进行测试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3" name="object 2"/>
          <p:cNvSpPr/>
          <p:nvPr/>
        </p:nvSpPr>
        <p:spPr>
          <a:xfrm>
            <a:off x="611123" y="214884"/>
            <a:ext cx="361315" cy="288290"/>
          </a:xfrm>
          <a:custGeom>
            <a:avLst/>
            <a:gdLst/>
            <a:ahLst/>
            <a:cxnLst/>
            <a:rect l="l" t="t" r="r" b="b"/>
            <a:pathLst>
              <a:path w="361315" h="288290">
                <a:moveTo>
                  <a:pt x="0" y="288036"/>
                </a:moveTo>
                <a:lnTo>
                  <a:pt x="361188" y="288036"/>
                </a:lnTo>
                <a:lnTo>
                  <a:pt x="361188" y="0"/>
                </a:lnTo>
                <a:lnTo>
                  <a:pt x="0" y="0"/>
                </a:lnTo>
                <a:lnTo>
                  <a:pt x="0" y="288036"/>
                </a:lnTo>
                <a:close/>
              </a:path>
            </a:pathLst>
          </a:custGeom>
          <a:solidFill>
            <a:srgbClr val="E6412A"/>
          </a:solidFill>
        </p:spPr>
        <p:txBody>
          <a:bodyPr wrap="square" lIns="0" tIns="0" rIns="0" bIns="0" rtlCol="0"/>
          <a:lstStyle/>
          <a:p>
            <a:endParaRPr/>
          </a:p>
        </p:txBody>
      </p:sp>
      <p:sp>
        <p:nvSpPr>
          <p:cNvPr id="1049124" name="object 3"/>
          <p:cNvSpPr txBox="1">
            <a:spLocks noGrp="1"/>
          </p:cNvSpPr>
          <p:nvPr>
            <p:ph type="title"/>
          </p:nvPr>
        </p:nvSpPr>
        <p:spPr>
          <a:xfrm>
            <a:off x="1210945" y="156845"/>
            <a:ext cx="6759575" cy="320675"/>
          </a:xfrm>
          <a:prstGeom prst="rect">
            <a:avLst/>
          </a:prstGeom>
        </p:spPr>
        <p:txBody>
          <a:bodyPr vert="horz" wrap="square" lIns="0" tIns="13335" rIns="0" bIns="0" rtlCol="0">
            <a:spAutoFit/>
          </a:bodyPr>
          <a:lstStyle/>
          <a:p>
            <a:pPr marL="12700">
              <a:spcBef>
                <a:spcPts val="105"/>
              </a:spcBef>
            </a:pPr>
            <a:r>
              <a:rPr lang="en-US" dirty="0"/>
              <a:t>3.1</a:t>
            </a:r>
            <a:r>
              <a:rPr lang="zh-CN" altLang="en-US" dirty="0"/>
              <a:t>商业模式</a:t>
            </a:r>
            <a:r>
              <a:rPr lang="en-US" altLang="zh-CN" dirty="0"/>
              <a:t>——</a:t>
            </a:r>
            <a:r>
              <a:rPr b="1" dirty="0" err="1"/>
              <a:t>竞</a:t>
            </a:r>
            <a:r>
              <a:rPr b="1" dirty="0" err="1">
                <a:latin typeface="黑体" panose="02010609060101010101" charset="-122"/>
              </a:rPr>
              <a:t>品</a:t>
            </a:r>
            <a:r>
              <a:rPr b="1" dirty="0" err="1"/>
              <a:t>分析</a:t>
            </a:r>
            <a:r>
              <a:rPr sz="1800" dirty="0" err="1"/>
              <a:t>（下述产品在该领域具有代表性</a:t>
            </a:r>
            <a:r>
              <a:rPr lang="zh-CN" altLang="en-US" sz="1800" dirty="0"/>
              <a:t>）</a:t>
            </a:r>
          </a:p>
        </p:txBody>
      </p:sp>
      <p:sp>
        <p:nvSpPr>
          <p:cNvPr id="1049125" name="object 45"/>
          <p:cNvSpPr/>
          <p:nvPr/>
        </p:nvSpPr>
        <p:spPr>
          <a:xfrm>
            <a:off x="539115"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26" name="object 46"/>
          <p:cNvSpPr/>
          <p:nvPr/>
        </p:nvSpPr>
        <p:spPr>
          <a:xfrm>
            <a:off x="1555114"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27" name="object 47"/>
          <p:cNvSpPr/>
          <p:nvPr/>
        </p:nvSpPr>
        <p:spPr>
          <a:xfrm>
            <a:off x="2547620"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28" name="object 48"/>
          <p:cNvSpPr/>
          <p:nvPr/>
        </p:nvSpPr>
        <p:spPr>
          <a:xfrm>
            <a:off x="3656965"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29" name="object 49"/>
          <p:cNvSpPr/>
          <p:nvPr/>
        </p:nvSpPr>
        <p:spPr>
          <a:xfrm>
            <a:off x="4710429"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30" name="object 50"/>
          <p:cNvSpPr/>
          <p:nvPr/>
        </p:nvSpPr>
        <p:spPr>
          <a:xfrm>
            <a:off x="5739129"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31" name="object 51"/>
          <p:cNvSpPr/>
          <p:nvPr/>
        </p:nvSpPr>
        <p:spPr>
          <a:xfrm>
            <a:off x="6673850" y="502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32" name="object 52"/>
          <p:cNvSpPr/>
          <p:nvPr/>
        </p:nvSpPr>
        <p:spPr>
          <a:xfrm>
            <a:off x="7587615" y="1212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33" name="object 53"/>
          <p:cNvSpPr/>
          <p:nvPr/>
        </p:nvSpPr>
        <p:spPr>
          <a:xfrm>
            <a:off x="8502650" y="45084"/>
            <a:ext cx="0" cy="4610100"/>
          </a:xfrm>
          <a:custGeom>
            <a:avLst/>
            <a:gdLst/>
            <a:ahLst/>
            <a:cxnLst/>
            <a:rect l="l" t="t" r="r" b="b"/>
            <a:pathLst>
              <a:path h="4610100">
                <a:moveTo>
                  <a:pt x="0" y="0"/>
                </a:moveTo>
                <a:lnTo>
                  <a:pt x="0" y="4610100"/>
                </a:lnTo>
              </a:path>
            </a:pathLst>
          </a:custGeom>
          <a:ln w="12700">
            <a:solidFill>
              <a:srgbClr val="FFFFFF"/>
            </a:solidFill>
          </a:ln>
        </p:spPr>
        <p:txBody>
          <a:bodyPr wrap="square" lIns="0" tIns="0" rIns="0" bIns="0" rtlCol="0"/>
          <a:lstStyle/>
          <a:p>
            <a:endParaRPr/>
          </a:p>
        </p:txBody>
      </p:sp>
      <p:sp>
        <p:nvSpPr>
          <p:cNvPr id="1049134" name="object 4"/>
          <p:cNvSpPr/>
          <p:nvPr/>
        </p:nvSpPr>
        <p:spPr>
          <a:xfrm>
            <a:off x="41208" y="503008"/>
            <a:ext cx="1159679" cy="542448"/>
          </a:xfrm>
          <a:custGeom>
            <a:avLst/>
            <a:gdLst/>
            <a:ahLst/>
            <a:cxnLst/>
            <a:rect l="l" t="t" r="r" b="b"/>
            <a:pathLst>
              <a:path w="1015365" h="475615">
                <a:moveTo>
                  <a:pt x="0" y="475614"/>
                </a:moveTo>
                <a:lnTo>
                  <a:pt x="1014984" y="475614"/>
                </a:lnTo>
                <a:lnTo>
                  <a:pt x="1014984" y="0"/>
                </a:lnTo>
                <a:lnTo>
                  <a:pt x="0" y="0"/>
                </a:lnTo>
                <a:lnTo>
                  <a:pt x="0" y="475614"/>
                </a:lnTo>
                <a:close/>
              </a:path>
            </a:pathLst>
          </a:custGeom>
          <a:solidFill>
            <a:srgbClr val="E64135"/>
          </a:solidFill>
        </p:spPr>
        <p:txBody>
          <a:bodyPr wrap="square" lIns="0" tIns="0" rIns="0" bIns="0" rtlCol="0"/>
          <a:lstStyle/>
          <a:p>
            <a:endParaRPr/>
          </a:p>
        </p:txBody>
      </p:sp>
      <p:sp>
        <p:nvSpPr>
          <p:cNvPr id="1049135" name="object 5"/>
          <p:cNvSpPr/>
          <p:nvPr/>
        </p:nvSpPr>
        <p:spPr>
          <a:xfrm>
            <a:off x="1200454" y="503008"/>
            <a:ext cx="1135021" cy="542448"/>
          </a:xfrm>
          <a:custGeom>
            <a:avLst/>
            <a:gdLst/>
            <a:ahLst/>
            <a:cxnLst/>
            <a:rect l="l" t="t" r="r" b="b"/>
            <a:pathLst>
              <a:path w="993775" h="475615">
                <a:moveTo>
                  <a:pt x="0" y="475614"/>
                </a:moveTo>
                <a:lnTo>
                  <a:pt x="993647" y="475614"/>
                </a:lnTo>
                <a:lnTo>
                  <a:pt x="993647" y="0"/>
                </a:lnTo>
                <a:lnTo>
                  <a:pt x="0" y="0"/>
                </a:lnTo>
                <a:lnTo>
                  <a:pt x="0" y="475614"/>
                </a:lnTo>
                <a:close/>
              </a:path>
            </a:pathLst>
          </a:custGeom>
          <a:solidFill>
            <a:srgbClr val="E64135"/>
          </a:solidFill>
        </p:spPr>
        <p:txBody>
          <a:bodyPr wrap="square" lIns="0" tIns="0" rIns="0" bIns="0" rtlCol="0"/>
          <a:lstStyle/>
          <a:p>
            <a:endParaRPr/>
          </a:p>
        </p:txBody>
      </p:sp>
      <p:sp>
        <p:nvSpPr>
          <p:cNvPr id="1049136" name="object 6"/>
          <p:cNvSpPr/>
          <p:nvPr/>
        </p:nvSpPr>
        <p:spPr>
          <a:xfrm>
            <a:off x="2335328" y="503008"/>
            <a:ext cx="1267742" cy="542448"/>
          </a:xfrm>
          <a:custGeom>
            <a:avLst/>
            <a:gdLst/>
            <a:ahLst/>
            <a:cxnLst/>
            <a:rect l="l" t="t" r="r" b="b"/>
            <a:pathLst>
              <a:path w="1109979" h="475615">
                <a:moveTo>
                  <a:pt x="0" y="475614"/>
                </a:moveTo>
                <a:lnTo>
                  <a:pt x="1109472" y="475614"/>
                </a:lnTo>
                <a:lnTo>
                  <a:pt x="1109472" y="0"/>
                </a:lnTo>
                <a:lnTo>
                  <a:pt x="0" y="0"/>
                </a:lnTo>
                <a:lnTo>
                  <a:pt x="0" y="475614"/>
                </a:lnTo>
                <a:close/>
              </a:path>
            </a:pathLst>
          </a:custGeom>
          <a:solidFill>
            <a:srgbClr val="E64135"/>
          </a:solidFill>
        </p:spPr>
        <p:txBody>
          <a:bodyPr wrap="square" lIns="0" tIns="0" rIns="0" bIns="0" rtlCol="0"/>
          <a:lstStyle/>
          <a:p>
            <a:endParaRPr/>
          </a:p>
        </p:txBody>
      </p:sp>
      <p:sp>
        <p:nvSpPr>
          <p:cNvPr id="1049137" name="object 7"/>
          <p:cNvSpPr/>
          <p:nvPr/>
        </p:nvSpPr>
        <p:spPr>
          <a:xfrm>
            <a:off x="3602491" y="503008"/>
            <a:ext cx="1203195" cy="542448"/>
          </a:xfrm>
          <a:custGeom>
            <a:avLst/>
            <a:gdLst/>
            <a:ahLst/>
            <a:cxnLst/>
            <a:rect l="l" t="t" r="r" b="b"/>
            <a:pathLst>
              <a:path w="1053464" h="475615">
                <a:moveTo>
                  <a:pt x="0" y="475614"/>
                </a:moveTo>
                <a:lnTo>
                  <a:pt x="1053084" y="475614"/>
                </a:lnTo>
                <a:lnTo>
                  <a:pt x="1053084" y="0"/>
                </a:lnTo>
                <a:lnTo>
                  <a:pt x="0" y="0"/>
                </a:lnTo>
                <a:lnTo>
                  <a:pt x="0" y="475614"/>
                </a:lnTo>
                <a:close/>
              </a:path>
            </a:pathLst>
          </a:custGeom>
          <a:solidFill>
            <a:srgbClr val="E64135"/>
          </a:solidFill>
        </p:spPr>
        <p:txBody>
          <a:bodyPr wrap="square" lIns="0" tIns="0" rIns="0" bIns="0" rtlCol="0"/>
          <a:lstStyle/>
          <a:p>
            <a:endParaRPr/>
          </a:p>
        </p:txBody>
      </p:sp>
      <p:sp>
        <p:nvSpPr>
          <p:cNvPr id="1049138" name="object 8"/>
          <p:cNvSpPr/>
          <p:nvPr/>
        </p:nvSpPr>
        <p:spPr>
          <a:xfrm>
            <a:off x="4805251" y="503008"/>
            <a:ext cx="1174910" cy="542448"/>
          </a:xfrm>
          <a:custGeom>
            <a:avLst/>
            <a:gdLst/>
            <a:ahLst/>
            <a:cxnLst/>
            <a:rect l="l" t="t" r="r" b="b"/>
            <a:pathLst>
              <a:path w="1028700" h="475615">
                <a:moveTo>
                  <a:pt x="0" y="475614"/>
                </a:moveTo>
                <a:lnTo>
                  <a:pt x="1028700" y="475614"/>
                </a:lnTo>
                <a:lnTo>
                  <a:pt x="1028700" y="0"/>
                </a:lnTo>
                <a:lnTo>
                  <a:pt x="0" y="0"/>
                </a:lnTo>
                <a:lnTo>
                  <a:pt x="0" y="475614"/>
                </a:lnTo>
                <a:close/>
              </a:path>
            </a:pathLst>
          </a:custGeom>
          <a:solidFill>
            <a:srgbClr val="E64135"/>
          </a:solidFill>
        </p:spPr>
        <p:txBody>
          <a:bodyPr wrap="square" lIns="0" tIns="0" rIns="0" bIns="0" rtlCol="0"/>
          <a:lstStyle/>
          <a:p>
            <a:endParaRPr/>
          </a:p>
        </p:txBody>
      </p:sp>
      <p:sp>
        <p:nvSpPr>
          <p:cNvPr id="1049139" name="object 9"/>
          <p:cNvSpPr/>
          <p:nvPr/>
        </p:nvSpPr>
        <p:spPr>
          <a:xfrm>
            <a:off x="5980160" y="503008"/>
            <a:ext cx="1067571" cy="542448"/>
          </a:xfrm>
          <a:custGeom>
            <a:avLst/>
            <a:gdLst/>
            <a:ahLst/>
            <a:cxnLst/>
            <a:rect l="l" t="t" r="r" b="b"/>
            <a:pathLst>
              <a:path w="934720" h="475615">
                <a:moveTo>
                  <a:pt x="0" y="475614"/>
                </a:moveTo>
                <a:lnTo>
                  <a:pt x="934212" y="475614"/>
                </a:lnTo>
                <a:lnTo>
                  <a:pt x="934212" y="0"/>
                </a:lnTo>
                <a:lnTo>
                  <a:pt x="0" y="0"/>
                </a:lnTo>
                <a:lnTo>
                  <a:pt x="0" y="475614"/>
                </a:lnTo>
                <a:close/>
              </a:path>
            </a:pathLst>
          </a:custGeom>
          <a:solidFill>
            <a:srgbClr val="E64135"/>
          </a:solidFill>
        </p:spPr>
        <p:txBody>
          <a:bodyPr wrap="square" lIns="0" tIns="0" rIns="0" bIns="0" rtlCol="0"/>
          <a:lstStyle/>
          <a:p>
            <a:endParaRPr/>
          </a:p>
        </p:txBody>
      </p:sp>
      <p:sp>
        <p:nvSpPr>
          <p:cNvPr id="1049140" name="object 10"/>
          <p:cNvSpPr/>
          <p:nvPr/>
        </p:nvSpPr>
        <p:spPr>
          <a:xfrm>
            <a:off x="7047151" y="503008"/>
            <a:ext cx="1044364" cy="542448"/>
          </a:xfrm>
          <a:custGeom>
            <a:avLst/>
            <a:gdLst/>
            <a:ahLst/>
            <a:cxnLst/>
            <a:rect l="l" t="t" r="r" b="b"/>
            <a:pathLst>
              <a:path w="914400" h="475615">
                <a:moveTo>
                  <a:pt x="0" y="475614"/>
                </a:moveTo>
                <a:lnTo>
                  <a:pt x="914400" y="475614"/>
                </a:lnTo>
                <a:lnTo>
                  <a:pt x="914400" y="0"/>
                </a:lnTo>
                <a:lnTo>
                  <a:pt x="0" y="0"/>
                </a:lnTo>
                <a:lnTo>
                  <a:pt x="0" y="475614"/>
                </a:lnTo>
                <a:close/>
              </a:path>
            </a:pathLst>
          </a:custGeom>
          <a:solidFill>
            <a:srgbClr val="E64135"/>
          </a:solidFill>
        </p:spPr>
        <p:txBody>
          <a:bodyPr wrap="square" lIns="0" tIns="0" rIns="0" bIns="0" rtlCol="0"/>
          <a:lstStyle/>
          <a:p>
            <a:endParaRPr/>
          </a:p>
        </p:txBody>
      </p:sp>
      <p:sp>
        <p:nvSpPr>
          <p:cNvPr id="1049141" name="object 11"/>
          <p:cNvSpPr/>
          <p:nvPr/>
        </p:nvSpPr>
        <p:spPr>
          <a:xfrm>
            <a:off x="8091516" y="503008"/>
            <a:ext cx="1044364" cy="542448"/>
          </a:xfrm>
          <a:custGeom>
            <a:avLst/>
            <a:gdLst/>
            <a:ahLst/>
            <a:cxnLst/>
            <a:rect l="l" t="t" r="r" b="b"/>
            <a:pathLst>
              <a:path w="914400" h="475615">
                <a:moveTo>
                  <a:pt x="0" y="475614"/>
                </a:moveTo>
                <a:lnTo>
                  <a:pt x="914400" y="475614"/>
                </a:lnTo>
                <a:lnTo>
                  <a:pt x="914400" y="0"/>
                </a:lnTo>
                <a:lnTo>
                  <a:pt x="0" y="0"/>
                </a:lnTo>
                <a:lnTo>
                  <a:pt x="0" y="475614"/>
                </a:lnTo>
                <a:close/>
              </a:path>
            </a:pathLst>
          </a:custGeom>
          <a:solidFill>
            <a:srgbClr val="E64135"/>
          </a:solidFill>
        </p:spPr>
        <p:txBody>
          <a:bodyPr wrap="square" lIns="0" tIns="0" rIns="0" bIns="0" rtlCol="0"/>
          <a:lstStyle/>
          <a:p>
            <a:endParaRPr/>
          </a:p>
        </p:txBody>
      </p:sp>
      <p:sp>
        <p:nvSpPr>
          <p:cNvPr id="1049142" name="object 36"/>
          <p:cNvSpPr/>
          <p:nvPr/>
        </p:nvSpPr>
        <p:spPr>
          <a:xfrm>
            <a:off x="41208" y="3701209"/>
            <a:ext cx="1159679" cy="1380383"/>
          </a:xfrm>
          <a:custGeom>
            <a:avLst/>
            <a:gdLst/>
            <a:ahLst/>
            <a:cxnLst/>
            <a:rect l="l" t="t" r="r" b="b"/>
            <a:pathLst>
              <a:path w="1015365" h="1348739">
                <a:moveTo>
                  <a:pt x="0" y="0"/>
                </a:moveTo>
                <a:lnTo>
                  <a:pt x="1014984" y="0"/>
                </a:lnTo>
                <a:lnTo>
                  <a:pt x="1014984" y="1348739"/>
                </a:lnTo>
                <a:lnTo>
                  <a:pt x="0" y="1348739"/>
                </a:lnTo>
                <a:lnTo>
                  <a:pt x="0" y="0"/>
                </a:lnTo>
                <a:close/>
              </a:path>
            </a:pathLst>
          </a:custGeom>
          <a:solidFill>
            <a:srgbClr val="F4E7E7"/>
          </a:solidFill>
        </p:spPr>
        <p:txBody>
          <a:bodyPr wrap="square" lIns="0" tIns="0" rIns="0" bIns="0" rtlCol="0"/>
          <a:lstStyle/>
          <a:p>
            <a:endParaRPr/>
          </a:p>
        </p:txBody>
      </p:sp>
      <p:sp>
        <p:nvSpPr>
          <p:cNvPr id="1049143" name="object 37"/>
          <p:cNvSpPr/>
          <p:nvPr/>
        </p:nvSpPr>
        <p:spPr>
          <a:xfrm>
            <a:off x="1200454" y="3701209"/>
            <a:ext cx="1135021" cy="1380383"/>
          </a:xfrm>
          <a:custGeom>
            <a:avLst/>
            <a:gdLst/>
            <a:ahLst/>
            <a:cxnLst/>
            <a:rect l="l" t="t" r="r" b="b"/>
            <a:pathLst>
              <a:path w="993775" h="1348739">
                <a:moveTo>
                  <a:pt x="0" y="0"/>
                </a:moveTo>
                <a:lnTo>
                  <a:pt x="993647" y="0"/>
                </a:lnTo>
                <a:lnTo>
                  <a:pt x="993647" y="1348739"/>
                </a:lnTo>
                <a:lnTo>
                  <a:pt x="0" y="1348739"/>
                </a:lnTo>
                <a:lnTo>
                  <a:pt x="0" y="0"/>
                </a:lnTo>
                <a:close/>
              </a:path>
            </a:pathLst>
          </a:custGeom>
          <a:solidFill>
            <a:srgbClr val="F4E7E7"/>
          </a:solidFill>
        </p:spPr>
        <p:txBody>
          <a:bodyPr wrap="square" lIns="0" tIns="0" rIns="0" bIns="0" rtlCol="0"/>
          <a:lstStyle/>
          <a:p>
            <a:endParaRPr/>
          </a:p>
        </p:txBody>
      </p:sp>
      <p:sp>
        <p:nvSpPr>
          <p:cNvPr id="1049144" name="object 38"/>
          <p:cNvSpPr/>
          <p:nvPr/>
        </p:nvSpPr>
        <p:spPr>
          <a:xfrm>
            <a:off x="2335328" y="3701209"/>
            <a:ext cx="1267742" cy="1380383"/>
          </a:xfrm>
          <a:custGeom>
            <a:avLst/>
            <a:gdLst/>
            <a:ahLst/>
            <a:cxnLst/>
            <a:rect l="l" t="t" r="r" b="b"/>
            <a:pathLst>
              <a:path w="1109979" h="1348739">
                <a:moveTo>
                  <a:pt x="0" y="0"/>
                </a:moveTo>
                <a:lnTo>
                  <a:pt x="1109472" y="0"/>
                </a:lnTo>
                <a:lnTo>
                  <a:pt x="1109472" y="1348739"/>
                </a:lnTo>
                <a:lnTo>
                  <a:pt x="0" y="1348739"/>
                </a:lnTo>
                <a:lnTo>
                  <a:pt x="0" y="0"/>
                </a:lnTo>
                <a:close/>
              </a:path>
            </a:pathLst>
          </a:custGeom>
          <a:solidFill>
            <a:srgbClr val="F4E7E7"/>
          </a:solidFill>
        </p:spPr>
        <p:txBody>
          <a:bodyPr wrap="square" lIns="0" tIns="0" rIns="0" bIns="0" rtlCol="0"/>
          <a:lstStyle/>
          <a:p>
            <a:endParaRPr/>
          </a:p>
        </p:txBody>
      </p:sp>
      <p:sp>
        <p:nvSpPr>
          <p:cNvPr id="1049145" name="object 39"/>
          <p:cNvSpPr/>
          <p:nvPr/>
        </p:nvSpPr>
        <p:spPr>
          <a:xfrm>
            <a:off x="3602491" y="3701209"/>
            <a:ext cx="1203195" cy="1380383"/>
          </a:xfrm>
          <a:custGeom>
            <a:avLst/>
            <a:gdLst/>
            <a:ahLst/>
            <a:cxnLst/>
            <a:rect l="l" t="t" r="r" b="b"/>
            <a:pathLst>
              <a:path w="1053464" h="1348739">
                <a:moveTo>
                  <a:pt x="0" y="0"/>
                </a:moveTo>
                <a:lnTo>
                  <a:pt x="1053084" y="0"/>
                </a:lnTo>
                <a:lnTo>
                  <a:pt x="1053084" y="1348739"/>
                </a:lnTo>
                <a:lnTo>
                  <a:pt x="0" y="1348739"/>
                </a:lnTo>
                <a:lnTo>
                  <a:pt x="0" y="0"/>
                </a:lnTo>
                <a:close/>
              </a:path>
            </a:pathLst>
          </a:custGeom>
          <a:solidFill>
            <a:srgbClr val="F4E7E7"/>
          </a:solidFill>
        </p:spPr>
        <p:txBody>
          <a:bodyPr wrap="square" lIns="0" tIns="0" rIns="0" bIns="0" rtlCol="0"/>
          <a:lstStyle/>
          <a:p>
            <a:endParaRPr/>
          </a:p>
        </p:txBody>
      </p:sp>
      <p:sp>
        <p:nvSpPr>
          <p:cNvPr id="1049146" name="object 40"/>
          <p:cNvSpPr/>
          <p:nvPr/>
        </p:nvSpPr>
        <p:spPr>
          <a:xfrm>
            <a:off x="4805251" y="3701209"/>
            <a:ext cx="1174910" cy="1380383"/>
          </a:xfrm>
          <a:custGeom>
            <a:avLst/>
            <a:gdLst/>
            <a:ahLst/>
            <a:cxnLst/>
            <a:rect l="l" t="t" r="r" b="b"/>
            <a:pathLst>
              <a:path w="1028700" h="1348739">
                <a:moveTo>
                  <a:pt x="0" y="0"/>
                </a:moveTo>
                <a:lnTo>
                  <a:pt x="1028700" y="0"/>
                </a:lnTo>
                <a:lnTo>
                  <a:pt x="1028700" y="1348739"/>
                </a:lnTo>
                <a:lnTo>
                  <a:pt x="0" y="1348739"/>
                </a:lnTo>
                <a:lnTo>
                  <a:pt x="0" y="0"/>
                </a:lnTo>
                <a:close/>
              </a:path>
            </a:pathLst>
          </a:custGeom>
          <a:solidFill>
            <a:srgbClr val="F4E7E7"/>
          </a:solidFill>
        </p:spPr>
        <p:txBody>
          <a:bodyPr wrap="square" lIns="0" tIns="0" rIns="0" bIns="0" rtlCol="0"/>
          <a:lstStyle/>
          <a:p>
            <a:endParaRPr/>
          </a:p>
        </p:txBody>
      </p:sp>
      <p:sp>
        <p:nvSpPr>
          <p:cNvPr id="1049147" name="object 41"/>
          <p:cNvSpPr/>
          <p:nvPr/>
        </p:nvSpPr>
        <p:spPr>
          <a:xfrm>
            <a:off x="5980160" y="3701209"/>
            <a:ext cx="1067571" cy="1380383"/>
          </a:xfrm>
          <a:custGeom>
            <a:avLst/>
            <a:gdLst/>
            <a:ahLst/>
            <a:cxnLst/>
            <a:rect l="l" t="t" r="r" b="b"/>
            <a:pathLst>
              <a:path w="934720" h="1348739">
                <a:moveTo>
                  <a:pt x="0" y="0"/>
                </a:moveTo>
                <a:lnTo>
                  <a:pt x="934212" y="0"/>
                </a:lnTo>
                <a:lnTo>
                  <a:pt x="934212" y="1348739"/>
                </a:lnTo>
                <a:lnTo>
                  <a:pt x="0" y="1348739"/>
                </a:lnTo>
                <a:lnTo>
                  <a:pt x="0" y="0"/>
                </a:lnTo>
                <a:close/>
              </a:path>
            </a:pathLst>
          </a:custGeom>
          <a:solidFill>
            <a:srgbClr val="F4E7E7"/>
          </a:solidFill>
        </p:spPr>
        <p:txBody>
          <a:bodyPr wrap="square" lIns="0" tIns="0" rIns="0" bIns="0" rtlCol="0"/>
          <a:lstStyle/>
          <a:p>
            <a:endParaRPr/>
          </a:p>
        </p:txBody>
      </p:sp>
      <p:sp>
        <p:nvSpPr>
          <p:cNvPr id="1049148" name="object 42"/>
          <p:cNvSpPr/>
          <p:nvPr/>
        </p:nvSpPr>
        <p:spPr>
          <a:xfrm>
            <a:off x="7047151" y="3701209"/>
            <a:ext cx="1044364" cy="1380382"/>
          </a:xfrm>
          <a:custGeom>
            <a:avLst/>
            <a:gdLst/>
            <a:ahLst/>
            <a:cxnLst/>
            <a:rect l="l" t="t" r="r" b="b"/>
            <a:pathLst>
              <a:path w="914400" h="1348739">
                <a:moveTo>
                  <a:pt x="0" y="0"/>
                </a:moveTo>
                <a:lnTo>
                  <a:pt x="914400" y="0"/>
                </a:lnTo>
                <a:lnTo>
                  <a:pt x="914400" y="1348739"/>
                </a:lnTo>
                <a:lnTo>
                  <a:pt x="0" y="1348739"/>
                </a:lnTo>
                <a:lnTo>
                  <a:pt x="0" y="0"/>
                </a:lnTo>
                <a:close/>
              </a:path>
            </a:pathLst>
          </a:custGeom>
          <a:solidFill>
            <a:srgbClr val="F4E7E7"/>
          </a:solidFill>
        </p:spPr>
        <p:txBody>
          <a:bodyPr wrap="square" lIns="0" tIns="0" rIns="0" bIns="0" rtlCol="0"/>
          <a:lstStyle/>
          <a:p>
            <a:endParaRPr/>
          </a:p>
        </p:txBody>
      </p:sp>
      <p:sp>
        <p:nvSpPr>
          <p:cNvPr id="1049149" name="object 43"/>
          <p:cNvSpPr/>
          <p:nvPr/>
        </p:nvSpPr>
        <p:spPr>
          <a:xfrm>
            <a:off x="8091516" y="3701209"/>
            <a:ext cx="1044364" cy="1380379"/>
          </a:xfrm>
          <a:custGeom>
            <a:avLst/>
            <a:gdLst/>
            <a:ahLst/>
            <a:cxnLst/>
            <a:rect l="l" t="t" r="r" b="b"/>
            <a:pathLst>
              <a:path w="914400" h="1348739">
                <a:moveTo>
                  <a:pt x="0" y="0"/>
                </a:moveTo>
                <a:lnTo>
                  <a:pt x="914400" y="0"/>
                </a:lnTo>
                <a:lnTo>
                  <a:pt x="914400" y="1348739"/>
                </a:lnTo>
                <a:lnTo>
                  <a:pt x="0" y="1348739"/>
                </a:lnTo>
                <a:lnTo>
                  <a:pt x="0" y="0"/>
                </a:lnTo>
                <a:close/>
              </a:path>
            </a:pathLst>
          </a:custGeom>
          <a:solidFill>
            <a:srgbClr val="F4E7E7"/>
          </a:solidFill>
        </p:spPr>
        <p:txBody>
          <a:bodyPr wrap="square" lIns="0" tIns="0" rIns="0" bIns="0" rtlCol="0"/>
          <a:lstStyle/>
          <a:p>
            <a:endParaRPr/>
          </a:p>
        </p:txBody>
      </p:sp>
      <p:sp>
        <p:nvSpPr>
          <p:cNvPr id="1049150" name="object 44"/>
          <p:cNvSpPr/>
          <p:nvPr/>
        </p:nvSpPr>
        <p:spPr>
          <a:xfrm>
            <a:off x="40774" y="502284"/>
            <a:ext cx="9095396" cy="0"/>
          </a:xfrm>
          <a:custGeom>
            <a:avLst/>
            <a:gdLst/>
            <a:ahLst/>
            <a:cxnLst/>
            <a:rect l="l" t="t" r="r" b="b"/>
            <a:pathLst>
              <a:path w="7963534">
                <a:moveTo>
                  <a:pt x="0" y="0"/>
                </a:moveTo>
                <a:lnTo>
                  <a:pt x="7963534" y="0"/>
                </a:lnTo>
              </a:path>
            </a:pathLst>
          </a:custGeom>
          <a:ln w="12700">
            <a:solidFill>
              <a:srgbClr val="FFFFFF"/>
            </a:solidFill>
          </a:ln>
        </p:spPr>
        <p:txBody>
          <a:bodyPr wrap="square" lIns="0" tIns="0" rIns="0" bIns="0" rtlCol="0"/>
          <a:lstStyle/>
          <a:p>
            <a:endParaRPr/>
          </a:p>
        </p:txBody>
      </p:sp>
      <p:sp>
        <p:nvSpPr>
          <p:cNvPr id="1049151" name="object 57"/>
          <p:cNvSpPr/>
          <p:nvPr/>
        </p:nvSpPr>
        <p:spPr>
          <a:xfrm>
            <a:off x="40774" y="5238750"/>
            <a:ext cx="9095396" cy="0"/>
          </a:xfrm>
          <a:custGeom>
            <a:avLst/>
            <a:gdLst/>
            <a:ahLst/>
            <a:cxnLst/>
            <a:rect l="l" t="t" r="r" b="b"/>
            <a:pathLst>
              <a:path w="7963534">
                <a:moveTo>
                  <a:pt x="0" y="0"/>
                </a:moveTo>
                <a:lnTo>
                  <a:pt x="7963534" y="0"/>
                </a:lnTo>
              </a:path>
            </a:pathLst>
          </a:custGeom>
          <a:ln w="12700">
            <a:solidFill>
              <a:srgbClr val="FFFFFF"/>
            </a:solidFill>
          </a:ln>
        </p:spPr>
        <p:txBody>
          <a:bodyPr wrap="square" lIns="0" tIns="0" rIns="0" bIns="0" rtlCol="0"/>
          <a:lstStyle/>
          <a:p>
            <a:endParaRPr/>
          </a:p>
        </p:txBody>
      </p:sp>
      <p:sp>
        <p:nvSpPr>
          <p:cNvPr id="1049152" name="object 58"/>
          <p:cNvSpPr txBox="1"/>
          <p:nvPr/>
        </p:nvSpPr>
        <p:spPr>
          <a:xfrm>
            <a:off x="301865" y="643510"/>
            <a:ext cx="5511922" cy="228909"/>
          </a:xfrm>
          <a:prstGeom prst="rect">
            <a:avLst/>
          </a:prstGeom>
        </p:spPr>
        <p:txBody>
          <a:bodyPr vert="horz" wrap="square" lIns="0" tIns="13335" rIns="0" bIns="0" rtlCol="0">
            <a:spAutoFit/>
          </a:bodyPr>
          <a:lstStyle/>
          <a:p>
            <a:pPr marL="12700">
              <a:lnSpc>
                <a:spcPct val="100000"/>
              </a:lnSpc>
              <a:spcBef>
                <a:spcPts val="105"/>
              </a:spcBef>
              <a:tabLst>
                <a:tab pos="1104900" algn="l"/>
                <a:tab pos="1889125" algn="l"/>
                <a:tab pos="3148330" algn="l"/>
                <a:tab pos="4100195" algn="l"/>
              </a:tabLst>
            </a:pPr>
            <a:r>
              <a:rPr sz="1400" b="1" dirty="0">
                <a:solidFill>
                  <a:srgbClr val="FFFFFF"/>
                </a:solidFill>
                <a:latin typeface="微软雅黑" panose="020B0503020204020204" charset="-122"/>
                <a:cs typeface="微软雅黑" panose="020B0503020204020204" charset="-122"/>
              </a:rPr>
              <a:t>产品</a:t>
            </a:r>
            <a:r>
              <a:rPr sz="1400" b="1" spc="5" dirty="0">
                <a:solidFill>
                  <a:srgbClr val="FFFFFF"/>
                </a:solidFill>
                <a:latin typeface="微软雅黑" panose="020B0503020204020204" charset="-122"/>
                <a:cs typeface="微软雅黑" panose="020B0503020204020204" charset="-122"/>
              </a:rPr>
              <a:t>图</a:t>
            </a:r>
            <a:r>
              <a:rPr sz="1400" b="1" dirty="0">
                <a:solidFill>
                  <a:srgbClr val="FFFFFF"/>
                </a:solidFill>
                <a:latin typeface="微软雅黑" panose="020B0503020204020204" charset="-122"/>
                <a:cs typeface="微软雅黑" panose="020B0503020204020204" charset="-122"/>
              </a:rPr>
              <a:t>	产</a:t>
            </a:r>
            <a:r>
              <a:rPr sz="1400" b="1" spc="5" dirty="0">
                <a:solidFill>
                  <a:srgbClr val="FFFFFF"/>
                </a:solidFill>
                <a:latin typeface="微软雅黑" panose="020B0503020204020204" charset="-122"/>
                <a:cs typeface="微软雅黑" panose="020B0503020204020204" charset="-122"/>
              </a:rPr>
              <a:t>品</a:t>
            </a:r>
            <a:r>
              <a:rPr sz="1400" b="1" dirty="0">
                <a:solidFill>
                  <a:srgbClr val="FFFFFF"/>
                </a:solidFill>
                <a:latin typeface="微软雅黑" panose="020B0503020204020204" charset="-122"/>
                <a:cs typeface="微软雅黑" panose="020B0503020204020204" charset="-122"/>
              </a:rPr>
              <a:t>	</a:t>
            </a:r>
            <a:r>
              <a:rPr sz="1400" b="1" dirty="0">
                <a:solidFill>
                  <a:schemeClr val="bg1"/>
                </a:solidFill>
                <a:latin typeface="微软雅黑" panose="020B0503020204020204" charset="-122"/>
                <a:cs typeface="微软雅黑" panose="020B0503020204020204" charset="-122"/>
              </a:rPr>
              <a:t>搭配摄像</a:t>
            </a:r>
            <a:r>
              <a:rPr sz="1400" b="1" spc="5" dirty="0">
                <a:solidFill>
                  <a:schemeClr val="bg1"/>
                </a:solidFill>
                <a:latin typeface="微软雅黑" panose="020B0503020204020204" charset="-122"/>
                <a:cs typeface="微软雅黑" panose="020B0503020204020204" charset="-122"/>
              </a:rPr>
              <a:t>头</a:t>
            </a:r>
            <a:r>
              <a:rPr sz="1400" b="1" dirty="0">
                <a:solidFill>
                  <a:srgbClr val="252525"/>
                </a:solidFill>
                <a:latin typeface="微软雅黑" panose="020B0503020204020204" charset="-122"/>
                <a:cs typeface="微软雅黑" panose="020B0503020204020204" charset="-122"/>
              </a:rPr>
              <a:t>	</a:t>
            </a:r>
            <a:r>
              <a:rPr sz="1400" b="1" dirty="0">
                <a:solidFill>
                  <a:srgbClr val="FFFFFF"/>
                </a:solidFill>
                <a:latin typeface="微软雅黑" panose="020B0503020204020204" charset="-122"/>
                <a:cs typeface="微软雅黑" panose="020B0503020204020204" charset="-122"/>
              </a:rPr>
              <a:t>处理</a:t>
            </a:r>
            <a:r>
              <a:rPr sz="1400" b="1" spc="5" dirty="0">
                <a:solidFill>
                  <a:srgbClr val="FFFFFF"/>
                </a:solidFill>
                <a:latin typeface="微软雅黑" panose="020B0503020204020204" charset="-122"/>
                <a:cs typeface="微软雅黑" panose="020B0503020204020204" charset="-122"/>
              </a:rPr>
              <a:t>器</a:t>
            </a:r>
            <a:r>
              <a:rPr sz="1400" b="1" dirty="0">
                <a:solidFill>
                  <a:srgbClr val="FFFFFF"/>
                </a:solidFill>
                <a:latin typeface="微软雅黑" panose="020B0503020204020204" charset="-122"/>
                <a:cs typeface="微软雅黑" panose="020B0503020204020204" charset="-122"/>
              </a:rPr>
              <a:t>	</a:t>
            </a:r>
            <a:r>
              <a:rPr lang="en-US" sz="1400" b="1" dirty="0">
                <a:solidFill>
                  <a:srgbClr val="FFFFFF"/>
                </a:solidFill>
                <a:latin typeface="微软雅黑" panose="020B0503020204020204" charset="-122"/>
                <a:cs typeface="微软雅黑" panose="020B0503020204020204" charset="-122"/>
              </a:rPr>
              <a:t>     </a:t>
            </a:r>
            <a:r>
              <a:rPr sz="1400" b="1" dirty="0" err="1">
                <a:solidFill>
                  <a:srgbClr val="FFFFFF"/>
                </a:solidFill>
                <a:latin typeface="微软雅黑" panose="020B0503020204020204" charset="-122"/>
                <a:cs typeface="微软雅黑" panose="020B0503020204020204" charset="-122"/>
              </a:rPr>
              <a:t>操作系</a:t>
            </a:r>
            <a:r>
              <a:rPr sz="1400" b="1" spc="5" dirty="0" err="1">
                <a:solidFill>
                  <a:srgbClr val="FFFFFF"/>
                </a:solidFill>
                <a:latin typeface="微软雅黑" panose="020B0503020204020204" charset="-122"/>
                <a:cs typeface="微软雅黑" panose="020B0503020204020204" charset="-122"/>
              </a:rPr>
              <a:t>统</a:t>
            </a:r>
            <a:endParaRPr sz="1400" dirty="0">
              <a:latin typeface="微软雅黑" panose="020B0503020204020204" charset="-122"/>
              <a:cs typeface="微软雅黑" panose="020B0503020204020204" charset="-122"/>
            </a:endParaRPr>
          </a:p>
        </p:txBody>
      </p:sp>
      <p:sp>
        <p:nvSpPr>
          <p:cNvPr id="1049153" name="object 59"/>
          <p:cNvSpPr txBox="1"/>
          <p:nvPr/>
        </p:nvSpPr>
        <p:spPr>
          <a:xfrm>
            <a:off x="6184650" y="650215"/>
            <a:ext cx="435877" cy="273758"/>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微软雅黑" panose="020B0503020204020204" charset="-122"/>
                <a:cs typeface="微软雅黑" panose="020B0503020204020204" charset="-122"/>
              </a:rPr>
              <a:t>存</a:t>
            </a:r>
            <a:r>
              <a:rPr sz="1400" b="1" spc="5" dirty="0">
                <a:solidFill>
                  <a:srgbClr val="FFFFFF"/>
                </a:solidFill>
                <a:latin typeface="微软雅黑" panose="020B0503020204020204" charset="-122"/>
                <a:cs typeface="微软雅黑" panose="020B0503020204020204" charset="-122"/>
              </a:rPr>
              <a:t>储</a:t>
            </a:r>
            <a:endParaRPr sz="1400" dirty="0">
              <a:latin typeface="微软雅黑" panose="020B0503020204020204" charset="-122"/>
              <a:cs typeface="微软雅黑" panose="020B0503020204020204" charset="-122"/>
            </a:endParaRPr>
          </a:p>
        </p:txBody>
      </p:sp>
      <p:sp>
        <p:nvSpPr>
          <p:cNvPr id="1049154" name="object 60"/>
          <p:cNvSpPr txBox="1"/>
          <p:nvPr/>
        </p:nvSpPr>
        <p:spPr>
          <a:xfrm>
            <a:off x="7351324" y="643510"/>
            <a:ext cx="435877" cy="273758"/>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微软雅黑" panose="020B0503020204020204" charset="-122"/>
                <a:cs typeface="微软雅黑" panose="020B0503020204020204" charset="-122"/>
              </a:rPr>
              <a:t>价</a:t>
            </a:r>
            <a:r>
              <a:rPr sz="1400" b="1" spc="5" dirty="0">
                <a:solidFill>
                  <a:srgbClr val="FFFFFF"/>
                </a:solidFill>
                <a:latin typeface="微软雅黑" panose="020B0503020204020204" charset="-122"/>
                <a:cs typeface="微软雅黑" panose="020B0503020204020204" charset="-122"/>
              </a:rPr>
              <a:t>格</a:t>
            </a:r>
            <a:endParaRPr sz="1400">
              <a:latin typeface="微软雅黑" panose="020B0503020204020204" charset="-122"/>
              <a:cs typeface="微软雅黑" panose="020B0503020204020204" charset="-122"/>
            </a:endParaRPr>
          </a:p>
        </p:txBody>
      </p:sp>
      <p:sp>
        <p:nvSpPr>
          <p:cNvPr id="1049155" name="object 61"/>
          <p:cNvSpPr txBox="1"/>
          <p:nvPr/>
        </p:nvSpPr>
        <p:spPr>
          <a:xfrm>
            <a:off x="8395688" y="643510"/>
            <a:ext cx="435877" cy="273758"/>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微软雅黑" panose="020B0503020204020204" charset="-122"/>
                <a:cs typeface="微软雅黑" panose="020B0503020204020204" charset="-122"/>
              </a:rPr>
              <a:t>功</a:t>
            </a:r>
            <a:r>
              <a:rPr sz="1400" b="1" spc="5" dirty="0">
                <a:solidFill>
                  <a:srgbClr val="FFFFFF"/>
                </a:solidFill>
                <a:latin typeface="微软雅黑" panose="020B0503020204020204" charset="-122"/>
                <a:cs typeface="微软雅黑" panose="020B0503020204020204" charset="-122"/>
              </a:rPr>
              <a:t>能</a:t>
            </a:r>
            <a:endParaRPr sz="1400">
              <a:latin typeface="微软雅黑" panose="020B0503020204020204" charset="-122"/>
              <a:cs typeface="微软雅黑" panose="020B0503020204020204" charset="-122"/>
            </a:endParaRPr>
          </a:p>
        </p:txBody>
      </p:sp>
      <p:sp>
        <p:nvSpPr>
          <p:cNvPr id="1049156" name="object 80"/>
          <p:cNvSpPr txBox="1"/>
          <p:nvPr/>
        </p:nvSpPr>
        <p:spPr>
          <a:xfrm>
            <a:off x="1087230" y="4164097"/>
            <a:ext cx="1024474" cy="457200"/>
          </a:xfrm>
          <a:prstGeom prst="rect">
            <a:avLst/>
          </a:prstGeom>
        </p:spPr>
        <p:txBody>
          <a:bodyPr vert="horz" wrap="square" lIns="0" tIns="13335" rIns="0" bIns="0" rtlCol="0">
            <a:spAutoFit/>
          </a:bodyPr>
          <a:lstStyle/>
          <a:p>
            <a:pPr marL="12700" algn="just">
              <a:lnSpc>
                <a:spcPct val="100000"/>
              </a:lnSpc>
              <a:spcBef>
                <a:spcPts val="105"/>
              </a:spcBef>
            </a:pPr>
            <a:r>
              <a:rPr lang="zh-CN" altLang="en-US" sz="1400" b="1" spc="-5" dirty="0">
                <a:solidFill>
                  <a:srgbClr val="E64135"/>
                </a:solidFill>
                <a:latin typeface="黑体" panose="02010609060101010101" charset="-122"/>
                <a:ea typeface="黑体" panose="02010609060101010101" charset="-122"/>
                <a:cs typeface="Arial" panose="020B0604020202020204"/>
              </a:rPr>
              <a:t>  </a:t>
            </a:r>
            <a:endParaRPr lang="en-US" altLang="zh-CN" sz="1400" b="1" spc="-5" dirty="0">
              <a:solidFill>
                <a:srgbClr val="E64135"/>
              </a:solidFill>
              <a:latin typeface="黑体" panose="02010609060101010101" charset="-122"/>
              <a:ea typeface="黑体" panose="02010609060101010101" charset="-122"/>
              <a:cs typeface="Arial" panose="020B0604020202020204"/>
            </a:endParaRPr>
          </a:p>
          <a:p>
            <a:pPr marL="12700" algn="just">
              <a:lnSpc>
                <a:spcPct val="100000"/>
              </a:lnSpc>
              <a:spcBef>
                <a:spcPts val="105"/>
              </a:spcBef>
            </a:pPr>
            <a:r>
              <a:rPr sz="1400" b="1" spc="-5" dirty="0">
                <a:solidFill>
                  <a:srgbClr val="E64135"/>
                </a:solidFill>
                <a:latin typeface="黑体" panose="02010609060101010101" charset="-122"/>
                <a:ea typeface="黑体" panose="02010609060101010101" charset="-122"/>
                <a:cs typeface="Arial" panose="020B0604020202020204"/>
              </a:rPr>
              <a:t>“</a:t>
            </a:r>
            <a:r>
              <a:rPr lang="zh-CN" sz="1400" b="1" spc="-5" dirty="0">
                <a:solidFill>
                  <a:srgbClr val="E64135"/>
                </a:solidFill>
                <a:latin typeface="黑体" panose="02010609060101010101" charset="-122"/>
                <a:ea typeface="黑体" panose="02010609060101010101" charset="-122"/>
                <a:cs typeface="Arial" panose="020B0604020202020204"/>
              </a:rPr>
              <a:t>护航者</a:t>
            </a:r>
            <a:r>
              <a:rPr sz="1400" b="1" dirty="0">
                <a:solidFill>
                  <a:srgbClr val="E64135"/>
                </a:solidFill>
                <a:latin typeface="黑体" panose="02010609060101010101" charset="-122"/>
                <a:ea typeface="黑体" panose="02010609060101010101" charset="-122"/>
                <a:cs typeface="Arial" panose="020B0604020202020204"/>
              </a:rPr>
              <a:t>”</a:t>
            </a:r>
            <a:endParaRPr sz="1400" b="1" dirty="0">
              <a:latin typeface="黑体" panose="02010609060101010101" charset="-122"/>
              <a:ea typeface="黑体" panose="02010609060101010101" charset="-122"/>
              <a:cs typeface="Arial" panose="020B0604020202020204"/>
            </a:endParaRPr>
          </a:p>
        </p:txBody>
      </p:sp>
      <p:sp>
        <p:nvSpPr>
          <p:cNvPr id="1049157" name="object 81"/>
          <p:cNvSpPr txBox="1"/>
          <p:nvPr/>
        </p:nvSpPr>
        <p:spPr>
          <a:xfrm>
            <a:off x="2073604" y="4294722"/>
            <a:ext cx="1103110" cy="446126"/>
          </a:xfrm>
          <a:prstGeom prst="rect">
            <a:avLst/>
          </a:prstGeom>
        </p:spPr>
        <p:txBody>
          <a:bodyPr vert="horz" wrap="square" lIns="0" tIns="12700" rIns="0" bIns="0" rtlCol="0">
            <a:spAutoFit/>
          </a:bodyPr>
          <a:lstStyle/>
          <a:p>
            <a:pPr marL="177800" marR="5080" indent="-165100">
              <a:lnSpc>
                <a:spcPct val="100000"/>
              </a:lnSpc>
              <a:spcBef>
                <a:spcPts val="100"/>
              </a:spcBef>
            </a:pPr>
            <a:r>
              <a:rPr sz="1200" b="1" dirty="0">
                <a:solidFill>
                  <a:srgbClr val="252525"/>
                </a:solidFill>
                <a:latin typeface="微软雅黑" panose="020B0503020204020204" charset="-122"/>
                <a:cs typeface="微软雅黑" panose="020B0503020204020204" charset="-122"/>
              </a:rPr>
              <a:t>F</a:t>
            </a:r>
            <a:r>
              <a:rPr sz="1200" b="1" spc="-5" dirty="0">
                <a:solidFill>
                  <a:srgbClr val="252525"/>
                </a:solidFill>
                <a:latin typeface="微软雅黑" panose="020B0503020204020204" charset="-122"/>
                <a:cs typeface="微软雅黑" panose="020B0503020204020204" charset="-122"/>
              </a:rPr>
              <a:t>H</a:t>
            </a:r>
            <a:r>
              <a:rPr sz="1200" b="1" dirty="0">
                <a:solidFill>
                  <a:srgbClr val="252525"/>
                </a:solidFill>
                <a:latin typeface="微软雅黑" panose="020B0503020204020204" charset="-122"/>
                <a:cs typeface="微软雅黑" panose="020B0503020204020204" charset="-122"/>
              </a:rPr>
              <a:t>D摄像头配 红外功能</a:t>
            </a:r>
            <a:endParaRPr sz="1200" dirty="0">
              <a:latin typeface="微软雅黑" panose="020B0503020204020204" charset="-122"/>
              <a:cs typeface="微软雅黑" panose="020B0503020204020204" charset="-122"/>
            </a:endParaRPr>
          </a:p>
        </p:txBody>
      </p:sp>
      <p:sp>
        <p:nvSpPr>
          <p:cNvPr id="1049158" name="object 82"/>
          <p:cNvSpPr txBox="1"/>
          <p:nvPr/>
        </p:nvSpPr>
        <p:spPr>
          <a:xfrm>
            <a:off x="3365824" y="4308477"/>
            <a:ext cx="862326" cy="381669"/>
          </a:xfrm>
          <a:prstGeom prst="rect">
            <a:avLst/>
          </a:prstGeom>
        </p:spPr>
        <p:txBody>
          <a:bodyPr vert="horz" wrap="square" lIns="0" tIns="119380" rIns="0" bIns="0" rtlCol="0">
            <a:spAutoFit/>
          </a:bodyPr>
          <a:lstStyle/>
          <a:p>
            <a:pPr marL="12700">
              <a:lnSpc>
                <a:spcPct val="100000"/>
              </a:lnSpc>
              <a:spcBef>
                <a:spcPts val="940"/>
              </a:spcBef>
            </a:pPr>
            <a:r>
              <a:rPr lang="en-US" altLang="zh-CN" sz="1400" b="1" spc="-5" dirty="0">
                <a:latin typeface="Arial" panose="020B0604020202020204"/>
                <a:cs typeface="Arial" panose="020B0604020202020204"/>
              </a:rPr>
              <a:t>x86—64</a:t>
            </a:r>
          </a:p>
        </p:txBody>
      </p:sp>
      <p:sp>
        <p:nvSpPr>
          <p:cNvPr id="1049159" name="object 83"/>
          <p:cNvSpPr txBox="1"/>
          <p:nvPr/>
        </p:nvSpPr>
        <p:spPr>
          <a:xfrm>
            <a:off x="4437986" y="4306262"/>
            <a:ext cx="1344618" cy="301557"/>
          </a:xfrm>
          <a:prstGeom prst="rect">
            <a:avLst/>
          </a:prstGeom>
        </p:spPr>
        <p:txBody>
          <a:bodyPr vert="horz" wrap="square" lIns="0" tIns="12700" rIns="0" bIns="0" rtlCol="0">
            <a:spAutoFit/>
          </a:bodyPr>
          <a:lstStyle/>
          <a:p>
            <a:pPr marL="41910" marR="5080" indent="-29210">
              <a:lnSpc>
                <a:spcPct val="150000"/>
              </a:lnSpc>
              <a:spcBef>
                <a:spcPts val="100"/>
              </a:spcBef>
            </a:pPr>
            <a:r>
              <a:rPr sz="1400" b="1" dirty="0"/>
              <a:t>Ubuntu22.04系统</a:t>
            </a:r>
          </a:p>
        </p:txBody>
      </p:sp>
      <p:sp>
        <p:nvSpPr>
          <p:cNvPr id="1049160" name="object 84"/>
          <p:cNvSpPr txBox="1"/>
          <p:nvPr/>
        </p:nvSpPr>
        <p:spPr>
          <a:xfrm>
            <a:off x="5874367" y="4241634"/>
            <a:ext cx="1127636" cy="534185"/>
          </a:xfrm>
          <a:prstGeom prst="rect">
            <a:avLst/>
          </a:prstGeom>
        </p:spPr>
        <p:txBody>
          <a:bodyPr vert="horz" wrap="square" lIns="0" tIns="12700" rIns="0" bIns="0" rtlCol="0">
            <a:spAutoFit/>
          </a:bodyPr>
          <a:lstStyle/>
          <a:p>
            <a:pPr marL="12700" marR="5080" indent="-635" algn="ctr">
              <a:lnSpc>
                <a:spcPct val="150000"/>
              </a:lnSpc>
              <a:spcBef>
                <a:spcPts val="100"/>
              </a:spcBef>
            </a:pPr>
            <a:r>
              <a:rPr sz="1200" b="1" dirty="0">
                <a:latin typeface="微软雅黑" panose="020B0503020204020204" charset="-122"/>
                <a:cs typeface="微软雅黑" panose="020B0503020204020204" charset="-122"/>
              </a:rPr>
              <a:t>自带</a:t>
            </a:r>
            <a:r>
              <a:rPr lang="en-US" sz="1200" b="1" dirty="0">
                <a:latin typeface="微软雅黑" panose="020B0503020204020204" charset="-122"/>
                <a:cs typeface="微软雅黑" panose="020B0503020204020204" charset="-122"/>
              </a:rPr>
              <a:t>512</a:t>
            </a:r>
            <a:r>
              <a:rPr sz="1200" b="1" dirty="0">
                <a:latin typeface="Arial" panose="020B0604020202020204"/>
                <a:cs typeface="Arial" panose="020B0604020202020204"/>
              </a:rPr>
              <a:t>G</a:t>
            </a:r>
            <a:r>
              <a:rPr sz="1200" b="1" dirty="0">
                <a:latin typeface="微软雅黑" panose="020B0503020204020204" charset="-122"/>
                <a:cs typeface="微软雅黑" panose="020B0503020204020204" charset="-122"/>
              </a:rPr>
              <a:t>内存</a:t>
            </a:r>
            <a:r>
              <a:rPr lang="en-US" sz="1200" b="1" dirty="0">
                <a:latin typeface="微软雅黑" panose="020B0503020204020204" charset="-122"/>
                <a:cs typeface="微软雅黑" panose="020B0503020204020204" charset="-122"/>
              </a:rPr>
              <a:t>16G</a:t>
            </a:r>
            <a:r>
              <a:rPr lang="zh-CN" altLang="en-US" sz="1200" b="1" dirty="0">
                <a:latin typeface="微软雅黑" panose="020B0503020204020204" charset="-122"/>
                <a:ea typeface="微软雅黑" panose="020B0503020204020204" charset="-122"/>
                <a:cs typeface="微软雅黑" panose="020B0503020204020204" charset="-122"/>
              </a:rPr>
              <a:t>系统内存</a:t>
            </a:r>
          </a:p>
        </p:txBody>
      </p:sp>
      <p:sp>
        <p:nvSpPr>
          <p:cNvPr id="1049161" name="object 85"/>
          <p:cNvSpPr txBox="1"/>
          <p:nvPr/>
        </p:nvSpPr>
        <p:spPr>
          <a:xfrm>
            <a:off x="7082521" y="4360677"/>
            <a:ext cx="888435" cy="260723"/>
          </a:xfrm>
          <a:prstGeom prst="rect">
            <a:avLst/>
          </a:prstGeom>
        </p:spPr>
        <p:txBody>
          <a:bodyPr vert="horz" wrap="square" lIns="0" tIns="13335" rIns="0" bIns="0" rtlCol="0">
            <a:spAutoFit/>
          </a:bodyPr>
          <a:lstStyle/>
          <a:p>
            <a:pPr marL="12700">
              <a:lnSpc>
                <a:spcPct val="100000"/>
              </a:lnSpc>
              <a:spcBef>
                <a:spcPts val="105"/>
              </a:spcBef>
            </a:pPr>
            <a:r>
              <a:rPr lang="en-US" sz="1400" b="1" spc="-5" dirty="0">
                <a:latin typeface="Arial" panose="020B0604020202020204"/>
                <a:cs typeface="Arial" panose="020B0604020202020204"/>
              </a:rPr>
              <a:t>1600</a:t>
            </a:r>
            <a:r>
              <a:rPr sz="1400" b="1" dirty="0">
                <a:latin typeface="微软雅黑" panose="020B0503020204020204" charset="-122"/>
                <a:cs typeface="微软雅黑" panose="020B0503020204020204" charset="-122"/>
              </a:rPr>
              <a:t>左</a:t>
            </a:r>
            <a:r>
              <a:rPr sz="1400" b="1" spc="5" dirty="0">
                <a:latin typeface="微软雅黑" panose="020B0503020204020204" charset="-122"/>
                <a:cs typeface="微软雅黑" panose="020B0503020204020204" charset="-122"/>
              </a:rPr>
              <a:t>右</a:t>
            </a:r>
            <a:endParaRPr sz="1400" dirty="0">
              <a:latin typeface="微软雅黑" panose="020B0503020204020204" charset="-122"/>
              <a:cs typeface="微软雅黑" panose="020B0503020204020204" charset="-122"/>
            </a:endParaRPr>
          </a:p>
        </p:txBody>
      </p:sp>
      <p:sp>
        <p:nvSpPr>
          <p:cNvPr id="1049162" name="object 86"/>
          <p:cNvSpPr txBox="1"/>
          <p:nvPr/>
        </p:nvSpPr>
        <p:spPr>
          <a:xfrm>
            <a:off x="7783777" y="4148821"/>
            <a:ext cx="1435206" cy="671830"/>
          </a:xfrm>
          <a:prstGeom prst="rect">
            <a:avLst/>
          </a:prstGeom>
        </p:spPr>
        <p:txBody>
          <a:bodyPr vert="horz" wrap="square" lIns="0" tIns="12700" rIns="0" bIns="0" rtlCol="0">
            <a:spAutoFit/>
          </a:bodyPr>
          <a:lstStyle/>
          <a:p>
            <a:pPr marL="190500" marR="5080" indent="-177800" algn="ctr">
              <a:lnSpc>
                <a:spcPct val="150000"/>
              </a:lnSpc>
              <a:spcBef>
                <a:spcPts val="100"/>
              </a:spcBef>
            </a:pPr>
            <a:r>
              <a:rPr sz="1400" b="1" dirty="0">
                <a:latin typeface="微软雅黑" panose="020B0503020204020204" charset="-122"/>
                <a:cs typeface="微软雅黑" panose="020B0503020204020204" charset="-122"/>
              </a:rPr>
              <a:t>疲劳检测、 </a:t>
            </a:r>
            <a:endParaRPr lang="en-US" sz="1400" b="1" dirty="0">
              <a:latin typeface="微软雅黑" panose="020B0503020204020204" charset="-122"/>
              <a:cs typeface="微软雅黑" panose="020B0503020204020204" charset="-122"/>
            </a:endParaRPr>
          </a:p>
          <a:p>
            <a:pPr marL="190500" marR="5080" indent="-177800" algn="ctr">
              <a:lnSpc>
                <a:spcPct val="150000"/>
              </a:lnSpc>
              <a:spcBef>
                <a:spcPts val="100"/>
              </a:spcBef>
            </a:pPr>
            <a:r>
              <a:rPr sz="1400" b="1" dirty="0" err="1">
                <a:latin typeface="微软雅黑" panose="020B0503020204020204" charset="-122"/>
                <a:cs typeface="微软雅黑" panose="020B0503020204020204" charset="-122"/>
              </a:rPr>
              <a:t>预警及远程监</a:t>
            </a:r>
            <a:r>
              <a:rPr sz="1400" b="1" spc="5" dirty="0" err="1">
                <a:latin typeface="微软雅黑" panose="020B0503020204020204" charset="-122"/>
                <a:cs typeface="微软雅黑" panose="020B0503020204020204" charset="-122"/>
              </a:rPr>
              <a:t>控</a:t>
            </a:r>
            <a:endParaRPr sz="1400" dirty="0">
              <a:latin typeface="微软雅黑" panose="020B0503020204020204" charset="-122"/>
              <a:cs typeface="微软雅黑" panose="020B0503020204020204" charset="-122"/>
            </a:endParaRPr>
          </a:p>
        </p:txBody>
      </p:sp>
      <p:sp>
        <p:nvSpPr>
          <p:cNvPr id="1049163" name="object 12"/>
          <p:cNvSpPr/>
          <p:nvPr/>
        </p:nvSpPr>
        <p:spPr>
          <a:xfrm>
            <a:off x="41208" y="1020566"/>
            <a:ext cx="1159679" cy="1022800"/>
          </a:xfrm>
          <a:custGeom>
            <a:avLst/>
            <a:gdLst/>
            <a:ahLst/>
            <a:cxnLst/>
            <a:rect l="l" t="t" r="r" b="b"/>
            <a:pathLst>
              <a:path w="1015365" h="1010285">
                <a:moveTo>
                  <a:pt x="0" y="1010284"/>
                </a:moveTo>
                <a:lnTo>
                  <a:pt x="1014984" y="1010284"/>
                </a:lnTo>
                <a:lnTo>
                  <a:pt x="1014984" y="0"/>
                </a:lnTo>
                <a:lnTo>
                  <a:pt x="0" y="0"/>
                </a:lnTo>
                <a:lnTo>
                  <a:pt x="0" y="1010284"/>
                </a:lnTo>
                <a:close/>
              </a:path>
            </a:pathLst>
          </a:custGeom>
          <a:solidFill>
            <a:srgbClr val="E8CACA"/>
          </a:solidFill>
        </p:spPr>
        <p:txBody>
          <a:bodyPr wrap="square" lIns="0" tIns="0" rIns="0" bIns="0" rtlCol="0"/>
          <a:lstStyle/>
          <a:p>
            <a:endParaRPr/>
          </a:p>
        </p:txBody>
      </p:sp>
      <p:sp>
        <p:nvSpPr>
          <p:cNvPr id="1049164" name="object 13"/>
          <p:cNvSpPr/>
          <p:nvPr/>
        </p:nvSpPr>
        <p:spPr>
          <a:xfrm>
            <a:off x="1200162" y="1020566"/>
            <a:ext cx="1135021" cy="1022800"/>
          </a:xfrm>
          <a:custGeom>
            <a:avLst/>
            <a:gdLst/>
            <a:ahLst/>
            <a:cxnLst/>
            <a:rect l="l" t="t" r="r" b="b"/>
            <a:pathLst>
              <a:path w="993775" h="1010285">
                <a:moveTo>
                  <a:pt x="0" y="1010284"/>
                </a:moveTo>
                <a:lnTo>
                  <a:pt x="993647" y="1010284"/>
                </a:lnTo>
                <a:lnTo>
                  <a:pt x="993647" y="0"/>
                </a:lnTo>
                <a:lnTo>
                  <a:pt x="0" y="0"/>
                </a:lnTo>
                <a:lnTo>
                  <a:pt x="0" y="1010284"/>
                </a:lnTo>
                <a:close/>
              </a:path>
            </a:pathLst>
          </a:custGeom>
          <a:solidFill>
            <a:srgbClr val="E8CACA"/>
          </a:solidFill>
        </p:spPr>
        <p:txBody>
          <a:bodyPr wrap="square" lIns="0" tIns="0" rIns="0" bIns="0" rtlCol="0"/>
          <a:lstStyle/>
          <a:p>
            <a:endParaRPr/>
          </a:p>
        </p:txBody>
      </p:sp>
      <p:sp>
        <p:nvSpPr>
          <p:cNvPr id="1049165" name="object 14"/>
          <p:cNvSpPr/>
          <p:nvPr/>
        </p:nvSpPr>
        <p:spPr>
          <a:xfrm>
            <a:off x="2335183" y="1020566"/>
            <a:ext cx="1267742" cy="1022800"/>
          </a:xfrm>
          <a:custGeom>
            <a:avLst/>
            <a:gdLst/>
            <a:ahLst/>
            <a:cxnLst/>
            <a:rect l="l" t="t" r="r" b="b"/>
            <a:pathLst>
              <a:path w="1109979" h="1010285">
                <a:moveTo>
                  <a:pt x="0" y="1010284"/>
                </a:moveTo>
                <a:lnTo>
                  <a:pt x="1109472" y="1010284"/>
                </a:lnTo>
                <a:lnTo>
                  <a:pt x="1109472" y="0"/>
                </a:lnTo>
                <a:lnTo>
                  <a:pt x="0" y="0"/>
                </a:lnTo>
                <a:lnTo>
                  <a:pt x="0" y="1010284"/>
                </a:lnTo>
                <a:close/>
              </a:path>
            </a:pathLst>
          </a:custGeom>
          <a:solidFill>
            <a:srgbClr val="E8CACA"/>
          </a:solidFill>
        </p:spPr>
        <p:txBody>
          <a:bodyPr wrap="square" lIns="0" tIns="0" rIns="0" bIns="0" rtlCol="0"/>
          <a:lstStyle/>
          <a:p>
            <a:endParaRPr/>
          </a:p>
        </p:txBody>
      </p:sp>
      <p:sp>
        <p:nvSpPr>
          <p:cNvPr id="1049166" name="object 15"/>
          <p:cNvSpPr/>
          <p:nvPr/>
        </p:nvSpPr>
        <p:spPr>
          <a:xfrm>
            <a:off x="3602200" y="1020566"/>
            <a:ext cx="1203195" cy="1022800"/>
          </a:xfrm>
          <a:custGeom>
            <a:avLst/>
            <a:gdLst/>
            <a:ahLst/>
            <a:cxnLst/>
            <a:rect l="l" t="t" r="r" b="b"/>
            <a:pathLst>
              <a:path w="1053464" h="1010285">
                <a:moveTo>
                  <a:pt x="0" y="1010284"/>
                </a:moveTo>
                <a:lnTo>
                  <a:pt x="1053084" y="1010284"/>
                </a:lnTo>
                <a:lnTo>
                  <a:pt x="1053084" y="0"/>
                </a:lnTo>
                <a:lnTo>
                  <a:pt x="0" y="0"/>
                </a:lnTo>
                <a:lnTo>
                  <a:pt x="0" y="1010284"/>
                </a:lnTo>
                <a:close/>
              </a:path>
            </a:pathLst>
          </a:custGeom>
          <a:solidFill>
            <a:srgbClr val="E8CACA"/>
          </a:solidFill>
        </p:spPr>
        <p:txBody>
          <a:bodyPr wrap="square" lIns="0" tIns="0" rIns="0" bIns="0" rtlCol="0"/>
          <a:lstStyle/>
          <a:p>
            <a:endParaRPr/>
          </a:p>
        </p:txBody>
      </p:sp>
      <p:sp>
        <p:nvSpPr>
          <p:cNvPr id="1049167" name="object 16"/>
          <p:cNvSpPr/>
          <p:nvPr/>
        </p:nvSpPr>
        <p:spPr>
          <a:xfrm>
            <a:off x="4804669" y="1020566"/>
            <a:ext cx="1174910" cy="1022800"/>
          </a:xfrm>
          <a:custGeom>
            <a:avLst/>
            <a:gdLst/>
            <a:ahLst/>
            <a:cxnLst/>
            <a:rect l="l" t="t" r="r" b="b"/>
            <a:pathLst>
              <a:path w="1028700" h="1010285">
                <a:moveTo>
                  <a:pt x="0" y="1010284"/>
                </a:moveTo>
                <a:lnTo>
                  <a:pt x="1028700" y="1010284"/>
                </a:lnTo>
                <a:lnTo>
                  <a:pt x="1028700" y="0"/>
                </a:lnTo>
                <a:lnTo>
                  <a:pt x="0" y="0"/>
                </a:lnTo>
                <a:lnTo>
                  <a:pt x="0" y="1010284"/>
                </a:lnTo>
                <a:close/>
              </a:path>
            </a:pathLst>
          </a:custGeom>
          <a:solidFill>
            <a:srgbClr val="E8CACA"/>
          </a:solidFill>
        </p:spPr>
        <p:txBody>
          <a:bodyPr wrap="square" lIns="0" tIns="0" rIns="0" bIns="0" rtlCol="0"/>
          <a:lstStyle/>
          <a:p>
            <a:endParaRPr/>
          </a:p>
        </p:txBody>
      </p:sp>
      <p:sp>
        <p:nvSpPr>
          <p:cNvPr id="1049168" name="object 17"/>
          <p:cNvSpPr/>
          <p:nvPr/>
        </p:nvSpPr>
        <p:spPr>
          <a:xfrm>
            <a:off x="5979579" y="1020566"/>
            <a:ext cx="1067572" cy="1022800"/>
          </a:xfrm>
          <a:custGeom>
            <a:avLst/>
            <a:gdLst/>
            <a:ahLst/>
            <a:cxnLst/>
            <a:rect l="l" t="t" r="r" b="b"/>
            <a:pathLst>
              <a:path w="934720" h="1010285">
                <a:moveTo>
                  <a:pt x="0" y="1010284"/>
                </a:moveTo>
                <a:lnTo>
                  <a:pt x="934212" y="1010284"/>
                </a:lnTo>
                <a:lnTo>
                  <a:pt x="934212" y="0"/>
                </a:lnTo>
                <a:lnTo>
                  <a:pt x="0" y="0"/>
                </a:lnTo>
                <a:lnTo>
                  <a:pt x="0" y="1010284"/>
                </a:lnTo>
                <a:close/>
              </a:path>
            </a:pathLst>
          </a:custGeom>
          <a:solidFill>
            <a:srgbClr val="E8CACA"/>
          </a:solidFill>
        </p:spPr>
        <p:txBody>
          <a:bodyPr wrap="square" lIns="0" tIns="0" rIns="0" bIns="0" rtlCol="0"/>
          <a:lstStyle/>
          <a:p>
            <a:endParaRPr/>
          </a:p>
        </p:txBody>
      </p:sp>
      <p:sp>
        <p:nvSpPr>
          <p:cNvPr id="1049169" name="object 18"/>
          <p:cNvSpPr/>
          <p:nvPr/>
        </p:nvSpPr>
        <p:spPr>
          <a:xfrm>
            <a:off x="7047152" y="1020566"/>
            <a:ext cx="1044364" cy="1022800"/>
          </a:xfrm>
          <a:custGeom>
            <a:avLst/>
            <a:gdLst/>
            <a:ahLst/>
            <a:cxnLst/>
            <a:rect l="l" t="t" r="r" b="b"/>
            <a:pathLst>
              <a:path w="914400" h="1010285">
                <a:moveTo>
                  <a:pt x="0" y="1010284"/>
                </a:moveTo>
                <a:lnTo>
                  <a:pt x="914400" y="1010284"/>
                </a:lnTo>
                <a:lnTo>
                  <a:pt x="914400" y="0"/>
                </a:lnTo>
                <a:lnTo>
                  <a:pt x="0" y="0"/>
                </a:lnTo>
                <a:lnTo>
                  <a:pt x="0" y="1010284"/>
                </a:lnTo>
                <a:close/>
              </a:path>
            </a:pathLst>
          </a:custGeom>
          <a:solidFill>
            <a:srgbClr val="E8CACA"/>
          </a:solidFill>
        </p:spPr>
        <p:txBody>
          <a:bodyPr wrap="square" lIns="0" tIns="0" rIns="0" bIns="0" rtlCol="0"/>
          <a:lstStyle/>
          <a:p>
            <a:endParaRPr/>
          </a:p>
        </p:txBody>
      </p:sp>
      <p:sp>
        <p:nvSpPr>
          <p:cNvPr id="1049170" name="object 19"/>
          <p:cNvSpPr/>
          <p:nvPr/>
        </p:nvSpPr>
        <p:spPr>
          <a:xfrm>
            <a:off x="8091516" y="1020566"/>
            <a:ext cx="1044364" cy="1022800"/>
          </a:xfrm>
          <a:custGeom>
            <a:avLst/>
            <a:gdLst/>
            <a:ahLst/>
            <a:cxnLst/>
            <a:rect l="l" t="t" r="r" b="b"/>
            <a:pathLst>
              <a:path w="914400" h="1010285">
                <a:moveTo>
                  <a:pt x="0" y="1010284"/>
                </a:moveTo>
                <a:lnTo>
                  <a:pt x="914400" y="1010284"/>
                </a:lnTo>
                <a:lnTo>
                  <a:pt x="914400" y="0"/>
                </a:lnTo>
                <a:lnTo>
                  <a:pt x="0" y="0"/>
                </a:lnTo>
                <a:lnTo>
                  <a:pt x="0" y="1010284"/>
                </a:lnTo>
                <a:close/>
              </a:path>
            </a:pathLst>
          </a:custGeom>
          <a:solidFill>
            <a:srgbClr val="E8CACA"/>
          </a:solidFill>
        </p:spPr>
        <p:txBody>
          <a:bodyPr wrap="square" lIns="0" tIns="0" rIns="0" bIns="0" rtlCol="0"/>
          <a:lstStyle/>
          <a:p>
            <a:endParaRPr/>
          </a:p>
        </p:txBody>
      </p:sp>
      <p:sp>
        <p:nvSpPr>
          <p:cNvPr id="1049171" name="object 62"/>
          <p:cNvSpPr txBox="1"/>
          <p:nvPr/>
        </p:nvSpPr>
        <p:spPr>
          <a:xfrm>
            <a:off x="1167503" y="1243671"/>
            <a:ext cx="842019" cy="505936"/>
          </a:xfrm>
          <a:prstGeom prst="rect">
            <a:avLst/>
          </a:prstGeom>
        </p:spPr>
        <p:txBody>
          <a:bodyPr vert="horz" wrap="square" lIns="0" tIns="13335" rIns="0" bIns="0" rtlCol="0">
            <a:spAutoFit/>
          </a:bodyPr>
          <a:lstStyle/>
          <a:p>
            <a:pPr marL="76835">
              <a:lnSpc>
                <a:spcPct val="100000"/>
              </a:lnSpc>
              <a:spcBef>
                <a:spcPts val="105"/>
              </a:spcBef>
            </a:pPr>
            <a:r>
              <a:rPr sz="1400" spc="-5" dirty="0">
                <a:solidFill>
                  <a:srgbClr val="252525"/>
                </a:solidFill>
                <a:latin typeface="微软雅黑" panose="020B0503020204020204" charset="-122"/>
                <a:cs typeface="微软雅黑" panose="020B0503020204020204" charset="-122"/>
              </a:rPr>
              <a:t>DD850</a:t>
            </a:r>
            <a:endParaRPr sz="1400" dirty="0">
              <a:latin typeface="微软雅黑" panose="020B0503020204020204" charset="-122"/>
              <a:cs typeface="微软雅黑" panose="020B0503020204020204" charset="-122"/>
            </a:endParaRPr>
          </a:p>
          <a:p>
            <a:pPr marL="12700">
              <a:lnSpc>
                <a:spcPct val="100000"/>
              </a:lnSpc>
            </a:pPr>
            <a:r>
              <a:rPr sz="1400" dirty="0">
                <a:solidFill>
                  <a:srgbClr val="252525"/>
                </a:solidFill>
                <a:latin typeface="微软雅黑" panose="020B0503020204020204" charset="-122"/>
                <a:cs typeface="微软雅黑" panose="020B0503020204020204" charset="-122"/>
              </a:rPr>
              <a:t>（美国</a:t>
            </a:r>
            <a:r>
              <a:rPr sz="1400" spc="5" dirty="0">
                <a:solidFill>
                  <a:srgbClr val="252525"/>
                </a:solidFill>
                <a:latin typeface="微软雅黑" panose="020B0503020204020204" charset="-122"/>
                <a:cs typeface="微软雅黑" panose="020B0503020204020204" charset="-122"/>
              </a:rPr>
              <a:t>）</a:t>
            </a:r>
            <a:endParaRPr sz="1400" dirty="0">
              <a:latin typeface="微软雅黑" panose="020B0503020204020204" charset="-122"/>
              <a:cs typeface="微软雅黑" panose="020B0503020204020204" charset="-122"/>
            </a:endParaRPr>
          </a:p>
        </p:txBody>
      </p:sp>
      <p:sp>
        <p:nvSpPr>
          <p:cNvPr id="1049172" name="object 63"/>
          <p:cNvSpPr txBox="1"/>
          <p:nvPr/>
        </p:nvSpPr>
        <p:spPr>
          <a:xfrm>
            <a:off x="2111666" y="1314356"/>
            <a:ext cx="1073374" cy="435220"/>
          </a:xfrm>
          <a:prstGeom prst="rect">
            <a:avLst/>
          </a:prstGeom>
        </p:spPr>
        <p:txBody>
          <a:bodyPr vert="horz" wrap="square" lIns="0" tIns="12700" rIns="0" bIns="0" rtlCol="0">
            <a:spAutoFit/>
          </a:bodyPr>
          <a:lstStyle/>
          <a:p>
            <a:pPr marL="165100" marR="5080" indent="-152400">
              <a:lnSpc>
                <a:spcPct val="100000"/>
              </a:lnSpc>
              <a:spcBef>
                <a:spcPts val="100"/>
              </a:spcBef>
            </a:pPr>
            <a:r>
              <a:rPr sz="1200" dirty="0">
                <a:solidFill>
                  <a:srgbClr val="252525"/>
                </a:solidFill>
                <a:latin typeface="微软雅黑" panose="020B0503020204020204" charset="-122"/>
              </a:rPr>
              <a:t>黑白摄像头配 红外功能</a:t>
            </a:r>
          </a:p>
        </p:txBody>
      </p:sp>
      <p:sp>
        <p:nvSpPr>
          <p:cNvPr id="1049173" name="object 64"/>
          <p:cNvSpPr txBox="1"/>
          <p:nvPr/>
        </p:nvSpPr>
        <p:spPr>
          <a:xfrm>
            <a:off x="3269212" y="1320262"/>
            <a:ext cx="1267742" cy="383148"/>
          </a:xfrm>
          <a:prstGeom prst="rect">
            <a:avLst/>
          </a:prstGeom>
        </p:spPr>
        <p:txBody>
          <a:bodyPr vert="horz" wrap="square" lIns="0" tIns="119380" rIns="0" bIns="0" rtlCol="0">
            <a:spAutoFit/>
          </a:bodyPr>
          <a:lstStyle/>
          <a:p>
            <a:pPr marL="12700">
              <a:lnSpc>
                <a:spcPct val="100000"/>
              </a:lnSpc>
              <a:spcBef>
                <a:spcPts val="940"/>
              </a:spcBef>
            </a:pPr>
            <a:r>
              <a:rPr sz="1400" spc="-5" dirty="0">
                <a:solidFill>
                  <a:srgbClr val="252525"/>
                </a:solidFill>
                <a:latin typeface="微软雅黑" panose="020B0503020204020204" charset="-122"/>
                <a:cs typeface="微软雅黑" panose="020B0503020204020204" charset="-122"/>
              </a:rPr>
              <a:t>MIP</a:t>
            </a:r>
            <a:r>
              <a:rPr sz="1400" dirty="0">
                <a:solidFill>
                  <a:srgbClr val="252525"/>
                </a:solidFill>
                <a:latin typeface="微软雅黑" panose="020B0503020204020204" charset="-122"/>
                <a:cs typeface="微软雅黑" panose="020B0503020204020204" charset="-122"/>
              </a:rPr>
              <a:t>S</a:t>
            </a:r>
            <a:r>
              <a:rPr lang="en-US" sz="1400" dirty="0">
                <a:latin typeface="微软雅黑" panose="020B0503020204020204" charset="-122"/>
                <a:cs typeface="微软雅黑" panose="020B0503020204020204" charset="-122"/>
              </a:rPr>
              <a:t> </a:t>
            </a:r>
            <a:r>
              <a:rPr sz="1400" spc="-5" dirty="0">
                <a:solidFill>
                  <a:srgbClr val="252525"/>
                </a:solidFill>
                <a:latin typeface="微软雅黑" panose="020B0503020204020204" charset="-122"/>
                <a:cs typeface="微软雅黑" panose="020B0503020204020204" charset="-122"/>
              </a:rPr>
              <a:t>32bit</a:t>
            </a:r>
            <a:endParaRPr sz="1400" dirty="0">
              <a:latin typeface="微软雅黑" panose="020B0503020204020204" charset="-122"/>
              <a:cs typeface="微软雅黑" panose="020B0503020204020204" charset="-122"/>
            </a:endParaRPr>
          </a:p>
        </p:txBody>
      </p:sp>
      <p:sp>
        <p:nvSpPr>
          <p:cNvPr id="1049174" name="object 65"/>
          <p:cNvSpPr txBox="1"/>
          <p:nvPr/>
        </p:nvSpPr>
        <p:spPr>
          <a:xfrm>
            <a:off x="4488044" y="1209662"/>
            <a:ext cx="1232213" cy="748282"/>
          </a:xfrm>
          <a:prstGeom prst="rect">
            <a:avLst/>
          </a:prstGeom>
        </p:spPr>
        <p:txBody>
          <a:bodyPr vert="horz" wrap="square" lIns="0" tIns="118745" rIns="0" bIns="0" rtlCol="0">
            <a:spAutoFit/>
          </a:bodyPr>
          <a:lstStyle/>
          <a:p>
            <a:pPr marL="12700" algn="ctr">
              <a:spcBef>
                <a:spcPts val="105"/>
              </a:spcBef>
            </a:pPr>
            <a:r>
              <a:rPr sz="1400" dirty="0">
                <a:latin typeface="微软雅黑" panose="020B0503020204020204" charset="-122"/>
              </a:rPr>
              <a:t>闭源系统，</a:t>
            </a:r>
          </a:p>
          <a:p>
            <a:pPr marL="12700" marR="5080" indent="-355600" algn="ctr">
              <a:spcBef>
                <a:spcPts val="105"/>
              </a:spcBef>
              <a:tabLst>
                <a:tab pos="1171575" algn="l"/>
                <a:tab pos="1976120" algn="l"/>
              </a:tabLst>
            </a:pPr>
            <a:r>
              <a:rPr sz="1400" dirty="0" err="1">
                <a:latin typeface="微软雅黑" panose="020B0503020204020204" charset="-122"/>
              </a:rPr>
              <a:t>基于风和系</a:t>
            </a:r>
            <a:r>
              <a:rPr lang="zh-CN" altLang="en-US" sz="1400" dirty="0">
                <a:latin typeface="黑体" panose="02010609060101010101" charset="-122"/>
                <a:ea typeface="黑体" panose="02010609060101010101" charset="-122"/>
              </a:rPr>
              <a:t>统</a:t>
            </a:r>
            <a:r>
              <a:rPr sz="1200" dirty="0">
                <a:solidFill>
                  <a:srgbClr val="252525"/>
                </a:solidFill>
                <a:latin typeface="微软雅黑" panose="020B0503020204020204" charset="-122"/>
                <a:cs typeface="微软雅黑" panose="020B0503020204020204" charset="-122"/>
              </a:rPr>
              <a:t>	</a:t>
            </a:r>
            <a:r>
              <a:rPr lang="en-US" sz="1200" dirty="0">
                <a:solidFill>
                  <a:srgbClr val="252525"/>
                </a:solidFill>
                <a:latin typeface="微软雅黑" panose="020B0503020204020204" charset="-122"/>
                <a:cs typeface="微软雅黑" panose="020B0503020204020204" charset="-122"/>
              </a:rPr>
              <a:t> </a:t>
            </a:r>
            <a:r>
              <a:rPr lang="en-US" sz="1200" spc="5" dirty="0">
                <a:solidFill>
                  <a:srgbClr val="252525"/>
                </a:solidFill>
                <a:latin typeface="微软雅黑" panose="020B0503020204020204" charset="-122"/>
                <a:cs typeface="微软雅黑" panose="020B0503020204020204" charset="-122"/>
              </a:rPr>
              <a:t>	</a:t>
            </a:r>
            <a:r>
              <a:rPr lang="en-US" altLang="zh-CN" sz="1200" spc="5" dirty="0">
                <a:solidFill>
                  <a:srgbClr val="252525"/>
                </a:solidFill>
                <a:latin typeface="微软雅黑" panose="020B0503020204020204" charset="-122"/>
                <a:cs typeface="微软雅黑" panose="020B0503020204020204" charset="-122"/>
              </a:rPr>
              <a:t>·</a:t>
            </a:r>
            <a:endParaRPr sz="1200" dirty="0">
              <a:latin typeface="微软雅黑" panose="020B0503020204020204" charset="-122"/>
              <a:cs typeface="微软雅黑" panose="020B0503020204020204" charset="-122"/>
            </a:endParaRPr>
          </a:p>
        </p:txBody>
      </p:sp>
      <p:sp>
        <p:nvSpPr>
          <p:cNvPr id="1049175" name="object 66"/>
          <p:cNvSpPr txBox="1"/>
          <p:nvPr/>
        </p:nvSpPr>
        <p:spPr>
          <a:xfrm>
            <a:off x="8050468" y="1432512"/>
            <a:ext cx="842019" cy="261004"/>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52525"/>
                </a:solidFill>
                <a:latin typeface="微软雅黑" panose="020B0503020204020204" charset="-122"/>
                <a:cs typeface="微软雅黑" panose="020B0503020204020204" charset="-122"/>
              </a:rPr>
              <a:t>疲劳检</a:t>
            </a:r>
            <a:r>
              <a:rPr sz="1400" spc="5" dirty="0">
                <a:solidFill>
                  <a:srgbClr val="252525"/>
                </a:solidFill>
                <a:latin typeface="微软雅黑" panose="020B0503020204020204" charset="-122"/>
                <a:cs typeface="微软雅黑" panose="020B0503020204020204" charset="-122"/>
              </a:rPr>
              <a:t>测</a:t>
            </a:r>
            <a:endParaRPr sz="1400" dirty="0">
              <a:latin typeface="微软雅黑" panose="020B0503020204020204" charset="-122"/>
              <a:cs typeface="微软雅黑" panose="020B0503020204020204" charset="-122"/>
            </a:endParaRPr>
          </a:p>
        </p:txBody>
      </p:sp>
      <p:sp>
        <p:nvSpPr>
          <p:cNvPr id="1049176" name="object 87"/>
          <p:cNvSpPr/>
          <p:nvPr/>
        </p:nvSpPr>
        <p:spPr>
          <a:xfrm>
            <a:off x="300525" y="1202614"/>
            <a:ext cx="596072" cy="676176"/>
          </a:xfrm>
          <a:prstGeom prst="rect">
            <a:avLst/>
          </a:prstGeom>
          <a:blipFill>
            <a:blip r:embed="rId3" cstate="print"/>
            <a:stretch>
              <a:fillRect/>
            </a:stretch>
          </a:blipFill>
        </p:spPr>
        <p:txBody>
          <a:bodyPr wrap="square" lIns="0" tIns="0" rIns="0" bIns="0" rtlCol="0"/>
          <a:lstStyle/>
          <a:p>
            <a:endParaRPr/>
          </a:p>
        </p:txBody>
      </p:sp>
      <p:grpSp>
        <p:nvGrpSpPr>
          <p:cNvPr id="123" name="组合 89"/>
          <p:cNvGrpSpPr/>
          <p:nvPr/>
        </p:nvGrpSpPr>
        <p:grpSpPr>
          <a:xfrm>
            <a:off x="34247" y="2049241"/>
            <a:ext cx="9095396" cy="914703"/>
            <a:chOff x="849" y="3190"/>
            <a:chExt cx="12541" cy="1621"/>
          </a:xfrm>
        </p:grpSpPr>
        <p:sp>
          <p:nvSpPr>
            <p:cNvPr id="1049177" name="object 28"/>
            <p:cNvSpPr/>
            <p:nvPr/>
          </p:nvSpPr>
          <p:spPr>
            <a:xfrm>
              <a:off x="850" y="3191"/>
              <a:ext cx="1599" cy="1620"/>
            </a:xfrm>
            <a:custGeom>
              <a:avLst/>
              <a:gdLst/>
              <a:ahLst/>
              <a:cxnLst/>
              <a:rect l="l" t="t" r="r" b="b"/>
              <a:pathLst>
                <a:path w="1015365" h="1028700">
                  <a:moveTo>
                    <a:pt x="0" y="0"/>
                  </a:moveTo>
                  <a:lnTo>
                    <a:pt x="1014984" y="0"/>
                  </a:lnTo>
                  <a:lnTo>
                    <a:pt x="1014984" y="1028700"/>
                  </a:lnTo>
                  <a:lnTo>
                    <a:pt x="0" y="1028700"/>
                  </a:lnTo>
                  <a:lnTo>
                    <a:pt x="0" y="0"/>
                  </a:lnTo>
                  <a:close/>
                </a:path>
              </a:pathLst>
            </a:custGeom>
            <a:solidFill>
              <a:srgbClr val="F4E7E7"/>
            </a:solidFill>
          </p:spPr>
          <p:txBody>
            <a:bodyPr wrap="square" lIns="0" tIns="0" rIns="0" bIns="0" rtlCol="0"/>
            <a:lstStyle/>
            <a:p>
              <a:endParaRPr/>
            </a:p>
          </p:txBody>
        </p:sp>
        <p:sp>
          <p:nvSpPr>
            <p:cNvPr id="1049178" name="object 29"/>
            <p:cNvSpPr/>
            <p:nvPr/>
          </p:nvSpPr>
          <p:spPr>
            <a:xfrm>
              <a:off x="2448" y="3191"/>
              <a:ext cx="1565" cy="1620"/>
            </a:xfrm>
            <a:custGeom>
              <a:avLst/>
              <a:gdLst/>
              <a:ahLst/>
              <a:cxnLst/>
              <a:rect l="l" t="t" r="r" b="b"/>
              <a:pathLst>
                <a:path w="993775" h="1028700">
                  <a:moveTo>
                    <a:pt x="0" y="0"/>
                  </a:moveTo>
                  <a:lnTo>
                    <a:pt x="993647" y="0"/>
                  </a:lnTo>
                  <a:lnTo>
                    <a:pt x="993647" y="1028700"/>
                  </a:lnTo>
                  <a:lnTo>
                    <a:pt x="0" y="1028700"/>
                  </a:lnTo>
                  <a:lnTo>
                    <a:pt x="0" y="0"/>
                  </a:lnTo>
                  <a:close/>
                </a:path>
              </a:pathLst>
            </a:custGeom>
            <a:solidFill>
              <a:srgbClr val="F4E7E7"/>
            </a:solidFill>
          </p:spPr>
          <p:txBody>
            <a:bodyPr wrap="square" lIns="0" tIns="0" rIns="0" bIns="0" rtlCol="0"/>
            <a:lstStyle/>
            <a:p>
              <a:endParaRPr/>
            </a:p>
          </p:txBody>
        </p:sp>
        <p:sp>
          <p:nvSpPr>
            <p:cNvPr id="1049179" name="object 30"/>
            <p:cNvSpPr/>
            <p:nvPr/>
          </p:nvSpPr>
          <p:spPr>
            <a:xfrm>
              <a:off x="4013" y="3191"/>
              <a:ext cx="1748" cy="1620"/>
            </a:xfrm>
            <a:custGeom>
              <a:avLst/>
              <a:gdLst/>
              <a:ahLst/>
              <a:cxnLst/>
              <a:rect l="l" t="t" r="r" b="b"/>
              <a:pathLst>
                <a:path w="1109979" h="1028700">
                  <a:moveTo>
                    <a:pt x="0" y="0"/>
                  </a:moveTo>
                  <a:lnTo>
                    <a:pt x="1109472" y="0"/>
                  </a:lnTo>
                  <a:lnTo>
                    <a:pt x="1109472" y="1028700"/>
                  </a:lnTo>
                  <a:lnTo>
                    <a:pt x="0" y="1028700"/>
                  </a:lnTo>
                  <a:lnTo>
                    <a:pt x="0" y="0"/>
                  </a:lnTo>
                  <a:close/>
                </a:path>
              </a:pathLst>
            </a:custGeom>
            <a:solidFill>
              <a:srgbClr val="F4E7E7"/>
            </a:solidFill>
          </p:spPr>
          <p:txBody>
            <a:bodyPr wrap="square" lIns="0" tIns="0" rIns="0" bIns="0" rtlCol="0"/>
            <a:lstStyle/>
            <a:p>
              <a:endParaRPr/>
            </a:p>
          </p:txBody>
        </p:sp>
        <p:sp>
          <p:nvSpPr>
            <p:cNvPr id="1049180" name="object 31"/>
            <p:cNvSpPr/>
            <p:nvPr/>
          </p:nvSpPr>
          <p:spPr>
            <a:xfrm>
              <a:off x="5760" y="3191"/>
              <a:ext cx="1659" cy="1620"/>
            </a:xfrm>
            <a:custGeom>
              <a:avLst/>
              <a:gdLst/>
              <a:ahLst/>
              <a:cxnLst/>
              <a:rect l="l" t="t" r="r" b="b"/>
              <a:pathLst>
                <a:path w="1053464" h="1028700">
                  <a:moveTo>
                    <a:pt x="0" y="0"/>
                  </a:moveTo>
                  <a:lnTo>
                    <a:pt x="1053084" y="0"/>
                  </a:lnTo>
                  <a:lnTo>
                    <a:pt x="1053084" y="1028700"/>
                  </a:lnTo>
                  <a:lnTo>
                    <a:pt x="0" y="1028700"/>
                  </a:lnTo>
                  <a:lnTo>
                    <a:pt x="0" y="0"/>
                  </a:lnTo>
                  <a:close/>
                </a:path>
              </a:pathLst>
            </a:custGeom>
            <a:solidFill>
              <a:srgbClr val="F4E7E7"/>
            </a:solidFill>
          </p:spPr>
          <p:txBody>
            <a:bodyPr wrap="square" lIns="0" tIns="0" rIns="0" bIns="0" rtlCol="0"/>
            <a:lstStyle/>
            <a:p>
              <a:endParaRPr/>
            </a:p>
          </p:txBody>
        </p:sp>
        <p:sp>
          <p:nvSpPr>
            <p:cNvPr id="1049181" name="object 32"/>
            <p:cNvSpPr/>
            <p:nvPr/>
          </p:nvSpPr>
          <p:spPr>
            <a:xfrm>
              <a:off x="7418" y="3191"/>
              <a:ext cx="1620" cy="1620"/>
            </a:xfrm>
            <a:custGeom>
              <a:avLst/>
              <a:gdLst/>
              <a:ahLst/>
              <a:cxnLst/>
              <a:rect l="l" t="t" r="r" b="b"/>
              <a:pathLst>
                <a:path w="1028700" h="1028700">
                  <a:moveTo>
                    <a:pt x="0" y="0"/>
                  </a:moveTo>
                  <a:lnTo>
                    <a:pt x="1028700" y="0"/>
                  </a:lnTo>
                  <a:lnTo>
                    <a:pt x="1028700" y="1028700"/>
                  </a:lnTo>
                  <a:lnTo>
                    <a:pt x="0" y="1028700"/>
                  </a:lnTo>
                  <a:lnTo>
                    <a:pt x="0" y="0"/>
                  </a:lnTo>
                  <a:close/>
                </a:path>
              </a:pathLst>
            </a:custGeom>
            <a:solidFill>
              <a:srgbClr val="F4E7E7"/>
            </a:solidFill>
          </p:spPr>
          <p:txBody>
            <a:bodyPr wrap="square" lIns="0" tIns="0" rIns="0" bIns="0" rtlCol="0"/>
            <a:lstStyle/>
            <a:p>
              <a:endParaRPr/>
            </a:p>
          </p:txBody>
        </p:sp>
        <p:sp>
          <p:nvSpPr>
            <p:cNvPr id="1049182" name="object 33"/>
            <p:cNvSpPr/>
            <p:nvPr/>
          </p:nvSpPr>
          <p:spPr>
            <a:xfrm>
              <a:off x="9038" y="3191"/>
              <a:ext cx="1472" cy="1620"/>
            </a:xfrm>
            <a:custGeom>
              <a:avLst/>
              <a:gdLst/>
              <a:ahLst/>
              <a:cxnLst/>
              <a:rect l="l" t="t" r="r" b="b"/>
              <a:pathLst>
                <a:path w="934720" h="1028700">
                  <a:moveTo>
                    <a:pt x="0" y="0"/>
                  </a:moveTo>
                  <a:lnTo>
                    <a:pt x="934212" y="0"/>
                  </a:lnTo>
                  <a:lnTo>
                    <a:pt x="934212" y="1028700"/>
                  </a:lnTo>
                  <a:lnTo>
                    <a:pt x="0" y="1028700"/>
                  </a:lnTo>
                  <a:lnTo>
                    <a:pt x="0" y="0"/>
                  </a:lnTo>
                  <a:close/>
                </a:path>
              </a:pathLst>
            </a:custGeom>
            <a:solidFill>
              <a:srgbClr val="F4E7E7"/>
            </a:solidFill>
          </p:spPr>
          <p:txBody>
            <a:bodyPr wrap="square" lIns="0" tIns="0" rIns="0" bIns="0" rtlCol="0"/>
            <a:lstStyle/>
            <a:p>
              <a:endParaRPr/>
            </a:p>
          </p:txBody>
        </p:sp>
        <p:sp>
          <p:nvSpPr>
            <p:cNvPr id="1049183" name="object 34"/>
            <p:cNvSpPr/>
            <p:nvPr/>
          </p:nvSpPr>
          <p:spPr>
            <a:xfrm>
              <a:off x="10510" y="3191"/>
              <a:ext cx="1440" cy="1620"/>
            </a:xfrm>
            <a:custGeom>
              <a:avLst/>
              <a:gdLst/>
              <a:ahLst/>
              <a:cxnLst/>
              <a:rect l="l" t="t" r="r" b="b"/>
              <a:pathLst>
                <a:path w="914400" h="1028700">
                  <a:moveTo>
                    <a:pt x="0" y="0"/>
                  </a:moveTo>
                  <a:lnTo>
                    <a:pt x="914400" y="0"/>
                  </a:lnTo>
                  <a:lnTo>
                    <a:pt x="914400" y="1028700"/>
                  </a:lnTo>
                  <a:lnTo>
                    <a:pt x="0" y="1028700"/>
                  </a:lnTo>
                  <a:lnTo>
                    <a:pt x="0" y="0"/>
                  </a:lnTo>
                  <a:close/>
                </a:path>
              </a:pathLst>
            </a:custGeom>
            <a:solidFill>
              <a:srgbClr val="F4E7E7"/>
            </a:solidFill>
          </p:spPr>
          <p:txBody>
            <a:bodyPr wrap="square" lIns="0" tIns="0" rIns="0" bIns="0" rtlCol="0"/>
            <a:lstStyle/>
            <a:p>
              <a:endParaRPr/>
            </a:p>
          </p:txBody>
        </p:sp>
        <p:sp>
          <p:nvSpPr>
            <p:cNvPr id="1049184" name="object 35"/>
            <p:cNvSpPr/>
            <p:nvPr/>
          </p:nvSpPr>
          <p:spPr>
            <a:xfrm>
              <a:off x="11950" y="3191"/>
              <a:ext cx="1440" cy="1620"/>
            </a:xfrm>
            <a:custGeom>
              <a:avLst/>
              <a:gdLst/>
              <a:ahLst/>
              <a:cxnLst/>
              <a:rect l="l" t="t" r="r" b="b"/>
              <a:pathLst>
                <a:path w="914400" h="1028700">
                  <a:moveTo>
                    <a:pt x="0" y="0"/>
                  </a:moveTo>
                  <a:lnTo>
                    <a:pt x="914400" y="0"/>
                  </a:lnTo>
                  <a:lnTo>
                    <a:pt x="914400" y="1028700"/>
                  </a:lnTo>
                  <a:lnTo>
                    <a:pt x="0" y="1028700"/>
                  </a:lnTo>
                  <a:lnTo>
                    <a:pt x="0" y="0"/>
                  </a:lnTo>
                  <a:close/>
                </a:path>
              </a:pathLst>
            </a:custGeom>
            <a:solidFill>
              <a:srgbClr val="F4E7E7"/>
            </a:solidFill>
          </p:spPr>
          <p:txBody>
            <a:bodyPr wrap="square" lIns="0" tIns="0" rIns="0" bIns="0" rtlCol="0"/>
            <a:lstStyle/>
            <a:p>
              <a:endParaRPr/>
            </a:p>
          </p:txBody>
        </p:sp>
        <p:sp>
          <p:nvSpPr>
            <p:cNvPr id="1049185" name="object 54"/>
            <p:cNvSpPr/>
            <p:nvPr/>
          </p:nvSpPr>
          <p:spPr>
            <a:xfrm>
              <a:off x="849" y="3190"/>
              <a:ext cx="12541" cy="0"/>
            </a:xfrm>
            <a:custGeom>
              <a:avLst/>
              <a:gdLst/>
              <a:ahLst/>
              <a:cxnLst/>
              <a:rect l="l" t="t" r="r" b="b"/>
              <a:pathLst>
                <a:path w="7963534">
                  <a:moveTo>
                    <a:pt x="0" y="0"/>
                  </a:moveTo>
                  <a:lnTo>
                    <a:pt x="7963534" y="0"/>
                  </a:lnTo>
                </a:path>
              </a:pathLst>
            </a:custGeom>
            <a:ln w="12700">
              <a:solidFill>
                <a:srgbClr val="FFFFFF"/>
              </a:solidFill>
            </a:ln>
          </p:spPr>
          <p:txBody>
            <a:bodyPr wrap="square" lIns="0" tIns="0" rIns="0" bIns="0" rtlCol="0"/>
            <a:lstStyle/>
            <a:p>
              <a:endParaRPr/>
            </a:p>
          </p:txBody>
        </p:sp>
        <p:sp>
          <p:nvSpPr>
            <p:cNvPr id="1049186" name="object 55"/>
            <p:cNvSpPr/>
            <p:nvPr/>
          </p:nvSpPr>
          <p:spPr>
            <a:xfrm>
              <a:off x="849" y="4810"/>
              <a:ext cx="12541" cy="0"/>
            </a:xfrm>
            <a:custGeom>
              <a:avLst/>
              <a:gdLst/>
              <a:ahLst/>
              <a:cxnLst/>
              <a:rect l="l" t="t" r="r" b="b"/>
              <a:pathLst>
                <a:path w="7963534">
                  <a:moveTo>
                    <a:pt x="0" y="0"/>
                  </a:moveTo>
                  <a:lnTo>
                    <a:pt x="7963534" y="0"/>
                  </a:lnTo>
                </a:path>
              </a:pathLst>
            </a:custGeom>
            <a:ln w="12700">
              <a:solidFill>
                <a:srgbClr val="FFFFFF"/>
              </a:solidFill>
            </a:ln>
          </p:spPr>
          <p:txBody>
            <a:bodyPr wrap="square" lIns="0" tIns="0" rIns="0" bIns="0" rtlCol="0"/>
            <a:lstStyle/>
            <a:p>
              <a:endParaRPr/>
            </a:p>
          </p:txBody>
        </p:sp>
        <p:sp>
          <p:nvSpPr>
            <p:cNvPr id="1049187" name="object 67"/>
            <p:cNvSpPr txBox="1"/>
            <p:nvPr/>
          </p:nvSpPr>
          <p:spPr>
            <a:xfrm>
              <a:off x="2339" y="3377"/>
              <a:ext cx="1335" cy="1332"/>
            </a:xfrm>
            <a:prstGeom prst="rect">
              <a:avLst/>
            </a:prstGeom>
          </p:spPr>
          <p:txBody>
            <a:bodyPr vert="horz" wrap="square" lIns="0" tIns="13335" rIns="0" bIns="0" rtlCol="0">
              <a:spAutoFit/>
            </a:bodyPr>
            <a:lstStyle/>
            <a:p>
              <a:pPr marL="12700" marR="5080" indent="236855">
                <a:lnSpc>
                  <a:spcPct val="100000"/>
                </a:lnSpc>
                <a:spcBef>
                  <a:spcPts val="105"/>
                </a:spcBef>
              </a:pPr>
              <a:r>
                <a:rPr sz="1400" spc="-5" dirty="0">
                  <a:solidFill>
                    <a:srgbClr val="252525"/>
                  </a:solidFill>
                  <a:latin typeface="微软雅黑" panose="020B0503020204020204" charset="-122"/>
                  <a:cs typeface="微软雅黑" panose="020B0503020204020204" charset="-122"/>
                </a:rPr>
                <a:t>Anti  S</a:t>
              </a:r>
              <a:r>
                <a:rPr sz="1400" dirty="0">
                  <a:solidFill>
                    <a:srgbClr val="252525"/>
                  </a:solidFill>
                  <a:latin typeface="微软雅黑" panose="020B0503020204020204" charset="-122"/>
                  <a:cs typeface="微软雅黑" panose="020B0503020204020204" charset="-122"/>
                </a:rPr>
                <a:t>l</a:t>
              </a:r>
              <a:r>
                <a:rPr sz="1400" spc="-5" dirty="0">
                  <a:solidFill>
                    <a:srgbClr val="252525"/>
                  </a:solidFill>
                  <a:latin typeface="微软雅黑" panose="020B0503020204020204" charset="-122"/>
                  <a:cs typeface="微软雅黑" panose="020B0503020204020204" charset="-122"/>
                </a:rPr>
                <a:t>eep系</a:t>
              </a:r>
              <a:r>
                <a:rPr sz="1400" spc="5" dirty="0">
                  <a:solidFill>
                    <a:srgbClr val="252525"/>
                  </a:solidFill>
                  <a:latin typeface="微软雅黑" panose="020B0503020204020204" charset="-122"/>
                  <a:cs typeface="微软雅黑" panose="020B0503020204020204" charset="-122"/>
                </a:rPr>
                <a:t>统</a:t>
              </a:r>
              <a:endParaRPr sz="1400" dirty="0">
                <a:latin typeface="微软雅黑" panose="020B0503020204020204" charset="-122"/>
                <a:cs typeface="微软雅黑" panose="020B0503020204020204" charset="-122"/>
              </a:endParaRPr>
            </a:p>
            <a:p>
              <a:pPr marL="67310">
                <a:lnSpc>
                  <a:spcPct val="100000"/>
                </a:lnSpc>
              </a:pPr>
              <a:r>
                <a:rPr sz="1400" dirty="0">
                  <a:solidFill>
                    <a:srgbClr val="252525"/>
                  </a:solidFill>
                  <a:latin typeface="微软雅黑" panose="020B0503020204020204" charset="-122"/>
                  <a:cs typeface="微软雅黑" panose="020B0503020204020204" charset="-122"/>
                </a:rPr>
                <a:t>（瑞士</a:t>
              </a:r>
              <a:r>
                <a:rPr sz="1400" spc="5" dirty="0">
                  <a:solidFill>
                    <a:srgbClr val="252525"/>
                  </a:solidFill>
                  <a:latin typeface="微软雅黑" panose="020B0503020204020204" charset="-122"/>
                  <a:cs typeface="微软雅黑" panose="020B0503020204020204" charset="-122"/>
                </a:rPr>
                <a:t>）</a:t>
              </a:r>
              <a:endParaRPr sz="1400" dirty="0">
                <a:latin typeface="微软雅黑" panose="020B0503020204020204" charset="-122"/>
                <a:cs typeface="微软雅黑" panose="020B0503020204020204" charset="-122"/>
              </a:endParaRPr>
            </a:p>
          </p:txBody>
        </p:sp>
        <p:sp>
          <p:nvSpPr>
            <p:cNvPr id="1049188" name="object 68"/>
            <p:cNvSpPr txBox="1"/>
            <p:nvPr/>
          </p:nvSpPr>
          <p:spPr>
            <a:xfrm>
              <a:off x="3770" y="3688"/>
              <a:ext cx="1311" cy="462"/>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252525"/>
                  </a:solidFill>
                  <a:latin typeface="微软雅黑" panose="020B0503020204020204" charset="-122"/>
                  <a:cs typeface="微软雅黑" panose="020B0503020204020204" charset="-122"/>
                </a:rPr>
                <a:t>H</a:t>
              </a:r>
              <a:r>
                <a:rPr sz="1400" spc="-10" dirty="0">
                  <a:solidFill>
                    <a:srgbClr val="252525"/>
                  </a:solidFill>
                  <a:latin typeface="微软雅黑" panose="020B0503020204020204" charset="-122"/>
                  <a:cs typeface="微软雅黑" panose="020B0503020204020204" charset="-122"/>
                </a:rPr>
                <a:t>D</a:t>
              </a:r>
              <a:r>
                <a:rPr sz="1400" dirty="0">
                  <a:solidFill>
                    <a:srgbClr val="252525"/>
                  </a:solidFill>
                  <a:latin typeface="微软雅黑" panose="020B0503020204020204" charset="-122"/>
                  <a:cs typeface="微软雅黑" panose="020B0503020204020204" charset="-122"/>
                </a:rPr>
                <a:t>摄像</a:t>
              </a:r>
              <a:r>
                <a:rPr sz="1400" spc="5" dirty="0">
                  <a:solidFill>
                    <a:srgbClr val="252525"/>
                  </a:solidFill>
                  <a:latin typeface="微软雅黑" panose="020B0503020204020204" charset="-122"/>
                  <a:cs typeface="微软雅黑" panose="020B0503020204020204" charset="-122"/>
                </a:rPr>
                <a:t>头</a:t>
              </a:r>
              <a:endParaRPr sz="1400" dirty="0">
                <a:latin typeface="微软雅黑" panose="020B0503020204020204" charset="-122"/>
                <a:cs typeface="微软雅黑" panose="020B0503020204020204" charset="-122"/>
              </a:endParaRPr>
            </a:p>
          </p:txBody>
        </p:sp>
        <p:sp>
          <p:nvSpPr>
            <p:cNvPr id="1049189" name="object 69"/>
            <p:cNvSpPr txBox="1"/>
            <p:nvPr/>
          </p:nvSpPr>
          <p:spPr>
            <a:xfrm>
              <a:off x="5155" y="3580"/>
              <a:ext cx="1796" cy="679"/>
            </a:xfrm>
            <a:prstGeom prst="rect">
              <a:avLst/>
            </a:prstGeom>
          </p:spPr>
          <p:txBody>
            <a:bodyPr vert="horz" wrap="square" lIns="0" tIns="119380" rIns="0" bIns="0" rtlCol="0">
              <a:spAutoFit/>
            </a:bodyPr>
            <a:lstStyle/>
            <a:p>
              <a:pPr marL="12700">
                <a:lnSpc>
                  <a:spcPct val="100000"/>
                </a:lnSpc>
                <a:spcBef>
                  <a:spcPts val="940"/>
                </a:spcBef>
              </a:pPr>
              <a:r>
                <a:rPr sz="1400" spc="-5" dirty="0">
                  <a:latin typeface="Arial" panose="020B0604020202020204"/>
                  <a:cs typeface="Arial" panose="020B0604020202020204"/>
                </a:rPr>
                <a:t>AR</a:t>
              </a:r>
              <a:r>
                <a:rPr sz="1400" spc="-10" dirty="0">
                  <a:latin typeface="Arial" panose="020B0604020202020204"/>
                  <a:cs typeface="Arial" panose="020B0604020202020204"/>
                </a:rPr>
                <a:t>M</a:t>
              </a:r>
              <a:r>
                <a:rPr sz="1400" spc="-5" dirty="0">
                  <a:latin typeface="Arial" panose="020B0604020202020204"/>
                  <a:cs typeface="Arial" panose="020B0604020202020204"/>
                </a:rPr>
                <a:t>v</a:t>
              </a:r>
              <a:r>
                <a:rPr sz="1400" dirty="0">
                  <a:latin typeface="Arial" panose="020B0604020202020204"/>
                  <a:cs typeface="Arial" panose="020B0604020202020204"/>
                </a:rPr>
                <a:t>7</a:t>
              </a:r>
              <a:r>
                <a:rPr lang="en-US" sz="1400" dirty="0">
                  <a:latin typeface="Arial" panose="020B0604020202020204"/>
                  <a:cs typeface="Arial" panose="020B0604020202020204"/>
                </a:rPr>
                <a:t> </a:t>
              </a:r>
              <a:r>
                <a:rPr sz="1400" spc="-5" dirty="0">
                  <a:latin typeface="Arial" panose="020B0604020202020204"/>
                  <a:cs typeface="Arial" panose="020B0604020202020204"/>
                </a:rPr>
                <a:t>32bit</a:t>
              </a:r>
              <a:endParaRPr sz="1400" dirty="0">
                <a:latin typeface="Arial" panose="020B0604020202020204"/>
                <a:cs typeface="Arial" panose="020B0604020202020204"/>
              </a:endParaRPr>
            </a:p>
          </p:txBody>
        </p:sp>
        <p:sp>
          <p:nvSpPr>
            <p:cNvPr id="1049190" name="object 70"/>
            <p:cNvSpPr txBox="1"/>
            <p:nvPr/>
          </p:nvSpPr>
          <p:spPr>
            <a:xfrm>
              <a:off x="7211" y="3734"/>
              <a:ext cx="1161" cy="462"/>
            </a:xfrm>
            <a:prstGeom prst="rect">
              <a:avLst/>
            </a:prstGeom>
          </p:spPr>
          <p:txBody>
            <a:bodyPr vert="horz" wrap="square" lIns="0" tIns="13335" rIns="0" bIns="0" rtlCol="0">
              <a:spAutoFit/>
            </a:bodyPr>
            <a:lstStyle/>
            <a:p>
              <a:pPr marL="12700">
                <a:lnSpc>
                  <a:spcPct val="100000"/>
                </a:lnSpc>
                <a:spcBef>
                  <a:spcPts val="105"/>
                </a:spcBef>
              </a:pPr>
              <a:r>
                <a:rPr sz="1400" dirty="0">
                  <a:latin typeface="微软雅黑" panose="020B0503020204020204" charset="-122"/>
                  <a:cs typeface="微软雅黑" panose="020B0503020204020204" charset="-122"/>
                </a:rPr>
                <a:t>闭源系</a:t>
              </a:r>
              <a:r>
                <a:rPr sz="1400" spc="5" dirty="0">
                  <a:latin typeface="微软雅黑" panose="020B0503020204020204" charset="-122"/>
                  <a:cs typeface="微软雅黑" panose="020B0503020204020204" charset="-122"/>
                </a:rPr>
                <a:t>统</a:t>
              </a:r>
              <a:endParaRPr sz="1400" dirty="0">
                <a:latin typeface="微软雅黑" panose="020B0503020204020204" charset="-122"/>
                <a:cs typeface="微软雅黑" panose="020B0503020204020204" charset="-122"/>
              </a:endParaRPr>
            </a:p>
          </p:txBody>
        </p:sp>
        <p:sp>
          <p:nvSpPr>
            <p:cNvPr id="1049191" name="object 71"/>
            <p:cNvSpPr txBox="1"/>
            <p:nvPr/>
          </p:nvSpPr>
          <p:spPr>
            <a:xfrm>
              <a:off x="8539" y="3702"/>
              <a:ext cx="2115" cy="526"/>
            </a:xfrm>
            <a:prstGeom prst="rect">
              <a:avLst/>
            </a:prstGeom>
          </p:spPr>
          <p:txBody>
            <a:bodyPr vert="horz" wrap="square" lIns="0" tIns="15240" rIns="0" bIns="0" rtlCol="0">
              <a:spAutoFit/>
            </a:bodyPr>
            <a:lstStyle/>
            <a:p>
              <a:pPr marL="12700" marR="5080" algn="ctr">
                <a:lnSpc>
                  <a:spcPct val="149000"/>
                </a:lnSpc>
                <a:spcBef>
                  <a:spcPts val="120"/>
                </a:spcBef>
              </a:pPr>
              <a:r>
                <a:rPr lang="en-US" sz="1400" dirty="0">
                  <a:latin typeface="微软雅黑" panose="020B0503020204020204" charset="-122"/>
                  <a:cs typeface="Arial" panose="020B0604020202020204"/>
                </a:rPr>
                <a:t>SD</a:t>
              </a:r>
              <a:r>
                <a:rPr sz="1400" dirty="0">
                  <a:latin typeface="微软雅黑" panose="020B0503020204020204" charset="-122"/>
                  <a:cs typeface="微软雅黑" panose="020B0503020204020204" charset="-122"/>
                </a:rPr>
                <a:t>卡</a:t>
              </a:r>
              <a:r>
                <a:rPr lang="en-US" sz="1400" dirty="0">
                  <a:latin typeface="微软雅黑" panose="020B0503020204020204" charset="-122"/>
                  <a:cs typeface="微软雅黑" panose="020B0503020204020204" charset="-122"/>
                </a:rPr>
                <a:t>,</a:t>
              </a:r>
              <a:r>
                <a:rPr sz="1400" spc="-5" dirty="0">
                  <a:latin typeface="Arial" panose="020B0604020202020204"/>
                  <a:cs typeface="Arial" panose="020B0604020202020204"/>
                </a:rPr>
                <a:t>16G</a:t>
              </a:r>
              <a:endParaRPr sz="1400" dirty="0">
                <a:latin typeface="Arial" panose="020B0604020202020204"/>
                <a:cs typeface="Arial" panose="020B0604020202020204"/>
              </a:endParaRPr>
            </a:p>
          </p:txBody>
        </p:sp>
        <p:sp>
          <p:nvSpPr>
            <p:cNvPr id="1049192" name="object 72"/>
            <p:cNvSpPr txBox="1"/>
            <p:nvPr/>
          </p:nvSpPr>
          <p:spPr>
            <a:xfrm>
              <a:off x="10440" y="3952"/>
              <a:ext cx="1225" cy="406"/>
            </a:xfrm>
            <a:prstGeom prst="rect">
              <a:avLst/>
            </a:prstGeom>
          </p:spPr>
          <p:txBody>
            <a:bodyPr vert="horz" wrap="square" lIns="0" tIns="13335" rIns="0" bIns="0" rtlCol="0">
              <a:spAutoFit/>
            </a:bodyPr>
            <a:lstStyle/>
            <a:p>
              <a:pPr marL="12700">
                <a:lnSpc>
                  <a:spcPct val="100000"/>
                </a:lnSpc>
                <a:spcBef>
                  <a:spcPts val="105"/>
                </a:spcBef>
              </a:pPr>
              <a:r>
                <a:rPr lang="en-US" sz="1400" spc="-5" dirty="0">
                  <a:latin typeface="Arial" panose="020B0604020202020204"/>
                  <a:cs typeface="Arial" panose="020B0604020202020204"/>
                </a:rPr>
                <a:t> </a:t>
              </a:r>
              <a:r>
                <a:rPr sz="1400" spc="-5" dirty="0">
                  <a:latin typeface="Arial" panose="020B0604020202020204"/>
                  <a:cs typeface="Arial" panose="020B0604020202020204"/>
                </a:rPr>
                <a:t>1700</a:t>
              </a:r>
              <a:r>
                <a:rPr sz="1400" dirty="0">
                  <a:latin typeface="微软雅黑" panose="020B0503020204020204" charset="-122"/>
                  <a:cs typeface="微软雅黑" panose="020B0503020204020204" charset="-122"/>
                </a:rPr>
                <a:t>左</a:t>
              </a:r>
              <a:r>
                <a:rPr sz="1400" spc="5" dirty="0">
                  <a:latin typeface="微软雅黑" panose="020B0503020204020204" charset="-122"/>
                  <a:cs typeface="微软雅黑" panose="020B0503020204020204" charset="-122"/>
                </a:rPr>
                <a:t>右</a:t>
              </a:r>
              <a:endParaRPr sz="1400" dirty="0">
                <a:latin typeface="微软雅黑" panose="020B0503020204020204" charset="-122"/>
                <a:cs typeface="微软雅黑" panose="020B0503020204020204" charset="-122"/>
              </a:endParaRPr>
            </a:p>
          </p:txBody>
        </p:sp>
        <p:sp>
          <p:nvSpPr>
            <p:cNvPr id="1049193" name="object 73"/>
            <p:cNvSpPr txBox="1"/>
            <p:nvPr/>
          </p:nvSpPr>
          <p:spPr>
            <a:xfrm>
              <a:off x="11865" y="3862"/>
              <a:ext cx="1161" cy="462"/>
            </a:xfrm>
            <a:prstGeom prst="rect">
              <a:avLst/>
            </a:prstGeom>
          </p:spPr>
          <p:txBody>
            <a:bodyPr vert="horz" wrap="square" lIns="0" tIns="13335" rIns="0" bIns="0" rtlCol="0">
              <a:spAutoFit/>
            </a:bodyPr>
            <a:lstStyle/>
            <a:p>
              <a:pPr marL="12700">
                <a:lnSpc>
                  <a:spcPct val="100000"/>
                </a:lnSpc>
                <a:spcBef>
                  <a:spcPts val="105"/>
                </a:spcBef>
              </a:pPr>
              <a:r>
                <a:rPr sz="1400" dirty="0">
                  <a:latin typeface="微软雅黑" panose="020B0503020204020204" charset="-122"/>
                  <a:cs typeface="微软雅黑" panose="020B0503020204020204" charset="-122"/>
                </a:rPr>
                <a:t>疲劳预</a:t>
              </a:r>
              <a:r>
                <a:rPr sz="1400" spc="5" dirty="0">
                  <a:latin typeface="微软雅黑" panose="020B0503020204020204" charset="-122"/>
                  <a:cs typeface="微软雅黑" panose="020B0503020204020204" charset="-122"/>
                </a:rPr>
                <a:t>警</a:t>
              </a:r>
              <a:endParaRPr sz="1400" dirty="0">
                <a:latin typeface="微软雅黑" panose="020B0503020204020204" charset="-122"/>
                <a:cs typeface="微软雅黑" panose="020B0503020204020204" charset="-122"/>
              </a:endParaRPr>
            </a:p>
          </p:txBody>
        </p:sp>
        <p:sp>
          <p:nvSpPr>
            <p:cNvPr id="1049194" name="object 88"/>
            <p:cNvSpPr/>
            <p:nvPr/>
          </p:nvSpPr>
          <p:spPr>
            <a:xfrm>
              <a:off x="1283" y="3580"/>
              <a:ext cx="804" cy="771"/>
            </a:xfrm>
            <a:prstGeom prst="rect">
              <a:avLst/>
            </a:prstGeom>
            <a:blipFill>
              <a:blip r:embed="rId4" cstate="print"/>
              <a:stretch>
                <a:fillRect/>
              </a:stretch>
            </a:blipFill>
          </p:spPr>
          <p:txBody>
            <a:bodyPr wrap="square" lIns="0" tIns="0" rIns="0" bIns="0" rtlCol="0"/>
            <a:lstStyle/>
            <a:p>
              <a:endParaRPr/>
            </a:p>
          </p:txBody>
        </p:sp>
      </p:grpSp>
      <p:grpSp>
        <p:nvGrpSpPr>
          <p:cNvPr id="124" name="组合 91"/>
          <p:cNvGrpSpPr/>
          <p:nvPr/>
        </p:nvGrpSpPr>
        <p:grpSpPr>
          <a:xfrm>
            <a:off x="34247" y="2964669"/>
            <a:ext cx="9095397" cy="817656"/>
            <a:chOff x="849" y="4812"/>
            <a:chExt cx="12541" cy="1129"/>
          </a:xfrm>
        </p:grpSpPr>
        <p:sp>
          <p:nvSpPr>
            <p:cNvPr id="1049195" name="object 20"/>
            <p:cNvSpPr/>
            <p:nvPr/>
          </p:nvSpPr>
          <p:spPr>
            <a:xfrm>
              <a:off x="850" y="4812"/>
              <a:ext cx="1599" cy="1116"/>
            </a:xfrm>
            <a:custGeom>
              <a:avLst/>
              <a:gdLst/>
              <a:ahLst/>
              <a:cxnLst/>
              <a:rect l="l" t="t" r="r" b="b"/>
              <a:pathLst>
                <a:path w="1015365" h="708660">
                  <a:moveTo>
                    <a:pt x="0" y="0"/>
                  </a:moveTo>
                  <a:lnTo>
                    <a:pt x="1014984" y="0"/>
                  </a:lnTo>
                  <a:lnTo>
                    <a:pt x="1014984" y="708659"/>
                  </a:lnTo>
                  <a:lnTo>
                    <a:pt x="0" y="708659"/>
                  </a:lnTo>
                  <a:lnTo>
                    <a:pt x="0" y="0"/>
                  </a:lnTo>
                  <a:close/>
                </a:path>
              </a:pathLst>
            </a:custGeom>
            <a:solidFill>
              <a:srgbClr val="E8CACA"/>
            </a:solidFill>
          </p:spPr>
          <p:txBody>
            <a:bodyPr wrap="square" lIns="0" tIns="0" rIns="0" bIns="0" rtlCol="0"/>
            <a:lstStyle/>
            <a:p>
              <a:endParaRPr/>
            </a:p>
          </p:txBody>
        </p:sp>
        <p:sp>
          <p:nvSpPr>
            <p:cNvPr id="1049196" name="object 21"/>
            <p:cNvSpPr/>
            <p:nvPr/>
          </p:nvSpPr>
          <p:spPr>
            <a:xfrm>
              <a:off x="2448" y="4812"/>
              <a:ext cx="1565" cy="1116"/>
            </a:xfrm>
            <a:custGeom>
              <a:avLst/>
              <a:gdLst/>
              <a:ahLst/>
              <a:cxnLst/>
              <a:rect l="l" t="t" r="r" b="b"/>
              <a:pathLst>
                <a:path w="993775" h="708660">
                  <a:moveTo>
                    <a:pt x="0" y="0"/>
                  </a:moveTo>
                  <a:lnTo>
                    <a:pt x="993647" y="0"/>
                  </a:lnTo>
                  <a:lnTo>
                    <a:pt x="993647" y="708659"/>
                  </a:lnTo>
                  <a:lnTo>
                    <a:pt x="0" y="708659"/>
                  </a:lnTo>
                  <a:lnTo>
                    <a:pt x="0" y="0"/>
                  </a:lnTo>
                  <a:close/>
                </a:path>
              </a:pathLst>
            </a:custGeom>
            <a:solidFill>
              <a:srgbClr val="E8CACA"/>
            </a:solidFill>
          </p:spPr>
          <p:txBody>
            <a:bodyPr wrap="square" lIns="0" tIns="0" rIns="0" bIns="0" rtlCol="0"/>
            <a:lstStyle/>
            <a:p>
              <a:endParaRPr/>
            </a:p>
          </p:txBody>
        </p:sp>
        <p:sp>
          <p:nvSpPr>
            <p:cNvPr id="1049197" name="object 22"/>
            <p:cNvSpPr/>
            <p:nvPr/>
          </p:nvSpPr>
          <p:spPr>
            <a:xfrm>
              <a:off x="4013" y="4812"/>
              <a:ext cx="1748" cy="1116"/>
            </a:xfrm>
            <a:custGeom>
              <a:avLst/>
              <a:gdLst/>
              <a:ahLst/>
              <a:cxnLst/>
              <a:rect l="l" t="t" r="r" b="b"/>
              <a:pathLst>
                <a:path w="1109979" h="708660">
                  <a:moveTo>
                    <a:pt x="0" y="0"/>
                  </a:moveTo>
                  <a:lnTo>
                    <a:pt x="1109472" y="0"/>
                  </a:lnTo>
                  <a:lnTo>
                    <a:pt x="1109472" y="708659"/>
                  </a:lnTo>
                  <a:lnTo>
                    <a:pt x="0" y="708659"/>
                  </a:lnTo>
                  <a:lnTo>
                    <a:pt x="0" y="0"/>
                  </a:lnTo>
                  <a:close/>
                </a:path>
              </a:pathLst>
            </a:custGeom>
            <a:solidFill>
              <a:srgbClr val="E8CACA"/>
            </a:solidFill>
          </p:spPr>
          <p:txBody>
            <a:bodyPr wrap="square" lIns="0" tIns="0" rIns="0" bIns="0" rtlCol="0"/>
            <a:lstStyle/>
            <a:p>
              <a:endParaRPr/>
            </a:p>
          </p:txBody>
        </p:sp>
        <p:sp>
          <p:nvSpPr>
            <p:cNvPr id="1049198" name="object 23"/>
            <p:cNvSpPr/>
            <p:nvPr/>
          </p:nvSpPr>
          <p:spPr>
            <a:xfrm>
              <a:off x="5760" y="4812"/>
              <a:ext cx="1659" cy="1116"/>
            </a:xfrm>
            <a:custGeom>
              <a:avLst/>
              <a:gdLst/>
              <a:ahLst/>
              <a:cxnLst/>
              <a:rect l="l" t="t" r="r" b="b"/>
              <a:pathLst>
                <a:path w="1053464" h="708660">
                  <a:moveTo>
                    <a:pt x="0" y="0"/>
                  </a:moveTo>
                  <a:lnTo>
                    <a:pt x="1053084" y="0"/>
                  </a:lnTo>
                  <a:lnTo>
                    <a:pt x="1053084" y="708659"/>
                  </a:lnTo>
                  <a:lnTo>
                    <a:pt x="0" y="708659"/>
                  </a:lnTo>
                  <a:lnTo>
                    <a:pt x="0" y="0"/>
                  </a:lnTo>
                  <a:close/>
                </a:path>
              </a:pathLst>
            </a:custGeom>
            <a:solidFill>
              <a:srgbClr val="E8CACA"/>
            </a:solidFill>
          </p:spPr>
          <p:txBody>
            <a:bodyPr wrap="square" lIns="0" tIns="0" rIns="0" bIns="0" rtlCol="0"/>
            <a:lstStyle/>
            <a:p>
              <a:endParaRPr/>
            </a:p>
          </p:txBody>
        </p:sp>
        <p:sp>
          <p:nvSpPr>
            <p:cNvPr id="1049199" name="object 24"/>
            <p:cNvSpPr/>
            <p:nvPr/>
          </p:nvSpPr>
          <p:spPr>
            <a:xfrm>
              <a:off x="7418" y="4812"/>
              <a:ext cx="1620" cy="1116"/>
            </a:xfrm>
            <a:custGeom>
              <a:avLst/>
              <a:gdLst/>
              <a:ahLst/>
              <a:cxnLst/>
              <a:rect l="l" t="t" r="r" b="b"/>
              <a:pathLst>
                <a:path w="1028700" h="708660">
                  <a:moveTo>
                    <a:pt x="0" y="0"/>
                  </a:moveTo>
                  <a:lnTo>
                    <a:pt x="1028700" y="0"/>
                  </a:lnTo>
                  <a:lnTo>
                    <a:pt x="1028700" y="708659"/>
                  </a:lnTo>
                  <a:lnTo>
                    <a:pt x="0" y="708659"/>
                  </a:lnTo>
                  <a:lnTo>
                    <a:pt x="0" y="0"/>
                  </a:lnTo>
                  <a:close/>
                </a:path>
              </a:pathLst>
            </a:custGeom>
            <a:solidFill>
              <a:srgbClr val="E8CACA"/>
            </a:solidFill>
          </p:spPr>
          <p:txBody>
            <a:bodyPr wrap="square" lIns="0" tIns="0" rIns="0" bIns="0" rtlCol="0"/>
            <a:lstStyle/>
            <a:p>
              <a:endParaRPr/>
            </a:p>
          </p:txBody>
        </p:sp>
        <p:sp>
          <p:nvSpPr>
            <p:cNvPr id="1049200" name="object 25"/>
            <p:cNvSpPr/>
            <p:nvPr/>
          </p:nvSpPr>
          <p:spPr>
            <a:xfrm>
              <a:off x="9038" y="4812"/>
              <a:ext cx="1472" cy="1116"/>
            </a:xfrm>
            <a:custGeom>
              <a:avLst/>
              <a:gdLst/>
              <a:ahLst/>
              <a:cxnLst/>
              <a:rect l="l" t="t" r="r" b="b"/>
              <a:pathLst>
                <a:path w="934720" h="708660">
                  <a:moveTo>
                    <a:pt x="0" y="0"/>
                  </a:moveTo>
                  <a:lnTo>
                    <a:pt x="934212" y="0"/>
                  </a:lnTo>
                  <a:lnTo>
                    <a:pt x="934212" y="708659"/>
                  </a:lnTo>
                  <a:lnTo>
                    <a:pt x="0" y="708659"/>
                  </a:lnTo>
                  <a:lnTo>
                    <a:pt x="0" y="0"/>
                  </a:lnTo>
                  <a:close/>
                </a:path>
              </a:pathLst>
            </a:custGeom>
            <a:solidFill>
              <a:srgbClr val="E8CACA"/>
            </a:solidFill>
          </p:spPr>
          <p:txBody>
            <a:bodyPr wrap="square" lIns="0" tIns="0" rIns="0" bIns="0" rtlCol="0"/>
            <a:lstStyle/>
            <a:p>
              <a:endParaRPr/>
            </a:p>
          </p:txBody>
        </p:sp>
        <p:sp>
          <p:nvSpPr>
            <p:cNvPr id="1049201" name="object 26"/>
            <p:cNvSpPr/>
            <p:nvPr/>
          </p:nvSpPr>
          <p:spPr>
            <a:xfrm>
              <a:off x="10510" y="4812"/>
              <a:ext cx="1440" cy="1116"/>
            </a:xfrm>
            <a:custGeom>
              <a:avLst/>
              <a:gdLst/>
              <a:ahLst/>
              <a:cxnLst/>
              <a:rect l="l" t="t" r="r" b="b"/>
              <a:pathLst>
                <a:path w="914400" h="708660">
                  <a:moveTo>
                    <a:pt x="0" y="0"/>
                  </a:moveTo>
                  <a:lnTo>
                    <a:pt x="914400" y="0"/>
                  </a:lnTo>
                  <a:lnTo>
                    <a:pt x="914400" y="708659"/>
                  </a:lnTo>
                  <a:lnTo>
                    <a:pt x="0" y="708659"/>
                  </a:lnTo>
                  <a:lnTo>
                    <a:pt x="0" y="0"/>
                  </a:lnTo>
                  <a:close/>
                </a:path>
              </a:pathLst>
            </a:custGeom>
            <a:solidFill>
              <a:srgbClr val="E8CACA"/>
            </a:solidFill>
          </p:spPr>
          <p:txBody>
            <a:bodyPr wrap="square" lIns="0" tIns="0" rIns="0" bIns="0" rtlCol="0"/>
            <a:lstStyle/>
            <a:p>
              <a:endParaRPr/>
            </a:p>
          </p:txBody>
        </p:sp>
        <p:sp>
          <p:nvSpPr>
            <p:cNvPr id="1049202" name="object 27"/>
            <p:cNvSpPr/>
            <p:nvPr/>
          </p:nvSpPr>
          <p:spPr>
            <a:xfrm>
              <a:off x="11950" y="4812"/>
              <a:ext cx="1440" cy="1116"/>
            </a:xfrm>
            <a:custGeom>
              <a:avLst/>
              <a:gdLst/>
              <a:ahLst/>
              <a:cxnLst/>
              <a:rect l="l" t="t" r="r" b="b"/>
              <a:pathLst>
                <a:path w="914400" h="708660">
                  <a:moveTo>
                    <a:pt x="0" y="0"/>
                  </a:moveTo>
                  <a:lnTo>
                    <a:pt x="914400" y="0"/>
                  </a:lnTo>
                  <a:lnTo>
                    <a:pt x="914400" y="708659"/>
                  </a:lnTo>
                  <a:lnTo>
                    <a:pt x="0" y="708659"/>
                  </a:lnTo>
                  <a:lnTo>
                    <a:pt x="0" y="0"/>
                  </a:lnTo>
                  <a:close/>
                </a:path>
              </a:pathLst>
            </a:custGeom>
            <a:solidFill>
              <a:srgbClr val="E8CACA"/>
            </a:solidFill>
          </p:spPr>
          <p:txBody>
            <a:bodyPr wrap="square" lIns="0" tIns="0" rIns="0" bIns="0" rtlCol="0"/>
            <a:lstStyle/>
            <a:p>
              <a:endParaRPr/>
            </a:p>
          </p:txBody>
        </p:sp>
        <p:sp>
          <p:nvSpPr>
            <p:cNvPr id="1049203" name="object 56"/>
            <p:cNvSpPr/>
            <p:nvPr/>
          </p:nvSpPr>
          <p:spPr>
            <a:xfrm>
              <a:off x="849" y="5927"/>
              <a:ext cx="12541" cy="0"/>
            </a:xfrm>
            <a:custGeom>
              <a:avLst/>
              <a:gdLst/>
              <a:ahLst/>
              <a:cxnLst/>
              <a:rect l="l" t="t" r="r" b="b"/>
              <a:pathLst>
                <a:path w="7963534">
                  <a:moveTo>
                    <a:pt x="0" y="0"/>
                  </a:moveTo>
                  <a:lnTo>
                    <a:pt x="7963534" y="0"/>
                  </a:lnTo>
                </a:path>
              </a:pathLst>
            </a:custGeom>
            <a:ln w="12700">
              <a:solidFill>
                <a:srgbClr val="FFFFFF"/>
              </a:solidFill>
            </a:ln>
          </p:spPr>
          <p:txBody>
            <a:bodyPr wrap="square" lIns="0" tIns="0" rIns="0" bIns="0" rtlCol="0"/>
            <a:lstStyle/>
            <a:p>
              <a:endParaRPr/>
            </a:p>
          </p:txBody>
        </p:sp>
        <p:sp>
          <p:nvSpPr>
            <p:cNvPr id="1049204" name="object 74"/>
            <p:cNvSpPr txBox="1"/>
            <p:nvPr/>
          </p:nvSpPr>
          <p:spPr>
            <a:xfrm>
              <a:off x="2370" y="4965"/>
              <a:ext cx="1247" cy="714"/>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252525"/>
                  </a:solidFill>
                  <a:latin typeface="微软雅黑" panose="020B0503020204020204" charset="-122"/>
                  <a:cs typeface="微软雅黑" panose="020B0503020204020204" charset="-122"/>
                </a:rPr>
                <a:t>gogo85</a:t>
              </a:r>
              <a:r>
                <a:rPr sz="1400" dirty="0">
                  <a:solidFill>
                    <a:srgbClr val="252525"/>
                  </a:solidFill>
                  <a:latin typeface="微软雅黑" panose="020B0503020204020204" charset="-122"/>
                  <a:cs typeface="微软雅黑" panose="020B0503020204020204" charset="-122"/>
                </a:rPr>
                <a:t>0</a:t>
              </a:r>
              <a:endParaRPr sz="1400" dirty="0">
                <a:latin typeface="微软雅黑" panose="020B0503020204020204" charset="-122"/>
                <a:cs typeface="微软雅黑" panose="020B0503020204020204" charset="-122"/>
              </a:endParaRPr>
            </a:p>
            <a:p>
              <a:pPr marL="40005">
                <a:lnSpc>
                  <a:spcPct val="100000"/>
                </a:lnSpc>
              </a:pPr>
              <a:r>
                <a:rPr sz="1400" dirty="0">
                  <a:solidFill>
                    <a:srgbClr val="252525"/>
                  </a:solidFill>
                  <a:latin typeface="微软雅黑" panose="020B0503020204020204" charset="-122"/>
                  <a:cs typeface="微软雅黑" panose="020B0503020204020204" charset="-122"/>
                </a:rPr>
                <a:t>（国内</a:t>
              </a:r>
              <a:r>
                <a:rPr sz="1400" spc="5" dirty="0">
                  <a:solidFill>
                    <a:srgbClr val="252525"/>
                  </a:solidFill>
                  <a:latin typeface="微软雅黑" panose="020B0503020204020204" charset="-122"/>
                  <a:cs typeface="微软雅黑" panose="020B0503020204020204" charset="-122"/>
                </a:rPr>
                <a:t>）</a:t>
              </a:r>
              <a:endParaRPr sz="1400" dirty="0">
                <a:latin typeface="微软雅黑" panose="020B0503020204020204" charset="-122"/>
                <a:cs typeface="微软雅黑" panose="020B0503020204020204" charset="-122"/>
              </a:endParaRPr>
            </a:p>
          </p:txBody>
        </p:sp>
        <p:sp>
          <p:nvSpPr>
            <p:cNvPr id="1049205" name="object 75"/>
            <p:cNvSpPr txBox="1"/>
            <p:nvPr/>
          </p:nvSpPr>
          <p:spPr>
            <a:xfrm>
              <a:off x="3706" y="5146"/>
              <a:ext cx="1311" cy="378"/>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252525"/>
                  </a:solidFill>
                  <a:latin typeface="微软雅黑" panose="020B0503020204020204" charset="-122"/>
                  <a:cs typeface="微软雅黑" panose="020B0503020204020204" charset="-122"/>
                </a:rPr>
                <a:t>H</a:t>
              </a:r>
              <a:r>
                <a:rPr sz="1400" spc="-10" dirty="0">
                  <a:solidFill>
                    <a:srgbClr val="252525"/>
                  </a:solidFill>
                  <a:latin typeface="微软雅黑" panose="020B0503020204020204" charset="-122"/>
                  <a:cs typeface="微软雅黑" panose="020B0503020204020204" charset="-122"/>
                </a:rPr>
                <a:t>D</a:t>
              </a:r>
              <a:r>
                <a:rPr sz="1400" dirty="0">
                  <a:solidFill>
                    <a:srgbClr val="252525"/>
                  </a:solidFill>
                  <a:latin typeface="微软雅黑" panose="020B0503020204020204" charset="-122"/>
                  <a:cs typeface="微软雅黑" panose="020B0503020204020204" charset="-122"/>
                </a:rPr>
                <a:t>摄像</a:t>
              </a:r>
              <a:r>
                <a:rPr sz="1400" spc="5" dirty="0">
                  <a:solidFill>
                    <a:srgbClr val="252525"/>
                  </a:solidFill>
                  <a:latin typeface="微软雅黑" panose="020B0503020204020204" charset="-122"/>
                  <a:cs typeface="微软雅黑" panose="020B0503020204020204" charset="-122"/>
                </a:rPr>
                <a:t>头</a:t>
              </a:r>
              <a:endParaRPr sz="1400" dirty="0">
                <a:latin typeface="微软雅黑" panose="020B0503020204020204" charset="-122"/>
                <a:cs typeface="微软雅黑" panose="020B0503020204020204" charset="-122"/>
              </a:endParaRPr>
            </a:p>
          </p:txBody>
        </p:sp>
        <p:sp>
          <p:nvSpPr>
            <p:cNvPr id="1049206" name="object 76"/>
            <p:cNvSpPr txBox="1"/>
            <p:nvPr/>
          </p:nvSpPr>
          <p:spPr>
            <a:xfrm>
              <a:off x="5443" y="5140"/>
              <a:ext cx="944" cy="378"/>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ST</a:t>
              </a:r>
              <a:r>
                <a:rPr sz="1400" spc="-10" dirty="0">
                  <a:latin typeface="Arial" panose="020B0604020202020204"/>
                  <a:cs typeface="Arial" panose="020B0604020202020204"/>
                </a:rPr>
                <a:t>M</a:t>
              </a:r>
              <a:r>
                <a:rPr sz="1400" spc="-5" dirty="0">
                  <a:latin typeface="Arial" panose="020B0604020202020204"/>
                  <a:cs typeface="Arial" panose="020B0604020202020204"/>
                </a:rPr>
                <a:t>3</a:t>
              </a:r>
              <a:r>
                <a:rPr sz="1400" dirty="0">
                  <a:latin typeface="Arial" panose="020B0604020202020204"/>
                  <a:cs typeface="Arial" panose="020B0604020202020204"/>
                </a:rPr>
                <a:t>2</a:t>
              </a:r>
            </a:p>
          </p:txBody>
        </p:sp>
        <p:sp>
          <p:nvSpPr>
            <p:cNvPr id="1049207" name="object 77"/>
            <p:cNvSpPr txBox="1"/>
            <p:nvPr/>
          </p:nvSpPr>
          <p:spPr>
            <a:xfrm>
              <a:off x="6938" y="5106"/>
              <a:ext cx="1804" cy="528"/>
            </a:xfrm>
            <a:prstGeom prst="rect">
              <a:avLst/>
            </a:prstGeom>
          </p:spPr>
          <p:txBody>
            <a:bodyPr vert="horz" wrap="square" lIns="0" tIns="12700" rIns="0" bIns="0" rtlCol="0">
              <a:spAutoFit/>
            </a:bodyPr>
            <a:lstStyle/>
            <a:p>
              <a:pPr marL="368300" marR="5080" indent="-355600">
                <a:lnSpc>
                  <a:spcPct val="150000"/>
                </a:lnSpc>
                <a:spcBef>
                  <a:spcPts val="100"/>
                </a:spcBef>
              </a:pPr>
              <a:r>
                <a:rPr sz="1400" dirty="0">
                  <a:latin typeface="微软雅黑" panose="020B0503020204020204" charset="-122"/>
                  <a:cs typeface="微软雅黑" panose="020B0503020204020204" charset="-122"/>
                </a:rPr>
                <a:t>依靠硬件逻</a:t>
              </a:r>
              <a:r>
                <a:rPr sz="1400" spc="5" dirty="0">
                  <a:latin typeface="微软雅黑" panose="020B0503020204020204" charset="-122"/>
                  <a:cs typeface="微软雅黑" panose="020B0503020204020204" charset="-122"/>
                </a:rPr>
                <a:t>辑</a:t>
              </a:r>
              <a:endParaRPr sz="1400" dirty="0">
                <a:latin typeface="微软雅黑" panose="020B0503020204020204" charset="-122"/>
                <a:cs typeface="微软雅黑" panose="020B0503020204020204" charset="-122"/>
              </a:endParaRPr>
            </a:p>
          </p:txBody>
        </p:sp>
        <p:sp>
          <p:nvSpPr>
            <p:cNvPr id="1049208" name="object 78"/>
            <p:cNvSpPr txBox="1"/>
            <p:nvPr/>
          </p:nvSpPr>
          <p:spPr>
            <a:xfrm>
              <a:off x="9106" y="5189"/>
              <a:ext cx="2733" cy="316"/>
            </a:xfrm>
            <a:prstGeom prst="rect">
              <a:avLst/>
            </a:prstGeom>
          </p:spPr>
          <p:txBody>
            <a:bodyPr vert="horz" wrap="square" lIns="0" tIns="13335" rIns="0" bIns="0" rtlCol="0">
              <a:spAutoFit/>
            </a:bodyPr>
            <a:lstStyle/>
            <a:p>
              <a:pPr marL="12700">
                <a:lnSpc>
                  <a:spcPct val="100000"/>
                </a:lnSpc>
                <a:spcBef>
                  <a:spcPts val="105"/>
                </a:spcBef>
                <a:tabLst>
                  <a:tab pos="826135" algn="l"/>
                </a:tabLst>
              </a:pPr>
              <a:r>
                <a:rPr lang="en-US" sz="1400" dirty="0">
                  <a:latin typeface="微软雅黑" panose="020B0503020204020204" charset="-122"/>
                  <a:cs typeface="微软雅黑" panose="020B0503020204020204" charset="-122"/>
                </a:rPr>
                <a:t> </a:t>
              </a:r>
              <a:r>
                <a:rPr sz="1400" dirty="0" err="1">
                  <a:latin typeface="微软雅黑" panose="020B0503020204020204" charset="-122"/>
                  <a:cs typeface="微软雅黑" panose="020B0503020204020204" charset="-122"/>
                </a:rPr>
                <a:t>不支</a:t>
              </a:r>
              <a:r>
                <a:rPr sz="1400" spc="5" dirty="0" err="1">
                  <a:latin typeface="微软雅黑" panose="020B0503020204020204" charset="-122"/>
                  <a:cs typeface="微软雅黑" panose="020B0503020204020204" charset="-122"/>
                </a:rPr>
                <a:t>持</a:t>
              </a:r>
              <a:r>
                <a:rPr sz="1400" dirty="0">
                  <a:latin typeface="微软雅黑" panose="020B0503020204020204" charset="-122"/>
                  <a:cs typeface="微软雅黑" panose="020B0503020204020204" charset="-122"/>
                </a:rPr>
                <a:t>	</a:t>
              </a:r>
              <a:r>
                <a:rPr lang="en-US" sz="1400" dirty="0">
                  <a:latin typeface="微软雅黑" panose="020B0503020204020204" charset="-122"/>
                  <a:cs typeface="微软雅黑" panose="020B0503020204020204" charset="-122"/>
                </a:rPr>
                <a:t>    </a:t>
              </a:r>
              <a:r>
                <a:rPr sz="1400" spc="-5" dirty="0">
                  <a:latin typeface="Arial" panose="020B0604020202020204"/>
                  <a:cs typeface="Arial" panose="020B0604020202020204"/>
                </a:rPr>
                <a:t>2500</a:t>
              </a:r>
              <a:r>
                <a:rPr sz="1400" dirty="0">
                  <a:latin typeface="微软雅黑" panose="020B0503020204020204" charset="-122"/>
                  <a:cs typeface="微软雅黑" panose="020B0503020204020204" charset="-122"/>
                </a:rPr>
                <a:t>左</a:t>
              </a:r>
              <a:r>
                <a:rPr sz="1400" spc="5" dirty="0">
                  <a:latin typeface="微软雅黑" panose="020B0503020204020204" charset="-122"/>
                  <a:cs typeface="微软雅黑" panose="020B0503020204020204" charset="-122"/>
                </a:rPr>
                <a:t>右</a:t>
              </a:r>
              <a:endParaRPr sz="1400" dirty="0">
                <a:latin typeface="微软雅黑" panose="020B0503020204020204" charset="-122"/>
                <a:cs typeface="微软雅黑" panose="020B0503020204020204" charset="-122"/>
              </a:endParaRPr>
            </a:p>
          </p:txBody>
        </p:sp>
        <p:sp>
          <p:nvSpPr>
            <p:cNvPr id="1049209" name="object 79"/>
            <p:cNvSpPr txBox="1"/>
            <p:nvPr/>
          </p:nvSpPr>
          <p:spPr>
            <a:xfrm>
              <a:off x="11902" y="4893"/>
              <a:ext cx="1161" cy="1048"/>
            </a:xfrm>
            <a:prstGeom prst="rect">
              <a:avLst/>
            </a:prstGeom>
          </p:spPr>
          <p:txBody>
            <a:bodyPr vert="horz" wrap="square" lIns="0" tIns="12700" rIns="0" bIns="0" rtlCol="0">
              <a:spAutoFit/>
            </a:bodyPr>
            <a:lstStyle/>
            <a:p>
              <a:pPr marL="101600" marR="5080" indent="-88900">
                <a:lnSpc>
                  <a:spcPct val="150000"/>
                </a:lnSpc>
                <a:spcBef>
                  <a:spcPts val="100"/>
                </a:spcBef>
              </a:pPr>
              <a:r>
                <a:rPr sz="1400" dirty="0">
                  <a:latin typeface="微软雅黑" panose="020B0503020204020204" charset="-122"/>
                  <a:cs typeface="微软雅黑" panose="020B0503020204020204" charset="-122"/>
                </a:rPr>
                <a:t>疲劳检测 及预</a:t>
              </a:r>
              <a:r>
                <a:rPr sz="1400" spc="5" dirty="0">
                  <a:latin typeface="微软雅黑" panose="020B0503020204020204" charset="-122"/>
                  <a:cs typeface="微软雅黑" panose="020B0503020204020204" charset="-122"/>
                </a:rPr>
                <a:t>警</a:t>
              </a:r>
              <a:endParaRPr sz="1400" dirty="0">
                <a:latin typeface="微软雅黑" panose="020B0503020204020204" charset="-122"/>
                <a:cs typeface="微软雅黑" panose="020B0503020204020204" charset="-122"/>
              </a:endParaRPr>
            </a:p>
          </p:txBody>
        </p:sp>
        <p:sp>
          <p:nvSpPr>
            <p:cNvPr id="1049210" name="object 89"/>
            <p:cNvSpPr/>
            <p:nvPr/>
          </p:nvSpPr>
          <p:spPr>
            <a:xfrm>
              <a:off x="1311" y="5071"/>
              <a:ext cx="770" cy="643"/>
            </a:xfrm>
            <a:prstGeom prst="rect">
              <a:avLst/>
            </a:prstGeom>
            <a:blipFill>
              <a:blip r:embed="rId5" cstate="print"/>
              <a:stretch>
                <a:fillRect/>
              </a:stretch>
            </a:blipFill>
          </p:spPr>
          <p:txBody>
            <a:bodyPr wrap="square" lIns="0" tIns="0" rIns="0" bIns="0" rtlCol="0"/>
            <a:lstStyle/>
            <a:p>
              <a:endParaRPr/>
            </a:p>
          </p:txBody>
        </p:sp>
      </p:grpSp>
      <p:sp>
        <p:nvSpPr>
          <p:cNvPr id="1049211" name="object 91"/>
          <p:cNvSpPr/>
          <p:nvPr/>
        </p:nvSpPr>
        <p:spPr>
          <a:xfrm>
            <a:off x="0" y="3969349"/>
            <a:ext cx="9143989" cy="1082724"/>
          </a:xfrm>
          <a:custGeom>
            <a:avLst/>
            <a:gdLst/>
            <a:ahLst/>
            <a:cxnLst/>
            <a:rect l="l" t="t" r="r" b="b"/>
            <a:pathLst>
              <a:path w="8006080" h="949325">
                <a:moveTo>
                  <a:pt x="12700" y="942454"/>
                </a:moveTo>
                <a:lnTo>
                  <a:pt x="0" y="942454"/>
                </a:lnTo>
                <a:lnTo>
                  <a:pt x="0" y="891654"/>
                </a:lnTo>
                <a:lnTo>
                  <a:pt x="12700" y="891654"/>
                </a:lnTo>
                <a:lnTo>
                  <a:pt x="12700" y="942454"/>
                </a:lnTo>
                <a:close/>
              </a:path>
              <a:path w="8006080" h="949325">
                <a:moveTo>
                  <a:pt x="12700" y="853554"/>
                </a:moveTo>
                <a:lnTo>
                  <a:pt x="0" y="853554"/>
                </a:lnTo>
                <a:lnTo>
                  <a:pt x="0" y="802754"/>
                </a:lnTo>
                <a:lnTo>
                  <a:pt x="12700" y="802754"/>
                </a:lnTo>
                <a:lnTo>
                  <a:pt x="12700" y="853554"/>
                </a:lnTo>
                <a:close/>
              </a:path>
              <a:path w="8006080" h="949325">
                <a:moveTo>
                  <a:pt x="12700" y="764654"/>
                </a:moveTo>
                <a:lnTo>
                  <a:pt x="0" y="764654"/>
                </a:lnTo>
                <a:lnTo>
                  <a:pt x="0" y="713854"/>
                </a:lnTo>
                <a:lnTo>
                  <a:pt x="12700" y="713854"/>
                </a:lnTo>
                <a:lnTo>
                  <a:pt x="12700" y="764654"/>
                </a:lnTo>
                <a:close/>
              </a:path>
              <a:path w="8006080" h="949325">
                <a:moveTo>
                  <a:pt x="12700" y="675754"/>
                </a:moveTo>
                <a:lnTo>
                  <a:pt x="0" y="675754"/>
                </a:lnTo>
                <a:lnTo>
                  <a:pt x="0" y="624954"/>
                </a:lnTo>
                <a:lnTo>
                  <a:pt x="12700" y="624954"/>
                </a:lnTo>
                <a:lnTo>
                  <a:pt x="12700" y="675754"/>
                </a:lnTo>
                <a:close/>
              </a:path>
              <a:path w="8006080" h="949325">
                <a:moveTo>
                  <a:pt x="12700" y="586854"/>
                </a:moveTo>
                <a:lnTo>
                  <a:pt x="0" y="586854"/>
                </a:lnTo>
                <a:lnTo>
                  <a:pt x="0" y="536054"/>
                </a:lnTo>
                <a:lnTo>
                  <a:pt x="12700" y="536054"/>
                </a:lnTo>
                <a:lnTo>
                  <a:pt x="12700" y="586854"/>
                </a:lnTo>
                <a:close/>
              </a:path>
              <a:path w="8006080" h="949325">
                <a:moveTo>
                  <a:pt x="12700" y="497954"/>
                </a:moveTo>
                <a:lnTo>
                  <a:pt x="0" y="497954"/>
                </a:lnTo>
                <a:lnTo>
                  <a:pt x="0" y="447154"/>
                </a:lnTo>
                <a:lnTo>
                  <a:pt x="12700" y="447154"/>
                </a:lnTo>
                <a:lnTo>
                  <a:pt x="12700" y="497954"/>
                </a:lnTo>
                <a:close/>
              </a:path>
              <a:path w="8006080" h="949325">
                <a:moveTo>
                  <a:pt x="12700" y="409054"/>
                </a:moveTo>
                <a:lnTo>
                  <a:pt x="0" y="409054"/>
                </a:lnTo>
                <a:lnTo>
                  <a:pt x="0" y="358254"/>
                </a:lnTo>
                <a:lnTo>
                  <a:pt x="12700" y="358254"/>
                </a:lnTo>
                <a:lnTo>
                  <a:pt x="12700" y="409054"/>
                </a:lnTo>
                <a:close/>
              </a:path>
              <a:path w="8006080" h="949325">
                <a:moveTo>
                  <a:pt x="12700" y="320154"/>
                </a:moveTo>
                <a:lnTo>
                  <a:pt x="0" y="320154"/>
                </a:lnTo>
                <a:lnTo>
                  <a:pt x="0" y="269354"/>
                </a:lnTo>
                <a:lnTo>
                  <a:pt x="12700" y="269354"/>
                </a:lnTo>
                <a:lnTo>
                  <a:pt x="12700" y="320154"/>
                </a:lnTo>
                <a:close/>
              </a:path>
              <a:path w="8006080" h="949325">
                <a:moveTo>
                  <a:pt x="12700" y="231254"/>
                </a:moveTo>
                <a:lnTo>
                  <a:pt x="0" y="231254"/>
                </a:lnTo>
                <a:lnTo>
                  <a:pt x="0" y="180454"/>
                </a:lnTo>
                <a:lnTo>
                  <a:pt x="12700" y="180454"/>
                </a:lnTo>
                <a:lnTo>
                  <a:pt x="12700" y="231254"/>
                </a:lnTo>
                <a:close/>
              </a:path>
              <a:path w="8006080" h="949325">
                <a:moveTo>
                  <a:pt x="12700" y="142354"/>
                </a:moveTo>
                <a:lnTo>
                  <a:pt x="0" y="142354"/>
                </a:lnTo>
                <a:lnTo>
                  <a:pt x="0" y="91554"/>
                </a:lnTo>
                <a:lnTo>
                  <a:pt x="12700" y="91554"/>
                </a:lnTo>
                <a:lnTo>
                  <a:pt x="12700" y="142354"/>
                </a:lnTo>
                <a:close/>
              </a:path>
              <a:path w="8006080" h="949325">
                <a:moveTo>
                  <a:pt x="12700" y="53454"/>
                </a:moveTo>
                <a:lnTo>
                  <a:pt x="0" y="53454"/>
                </a:lnTo>
                <a:lnTo>
                  <a:pt x="0" y="6350"/>
                </a:lnTo>
                <a:lnTo>
                  <a:pt x="6350" y="0"/>
                </a:lnTo>
                <a:lnTo>
                  <a:pt x="10045" y="0"/>
                </a:lnTo>
                <a:lnTo>
                  <a:pt x="10045" y="9004"/>
                </a:lnTo>
                <a:lnTo>
                  <a:pt x="6350" y="12700"/>
                </a:lnTo>
                <a:lnTo>
                  <a:pt x="12700" y="12700"/>
                </a:lnTo>
                <a:lnTo>
                  <a:pt x="12700" y="53454"/>
                </a:lnTo>
                <a:close/>
              </a:path>
              <a:path w="8006080" h="949325">
                <a:moveTo>
                  <a:pt x="12700" y="12700"/>
                </a:moveTo>
                <a:lnTo>
                  <a:pt x="10045" y="12700"/>
                </a:lnTo>
                <a:lnTo>
                  <a:pt x="10045" y="9004"/>
                </a:lnTo>
                <a:lnTo>
                  <a:pt x="12700" y="6350"/>
                </a:lnTo>
                <a:lnTo>
                  <a:pt x="12700" y="12700"/>
                </a:lnTo>
                <a:close/>
              </a:path>
              <a:path w="8006080" h="949325">
                <a:moveTo>
                  <a:pt x="10045" y="12700"/>
                </a:moveTo>
                <a:lnTo>
                  <a:pt x="6350" y="12700"/>
                </a:lnTo>
                <a:lnTo>
                  <a:pt x="10045" y="9004"/>
                </a:lnTo>
                <a:lnTo>
                  <a:pt x="10045" y="12700"/>
                </a:lnTo>
                <a:close/>
              </a:path>
              <a:path w="8006080" h="949325">
                <a:moveTo>
                  <a:pt x="98945" y="12700"/>
                </a:moveTo>
                <a:lnTo>
                  <a:pt x="48145" y="12700"/>
                </a:lnTo>
                <a:lnTo>
                  <a:pt x="48145" y="0"/>
                </a:lnTo>
                <a:lnTo>
                  <a:pt x="98945" y="0"/>
                </a:lnTo>
                <a:lnTo>
                  <a:pt x="98945" y="12700"/>
                </a:lnTo>
                <a:close/>
              </a:path>
              <a:path w="8006080" h="949325">
                <a:moveTo>
                  <a:pt x="187845" y="12700"/>
                </a:moveTo>
                <a:lnTo>
                  <a:pt x="137045" y="12700"/>
                </a:lnTo>
                <a:lnTo>
                  <a:pt x="137045" y="0"/>
                </a:lnTo>
                <a:lnTo>
                  <a:pt x="187845" y="0"/>
                </a:lnTo>
                <a:lnTo>
                  <a:pt x="187845" y="12700"/>
                </a:lnTo>
                <a:close/>
              </a:path>
              <a:path w="8006080" h="949325">
                <a:moveTo>
                  <a:pt x="276745" y="12700"/>
                </a:moveTo>
                <a:lnTo>
                  <a:pt x="225945" y="12700"/>
                </a:lnTo>
                <a:lnTo>
                  <a:pt x="225945" y="0"/>
                </a:lnTo>
                <a:lnTo>
                  <a:pt x="276745" y="0"/>
                </a:lnTo>
                <a:lnTo>
                  <a:pt x="276745" y="12700"/>
                </a:lnTo>
                <a:close/>
              </a:path>
              <a:path w="8006080" h="949325">
                <a:moveTo>
                  <a:pt x="365645" y="12700"/>
                </a:moveTo>
                <a:lnTo>
                  <a:pt x="314845" y="12700"/>
                </a:lnTo>
                <a:lnTo>
                  <a:pt x="314845" y="0"/>
                </a:lnTo>
                <a:lnTo>
                  <a:pt x="365645" y="0"/>
                </a:lnTo>
                <a:lnTo>
                  <a:pt x="365645" y="12700"/>
                </a:lnTo>
                <a:close/>
              </a:path>
              <a:path w="8006080" h="949325">
                <a:moveTo>
                  <a:pt x="454545" y="12700"/>
                </a:moveTo>
                <a:lnTo>
                  <a:pt x="403745" y="12700"/>
                </a:lnTo>
                <a:lnTo>
                  <a:pt x="403745" y="0"/>
                </a:lnTo>
                <a:lnTo>
                  <a:pt x="454545" y="0"/>
                </a:lnTo>
                <a:lnTo>
                  <a:pt x="454545" y="12700"/>
                </a:lnTo>
                <a:close/>
              </a:path>
              <a:path w="8006080" h="949325">
                <a:moveTo>
                  <a:pt x="543445" y="12700"/>
                </a:moveTo>
                <a:lnTo>
                  <a:pt x="492645" y="12700"/>
                </a:lnTo>
                <a:lnTo>
                  <a:pt x="492645" y="0"/>
                </a:lnTo>
                <a:lnTo>
                  <a:pt x="543445" y="0"/>
                </a:lnTo>
                <a:lnTo>
                  <a:pt x="543445" y="12700"/>
                </a:lnTo>
                <a:close/>
              </a:path>
              <a:path w="8006080" h="949325">
                <a:moveTo>
                  <a:pt x="632345" y="12700"/>
                </a:moveTo>
                <a:lnTo>
                  <a:pt x="581545" y="12700"/>
                </a:lnTo>
                <a:lnTo>
                  <a:pt x="581545" y="0"/>
                </a:lnTo>
                <a:lnTo>
                  <a:pt x="632345" y="0"/>
                </a:lnTo>
                <a:lnTo>
                  <a:pt x="632345" y="12700"/>
                </a:lnTo>
                <a:close/>
              </a:path>
              <a:path w="8006080" h="949325">
                <a:moveTo>
                  <a:pt x="721245" y="12700"/>
                </a:moveTo>
                <a:lnTo>
                  <a:pt x="670445" y="12700"/>
                </a:lnTo>
                <a:lnTo>
                  <a:pt x="670445" y="0"/>
                </a:lnTo>
                <a:lnTo>
                  <a:pt x="721245" y="0"/>
                </a:lnTo>
                <a:lnTo>
                  <a:pt x="721245" y="12700"/>
                </a:lnTo>
                <a:close/>
              </a:path>
              <a:path w="8006080" h="949325">
                <a:moveTo>
                  <a:pt x="810145" y="12700"/>
                </a:moveTo>
                <a:lnTo>
                  <a:pt x="759345" y="12700"/>
                </a:lnTo>
                <a:lnTo>
                  <a:pt x="759345" y="0"/>
                </a:lnTo>
                <a:lnTo>
                  <a:pt x="810145" y="0"/>
                </a:lnTo>
                <a:lnTo>
                  <a:pt x="810145" y="12700"/>
                </a:lnTo>
                <a:close/>
              </a:path>
              <a:path w="8006080" h="949325">
                <a:moveTo>
                  <a:pt x="899045" y="12700"/>
                </a:moveTo>
                <a:lnTo>
                  <a:pt x="848245" y="12700"/>
                </a:lnTo>
                <a:lnTo>
                  <a:pt x="848245" y="0"/>
                </a:lnTo>
                <a:lnTo>
                  <a:pt x="899045" y="0"/>
                </a:lnTo>
                <a:lnTo>
                  <a:pt x="899045" y="12700"/>
                </a:lnTo>
                <a:close/>
              </a:path>
              <a:path w="8006080" h="949325">
                <a:moveTo>
                  <a:pt x="987945" y="12700"/>
                </a:moveTo>
                <a:lnTo>
                  <a:pt x="937145" y="12700"/>
                </a:lnTo>
                <a:lnTo>
                  <a:pt x="937145" y="0"/>
                </a:lnTo>
                <a:lnTo>
                  <a:pt x="987945" y="0"/>
                </a:lnTo>
                <a:lnTo>
                  <a:pt x="987945" y="12700"/>
                </a:lnTo>
                <a:close/>
              </a:path>
              <a:path w="8006080" h="949325">
                <a:moveTo>
                  <a:pt x="1076845" y="12700"/>
                </a:moveTo>
                <a:lnTo>
                  <a:pt x="1026045" y="12700"/>
                </a:lnTo>
                <a:lnTo>
                  <a:pt x="1026045" y="0"/>
                </a:lnTo>
                <a:lnTo>
                  <a:pt x="1076845" y="0"/>
                </a:lnTo>
                <a:lnTo>
                  <a:pt x="1076845" y="12700"/>
                </a:lnTo>
                <a:close/>
              </a:path>
              <a:path w="8006080" h="949325">
                <a:moveTo>
                  <a:pt x="1165745" y="12700"/>
                </a:moveTo>
                <a:lnTo>
                  <a:pt x="1114945" y="12700"/>
                </a:lnTo>
                <a:lnTo>
                  <a:pt x="1114945" y="0"/>
                </a:lnTo>
                <a:lnTo>
                  <a:pt x="1165745" y="0"/>
                </a:lnTo>
                <a:lnTo>
                  <a:pt x="1165745" y="12700"/>
                </a:lnTo>
                <a:close/>
              </a:path>
              <a:path w="8006080" h="949325">
                <a:moveTo>
                  <a:pt x="1254645" y="12700"/>
                </a:moveTo>
                <a:lnTo>
                  <a:pt x="1203845" y="12700"/>
                </a:lnTo>
                <a:lnTo>
                  <a:pt x="1203845" y="0"/>
                </a:lnTo>
                <a:lnTo>
                  <a:pt x="1254645" y="0"/>
                </a:lnTo>
                <a:lnTo>
                  <a:pt x="1254645" y="12700"/>
                </a:lnTo>
                <a:close/>
              </a:path>
              <a:path w="8006080" h="949325">
                <a:moveTo>
                  <a:pt x="1343545" y="12700"/>
                </a:moveTo>
                <a:lnTo>
                  <a:pt x="1292745" y="12700"/>
                </a:lnTo>
                <a:lnTo>
                  <a:pt x="1292745" y="0"/>
                </a:lnTo>
                <a:lnTo>
                  <a:pt x="1343545" y="0"/>
                </a:lnTo>
                <a:lnTo>
                  <a:pt x="1343545" y="12700"/>
                </a:lnTo>
                <a:close/>
              </a:path>
              <a:path w="8006080" h="949325">
                <a:moveTo>
                  <a:pt x="1432445" y="12700"/>
                </a:moveTo>
                <a:lnTo>
                  <a:pt x="1381645" y="12700"/>
                </a:lnTo>
                <a:lnTo>
                  <a:pt x="1381645" y="0"/>
                </a:lnTo>
                <a:lnTo>
                  <a:pt x="1432445" y="0"/>
                </a:lnTo>
                <a:lnTo>
                  <a:pt x="1432445" y="12700"/>
                </a:lnTo>
                <a:close/>
              </a:path>
              <a:path w="8006080" h="949325">
                <a:moveTo>
                  <a:pt x="1521345" y="12700"/>
                </a:moveTo>
                <a:lnTo>
                  <a:pt x="1470545" y="12700"/>
                </a:lnTo>
                <a:lnTo>
                  <a:pt x="1470545" y="0"/>
                </a:lnTo>
                <a:lnTo>
                  <a:pt x="1521345" y="0"/>
                </a:lnTo>
                <a:lnTo>
                  <a:pt x="1521345" y="12700"/>
                </a:lnTo>
                <a:close/>
              </a:path>
              <a:path w="8006080" h="949325">
                <a:moveTo>
                  <a:pt x="1610245" y="12700"/>
                </a:moveTo>
                <a:lnTo>
                  <a:pt x="1559445" y="12700"/>
                </a:lnTo>
                <a:lnTo>
                  <a:pt x="1559445" y="0"/>
                </a:lnTo>
                <a:lnTo>
                  <a:pt x="1610245" y="0"/>
                </a:lnTo>
                <a:lnTo>
                  <a:pt x="1610245" y="12700"/>
                </a:lnTo>
                <a:close/>
              </a:path>
              <a:path w="8006080" h="949325">
                <a:moveTo>
                  <a:pt x="1699145" y="12700"/>
                </a:moveTo>
                <a:lnTo>
                  <a:pt x="1648345" y="12700"/>
                </a:lnTo>
                <a:lnTo>
                  <a:pt x="1648345" y="0"/>
                </a:lnTo>
                <a:lnTo>
                  <a:pt x="1699145" y="0"/>
                </a:lnTo>
                <a:lnTo>
                  <a:pt x="1699145" y="12700"/>
                </a:lnTo>
                <a:close/>
              </a:path>
              <a:path w="8006080" h="949325">
                <a:moveTo>
                  <a:pt x="1788045" y="12700"/>
                </a:moveTo>
                <a:lnTo>
                  <a:pt x="1737245" y="12700"/>
                </a:lnTo>
                <a:lnTo>
                  <a:pt x="1737245" y="0"/>
                </a:lnTo>
                <a:lnTo>
                  <a:pt x="1788045" y="0"/>
                </a:lnTo>
                <a:lnTo>
                  <a:pt x="1788045" y="12700"/>
                </a:lnTo>
                <a:close/>
              </a:path>
              <a:path w="8006080" h="949325">
                <a:moveTo>
                  <a:pt x="1876945" y="12700"/>
                </a:moveTo>
                <a:lnTo>
                  <a:pt x="1826145" y="12700"/>
                </a:lnTo>
                <a:lnTo>
                  <a:pt x="1826145" y="0"/>
                </a:lnTo>
                <a:lnTo>
                  <a:pt x="1876945" y="0"/>
                </a:lnTo>
                <a:lnTo>
                  <a:pt x="1876945" y="12700"/>
                </a:lnTo>
                <a:close/>
              </a:path>
              <a:path w="8006080" h="949325">
                <a:moveTo>
                  <a:pt x="1965845" y="12700"/>
                </a:moveTo>
                <a:lnTo>
                  <a:pt x="1915045" y="12700"/>
                </a:lnTo>
                <a:lnTo>
                  <a:pt x="1915045" y="0"/>
                </a:lnTo>
                <a:lnTo>
                  <a:pt x="1965845" y="0"/>
                </a:lnTo>
                <a:lnTo>
                  <a:pt x="1965845" y="12700"/>
                </a:lnTo>
                <a:close/>
              </a:path>
              <a:path w="8006080" h="949325">
                <a:moveTo>
                  <a:pt x="2054745" y="12700"/>
                </a:moveTo>
                <a:lnTo>
                  <a:pt x="2003945" y="12700"/>
                </a:lnTo>
                <a:lnTo>
                  <a:pt x="2003945" y="0"/>
                </a:lnTo>
                <a:lnTo>
                  <a:pt x="2054745" y="0"/>
                </a:lnTo>
                <a:lnTo>
                  <a:pt x="2054745" y="12700"/>
                </a:lnTo>
                <a:close/>
              </a:path>
              <a:path w="8006080" h="949325">
                <a:moveTo>
                  <a:pt x="2143645" y="12700"/>
                </a:moveTo>
                <a:lnTo>
                  <a:pt x="2092845" y="12700"/>
                </a:lnTo>
                <a:lnTo>
                  <a:pt x="2092845" y="0"/>
                </a:lnTo>
                <a:lnTo>
                  <a:pt x="2143645" y="0"/>
                </a:lnTo>
                <a:lnTo>
                  <a:pt x="2143645" y="12700"/>
                </a:lnTo>
                <a:close/>
              </a:path>
              <a:path w="8006080" h="949325">
                <a:moveTo>
                  <a:pt x="2232545" y="12700"/>
                </a:moveTo>
                <a:lnTo>
                  <a:pt x="2181745" y="12700"/>
                </a:lnTo>
                <a:lnTo>
                  <a:pt x="2181745" y="0"/>
                </a:lnTo>
                <a:lnTo>
                  <a:pt x="2232545" y="0"/>
                </a:lnTo>
                <a:lnTo>
                  <a:pt x="2232545" y="12700"/>
                </a:lnTo>
                <a:close/>
              </a:path>
              <a:path w="8006080" h="949325">
                <a:moveTo>
                  <a:pt x="2321445" y="12700"/>
                </a:moveTo>
                <a:lnTo>
                  <a:pt x="2270645" y="12700"/>
                </a:lnTo>
                <a:lnTo>
                  <a:pt x="2270645" y="0"/>
                </a:lnTo>
                <a:lnTo>
                  <a:pt x="2321445" y="0"/>
                </a:lnTo>
                <a:lnTo>
                  <a:pt x="2321445" y="12700"/>
                </a:lnTo>
                <a:close/>
              </a:path>
              <a:path w="8006080" h="949325">
                <a:moveTo>
                  <a:pt x="2410345" y="12700"/>
                </a:moveTo>
                <a:lnTo>
                  <a:pt x="2359545" y="12700"/>
                </a:lnTo>
                <a:lnTo>
                  <a:pt x="2359545" y="0"/>
                </a:lnTo>
                <a:lnTo>
                  <a:pt x="2410345" y="0"/>
                </a:lnTo>
                <a:lnTo>
                  <a:pt x="2410345" y="12700"/>
                </a:lnTo>
                <a:close/>
              </a:path>
              <a:path w="8006080" h="949325">
                <a:moveTo>
                  <a:pt x="2499245" y="12700"/>
                </a:moveTo>
                <a:lnTo>
                  <a:pt x="2448445" y="12700"/>
                </a:lnTo>
                <a:lnTo>
                  <a:pt x="2448445" y="0"/>
                </a:lnTo>
                <a:lnTo>
                  <a:pt x="2499245" y="0"/>
                </a:lnTo>
                <a:lnTo>
                  <a:pt x="2499245" y="12700"/>
                </a:lnTo>
                <a:close/>
              </a:path>
              <a:path w="8006080" h="949325">
                <a:moveTo>
                  <a:pt x="2588145" y="12700"/>
                </a:moveTo>
                <a:lnTo>
                  <a:pt x="2537345" y="12700"/>
                </a:lnTo>
                <a:lnTo>
                  <a:pt x="2537345" y="0"/>
                </a:lnTo>
                <a:lnTo>
                  <a:pt x="2588145" y="0"/>
                </a:lnTo>
                <a:lnTo>
                  <a:pt x="2588145" y="12700"/>
                </a:lnTo>
                <a:close/>
              </a:path>
              <a:path w="8006080" h="949325">
                <a:moveTo>
                  <a:pt x="2677045" y="12700"/>
                </a:moveTo>
                <a:lnTo>
                  <a:pt x="2626245" y="12700"/>
                </a:lnTo>
                <a:lnTo>
                  <a:pt x="2626245" y="0"/>
                </a:lnTo>
                <a:lnTo>
                  <a:pt x="2677045" y="0"/>
                </a:lnTo>
                <a:lnTo>
                  <a:pt x="2677045" y="12700"/>
                </a:lnTo>
                <a:close/>
              </a:path>
              <a:path w="8006080" h="949325">
                <a:moveTo>
                  <a:pt x="2765945" y="12700"/>
                </a:moveTo>
                <a:lnTo>
                  <a:pt x="2715145" y="12700"/>
                </a:lnTo>
                <a:lnTo>
                  <a:pt x="2715145" y="0"/>
                </a:lnTo>
                <a:lnTo>
                  <a:pt x="2765945" y="0"/>
                </a:lnTo>
                <a:lnTo>
                  <a:pt x="2765945" y="12700"/>
                </a:lnTo>
                <a:close/>
              </a:path>
              <a:path w="8006080" h="949325">
                <a:moveTo>
                  <a:pt x="2854845" y="12700"/>
                </a:moveTo>
                <a:lnTo>
                  <a:pt x="2804045" y="12700"/>
                </a:lnTo>
                <a:lnTo>
                  <a:pt x="2804045" y="0"/>
                </a:lnTo>
                <a:lnTo>
                  <a:pt x="2854845" y="0"/>
                </a:lnTo>
                <a:lnTo>
                  <a:pt x="2854845" y="12700"/>
                </a:lnTo>
                <a:close/>
              </a:path>
              <a:path w="8006080" h="949325">
                <a:moveTo>
                  <a:pt x="2943745" y="12700"/>
                </a:moveTo>
                <a:lnTo>
                  <a:pt x="2892945" y="12700"/>
                </a:lnTo>
                <a:lnTo>
                  <a:pt x="2892945" y="0"/>
                </a:lnTo>
                <a:lnTo>
                  <a:pt x="2943745" y="0"/>
                </a:lnTo>
                <a:lnTo>
                  <a:pt x="2943745" y="12700"/>
                </a:lnTo>
                <a:close/>
              </a:path>
              <a:path w="8006080" h="949325">
                <a:moveTo>
                  <a:pt x="3032645" y="12700"/>
                </a:moveTo>
                <a:lnTo>
                  <a:pt x="2981845" y="12700"/>
                </a:lnTo>
                <a:lnTo>
                  <a:pt x="2981845" y="0"/>
                </a:lnTo>
                <a:lnTo>
                  <a:pt x="3032645" y="0"/>
                </a:lnTo>
                <a:lnTo>
                  <a:pt x="3032645" y="12700"/>
                </a:lnTo>
                <a:close/>
              </a:path>
              <a:path w="8006080" h="949325">
                <a:moveTo>
                  <a:pt x="3121545" y="12700"/>
                </a:moveTo>
                <a:lnTo>
                  <a:pt x="3070745" y="12700"/>
                </a:lnTo>
                <a:lnTo>
                  <a:pt x="3070745" y="0"/>
                </a:lnTo>
                <a:lnTo>
                  <a:pt x="3121545" y="0"/>
                </a:lnTo>
                <a:lnTo>
                  <a:pt x="3121545" y="12700"/>
                </a:lnTo>
                <a:close/>
              </a:path>
              <a:path w="8006080" h="949325">
                <a:moveTo>
                  <a:pt x="3210445" y="12700"/>
                </a:moveTo>
                <a:lnTo>
                  <a:pt x="3159645" y="12700"/>
                </a:lnTo>
                <a:lnTo>
                  <a:pt x="3159645" y="0"/>
                </a:lnTo>
                <a:lnTo>
                  <a:pt x="3210445" y="0"/>
                </a:lnTo>
                <a:lnTo>
                  <a:pt x="3210445" y="12700"/>
                </a:lnTo>
                <a:close/>
              </a:path>
              <a:path w="8006080" h="949325">
                <a:moveTo>
                  <a:pt x="3299345" y="12700"/>
                </a:moveTo>
                <a:lnTo>
                  <a:pt x="3248545" y="12700"/>
                </a:lnTo>
                <a:lnTo>
                  <a:pt x="3248545" y="0"/>
                </a:lnTo>
                <a:lnTo>
                  <a:pt x="3299345" y="0"/>
                </a:lnTo>
                <a:lnTo>
                  <a:pt x="3299345" y="12700"/>
                </a:lnTo>
                <a:close/>
              </a:path>
              <a:path w="8006080" h="949325">
                <a:moveTo>
                  <a:pt x="3388245" y="12700"/>
                </a:moveTo>
                <a:lnTo>
                  <a:pt x="3337445" y="12700"/>
                </a:lnTo>
                <a:lnTo>
                  <a:pt x="3337445" y="0"/>
                </a:lnTo>
                <a:lnTo>
                  <a:pt x="3388245" y="0"/>
                </a:lnTo>
                <a:lnTo>
                  <a:pt x="3388245" y="12700"/>
                </a:lnTo>
                <a:close/>
              </a:path>
              <a:path w="8006080" h="949325">
                <a:moveTo>
                  <a:pt x="3477145" y="12700"/>
                </a:moveTo>
                <a:lnTo>
                  <a:pt x="3426345" y="12700"/>
                </a:lnTo>
                <a:lnTo>
                  <a:pt x="3426345" y="0"/>
                </a:lnTo>
                <a:lnTo>
                  <a:pt x="3477145" y="0"/>
                </a:lnTo>
                <a:lnTo>
                  <a:pt x="3477145" y="12700"/>
                </a:lnTo>
                <a:close/>
              </a:path>
              <a:path w="8006080" h="949325">
                <a:moveTo>
                  <a:pt x="3566045" y="12700"/>
                </a:moveTo>
                <a:lnTo>
                  <a:pt x="3515245" y="12700"/>
                </a:lnTo>
                <a:lnTo>
                  <a:pt x="3515245" y="0"/>
                </a:lnTo>
                <a:lnTo>
                  <a:pt x="3566045" y="0"/>
                </a:lnTo>
                <a:lnTo>
                  <a:pt x="3566045" y="12700"/>
                </a:lnTo>
                <a:close/>
              </a:path>
              <a:path w="8006080" h="949325">
                <a:moveTo>
                  <a:pt x="3654945" y="12700"/>
                </a:moveTo>
                <a:lnTo>
                  <a:pt x="3604145" y="12700"/>
                </a:lnTo>
                <a:lnTo>
                  <a:pt x="3604145" y="0"/>
                </a:lnTo>
                <a:lnTo>
                  <a:pt x="3654945" y="0"/>
                </a:lnTo>
                <a:lnTo>
                  <a:pt x="3654945" y="12700"/>
                </a:lnTo>
                <a:close/>
              </a:path>
              <a:path w="8006080" h="949325">
                <a:moveTo>
                  <a:pt x="3743845" y="12700"/>
                </a:moveTo>
                <a:lnTo>
                  <a:pt x="3693045" y="12700"/>
                </a:lnTo>
                <a:lnTo>
                  <a:pt x="3693045" y="0"/>
                </a:lnTo>
                <a:lnTo>
                  <a:pt x="3743845" y="0"/>
                </a:lnTo>
                <a:lnTo>
                  <a:pt x="3743845" y="12700"/>
                </a:lnTo>
                <a:close/>
              </a:path>
              <a:path w="8006080" h="949325">
                <a:moveTo>
                  <a:pt x="3832745" y="12700"/>
                </a:moveTo>
                <a:lnTo>
                  <a:pt x="3781945" y="12700"/>
                </a:lnTo>
                <a:lnTo>
                  <a:pt x="3781945" y="0"/>
                </a:lnTo>
                <a:lnTo>
                  <a:pt x="3832745" y="0"/>
                </a:lnTo>
                <a:lnTo>
                  <a:pt x="3832745" y="12700"/>
                </a:lnTo>
                <a:close/>
              </a:path>
              <a:path w="8006080" h="949325">
                <a:moveTo>
                  <a:pt x="3921645" y="12700"/>
                </a:moveTo>
                <a:lnTo>
                  <a:pt x="3870845" y="12700"/>
                </a:lnTo>
                <a:lnTo>
                  <a:pt x="3870845" y="0"/>
                </a:lnTo>
                <a:lnTo>
                  <a:pt x="3921645" y="0"/>
                </a:lnTo>
                <a:lnTo>
                  <a:pt x="3921645" y="12700"/>
                </a:lnTo>
                <a:close/>
              </a:path>
              <a:path w="8006080" h="949325">
                <a:moveTo>
                  <a:pt x="4010545" y="12700"/>
                </a:moveTo>
                <a:lnTo>
                  <a:pt x="3959745" y="12700"/>
                </a:lnTo>
                <a:lnTo>
                  <a:pt x="3959745" y="0"/>
                </a:lnTo>
                <a:lnTo>
                  <a:pt x="4010545" y="0"/>
                </a:lnTo>
                <a:lnTo>
                  <a:pt x="4010545" y="12700"/>
                </a:lnTo>
                <a:close/>
              </a:path>
              <a:path w="8006080" h="949325">
                <a:moveTo>
                  <a:pt x="4099445" y="12700"/>
                </a:moveTo>
                <a:lnTo>
                  <a:pt x="4048645" y="12700"/>
                </a:lnTo>
                <a:lnTo>
                  <a:pt x="4048645" y="0"/>
                </a:lnTo>
                <a:lnTo>
                  <a:pt x="4099445" y="0"/>
                </a:lnTo>
                <a:lnTo>
                  <a:pt x="4099445" y="12700"/>
                </a:lnTo>
                <a:close/>
              </a:path>
              <a:path w="8006080" h="949325">
                <a:moveTo>
                  <a:pt x="4188345" y="12700"/>
                </a:moveTo>
                <a:lnTo>
                  <a:pt x="4137545" y="12700"/>
                </a:lnTo>
                <a:lnTo>
                  <a:pt x="4137545" y="0"/>
                </a:lnTo>
                <a:lnTo>
                  <a:pt x="4188345" y="0"/>
                </a:lnTo>
                <a:lnTo>
                  <a:pt x="4188345" y="12700"/>
                </a:lnTo>
                <a:close/>
              </a:path>
              <a:path w="8006080" h="949325">
                <a:moveTo>
                  <a:pt x="4277245" y="12700"/>
                </a:moveTo>
                <a:lnTo>
                  <a:pt x="4226445" y="12700"/>
                </a:lnTo>
                <a:lnTo>
                  <a:pt x="4226445" y="0"/>
                </a:lnTo>
                <a:lnTo>
                  <a:pt x="4277245" y="0"/>
                </a:lnTo>
                <a:lnTo>
                  <a:pt x="4277245" y="12700"/>
                </a:lnTo>
                <a:close/>
              </a:path>
              <a:path w="8006080" h="949325">
                <a:moveTo>
                  <a:pt x="4366145" y="12700"/>
                </a:moveTo>
                <a:lnTo>
                  <a:pt x="4315345" y="12700"/>
                </a:lnTo>
                <a:lnTo>
                  <a:pt x="4315345" y="0"/>
                </a:lnTo>
                <a:lnTo>
                  <a:pt x="4366145" y="0"/>
                </a:lnTo>
                <a:lnTo>
                  <a:pt x="4366145" y="12700"/>
                </a:lnTo>
                <a:close/>
              </a:path>
              <a:path w="8006080" h="949325">
                <a:moveTo>
                  <a:pt x="4455045" y="12700"/>
                </a:moveTo>
                <a:lnTo>
                  <a:pt x="4404245" y="12700"/>
                </a:lnTo>
                <a:lnTo>
                  <a:pt x="4404245" y="0"/>
                </a:lnTo>
                <a:lnTo>
                  <a:pt x="4455045" y="0"/>
                </a:lnTo>
                <a:lnTo>
                  <a:pt x="4455045" y="12700"/>
                </a:lnTo>
                <a:close/>
              </a:path>
              <a:path w="8006080" h="949325">
                <a:moveTo>
                  <a:pt x="4543945" y="12700"/>
                </a:moveTo>
                <a:lnTo>
                  <a:pt x="4493145" y="12700"/>
                </a:lnTo>
                <a:lnTo>
                  <a:pt x="4493145" y="0"/>
                </a:lnTo>
                <a:lnTo>
                  <a:pt x="4543945" y="0"/>
                </a:lnTo>
                <a:lnTo>
                  <a:pt x="4543945" y="12700"/>
                </a:lnTo>
                <a:close/>
              </a:path>
              <a:path w="8006080" h="949325">
                <a:moveTo>
                  <a:pt x="4632845" y="12700"/>
                </a:moveTo>
                <a:lnTo>
                  <a:pt x="4582045" y="12700"/>
                </a:lnTo>
                <a:lnTo>
                  <a:pt x="4582045" y="0"/>
                </a:lnTo>
                <a:lnTo>
                  <a:pt x="4632845" y="0"/>
                </a:lnTo>
                <a:lnTo>
                  <a:pt x="4632845" y="12700"/>
                </a:lnTo>
                <a:close/>
              </a:path>
              <a:path w="8006080" h="949325">
                <a:moveTo>
                  <a:pt x="4721745" y="12700"/>
                </a:moveTo>
                <a:lnTo>
                  <a:pt x="4670945" y="12700"/>
                </a:lnTo>
                <a:lnTo>
                  <a:pt x="4670945" y="0"/>
                </a:lnTo>
                <a:lnTo>
                  <a:pt x="4721745" y="0"/>
                </a:lnTo>
                <a:lnTo>
                  <a:pt x="4721745" y="12700"/>
                </a:lnTo>
                <a:close/>
              </a:path>
              <a:path w="8006080" h="949325">
                <a:moveTo>
                  <a:pt x="4810645" y="12700"/>
                </a:moveTo>
                <a:lnTo>
                  <a:pt x="4759845" y="12700"/>
                </a:lnTo>
                <a:lnTo>
                  <a:pt x="4759845" y="0"/>
                </a:lnTo>
                <a:lnTo>
                  <a:pt x="4810645" y="0"/>
                </a:lnTo>
                <a:lnTo>
                  <a:pt x="4810645" y="12700"/>
                </a:lnTo>
                <a:close/>
              </a:path>
              <a:path w="8006080" h="949325">
                <a:moveTo>
                  <a:pt x="4899545" y="12700"/>
                </a:moveTo>
                <a:lnTo>
                  <a:pt x="4848745" y="12700"/>
                </a:lnTo>
                <a:lnTo>
                  <a:pt x="4848745" y="0"/>
                </a:lnTo>
                <a:lnTo>
                  <a:pt x="4899545" y="0"/>
                </a:lnTo>
                <a:lnTo>
                  <a:pt x="4899545" y="12700"/>
                </a:lnTo>
                <a:close/>
              </a:path>
              <a:path w="8006080" h="949325">
                <a:moveTo>
                  <a:pt x="4988445" y="12700"/>
                </a:moveTo>
                <a:lnTo>
                  <a:pt x="4937645" y="12700"/>
                </a:lnTo>
                <a:lnTo>
                  <a:pt x="4937645" y="0"/>
                </a:lnTo>
                <a:lnTo>
                  <a:pt x="4988445" y="0"/>
                </a:lnTo>
                <a:lnTo>
                  <a:pt x="4988445" y="12700"/>
                </a:lnTo>
                <a:close/>
              </a:path>
              <a:path w="8006080" h="949325">
                <a:moveTo>
                  <a:pt x="5077345" y="12700"/>
                </a:moveTo>
                <a:lnTo>
                  <a:pt x="5026545" y="12700"/>
                </a:lnTo>
                <a:lnTo>
                  <a:pt x="5026545" y="0"/>
                </a:lnTo>
                <a:lnTo>
                  <a:pt x="5077345" y="0"/>
                </a:lnTo>
                <a:lnTo>
                  <a:pt x="5077345" y="12700"/>
                </a:lnTo>
                <a:close/>
              </a:path>
              <a:path w="8006080" h="949325">
                <a:moveTo>
                  <a:pt x="5166245" y="12700"/>
                </a:moveTo>
                <a:lnTo>
                  <a:pt x="5115445" y="12700"/>
                </a:lnTo>
                <a:lnTo>
                  <a:pt x="5115445" y="0"/>
                </a:lnTo>
                <a:lnTo>
                  <a:pt x="5166245" y="0"/>
                </a:lnTo>
                <a:lnTo>
                  <a:pt x="5166245" y="12700"/>
                </a:lnTo>
                <a:close/>
              </a:path>
              <a:path w="8006080" h="949325">
                <a:moveTo>
                  <a:pt x="5255145" y="12700"/>
                </a:moveTo>
                <a:lnTo>
                  <a:pt x="5204345" y="12700"/>
                </a:lnTo>
                <a:lnTo>
                  <a:pt x="5204345" y="0"/>
                </a:lnTo>
                <a:lnTo>
                  <a:pt x="5255145" y="0"/>
                </a:lnTo>
                <a:lnTo>
                  <a:pt x="5255145" y="12700"/>
                </a:lnTo>
                <a:close/>
              </a:path>
              <a:path w="8006080" h="949325">
                <a:moveTo>
                  <a:pt x="5344045" y="12700"/>
                </a:moveTo>
                <a:lnTo>
                  <a:pt x="5293245" y="12700"/>
                </a:lnTo>
                <a:lnTo>
                  <a:pt x="5293245" y="0"/>
                </a:lnTo>
                <a:lnTo>
                  <a:pt x="5344045" y="0"/>
                </a:lnTo>
                <a:lnTo>
                  <a:pt x="5344045" y="12700"/>
                </a:lnTo>
                <a:close/>
              </a:path>
              <a:path w="8006080" h="949325">
                <a:moveTo>
                  <a:pt x="5432945" y="12700"/>
                </a:moveTo>
                <a:lnTo>
                  <a:pt x="5382145" y="12700"/>
                </a:lnTo>
                <a:lnTo>
                  <a:pt x="5382145" y="0"/>
                </a:lnTo>
                <a:lnTo>
                  <a:pt x="5432945" y="0"/>
                </a:lnTo>
                <a:lnTo>
                  <a:pt x="5432945" y="12700"/>
                </a:lnTo>
                <a:close/>
              </a:path>
              <a:path w="8006080" h="949325">
                <a:moveTo>
                  <a:pt x="5521845" y="12700"/>
                </a:moveTo>
                <a:lnTo>
                  <a:pt x="5471045" y="12700"/>
                </a:lnTo>
                <a:lnTo>
                  <a:pt x="5471045" y="0"/>
                </a:lnTo>
                <a:lnTo>
                  <a:pt x="5521845" y="0"/>
                </a:lnTo>
                <a:lnTo>
                  <a:pt x="5521845" y="12700"/>
                </a:lnTo>
                <a:close/>
              </a:path>
              <a:path w="8006080" h="949325">
                <a:moveTo>
                  <a:pt x="5610745" y="12700"/>
                </a:moveTo>
                <a:lnTo>
                  <a:pt x="5559945" y="12700"/>
                </a:lnTo>
                <a:lnTo>
                  <a:pt x="5559945" y="0"/>
                </a:lnTo>
                <a:lnTo>
                  <a:pt x="5610745" y="0"/>
                </a:lnTo>
                <a:lnTo>
                  <a:pt x="5610745" y="12700"/>
                </a:lnTo>
                <a:close/>
              </a:path>
              <a:path w="8006080" h="949325">
                <a:moveTo>
                  <a:pt x="5699645" y="12700"/>
                </a:moveTo>
                <a:lnTo>
                  <a:pt x="5648845" y="12700"/>
                </a:lnTo>
                <a:lnTo>
                  <a:pt x="5648845" y="0"/>
                </a:lnTo>
                <a:lnTo>
                  <a:pt x="5699645" y="0"/>
                </a:lnTo>
                <a:lnTo>
                  <a:pt x="5699645" y="12700"/>
                </a:lnTo>
                <a:close/>
              </a:path>
              <a:path w="8006080" h="949325">
                <a:moveTo>
                  <a:pt x="5788545" y="12700"/>
                </a:moveTo>
                <a:lnTo>
                  <a:pt x="5737745" y="12700"/>
                </a:lnTo>
                <a:lnTo>
                  <a:pt x="5737745" y="0"/>
                </a:lnTo>
                <a:lnTo>
                  <a:pt x="5788545" y="0"/>
                </a:lnTo>
                <a:lnTo>
                  <a:pt x="5788545" y="12700"/>
                </a:lnTo>
                <a:close/>
              </a:path>
              <a:path w="8006080" h="949325">
                <a:moveTo>
                  <a:pt x="5877445" y="12700"/>
                </a:moveTo>
                <a:lnTo>
                  <a:pt x="5826645" y="12700"/>
                </a:lnTo>
                <a:lnTo>
                  <a:pt x="5826645" y="0"/>
                </a:lnTo>
                <a:lnTo>
                  <a:pt x="5877445" y="0"/>
                </a:lnTo>
                <a:lnTo>
                  <a:pt x="5877445" y="12700"/>
                </a:lnTo>
                <a:close/>
              </a:path>
              <a:path w="8006080" h="949325">
                <a:moveTo>
                  <a:pt x="5966345" y="12700"/>
                </a:moveTo>
                <a:lnTo>
                  <a:pt x="5915545" y="12700"/>
                </a:lnTo>
                <a:lnTo>
                  <a:pt x="5915545" y="0"/>
                </a:lnTo>
                <a:lnTo>
                  <a:pt x="5966345" y="0"/>
                </a:lnTo>
                <a:lnTo>
                  <a:pt x="5966345" y="12700"/>
                </a:lnTo>
                <a:close/>
              </a:path>
              <a:path w="8006080" h="949325">
                <a:moveTo>
                  <a:pt x="6055245" y="12700"/>
                </a:moveTo>
                <a:lnTo>
                  <a:pt x="6004445" y="12700"/>
                </a:lnTo>
                <a:lnTo>
                  <a:pt x="6004445" y="0"/>
                </a:lnTo>
                <a:lnTo>
                  <a:pt x="6055245" y="0"/>
                </a:lnTo>
                <a:lnTo>
                  <a:pt x="6055245" y="12700"/>
                </a:lnTo>
                <a:close/>
              </a:path>
              <a:path w="8006080" h="949325">
                <a:moveTo>
                  <a:pt x="6144145" y="12700"/>
                </a:moveTo>
                <a:lnTo>
                  <a:pt x="6093345" y="12700"/>
                </a:lnTo>
                <a:lnTo>
                  <a:pt x="6093345" y="0"/>
                </a:lnTo>
                <a:lnTo>
                  <a:pt x="6144145" y="0"/>
                </a:lnTo>
                <a:lnTo>
                  <a:pt x="6144145" y="12700"/>
                </a:lnTo>
                <a:close/>
              </a:path>
              <a:path w="8006080" h="949325">
                <a:moveTo>
                  <a:pt x="6233045" y="12700"/>
                </a:moveTo>
                <a:lnTo>
                  <a:pt x="6182245" y="12700"/>
                </a:lnTo>
                <a:lnTo>
                  <a:pt x="6182245" y="0"/>
                </a:lnTo>
                <a:lnTo>
                  <a:pt x="6233045" y="0"/>
                </a:lnTo>
                <a:lnTo>
                  <a:pt x="6233045" y="12700"/>
                </a:lnTo>
                <a:close/>
              </a:path>
              <a:path w="8006080" h="949325">
                <a:moveTo>
                  <a:pt x="6321945" y="12700"/>
                </a:moveTo>
                <a:lnTo>
                  <a:pt x="6271145" y="12700"/>
                </a:lnTo>
                <a:lnTo>
                  <a:pt x="6271145" y="0"/>
                </a:lnTo>
                <a:lnTo>
                  <a:pt x="6321945" y="0"/>
                </a:lnTo>
                <a:lnTo>
                  <a:pt x="6321945" y="12700"/>
                </a:lnTo>
                <a:close/>
              </a:path>
              <a:path w="8006080" h="949325">
                <a:moveTo>
                  <a:pt x="6410845" y="12700"/>
                </a:moveTo>
                <a:lnTo>
                  <a:pt x="6360045" y="12700"/>
                </a:lnTo>
                <a:lnTo>
                  <a:pt x="6360045" y="0"/>
                </a:lnTo>
                <a:lnTo>
                  <a:pt x="6410845" y="0"/>
                </a:lnTo>
                <a:lnTo>
                  <a:pt x="6410845" y="12700"/>
                </a:lnTo>
                <a:close/>
              </a:path>
              <a:path w="8006080" h="949325">
                <a:moveTo>
                  <a:pt x="6499745" y="12700"/>
                </a:moveTo>
                <a:lnTo>
                  <a:pt x="6448945" y="12700"/>
                </a:lnTo>
                <a:lnTo>
                  <a:pt x="6448945" y="0"/>
                </a:lnTo>
                <a:lnTo>
                  <a:pt x="6499745" y="0"/>
                </a:lnTo>
                <a:lnTo>
                  <a:pt x="6499745" y="12700"/>
                </a:lnTo>
                <a:close/>
              </a:path>
              <a:path w="8006080" h="949325">
                <a:moveTo>
                  <a:pt x="6588645" y="12700"/>
                </a:moveTo>
                <a:lnTo>
                  <a:pt x="6537845" y="12700"/>
                </a:lnTo>
                <a:lnTo>
                  <a:pt x="6537845" y="0"/>
                </a:lnTo>
                <a:lnTo>
                  <a:pt x="6588645" y="0"/>
                </a:lnTo>
                <a:lnTo>
                  <a:pt x="6588645" y="12700"/>
                </a:lnTo>
                <a:close/>
              </a:path>
              <a:path w="8006080" h="949325">
                <a:moveTo>
                  <a:pt x="6677545" y="12700"/>
                </a:moveTo>
                <a:lnTo>
                  <a:pt x="6626745" y="12700"/>
                </a:lnTo>
                <a:lnTo>
                  <a:pt x="6626745" y="0"/>
                </a:lnTo>
                <a:lnTo>
                  <a:pt x="6677545" y="0"/>
                </a:lnTo>
                <a:lnTo>
                  <a:pt x="6677545" y="12700"/>
                </a:lnTo>
                <a:close/>
              </a:path>
              <a:path w="8006080" h="949325">
                <a:moveTo>
                  <a:pt x="6766445" y="12700"/>
                </a:moveTo>
                <a:lnTo>
                  <a:pt x="6715645" y="12700"/>
                </a:lnTo>
                <a:lnTo>
                  <a:pt x="6715645" y="0"/>
                </a:lnTo>
                <a:lnTo>
                  <a:pt x="6766445" y="0"/>
                </a:lnTo>
                <a:lnTo>
                  <a:pt x="6766445" y="12700"/>
                </a:lnTo>
                <a:close/>
              </a:path>
              <a:path w="8006080" h="949325">
                <a:moveTo>
                  <a:pt x="6855345" y="12700"/>
                </a:moveTo>
                <a:lnTo>
                  <a:pt x="6804545" y="12700"/>
                </a:lnTo>
                <a:lnTo>
                  <a:pt x="6804545" y="0"/>
                </a:lnTo>
                <a:lnTo>
                  <a:pt x="6855345" y="0"/>
                </a:lnTo>
                <a:lnTo>
                  <a:pt x="6855345" y="12700"/>
                </a:lnTo>
                <a:close/>
              </a:path>
              <a:path w="8006080" h="949325">
                <a:moveTo>
                  <a:pt x="6944245" y="12700"/>
                </a:moveTo>
                <a:lnTo>
                  <a:pt x="6893445" y="12700"/>
                </a:lnTo>
                <a:lnTo>
                  <a:pt x="6893445" y="0"/>
                </a:lnTo>
                <a:lnTo>
                  <a:pt x="6944245" y="0"/>
                </a:lnTo>
                <a:lnTo>
                  <a:pt x="6944245" y="12700"/>
                </a:lnTo>
                <a:close/>
              </a:path>
              <a:path w="8006080" h="949325">
                <a:moveTo>
                  <a:pt x="7033145" y="12700"/>
                </a:moveTo>
                <a:lnTo>
                  <a:pt x="6982345" y="12700"/>
                </a:lnTo>
                <a:lnTo>
                  <a:pt x="6982345" y="0"/>
                </a:lnTo>
                <a:lnTo>
                  <a:pt x="7033145" y="0"/>
                </a:lnTo>
                <a:lnTo>
                  <a:pt x="7033145" y="12700"/>
                </a:lnTo>
                <a:close/>
              </a:path>
              <a:path w="8006080" h="949325">
                <a:moveTo>
                  <a:pt x="7122045" y="12700"/>
                </a:moveTo>
                <a:lnTo>
                  <a:pt x="7071245" y="12700"/>
                </a:lnTo>
                <a:lnTo>
                  <a:pt x="7071245" y="0"/>
                </a:lnTo>
                <a:lnTo>
                  <a:pt x="7122045" y="0"/>
                </a:lnTo>
                <a:lnTo>
                  <a:pt x="7122045" y="12700"/>
                </a:lnTo>
                <a:close/>
              </a:path>
              <a:path w="8006080" h="949325">
                <a:moveTo>
                  <a:pt x="7210945" y="12700"/>
                </a:moveTo>
                <a:lnTo>
                  <a:pt x="7160145" y="12700"/>
                </a:lnTo>
                <a:lnTo>
                  <a:pt x="7160145" y="0"/>
                </a:lnTo>
                <a:lnTo>
                  <a:pt x="7210945" y="0"/>
                </a:lnTo>
                <a:lnTo>
                  <a:pt x="7210945" y="12700"/>
                </a:lnTo>
                <a:close/>
              </a:path>
              <a:path w="8006080" h="949325">
                <a:moveTo>
                  <a:pt x="7299845" y="12700"/>
                </a:moveTo>
                <a:lnTo>
                  <a:pt x="7249045" y="12700"/>
                </a:lnTo>
                <a:lnTo>
                  <a:pt x="7249045" y="0"/>
                </a:lnTo>
                <a:lnTo>
                  <a:pt x="7299845" y="0"/>
                </a:lnTo>
                <a:lnTo>
                  <a:pt x="7299845" y="12700"/>
                </a:lnTo>
                <a:close/>
              </a:path>
              <a:path w="8006080" h="949325">
                <a:moveTo>
                  <a:pt x="7388745" y="12700"/>
                </a:moveTo>
                <a:lnTo>
                  <a:pt x="7337945" y="12700"/>
                </a:lnTo>
                <a:lnTo>
                  <a:pt x="7337945" y="0"/>
                </a:lnTo>
                <a:lnTo>
                  <a:pt x="7388745" y="0"/>
                </a:lnTo>
                <a:lnTo>
                  <a:pt x="7388745" y="12700"/>
                </a:lnTo>
                <a:close/>
              </a:path>
              <a:path w="8006080" h="949325">
                <a:moveTo>
                  <a:pt x="7477645" y="12700"/>
                </a:moveTo>
                <a:lnTo>
                  <a:pt x="7426845" y="12700"/>
                </a:lnTo>
                <a:lnTo>
                  <a:pt x="7426845" y="0"/>
                </a:lnTo>
                <a:lnTo>
                  <a:pt x="7477645" y="0"/>
                </a:lnTo>
                <a:lnTo>
                  <a:pt x="7477645" y="12700"/>
                </a:lnTo>
                <a:close/>
              </a:path>
              <a:path w="8006080" h="949325">
                <a:moveTo>
                  <a:pt x="7566545" y="12700"/>
                </a:moveTo>
                <a:lnTo>
                  <a:pt x="7515745" y="12700"/>
                </a:lnTo>
                <a:lnTo>
                  <a:pt x="7515745" y="0"/>
                </a:lnTo>
                <a:lnTo>
                  <a:pt x="7566545" y="0"/>
                </a:lnTo>
                <a:lnTo>
                  <a:pt x="7566545" y="12700"/>
                </a:lnTo>
                <a:close/>
              </a:path>
              <a:path w="8006080" h="949325">
                <a:moveTo>
                  <a:pt x="7655445" y="12700"/>
                </a:moveTo>
                <a:lnTo>
                  <a:pt x="7604645" y="12700"/>
                </a:lnTo>
                <a:lnTo>
                  <a:pt x="7604645" y="0"/>
                </a:lnTo>
                <a:lnTo>
                  <a:pt x="7655445" y="0"/>
                </a:lnTo>
                <a:lnTo>
                  <a:pt x="7655445" y="12700"/>
                </a:lnTo>
                <a:close/>
              </a:path>
              <a:path w="8006080" h="949325">
                <a:moveTo>
                  <a:pt x="7744345" y="12700"/>
                </a:moveTo>
                <a:lnTo>
                  <a:pt x="7693545" y="12700"/>
                </a:lnTo>
                <a:lnTo>
                  <a:pt x="7693545" y="0"/>
                </a:lnTo>
                <a:lnTo>
                  <a:pt x="7744345" y="0"/>
                </a:lnTo>
                <a:lnTo>
                  <a:pt x="7744345" y="12700"/>
                </a:lnTo>
                <a:close/>
              </a:path>
              <a:path w="8006080" h="949325">
                <a:moveTo>
                  <a:pt x="7833245" y="12700"/>
                </a:moveTo>
                <a:lnTo>
                  <a:pt x="7782445" y="12700"/>
                </a:lnTo>
                <a:lnTo>
                  <a:pt x="7782445" y="0"/>
                </a:lnTo>
                <a:lnTo>
                  <a:pt x="7833245" y="0"/>
                </a:lnTo>
                <a:lnTo>
                  <a:pt x="7833245" y="12700"/>
                </a:lnTo>
                <a:close/>
              </a:path>
              <a:path w="8006080" h="949325">
                <a:moveTo>
                  <a:pt x="7922145" y="12700"/>
                </a:moveTo>
                <a:lnTo>
                  <a:pt x="7871345" y="12700"/>
                </a:lnTo>
                <a:lnTo>
                  <a:pt x="7871345" y="0"/>
                </a:lnTo>
                <a:lnTo>
                  <a:pt x="7922145" y="0"/>
                </a:lnTo>
                <a:lnTo>
                  <a:pt x="7922145" y="12700"/>
                </a:lnTo>
                <a:close/>
              </a:path>
              <a:path w="8006080" h="949325">
                <a:moveTo>
                  <a:pt x="7992884" y="12700"/>
                </a:moveTo>
                <a:lnTo>
                  <a:pt x="7960245" y="12700"/>
                </a:lnTo>
                <a:lnTo>
                  <a:pt x="7960245" y="0"/>
                </a:lnTo>
                <a:lnTo>
                  <a:pt x="7999234" y="0"/>
                </a:lnTo>
                <a:lnTo>
                  <a:pt x="8001190" y="304"/>
                </a:lnTo>
                <a:lnTo>
                  <a:pt x="8002968" y="1206"/>
                </a:lnTo>
                <a:lnTo>
                  <a:pt x="8004365" y="2616"/>
                </a:lnTo>
                <a:lnTo>
                  <a:pt x="8005267" y="4381"/>
                </a:lnTo>
                <a:lnTo>
                  <a:pt x="8005584" y="6350"/>
                </a:lnTo>
                <a:lnTo>
                  <a:pt x="7992884" y="6350"/>
                </a:lnTo>
                <a:lnTo>
                  <a:pt x="7992884" y="12700"/>
                </a:lnTo>
                <a:close/>
              </a:path>
              <a:path w="8006080" h="949325">
                <a:moveTo>
                  <a:pt x="8005584" y="18148"/>
                </a:moveTo>
                <a:lnTo>
                  <a:pt x="7992884" y="18148"/>
                </a:lnTo>
                <a:lnTo>
                  <a:pt x="7992884" y="6350"/>
                </a:lnTo>
                <a:lnTo>
                  <a:pt x="7999234" y="12700"/>
                </a:lnTo>
                <a:lnTo>
                  <a:pt x="8005584" y="12700"/>
                </a:lnTo>
                <a:lnTo>
                  <a:pt x="8005584" y="18148"/>
                </a:lnTo>
                <a:close/>
              </a:path>
              <a:path w="8006080" h="949325">
                <a:moveTo>
                  <a:pt x="8005584" y="12700"/>
                </a:moveTo>
                <a:lnTo>
                  <a:pt x="7999234" y="12700"/>
                </a:lnTo>
                <a:lnTo>
                  <a:pt x="7992884" y="6350"/>
                </a:lnTo>
                <a:lnTo>
                  <a:pt x="8005584" y="6350"/>
                </a:lnTo>
                <a:lnTo>
                  <a:pt x="8005584" y="12700"/>
                </a:lnTo>
                <a:close/>
              </a:path>
              <a:path w="8006080" h="949325">
                <a:moveTo>
                  <a:pt x="8005584" y="107048"/>
                </a:moveTo>
                <a:lnTo>
                  <a:pt x="7992884" y="107048"/>
                </a:lnTo>
                <a:lnTo>
                  <a:pt x="7992884" y="56248"/>
                </a:lnTo>
                <a:lnTo>
                  <a:pt x="8005584" y="56248"/>
                </a:lnTo>
                <a:lnTo>
                  <a:pt x="8005584" y="107048"/>
                </a:lnTo>
                <a:close/>
              </a:path>
              <a:path w="8006080" h="949325">
                <a:moveTo>
                  <a:pt x="8005584" y="195948"/>
                </a:moveTo>
                <a:lnTo>
                  <a:pt x="7992884" y="195948"/>
                </a:lnTo>
                <a:lnTo>
                  <a:pt x="7992884" y="145148"/>
                </a:lnTo>
                <a:lnTo>
                  <a:pt x="8005584" y="145148"/>
                </a:lnTo>
                <a:lnTo>
                  <a:pt x="8005584" y="195948"/>
                </a:lnTo>
                <a:close/>
              </a:path>
              <a:path w="8006080" h="949325">
                <a:moveTo>
                  <a:pt x="8005584" y="284848"/>
                </a:moveTo>
                <a:lnTo>
                  <a:pt x="7992884" y="284848"/>
                </a:lnTo>
                <a:lnTo>
                  <a:pt x="7992884" y="234048"/>
                </a:lnTo>
                <a:lnTo>
                  <a:pt x="8005584" y="234048"/>
                </a:lnTo>
                <a:lnTo>
                  <a:pt x="8005584" y="284848"/>
                </a:lnTo>
                <a:close/>
              </a:path>
              <a:path w="8006080" h="949325">
                <a:moveTo>
                  <a:pt x="8005584" y="373748"/>
                </a:moveTo>
                <a:lnTo>
                  <a:pt x="7992884" y="373748"/>
                </a:lnTo>
                <a:lnTo>
                  <a:pt x="7992884" y="322948"/>
                </a:lnTo>
                <a:lnTo>
                  <a:pt x="8005584" y="322948"/>
                </a:lnTo>
                <a:lnTo>
                  <a:pt x="8005584" y="373748"/>
                </a:lnTo>
                <a:close/>
              </a:path>
              <a:path w="8006080" h="949325">
                <a:moveTo>
                  <a:pt x="8005584" y="462648"/>
                </a:moveTo>
                <a:lnTo>
                  <a:pt x="7992884" y="462648"/>
                </a:lnTo>
                <a:lnTo>
                  <a:pt x="7992884" y="411848"/>
                </a:lnTo>
                <a:lnTo>
                  <a:pt x="8005584" y="411848"/>
                </a:lnTo>
                <a:lnTo>
                  <a:pt x="8005584" y="462648"/>
                </a:lnTo>
                <a:close/>
              </a:path>
              <a:path w="8006080" h="949325">
                <a:moveTo>
                  <a:pt x="8005584" y="551548"/>
                </a:moveTo>
                <a:lnTo>
                  <a:pt x="7992884" y="551548"/>
                </a:lnTo>
                <a:lnTo>
                  <a:pt x="7992884" y="500748"/>
                </a:lnTo>
                <a:lnTo>
                  <a:pt x="8005584" y="500748"/>
                </a:lnTo>
                <a:lnTo>
                  <a:pt x="8005584" y="551548"/>
                </a:lnTo>
                <a:close/>
              </a:path>
              <a:path w="8006080" h="949325">
                <a:moveTo>
                  <a:pt x="8005584" y="640448"/>
                </a:moveTo>
                <a:lnTo>
                  <a:pt x="7992884" y="640448"/>
                </a:lnTo>
                <a:lnTo>
                  <a:pt x="7992884" y="589648"/>
                </a:lnTo>
                <a:lnTo>
                  <a:pt x="8005584" y="589648"/>
                </a:lnTo>
                <a:lnTo>
                  <a:pt x="8005584" y="640448"/>
                </a:lnTo>
                <a:close/>
              </a:path>
              <a:path w="8006080" h="949325">
                <a:moveTo>
                  <a:pt x="8005584" y="729348"/>
                </a:moveTo>
                <a:lnTo>
                  <a:pt x="7992884" y="729348"/>
                </a:lnTo>
                <a:lnTo>
                  <a:pt x="7992884" y="678548"/>
                </a:lnTo>
                <a:lnTo>
                  <a:pt x="8005584" y="678548"/>
                </a:lnTo>
                <a:lnTo>
                  <a:pt x="8005584" y="729348"/>
                </a:lnTo>
                <a:close/>
              </a:path>
              <a:path w="8006080" h="949325">
                <a:moveTo>
                  <a:pt x="8005584" y="818248"/>
                </a:moveTo>
                <a:lnTo>
                  <a:pt x="7992884" y="818248"/>
                </a:lnTo>
                <a:lnTo>
                  <a:pt x="7992884" y="767448"/>
                </a:lnTo>
                <a:lnTo>
                  <a:pt x="8005584" y="767448"/>
                </a:lnTo>
                <a:lnTo>
                  <a:pt x="8005584" y="818248"/>
                </a:lnTo>
                <a:close/>
              </a:path>
              <a:path w="8006080" h="949325">
                <a:moveTo>
                  <a:pt x="8005584" y="907148"/>
                </a:moveTo>
                <a:lnTo>
                  <a:pt x="7992884" y="907148"/>
                </a:lnTo>
                <a:lnTo>
                  <a:pt x="7992884" y="856348"/>
                </a:lnTo>
                <a:lnTo>
                  <a:pt x="8005584" y="856348"/>
                </a:lnTo>
                <a:lnTo>
                  <a:pt x="8005584" y="907148"/>
                </a:lnTo>
                <a:close/>
              </a:path>
              <a:path w="8006080" h="949325">
                <a:moveTo>
                  <a:pt x="7996428" y="948804"/>
                </a:moveTo>
                <a:lnTo>
                  <a:pt x="7945628" y="948804"/>
                </a:lnTo>
                <a:lnTo>
                  <a:pt x="7945628" y="936104"/>
                </a:lnTo>
                <a:lnTo>
                  <a:pt x="7996428" y="936104"/>
                </a:lnTo>
                <a:lnTo>
                  <a:pt x="7996428" y="948804"/>
                </a:lnTo>
                <a:close/>
              </a:path>
              <a:path w="8006080" h="949325">
                <a:moveTo>
                  <a:pt x="7907528" y="948804"/>
                </a:moveTo>
                <a:lnTo>
                  <a:pt x="7856728" y="948804"/>
                </a:lnTo>
                <a:lnTo>
                  <a:pt x="7856728" y="936104"/>
                </a:lnTo>
                <a:lnTo>
                  <a:pt x="7907528" y="936104"/>
                </a:lnTo>
                <a:lnTo>
                  <a:pt x="7907528" y="948804"/>
                </a:lnTo>
                <a:close/>
              </a:path>
              <a:path w="8006080" h="949325">
                <a:moveTo>
                  <a:pt x="7818628" y="948804"/>
                </a:moveTo>
                <a:lnTo>
                  <a:pt x="7767828" y="948804"/>
                </a:lnTo>
                <a:lnTo>
                  <a:pt x="7767828" y="936104"/>
                </a:lnTo>
                <a:lnTo>
                  <a:pt x="7818628" y="936104"/>
                </a:lnTo>
                <a:lnTo>
                  <a:pt x="7818628" y="948804"/>
                </a:lnTo>
                <a:close/>
              </a:path>
              <a:path w="8006080" h="949325">
                <a:moveTo>
                  <a:pt x="7729728" y="948804"/>
                </a:moveTo>
                <a:lnTo>
                  <a:pt x="7678928" y="948804"/>
                </a:lnTo>
                <a:lnTo>
                  <a:pt x="7678928" y="936104"/>
                </a:lnTo>
                <a:lnTo>
                  <a:pt x="7729728" y="936104"/>
                </a:lnTo>
                <a:lnTo>
                  <a:pt x="7729728" y="948804"/>
                </a:lnTo>
                <a:close/>
              </a:path>
              <a:path w="8006080" h="949325">
                <a:moveTo>
                  <a:pt x="7640828" y="948804"/>
                </a:moveTo>
                <a:lnTo>
                  <a:pt x="7590028" y="948804"/>
                </a:lnTo>
                <a:lnTo>
                  <a:pt x="7590028" y="936104"/>
                </a:lnTo>
                <a:lnTo>
                  <a:pt x="7640828" y="936104"/>
                </a:lnTo>
                <a:lnTo>
                  <a:pt x="7640828" y="948804"/>
                </a:lnTo>
                <a:close/>
              </a:path>
              <a:path w="8006080" h="949325">
                <a:moveTo>
                  <a:pt x="7551928" y="948804"/>
                </a:moveTo>
                <a:lnTo>
                  <a:pt x="7501128" y="948804"/>
                </a:lnTo>
                <a:lnTo>
                  <a:pt x="7501128" y="936104"/>
                </a:lnTo>
                <a:lnTo>
                  <a:pt x="7551928" y="936104"/>
                </a:lnTo>
                <a:lnTo>
                  <a:pt x="7551928" y="948804"/>
                </a:lnTo>
                <a:close/>
              </a:path>
              <a:path w="8006080" h="949325">
                <a:moveTo>
                  <a:pt x="7463028" y="948804"/>
                </a:moveTo>
                <a:lnTo>
                  <a:pt x="7412228" y="948804"/>
                </a:lnTo>
                <a:lnTo>
                  <a:pt x="7412228" y="936104"/>
                </a:lnTo>
                <a:lnTo>
                  <a:pt x="7463028" y="936104"/>
                </a:lnTo>
                <a:lnTo>
                  <a:pt x="7463028" y="948804"/>
                </a:lnTo>
                <a:close/>
              </a:path>
              <a:path w="8006080" h="949325">
                <a:moveTo>
                  <a:pt x="7374128" y="948804"/>
                </a:moveTo>
                <a:lnTo>
                  <a:pt x="7323328" y="948804"/>
                </a:lnTo>
                <a:lnTo>
                  <a:pt x="7323328" y="936104"/>
                </a:lnTo>
                <a:lnTo>
                  <a:pt x="7374128" y="936104"/>
                </a:lnTo>
                <a:lnTo>
                  <a:pt x="7374128" y="948804"/>
                </a:lnTo>
                <a:close/>
              </a:path>
              <a:path w="8006080" h="949325">
                <a:moveTo>
                  <a:pt x="7285228" y="948804"/>
                </a:moveTo>
                <a:lnTo>
                  <a:pt x="7234428" y="948804"/>
                </a:lnTo>
                <a:lnTo>
                  <a:pt x="7234428" y="936104"/>
                </a:lnTo>
                <a:lnTo>
                  <a:pt x="7285228" y="936104"/>
                </a:lnTo>
                <a:lnTo>
                  <a:pt x="7285228" y="948804"/>
                </a:lnTo>
                <a:close/>
              </a:path>
              <a:path w="8006080" h="949325">
                <a:moveTo>
                  <a:pt x="7196328" y="948804"/>
                </a:moveTo>
                <a:lnTo>
                  <a:pt x="7145528" y="948804"/>
                </a:lnTo>
                <a:lnTo>
                  <a:pt x="7145528" y="936104"/>
                </a:lnTo>
                <a:lnTo>
                  <a:pt x="7196328" y="936104"/>
                </a:lnTo>
                <a:lnTo>
                  <a:pt x="7196328" y="948804"/>
                </a:lnTo>
                <a:close/>
              </a:path>
              <a:path w="8006080" h="949325">
                <a:moveTo>
                  <a:pt x="7107428" y="948804"/>
                </a:moveTo>
                <a:lnTo>
                  <a:pt x="7056628" y="948804"/>
                </a:lnTo>
                <a:lnTo>
                  <a:pt x="7056628" y="936104"/>
                </a:lnTo>
                <a:lnTo>
                  <a:pt x="7107428" y="936104"/>
                </a:lnTo>
                <a:lnTo>
                  <a:pt x="7107428" y="948804"/>
                </a:lnTo>
                <a:close/>
              </a:path>
              <a:path w="8006080" h="949325">
                <a:moveTo>
                  <a:pt x="7018528" y="948804"/>
                </a:moveTo>
                <a:lnTo>
                  <a:pt x="6967728" y="948804"/>
                </a:lnTo>
                <a:lnTo>
                  <a:pt x="6967728" y="936104"/>
                </a:lnTo>
                <a:lnTo>
                  <a:pt x="7018528" y="936104"/>
                </a:lnTo>
                <a:lnTo>
                  <a:pt x="7018528" y="948804"/>
                </a:lnTo>
                <a:close/>
              </a:path>
              <a:path w="8006080" h="949325">
                <a:moveTo>
                  <a:pt x="6929628" y="948804"/>
                </a:moveTo>
                <a:lnTo>
                  <a:pt x="6878828" y="948804"/>
                </a:lnTo>
                <a:lnTo>
                  <a:pt x="6878828" y="936104"/>
                </a:lnTo>
                <a:lnTo>
                  <a:pt x="6929628" y="936104"/>
                </a:lnTo>
                <a:lnTo>
                  <a:pt x="6929628" y="948804"/>
                </a:lnTo>
                <a:close/>
              </a:path>
              <a:path w="8006080" h="949325">
                <a:moveTo>
                  <a:pt x="6840728" y="948804"/>
                </a:moveTo>
                <a:lnTo>
                  <a:pt x="6789928" y="948804"/>
                </a:lnTo>
                <a:lnTo>
                  <a:pt x="6789928" y="936104"/>
                </a:lnTo>
                <a:lnTo>
                  <a:pt x="6840728" y="936104"/>
                </a:lnTo>
                <a:lnTo>
                  <a:pt x="6840728" y="948804"/>
                </a:lnTo>
                <a:close/>
              </a:path>
              <a:path w="8006080" h="949325">
                <a:moveTo>
                  <a:pt x="6751828" y="948804"/>
                </a:moveTo>
                <a:lnTo>
                  <a:pt x="6701028" y="948804"/>
                </a:lnTo>
                <a:lnTo>
                  <a:pt x="6701028" y="936104"/>
                </a:lnTo>
                <a:lnTo>
                  <a:pt x="6751828" y="936104"/>
                </a:lnTo>
                <a:lnTo>
                  <a:pt x="6751828" y="948804"/>
                </a:lnTo>
                <a:close/>
              </a:path>
              <a:path w="8006080" h="949325">
                <a:moveTo>
                  <a:pt x="6662928" y="948804"/>
                </a:moveTo>
                <a:lnTo>
                  <a:pt x="6612128" y="948804"/>
                </a:lnTo>
                <a:lnTo>
                  <a:pt x="6612128" y="936104"/>
                </a:lnTo>
                <a:lnTo>
                  <a:pt x="6662928" y="936104"/>
                </a:lnTo>
                <a:lnTo>
                  <a:pt x="6662928" y="948804"/>
                </a:lnTo>
                <a:close/>
              </a:path>
              <a:path w="8006080" h="949325">
                <a:moveTo>
                  <a:pt x="6574028" y="948804"/>
                </a:moveTo>
                <a:lnTo>
                  <a:pt x="6523228" y="948804"/>
                </a:lnTo>
                <a:lnTo>
                  <a:pt x="6523228" y="936104"/>
                </a:lnTo>
                <a:lnTo>
                  <a:pt x="6574028" y="936104"/>
                </a:lnTo>
                <a:lnTo>
                  <a:pt x="6574028" y="948804"/>
                </a:lnTo>
                <a:close/>
              </a:path>
              <a:path w="8006080" h="949325">
                <a:moveTo>
                  <a:pt x="6485128" y="948804"/>
                </a:moveTo>
                <a:lnTo>
                  <a:pt x="6434328" y="948804"/>
                </a:lnTo>
                <a:lnTo>
                  <a:pt x="6434328" y="936104"/>
                </a:lnTo>
                <a:lnTo>
                  <a:pt x="6485128" y="936104"/>
                </a:lnTo>
                <a:lnTo>
                  <a:pt x="6485128" y="948804"/>
                </a:lnTo>
                <a:close/>
              </a:path>
              <a:path w="8006080" h="949325">
                <a:moveTo>
                  <a:pt x="6396228" y="948804"/>
                </a:moveTo>
                <a:lnTo>
                  <a:pt x="6345428" y="948804"/>
                </a:lnTo>
                <a:lnTo>
                  <a:pt x="6345428" y="936104"/>
                </a:lnTo>
                <a:lnTo>
                  <a:pt x="6396228" y="936104"/>
                </a:lnTo>
                <a:lnTo>
                  <a:pt x="6396228" y="948804"/>
                </a:lnTo>
                <a:close/>
              </a:path>
              <a:path w="8006080" h="949325">
                <a:moveTo>
                  <a:pt x="6307328" y="948804"/>
                </a:moveTo>
                <a:lnTo>
                  <a:pt x="6256528" y="948804"/>
                </a:lnTo>
                <a:lnTo>
                  <a:pt x="6256528" y="936104"/>
                </a:lnTo>
                <a:lnTo>
                  <a:pt x="6307328" y="936104"/>
                </a:lnTo>
                <a:lnTo>
                  <a:pt x="6307328" y="948804"/>
                </a:lnTo>
                <a:close/>
              </a:path>
              <a:path w="8006080" h="949325">
                <a:moveTo>
                  <a:pt x="6218428" y="948804"/>
                </a:moveTo>
                <a:lnTo>
                  <a:pt x="6167628" y="948804"/>
                </a:lnTo>
                <a:lnTo>
                  <a:pt x="6167628" y="936104"/>
                </a:lnTo>
                <a:lnTo>
                  <a:pt x="6218428" y="936104"/>
                </a:lnTo>
                <a:lnTo>
                  <a:pt x="6218428" y="948804"/>
                </a:lnTo>
                <a:close/>
              </a:path>
              <a:path w="8006080" h="949325">
                <a:moveTo>
                  <a:pt x="6129528" y="948804"/>
                </a:moveTo>
                <a:lnTo>
                  <a:pt x="6078728" y="948804"/>
                </a:lnTo>
                <a:lnTo>
                  <a:pt x="6078728" y="936104"/>
                </a:lnTo>
                <a:lnTo>
                  <a:pt x="6129528" y="936104"/>
                </a:lnTo>
                <a:lnTo>
                  <a:pt x="6129528" y="948804"/>
                </a:lnTo>
                <a:close/>
              </a:path>
              <a:path w="8006080" h="949325">
                <a:moveTo>
                  <a:pt x="6040628" y="948804"/>
                </a:moveTo>
                <a:lnTo>
                  <a:pt x="5989828" y="948804"/>
                </a:lnTo>
                <a:lnTo>
                  <a:pt x="5989828" y="936104"/>
                </a:lnTo>
                <a:lnTo>
                  <a:pt x="6040628" y="936104"/>
                </a:lnTo>
                <a:lnTo>
                  <a:pt x="6040628" y="948804"/>
                </a:lnTo>
                <a:close/>
              </a:path>
              <a:path w="8006080" h="949325">
                <a:moveTo>
                  <a:pt x="5951728" y="948804"/>
                </a:moveTo>
                <a:lnTo>
                  <a:pt x="5900928" y="948804"/>
                </a:lnTo>
                <a:lnTo>
                  <a:pt x="5900928" y="936104"/>
                </a:lnTo>
                <a:lnTo>
                  <a:pt x="5951728" y="936104"/>
                </a:lnTo>
                <a:lnTo>
                  <a:pt x="5951728" y="948804"/>
                </a:lnTo>
                <a:close/>
              </a:path>
              <a:path w="8006080" h="949325">
                <a:moveTo>
                  <a:pt x="5862828" y="948804"/>
                </a:moveTo>
                <a:lnTo>
                  <a:pt x="5812028" y="948804"/>
                </a:lnTo>
                <a:lnTo>
                  <a:pt x="5812028" y="936104"/>
                </a:lnTo>
                <a:lnTo>
                  <a:pt x="5862828" y="936104"/>
                </a:lnTo>
                <a:lnTo>
                  <a:pt x="5862828" y="948804"/>
                </a:lnTo>
                <a:close/>
              </a:path>
              <a:path w="8006080" h="949325">
                <a:moveTo>
                  <a:pt x="5773928" y="948804"/>
                </a:moveTo>
                <a:lnTo>
                  <a:pt x="5723128" y="948804"/>
                </a:lnTo>
                <a:lnTo>
                  <a:pt x="5723128" y="936104"/>
                </a:lnTo>
                <a:lnTo>
                  <a:pt x="5773928" y="936104"/>
                </a:lnTo>
                <a:lnTo>
                  <a:pt x="5773928" y="948804"/>
                </a:lnTo>
                <a:close/>
              </a:path>
              <a:path w="8006080" h="949325">
                <a:moveTo>
                  <a:pt x="5685028" y="948804"/>
                </a:moveTo>
                <a:lnTo>
                  <a:pt x="5634228" y="948804"/>
                </a:lnTo>
                <a:lnTo>
                  <a:pt x="5634228" y="936104"/>
                </a:lnTo>
                <a:lnTo>
                  <a:pt x="5685028" y="936104"/>
                </a:lnTo>
                <a:lnTo>
                  <a:pt x="5685028" y="948804"/>
                </a:lnTo>
                <a:close/>
              </a:path>
              <a:path w="8006080" h="949325">
                <a:moveTo>
                  <a:pt x="5596128" y="948804"/>
                </a:moveTo>
                <a:lnTo>
                  <a:pt x="5545328" y="948804"/>
                </a:lnTo>
                <a:lnTo>
                  <a:pt x="5545328" y="936104"/>
                </a:lnTo>
                <a:lnTo>
                  <a:pt x="5596128" y="936104"/>
                </a:lnTo>
                <a:lnTo>
                  <a:pt x="5596128" y="948804"/>
                </a:lnTo>
                <a:close/>
              </a:path>
              <a:path w="8006080" h="949325">
                <a:moveTo>
                  <a:pt x="5507228" y="948804"/>
                </a:moveTo>
                <a:lnTo>
                  <a:pt x="5456428" y="948804"/>
                </a:lnTo>
                <a:lnTo>
                  <a:pt x="5456428" y="936104"/>
                </a:lnTo>
                <a:lnTo>
                  <a:pt x="5507228" y="936104"/>
                </a:lnTo>
                <a:lnTo>
                  <a:pt x="5507228" y="948804"/>
                </a:lnTo>
                <a:close/>
              </a:path>
              <a:path w="8006080" h="949325">
                <a:moveTo>
                  <a:pt x="5418328" y="948804"/>
                </a:moveTo>
                <a:lnTo>
                  <a:pt x="5367528" y="948804"/>
                </a:lnTo>
                <a:lnTo>
                  <a:pt x="5367528" y="936104"/>
                </a:lnTo>
                <a:lnTo>
                  <a:pt x="5418328" y="936104"/>
                </a:lnTo>
                <a:lnTo>
                  <a:pt x="5418328" y="948804"/>
                </a:lnTo>
                <a:close/>
              </a:path>
              <a:path w="8006080" h="949325">
                <a:moveTo>
                  <a:pt x="5329428" y="948804"/>
                </a:moveTo>
                <a:lnTo>
                  <a:pt x="5278628" y="948804"/>
                </a:lnTo>
                <a:lnTo>
                  <a:pt x="5278628" y="936104"/>
                </a:lnTo>
                <a:lnTo>
                  <a:pt x="5329428" y="936104"/>
                </a:lnTo>
                <a:lnTo>
                  <a:pt x="5329428" y="948804"/>
                </a:lnTo>
                <a:close/>
              </a:path>
              <a:path w="8006080" h="949325">
                <a:moveTo>
                  <a:pt x="5240528" y="948804"/>
                </a:moveTo>
                <a:lnTo>
                  <a:pt x="5189728" y="948804"/>
                </a:lnTo>
                <a:lnTo>
                  <a:pt x="5189728" y="936104"/>
                </a:lnTo>
                <a:lnTo>
                  <a:pt x="5240528" y="936104"/>
                </a:lnTo>
                <a:lnTo>
                  <a:pt x="5240528" y="948804"/>
                </a:lnTo>
                <a:close/>
              </a:path>
              <a:path w="8006080" h="949325">
                <a:moveTo>
                  <a:pt x="5151628" y="948804"/>
                </a:moveTo>
                <a:lnTo>
                  <a:pt x="5100828" y="948804"/>
                </a:lnTo>
                <a:lnTo>
                  <a:pt x="5100828" y="936104"/>
                </a:lnTo>
                <a:lnTo>
                  <a:pt x="5151628" y="936104"/>
                </a:lnTo>
                <a:lnTo>
                  <a:pt x="5151628" y="948804"/>
                </a:lnTo>
                <a:close/>
              </a:path>
              <a:path w="8006080" h="949325">
                <a:moveTo>
                  <a:pt x="5062728" y="948804"/>
                </a:moveTo>
                <a:lnTo>
                  <a:pt x="5011928" y="948804"/>
                </a:lnTo>
                <a:lnTo>
                  <a:pt x="5011928" y="936104"/>
                </a:lnTo>
                <a:lnTo>
                  <a:pt x="5062728" y="936104"/>
                </a:lnTo>
                <a:lnTo>
                  <a:pt x="5062728" y="948804"/>
                </a:lnTo>
                <a:close/>
              </a:path>
              <a:path w="8006080" h="949325">
                <a:moveTo>
                  <a:pt x="4973828" y="948804"/>
                </a:moveTo>
                <a:lnTo>
                  <a:pt x="4923028" y="948804"/>
                </a:lnTo>
                <a:lnTo>
                  <a:pt x="4923028" y="936104"/>
                </a:lnTo>
                <a:lnTo>
                  <a:pt x="4973828" y="936104"/>
                </a:lnTo>
                <a:lnTo>
                  <a:pt x="4973828" y="948804"/>
                </a:lnTo>
                <a:close/>
              </a:path>
              <a:path w="8006080" h="949325">
                <a:moveTo>
                  <a:pt x="4884928" y="948804"/>
                </a:moveTo>
                <a:lnTo>
                  <a:pt x="4834128" y="948804"/>
                </a:lnTo>
                <a:lnTo>
                  <a:pt x="4834128" y="936104"/>
                </a:lnTo>
                <a:lnTo>
                  <a:pt x="4884928" y="936104"/>
                </a:lnTo>
                <a:lnTo>
                  <a:pt x="4884928" y="948804"/>
                </a:lnTo>
                <a:close/>
              </a:path>
              <a:path w="8006080" h="949325">
                <a:moveTo>
                  <a:pt x="4796028" y="948804"/>
                </a:moveTo>
                <a:lnTo>
                  <a:pt x="4745228" y="948804"/>
                </a:lnTo>
                <a:lnTo>
                  <a:pt x="4745228" y="936104"/>
                </a:lnTo>
                <a:lnTo>
                  <a:pt x="4796028" y="936104"/>
                </a:lnTo>
                <a:lnTo>
                  <a:pt x="4796028" y="948804"/>
                </a:lnTo>
                <a:close/>
              </a:path>
              <a:path w="8006080" h="949325">
                <a:moveTo>
                  <a:pt x="4707128" y="948804"/>
                </a:moveTo>
                <a:lnTo>
                  <a:pt x="4656328" y="948804"/>
                </a:lnTo>
                <a:lnTo>
                  <a:pt x="4656328" y="936104"/>
                </a:lnTo>
                <a:lnTo>
                  <a:pt x="4707128" y="936104"/>
                </a:lnTo>
                <a:lnTo>
                  <a:pt x="4707128" y="948804"/>
                </a:lnTo>
                <a:close/>
              </a:path>
              <a:path w="8006080" h="949325">
                <a:moveTo>
                  <a:pt x="4618228" y="948804"/>
                </a:moveTo>
                <a:lnTo>
                  <a:pt x="4567428" y="948804"/>
                </a:lnTo>
                <a:lnTo>
                  <a:pt x="4567428" y="936104"/>
                </a:lnTo>
                <a:lnTo>
                  <a:pt x="4618228" y="936104"/>
                </a:lnTo>
                <a:lnTo>
                  <a:pt x="4618228" y="948804"/>
                </a:lnTo>
                <a:close/>
              </a:path>
              <a:path w="8006080" h="949325">
                <a:moveTo>
                  <a:pt x="4529328" y="948804"/>
                </a:moveTo>
                <a:lnTo>
                  <a:pt x="4478528" y="948804"/>
                </a:lnTo>
                <a:lnTo>
                  <a:pt x="4478528" y="936104"/>
                </a:lnTo>
                <a:lnTo>
                  <a:pt x="4529328" y="936104"/>
                </a:lnTo>
                <a:lnTo>
                  <a:pt x="4529328" y="948804"/>
                </a:lnTo>
                <a:close/>
              </a:path>
              <a:path w="8006080" h="949325">
                <a:moveTo>
                  <a:pt x="4440428" y="948804"/>
                </a:moveTo>
                <a:lnTo>
                  <a:pt x="4389628" y="948804"/>
                </a:lnTo>
                <a:lnTo>
                  <a:pt x="4389628" y="936104"/>
                </a:lnTo>
                <a:lnTo>
                  <a:pt x="4440428" y="936104"/>
                </a:lnTo>
                <a:lnTo>
                  <a:pt x="4440428" y="948804"/>
                </a:lnTo>
                <a:close/>
              </a:path>
              <a:path w="8006080" h="949325">
                <a:moveTo>
                  <a:pt x="4351528" y="948804"/>
                </a:moveTo>
                <a:lnTo>
                  <a:pt x="4300728" y="948804"/>
                </a:lnTo>
                <a:lnTo>
                  <a:pt x="4300728" y="936104"/>
                </a:lnTo>
                <a:lnTo>
                  <a:pt x="4351528" y="936104"/>
                </a:lnTo>
                <a:lnTo>
                  <a:pt x="4351528" y="948804"/>
                </a:lnTo>
                <a:close/>
              </a:path>
              <a:path w="8006080" h="949325">
                <a:moveTo>
                  <a:pt x="4262628" y="948804"/>
                </a:moveTo>
                <a:lnTo>
                  <a:pt x="4211828" y="948804"/>
                </a:lnTo>
                <a:lnTo>
                  <a:pt x="4211828" y="936104"/>
                </a:lnTo>
                <a:lnTo>
                  <a:pt x="4262628" y="936104"/>
                </a:lnTo>
                <a:lnTo>
                  <a:pt x="4262628" y="948804"/>
                </a:lnTo>
                <a:close/>
              </a:path>
              <a:path w="8006080" h="949325">
                <a:moveTo>
                  <a:pt x="4173728" y="948804"/>
                </a:moveTo>
                <a:lnTo>
                  <a:pt x="4122928" y="948804"/>
                </a:lnTo>
                <a:lnTo>
                  <a:pt x="4122928" y="936104"/>
                </a:lnTo>
                <a:lnTo>
                  <a:pt x="4173728" y="936104"/>
                </a:lnTo>
                <a:lnTo>
                  <a:pt x="4173728" y="948804"/>
                </a:lnTo>
                <a:close/>
              </a:path>
              <a:path w="8006080" h="949325">
                <a:moveTo>
                  <a:pt x="4084828" y="948804"/>
                </a:moveTo>
                <a:lnTo>
                  <a:pt x="4034028" y="948804"/>
                </a:lnTo>
                <a:lnTo>
                  <a:pt x="4034028" y="936104"/>
                </a:lnTo>
                <a:lnTo>
                  <a:pt x="4084828" y="936104"/>
                </a:lnTo>
                <a:lnTo>
                  <a:pt x="4084828" y="948804"/>
                </a:lnTo>
                <a:close/>
              </a:path>
              <a:path w="8006080" h="949325">
                <a:moveTo>
                  <a:pt x="3995928" y="948804"/>
                </a:moveTo>
                <a:lnTo>
                  <a:pt x="3945128" y="948804"/>
                </a:lnTo>
                <a:lnTo>
                  <a:pt x="3945128" y="936104"/>
                </a:lnTo>
                <a:lnTo>
                  <a:pt x="3995928" y="936104"/>
                </a:lnTo>
                <a:lnTo>
                  <a:pt x="3995928" y="948804"/>
                </a:lnTo>
                <a:close/>
              </a:path>
              <a:path w="8006080" h="949325">
                <a:moveTo>
                  <a:pt x="3907028" y="948804"/>
                </a:moveTo>
                <a:lnTo>
                  <a:pt x="3856228" y="948804"/>
                </a:lnTo>
                <a:lnTo>
                  <a:pt x="3856228" y="936104"/>
                </a:lnTo>
                <a:lnTo>
                  <a:pt x="3907028" y="936104"/>
                </a:lnTo>
                <a:lnTo>
                  <a:pt x="3907028" y="948804"/>
                </a:lnTo>
                <a:close/>
              </a:path>
              <a:path w="8006080" h="949325">
                <a:moveTo>
                  <a:pt x="3818128" y="948804"/>
                </a:moveTo>
                <a:lnTo>
                  <a:pt x="3767328" y="948804"/>
                </a:lnTo>
                <a:lnTo>
                  <a:pt x="3767328" y="936104"/>
                </a:lnTo>
                <a:lnTo>
                  <a:pt x="3818128" y="936104"/>
                </a:lnTo>
                <a:lnTo>
                  <a:pt x="3818128" y="948804"/>
                </a:lnTo>
                <a:close/>
              </a:path>
              <a:path w="8006080" h="949325">
                <a:moveTo>
                  <a:pt x="3729228" y="948804"/>
                </a:moveTo>
                <a:lnTo>
                  <a:pt x="3678428" y="948804"/>
                </a:lnTo>
                <a:lnTo>
                  <a:pt x="3678428" y="936104"/>
                </a:lnTo>
                <a:lnTo>
                  <a:pt x="3729228" y="936104"/>
                </a:lnTo>
                <a:lnTo>
                  <a:pt x="3729228" y="948804"/>
                </a:lnTo>
                <a:close/>
              </a:path>
              <a:path w="8006080" h="949325">
                <a:moveTo>
                  <a:pt x="3640328" y="948804"/>
                </a:moveTo>
                <a:lnTo>
                  <a:pt x="3589528" y="948804"/>
                </a:lnTo>
                <a:lnTo>
                  <a:pt x="3589528" y="936104"/>
                </a:lnTo>
                <a:lnTo>
                  <a:pt x="3640328" y="936104"/>
                </a:lnTo>
                <a:lnTo>
                  <a:pt x="3640328" y="948804"/>
                </a:lnTo>
                <a:close/>
              </a:path>
              <a:path w="8006080" h="949325">
                <a:moveTo>
                  <a:pt x="3551428" y="948804"/>
                </a:moveTo>
                <a:lnTo>
                  <a:pt x="3500628" y="948804"/>
                </a:lnTo>
                <a:lnTo>
                  <a:pt x="3500628" y="936104"/>
                </a:lnTo>
                <a:lnTo>
                  <a:pt x="3551428" y="936104"/>
                </a:lnTo>
                <a:lnTo>
                  <a:pt x="3551428" y="948804"/>
                </a:lnTo>
                <a:close/>
              </a:path>
              <a:path w="8006080" h="949325">
                <a:moveTo>
                  <a:pt x="3462528" y="948804"/>
                </a:moveTo>
                <a:lnTo>
                  <a:pt x="3411728" y="948804"/>
                </a:lnTo>
                <a:lnTo>
                  <a:pt x="3411728" y="936104"/>
                </a:lnTo>
                <a:lnTo>
                  <a:pt x="3462528" y="936104"/>
                </a:lnTo>
                <a:lnTo>
                  <a:pt x="3462528" y="948804"/>
                </a:lnTo>
                <a:close/>
              </a:path>
              <a:path w="8006080" h="949325">
                <a:moveTo>
                  <a:pt x="3373628" y="948804"/>
                </a:moveTo>
                <a:lnTo>
                  <a:pt x="3322828" y="948804"/>
                </a:lnTo>
                <a:lnTo>
                  <a:pt x="3322828" y="936104"/>
                </a:lnTo>
                <a:lnTo>
                  <a:pt x="3373628" y="936104"/>
                </a:lnTo>
                <a:lnTo>
                  <a:pt x="3373628" y="948804"/>
                </a:lnTo>
                <a:close/>
              </a:path>
              <a:path w="8006080" h="949325">
                <a:moveTo>
                  <a:pt x="3284728" y="948804"/>
                </a:moveTo>
                <a:lnTo>
                  <a:pt x="3233928" y="948804"/>
                </a:lnTo>
                <a:lnTo>
                  <a:pt x="3233928" y="936104"/>
                </a:lnTo>
                <a:lnTo>
                  <a:pt x="3284728" y="936104"/>
                </a:lnTo>
                <a:lnTo>
                  <a:pt x="3284728" y="948804"/>
                </a:lnTo>
                <a:close/>
              </a:path>
              <a:path w="8006080" h="949325">
                <a:moveTo>
                  <a:pt x="3195828" y="948804"/>
                </a:moveTo>
                <a:lnTo>
                  <a:pt x="3145028" y="948804"/>
                </a:lnTo>
                <a:lnTo>
                  <a:pt x="3145028" y="936104"/>
                </a:lnTo>
                <a:lnTo>
                  <a:pt x="3195828" y="936104"/>
                </a:lnTo>
                <a:lnTo>
                  <a:pt x="3195828" y="948804"/>
                </a:lnTo>
                <a:close/>
              </a:path>
              <a:path w="8006080" h="949325">
                <a:moveTo>
                  <a:pt x="3106928" y="948804"/>
                </a:moveTo>
                <a:lnTo>
                  <a:pt x="3056128" y="948804"/>
                </a:lnTo>
                <a:lnTo>
                  <a:pt x="3056128" y="936104"/>
                </a:lnTo>
                <a:lnTo>
                  <a:pt x="3106928" y="936104"/>
                </a:lnTo>
                <a:lnTo>
                  <a:pt x="3106928" y="948804"/>
                </a:lnTo>
                <a:close/>
              </a:path>
              <a:path w="8006080" h="949325">
                <a:moveTo>
                  <a:pt x="3018028" y="948804"/>
                </a:moveTo>
                <a:lnTo>
                  <a:pt x="2967228" y="948804"/>
                </a:lnTo>
                <a:lnTo>
                  <a:pt x="2967228" y="936104"/>
                </a:lnTo>
                <a:lnTo>
                  <a:pt x="3018028" y="936104"/>
                </a:lnTo>
                <a:lnTo>
                  <a:pt x="3018028" y="948804"/>
                </a:lnTo>
                <a:close/>
              </a:path>
              <a:path w="8006080" h="949325">
                <a:moveTo>
                  <a:pt x="2929128" y="948804"/>
                </a:moveTo>
                <a:lnTo>
                  <a:pt x="2878328" y="948804"/>
                </a:lnTo>
                <a:lnTo>
                  <a:pt x="2878328" y="936104"/>
                </a:lnTo>
                <a:lnTo>
                  <a:pt x="2929128" y="936104"/>
                </a:lnTo>
                <a:lnTo>
                  <a:pt x="2929128" y="948804"/>
                </a:lnTo>
                <a:close/>
              </a:path>
              <a:path w="8006080" h="949325">
                <a:moveTo>
                  <a:pt x="2840228" y="948804"/>
                </a:moveTo>
                <a:lnTo>
                  <a:pt x="2789428" y="948804"/>
                </a:lnTo>
                <a:lnTo>
                  <a:pt x="2789428" y="936104"/>
                </a:lnTo>
                <a:lnTo>
                  <a:pt x="2840228" y="936104"/>
                </a:lnTo>
                <a:lnTo>
                  <a:pt x="2840228" y="948804"/>
                </a:lnTo>
                <a:close/>
              </a:path>
              <a:path w="8006080" h="949325">
                <a:moveTo>
                  <a:pt x="2751328" y="948804"/>
                </a:moveTo>
                <a:lnTo>
                  <a:pt x="2700528" y="948804"/>
                </a:lnTo>
                <a:lnTo>
                  <a:pt x="2700528" y="936104"/>
                </a:lnTo>
                <a:lnTo>
                  <a:pt x="2751328" y="936104"/>
                </a:lnTo>
                <a:lnTo>
                  <a:pt x="2751328" y="948804"/>
                </a:lnTo>
                <a:close/>
              </a:path>
              <a:path w="8006080" h="949325">
                <a:moveTo>
                  <a:pt x="2662428" y="948804"/>
                </a:moveTo>
                <a:lnTo>
                  <a:pt x="2611628" y="948804"/>
                </a:lnTo>
                <a:lnTo>
                  <a:pt x="2611628" y="936104"/>
                </a:lnTo>
                <a:lnTo>
                  <a:pt x="2662428" y="936104"/>
                </a:lnTo>
                <a:lnTo>
                  <a:pt x="2662428" y="948804"/>
                </a:lnTo>
                <a:close/>
              </a:path>
              <a:path w="8006080" h="949325">
                <a:moveTo>
                  <a:pt x="2573528" y="948804"/>
                </a:moveTo>
                <a:lnTo>
                  <a:pt x="2522728" y="948804"/>
                </a:lnTo>
                <a:lnTo>
                  <a:pt x="2522728" y="936104"/>
                </a:lnTo>
                <a:lnTo>
                  <a:pt x="2573528" y="936104"/>
                </a:lnTo>
                <a:lnTo>
                  <a:pt x="2573528" y="948804"/>
                </a:lnTo>
                <a:close/>
              </a:path>
              <a:path w="8006080" h="949325">
                <a:moveTo>
                  <a:pt x="2484628" y="948804"/>
                </a:moveTo>
                <a:lnTo>
                  <a:pt x="2433828" y="948804"/>
                </a:lnTo>
                <a:lnTo>
                  <a:pt x="2433828" y="936104"/>
                </a:lnTo>
                <a:lnTo>
                  <a:pt x="2484628" y="936104"/>
                </a:lnTo>
                <a:lnTo>
                  <a:pt x="2484628" y="948804"/>
                </a:lnTo>
                <a:close/>
              </a:path>
              <a:path w="8006080" h="949325">
                <a:moveTo>
                  <a:pt x="2395728" y="948804"/>
                </a:moveTo>
                <a:lnTo>
                  <a:pt x="2344928" y="948804"/>
                </a:lnTo>
                <a:lnTo>
                  <a:pt x="2344928" y="936104"/>
                </a:lnTo>
                <a:lnTo>
                  <a:pt x="2395728" y="936104"/>
                </a:lnTo>
                <a:lnTo>
                  <a:pt x="2395728" y="948804"/>
                </a:lnTo>
                <a:close/>
              </a:path>
              <a:path w="8006080" h="949325">
                <a:moveTo>
                  <a:pt x="2306828" y="948804"/>
                </a:moveTo>
                <a:lnTo>
                  <a:pt x="2256028" y="948804"/>
                </a:lnTo>
                <a:lnTo>
                  <a:pt x="2256028" y="936104"/>
                </a:lnTo>
                <a:lnTo>
                  <a:pt x="2306828" y="936104"/>
                </a:lnTo>
                <a:lnTo>
                  <a:pt x="2306828" y="948804"/>
                </a:lnTo>
                <a:close/>
              </a:path>
              <a:path w="8006080" h="949325">
                <a:moveTo>
                  <a:pt x="2217928" y="948804"/>
                </a:moveTo>
                <a:lnTo>
                  <a:pt x="2167128" y="948804"/>
                </a:lnTo>
                <a:lnTo>
                  <a:pt x="2167128" y="936104"/>
                </a:lnTo>
                <a:lnTo>
                  <a:pt x="2217928" y="936104"/>
                </a:lnTo>
                <a:lnTo>
                  <a:pt x="2217928" y="948804"/>
                </a:lnTo>
                <a:close/>
              </a:path>
              <a:path w="8006080" h="949325">
                <a:moveTo>
                  <a:pt x="2129028" y="948804"/>
                </a:moveTo>
                <a:lnTo>
                  <a:pt x="2078227" y="948804"/>
                </a:lnTo>
                <a:lnTo>
                  <a:pt x="2078227" y="936104"/>
                </a:lnTo>
                <a:lnTo>
                  <a:pt x="2129028" y="936104"/>
                </a:lnTo>
                <a:lnTo>
                  <a:pt x="2129028" y="948804"/>
                </a:lnTo>
                <a:close/>
              </a:path>
              <a:path w="8006080" h="949325">
                <a:moveTo>
                  <a:pt x="2040127" y="948804"/>
                </a:moveTo>
                <a:lnTo>
                  <a:pt x="1989327" y="948804"/>
                </a:lnTo>
                <a:lnTo>
                  <a:pt x="1989327" y="936104"/>
                </a:lnTo>
                <a:lnTo>
                  <a:pt x="2040127" y="936104"/>
                </a:lnTo>
                <a:lnTo>
                  <a:pt x="2040127" y="948804"/>
                </a:lnTo>
                <a:close/>
              </a:path>
              <a:path w="8006080" h="949325">
                <a:moveTo>
                  <a:pt x="1951227" y="948804"/>
                </a:moveTo>
                <a:lnTo>
                  <a:pt x="1900427" y="948804"/>
                </a:lnTo>
                <a:lnTo>
                  <a:pt x="1900427" y="936104"/>
                </a:lnTo>
                <a:lnTo>
                  <a:pt x="1951227" y="936104"/>
                </a:lnTo>
                <a:lnTo>
                  <a:pt x="1951227" y="948804"/>
                </a:lnTo>
                <a:close/>
              </a:path>
              <a:path w="8006080" h="949325">
                <a:moveTo>
                  <a:pt x="1862327" y="948804"/>
                </a:moveTo>
                <a:lnTo>
                  <a:pt x="1811527" y="948804"/>
                </a:lnTo>
                <a:lnTo>
                  <a:pt x="1811527" y="936104"/>
                </a:lnTo>
                <a:lnTo>
                  <a:pt x="1862327" y="936104"/>
                </a:lnTo>
                <a:lnTo>
                  <a:pt x="1862327" y="948804"/>
                </a:lnTo>
                <a:close/>
              </a:path>
              <a:path w="8006080" h="949325">
                <a:moveTo>
                  <a:pt x="1773427" y="948804"/>
                </a:moveTo>
                <a:lnTo>
                  <a:pt x="1722627" y="948804"/>
                </a:lnTo>
                <a:lnTo>
                  <a:pt x="1722627" y="936104"/>
                </a:lnTo>
                <a:lnTo>
                  <a:pt x="1773427" y="936104"/>
                </a:lnTo>
                <a:lnTo>
                  <a:pt x="1773427" y="948804"/>
                </a:lnTo>
                <a:close/>
              </a:path>
              <a:path w="8006080" h="949325">
                <a:moveTo>
                  <a:pt x="1684527" y="948804"/>
                </a:moveTo>
                <a:lnTo>
                  <a:pt x="1633727" y="948804"/>
                </a:lnTo>
                <a:lnTo>
                  <a:pt x="1633727" y="936104"/>
                </a:lnTo>
                <a:lnTo>
                  <a:pt x="1684527" y="936104"/>
                </a:lnTo>
                <a:lnTo>
                  <a:pt x="1684527" y="948804"/>
                </a:lnTo>
                <a:close/>
              </a:path>
              <a:path w="8006080" h="949325">
                <a:moveTo>
                  <a:pt x="1595627" y="948804"/>
                </a:moveTo>
                <a:lnTo>
                  <a:pt x="1544827" y="948804"/>
                </a:lnTo>
                <a:lnTo>
                  <a:pt x="1544827" y="936104"/>
                </a:lnTo>
                <a:lnTo>
                  <a:pt x="1595627" y="936104"/>
                </a:lnTo>
                <a:lnTo>
                  <a:pt x="1595627" y="948804"/>
                </a:lnTo>
                <a:close/>
              </a:path>
              <a:path w="8006080" h="949325">
                <a:moveTo>
                  <a:pt x="1506727" y="948804"/>
                </a:moveTo>
                <a:lnTo>
                  <a:pt x="1455927" y="948804"/>
                </a:lnTo>
                <a:lnTo>
                  <a:pt x="1455927" y="936104"/>
                </a:lnTo>
                <a:lnTo>
                  <a:pt x="1506727" y="936104"/>
                </a:lnTo>
                <a:lnTo>
                  <a:pt x="1506727" y="948804"/>
                </a:lnTo>
                <a:close/>
              </a:path>
              <a:path w="8006080" h="949325">
                <a:moveTo>
                  <a:pt x="1417827" y="948804"/>
                </a:moveTo>
                <a:lnTo>
                  <a:pt x="1367027" y="948804"/>
                </a:lnTo>
                <a:lnTo>
                  <a:pt x="1367027" y="936104"/>
                </a:lnTo>
                <a:lnTo>
                  <a:pt x="1417827" y="936104"/>
                </a:lnTo>
                <a:lnTo>
                  <a:pt x="1417827" y="948804"/>
                </a:lnTo>
                <a:close/>
              </a:path>
              <a:path w="8006080" h="949325">
                <a:moveTo>
                  <a:pt x="1328927" y="948804"/>
                </a:moveTo>
                <a:lnTo>
                  <a:pt x="1278127" y="948804"/>
                </a:lnTo>
                <a:lnTo>
                  <a:pt x="1278127" y="936104"/>
                </a:lnTo>
                <a:lnTo>
                  <a:pt x="1328927" y="936104"/>
                </a:lnTo>
                <a:lnTo>
                  <a:pt x="1328927" y="948804"/>
                </a:lnTo>
                <a:close/>
              </a:path>
              <a:path w="8006080" h="949325">
                <a:moveTo>
                  <a:pt x="1240027" y="948804"/>
                </a:moveTo>
                <a:lnTo>
                  <a:pt x="1189227" y="948804"/>
                </a:lnTo>
                <a:lnTo>
                  <a:pt x="1189227" y="936104"/>
                </a:lnTo>
                <a:lnTo>
                  <a:pt x="1240027" y="936104"/>
                </a:lnTo>
                <a:lnTo>
                  <a:pt x="1240027" y="948804"/>
                </a:lnTo>
                <a:close/>
              </a:path>
              <a:path w="8006080" h="949325">
                <a:moveTo>
                  <a:pt x="1151127" y="948804"/>
                </a:moveTo>
                <a:lnTo>
                  <a:pt x="1100327" y="948804"/>
                </a:lnTo>
                <a:lnTo>
                  <a:pt x="1100327" y="936104"/>
                </a:lnTo>
                <a:lnTo>
                  <a:pt x="1151127" y="936104"/>
                </a:lnTo>
                <a:lnTo>
                  <a:pt x="1151127" y="948804"/>
                </a:lnTo>
                <a:close/>
              </a:path>
              <a:path w="8006080" h="949325">
                <a:moveTo>
                  <a:pt x="1062227" y="948804"/>
                </a:moveTo>
                <a:lnTo>
                  <a:pt x="1011427" y="948804"/>
                </a:lnTo>
                <a:lnTo>
                  <a:pt x="1011427" y="936104"/>
                </a:lnTo>
                <a:lnTo>
                  <a:pt x="1062227" y="936104"/>
                </a:lnTo>
                <a:lnTo>
                  <a:pt x="1062227" y="948804"/>
                </a:lnTo>
                <a:close/>
              </a:path>
              <a:path w="8006080" h="949325">
                <a:moveTo>
                  <a:pt x="973327" y="948804"/>
                </a:moveTo>
                <a:lnTo>
                  <a:pt x="922527" y="948804"/>
                </a:lnTo>
                <a:lnTo>
                  <a:pt x="922527" y="936104"/>
                </a:lnTo>
                <a:lnTo>
                  <a:pt x="973327" y="936104"/>
                </a:lnTo>
                <a:lnTo>
                  <a:pt x="973327" y="948804"/>
                </a:lnTo>
                <a:close/>
              </a:path>
              <a:path w="8006080" h="949325">
                <a:moveTo>
                  <a:pt x="884427" y="948804"/>
                </a:moveTo>
                <a:lnTo>
                  <a:pt x="833627" y="948804"/>
                </a:lnTo>
                <a:lnTo>
                  <a:pt x="833627" y="936104"/>
                </a:lnTo>
                <a:lnTo>
                  <a:pt x="884427" y="936104"/>
                </a:lnTo>
                <a:lnTo>
                  <a:pt x="884427" y="948804"/>
                </a:lnTo>
                <a:close/>
              </a:path>
              <a:path w="8006080" h="949325">
                <a:moveTo>
                  <a:pt x="795527" y="948804"/>
                </a:moveTo>
                <a:lnTo>
                  <a:pt x="744727" y="948804"/>
                </a:lnTo>
                <a:lnTo>
                  <a:pt x="744727" y="936104"/>
                </a:lnTo>
                <a:lnTo>
                  <a:pt x="795527" y="936104"/>
                </a:lnTo>
                <a:lnTo>
                  <a:pt x="795527" y="948804"/>
                </a:lnTo>
                <a:close/>
              </a:path>
              <a:path w="8006080" h="949325">
                <a:moveTo>
                  <a:pt x="706627" y="948804"/>
                </a:moveTo>
                <a:lnTo>
                  <a:pt x="655827" y="948804"/>
                </a:lnTo>
                <a:lnTo>
                  <a:pt x="655827" y="936104"/>
                </a:lnTo>
                <a:lnTo>
                  <a:pt x="706627" y="936104"/>
                </a:lnTo>
                <a:lnTo>
                  <a:pt x="706627" y="948804"/>
                </a:lnTo>
                <a:close/>
              </a:path>
              <a:path w="8006080" h="949325">
                <a:moveTo>
                  <a:pt x="617727" y="948804"/>
                </a:moveTo>
                <a:lnTo>
                  <a:pt x="566927" y="948804"/>
                </a:lnTo>
                <a:lnTo>
                  <a:pt x="566927" y="936104"/>
                </a:lnTo>
                <a:lnTo>
                  <a:pt x="617727" y="936104"/>
                </a:lnTo>
                <a:lnTo>
                  <a:pt x="617727" y="948804"/>
                </a:lnTo>
                <a:close/>
              </a:path>
              <a:path w="8006080" h="949325">
                <a:moveTo>
                  <a:pt x="528827" y="948804"/>
                </a:moveTo>
                <a:lnTo>
                  <a:pt x="478027" y="948804"/>
                </a:lnTo>
                <a:lnTo>
                  <a:pt x="478027" y="936104"/>
                </a:lnTo>
                <a:lnTo>
                  <a:pt x="528827" y="936104"/>
                </a:lnTo>
                <a:lnTo>
                  <a:pt x="528827" y="948804"/>
                </a:lnTo>
                <a:close/>
              </a:path>
              <a:path w="8006080" h="949325">
                <a:moveTo>
                  <a:pt x="439927" y="948804"/>
                </a:moveTo>
                <a:lnTo>
                  <a:pt x="389127" y="948804"/>
                </a:lnTo>
                <a:lnTo>
                  <a:pt x="389127" y="936104"/>
                </a:lnTo>
                <a:lnTo>
                  <a:pt x="439927" y="936104"/>
                </a:lnTo>
                <a:lnTo>
                  <a:pt x="439927" y="948804"/>
                </a:lnTo>
                <a:close/>
              </a:path>
              <a:path w="8006080" h="949325">
                <a:moveTo>
                  <a:pt x="351027" y="948804"/>
                </a:moveTo>
                <a:lnTo>
                  <a:pt x="300228" y="948804"/>
                </a:lnTo>
                <a:lnTo>
                  <a:pt x="300228" y="936104"/>
                </a:lnTo>
                <a:lnTo>
                  <a:pt x="351027" y="936104"/>
                </a:lnTo>
                <a:lnTo>
                  <a:pt x="351027" y="948804"/>
                </a:lnTo>
                <a:close/>
              </a:path>
              <a:path w="8006080" h="949325">
                <a:moveTo>
                  <a:pt x="262128" y="948804"/>
                </a:moveTo>
                <a:lnTo>
                  <a:pt x="211328" y="948804"/>
                </a:lnTo>
                <a:lnTo>
                  <a:pt x="211328" y="936104"/>
                </a:lnTo>
                <a:lnTo>
                  <a:pt x="262128" y="936104"/>
                </a:lnTo>
                <a:lnTo>
                  <a:pt x="262128" y="948804"/>
                </a:lnTo>
                <a:close/>
              </a:path>
              <a:path w="8006080" h="949325">
                <a:moveTo>
                  <a:pt x="173228" y="948804"/>
                </a:moveTo>
                <a:lnTo>
                  <a:pt x="122428" y="948804"/>
                </a:lnTo>
                <a:lnTo>
                  <a:pt x="122428" y="936104"/>
                </a:lnTo>
                <a:lnTo>
                  <a:pt x="173228" y="936104"/>
                </a:lnTo>
                <a:lnTo>
                  <a:pt x="173228" y="948804"/>
                </a:lnTo>
                <a:close/>
              </a:path>
              <a:path w="8006080" h="949325">
                <a:moveTo>
                  <a:pt x="84328" y="948804"/>
                </a:moveTo>
                <a:lnTo>
                  <a:pt x="33528" y="948804"/>
                </a:lnTo>
                <a:lnTo>
                  <a:pt x="33528" y="936104"/>
                </a:lnTo>
                <a:lnTo>
                  <a:pt x="84328" y="936104"/>
                </a:lnTo>
                <a:lnTo>
                  <a:pt x="84328" y="948804"/>
                </a:lnTo>
                <a:close/>
              </a:path>
            </a:pathLst>
          </a:custGeom>
          <a:solidFill>
            <a:srgbClr val="FF0000"/>
          </a:solidFill>
        </p:spPr>
        <p:txBody>
          <a:bodyPr wrap="square" lIns="0" tIns="0" rIns="0" bIns="0" rtlCol="0"/>
          <a:lstStyle/>
          <a:p>
            <a:endParaRPr/>
          </a:p>
        </p:txBody>
      </p:sp>
      <p:pic>
        <p:nvPicPr>
          <p:cNvPr id="2097185" name="图片 93"/>
          <p:cNvPicPr>
            <a:picLocks noChangeAspect="1"/>
          </p:cNvPicPr>
          <p:nvPr/>
        </p:nvPicPr>
        <p:blipFill>
          <a:blip r:embed="rId6"/>
          <a:stretch>
            <a:fillRect/>
          </a:stretch>
        </p:blipFill>
        <p:spPr>
          <a:xfrm>
            <a:off x="99682" y="4104583"/>
            <a:ext cx="968800" cy="872720"/>
          </a:xfrm>
          <a:prstGeom prst="rect">
            <a:avLst/>
          </a:prstGeom>
        </p:spPr>
      </p:pic>
      <p:sp>
        <p:nvSpPr>
          <p:cNvPr id="1049212" name="文本框 95"/>
          <p:cNvSpPr txBox="1"/>
          <p:nvPr/>
        </p:nvSpPr>
        <p:spPr>
          <a:xfrm>
            <a:off x="5973343" y="1371024"/>
            <a:ext cx="1044364" cy="30777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不支持</a:t>
            </a:r>
          </a:p>
        </p:txBody>
      </p:sp>
      <p:sp>
        <p:nvSpPr>
          <p:cNvPr id="1049213" name="文本框 96"/>
          <p:cNvSpPr txBox="1"/>
          <p:nvPr/>
        </p:nvSpPr>
        <p:spPr>
          <a:xfrm>
            <a:off x="6935815" y="1431574"/>
            <a:ext cx="1044363" cy="307777"/>
          </a:xfrm>
          <a:prstGeom prst="rect">
            <a:avLst/>
          </a:prstGeom>
          <a:noFill/>
        </p:spPr>
        <p:txBody>
          <a:bodyPr wrap="square" rtlCol="0">
            <a:spAutoFit/>
          </a:bodyPr>
          <a:lstStyle/>
          <a:p>
            <a:r>
              <a:rPr lang="en-US" altLang="zh-CN" sz="1400" dirty="0">
                <a:latin typeface="微软雅黑" panose="020B0503020204020204" charset="-122"/>
                <a:ea typeface="微软雅黑" panose="020B0503020204020204" charset="-122"/>
              </a:rPr>
              <a:t>1200</a:t>
            </a:r>
            <a:r>
              <a:rPr lang="zh-CN" altLang="en-US" sz="1400" dirty="0">
                <a:latin typeface="微软雅黑" panose="020B0503020204020204" charset="-122"/>
                <a:ea typeface="微软雅黑" panose="020B0503020204020204" charset="-122"/>
              </a:rPr>
              <a:t>左右</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1105ec1-011c-4c8f-9624-0f5f7dbcb204"/>
  <p:tag name="COMMONDATA" val="eyJoZGlkIjoiYTBhY2IxMjhjNzNmMGU1ZWFiMzRlNWM1MjgyZjkwOTUifQ=="/>
</p:tagLst>
</file>

<file path=ppt/tags/tag1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1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1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1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498.214019388516,&quot;width&quot;:15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1624</Words>
  <Application>Microsoft Office PowerPoint</Application>
  <PresentationFormat>全屏显示(16:9)</PresentationFormat>
  <Paragraphs>186</Paragraphs>
  <Slides>14</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等线</vt:lpstr>
      <vt:lpstr>黑体</vt:lpstr>
      <vt:lpstr>华文琥珀</vt:lpstr>
      <vt:lpstr>思源黑体 CN Heavy</vt:lpstr>
      <vt:lpstr>思源黑体 CN Normal</vt:lpstr>
      <vt:lpstr>宋体</vt:lpstr>
      <vt:lpstr>微软雅黑</vt:lpstr>
      <vt:lpstr>Arial</vt:lpstr>
      <vt:lpstr>Calibri</vt:lpstr>
      <vt:lpstr>Wingdings</vt:lpstr>
      <vt:lpstr>Office Theme</vt:lpstr>
      <vt:lpstr>PowerPoint 演示文稿</vt:lpstr>
      <vt:lpstr>PowerPoint 演示文稿</vt:lpstr>
      <vt:lpstr>1.1研究背景——社会痛点</vt:lpstr>
      <vt:lpstr>1.2研究背景——市场分析  当前，我国大型营运车辆与物流企业数量呈逐年增加趋势  疲劳驾驶检测及预警相关市场规模将达百亿级。 </vt:lpstr>
      <vt:lpstr>2.2产品研发———产品介绍</vt:lpstr>
      <vt:lpstr>2.3产品研发——关键技术（一）</vt:lpstr>
      <vt:lpstr>2.3产品研发——关键技术（二）</vt:lpstr>
      <vt:lpstr>2.4产品研发——项目成果测试</vt:lpstr>
      <vt:lpstr>3.1商业模式——竞品分析（下述产品在该领域具有代表性）</vt:lpstr>
      <vt:lpstr>3.2商业模式——目标客户与生产模式</vt:lpstr>
      <vt:lpstr>3.4商业模式——盈利模式</vt:lpstr>
      <vt:lpstr>PowerPoint 演示文稿</vt:lpstr>
      <vt:lpstr>5.2发展规划与社会价值——社会价值</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蒋尊涛</dc:creator>
  <cp:lastModifiedBy>Su Miku</cp:lastModifiedBy>
  <cp:revision>30</cp:revision>
  <dcterms:created xsi:type="dcterms:W3CDTF">2022-06-28T14:12:00Z</dcterms:created>
  <dcterms:modified xsi:type="dcterms:W3CDTF">2022-11-29T10:45:30Z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2022-05-25T16:00:00Z</vt:filetime>
  </property>
  <property fmtid="{D5CDD505-2E9C-101B-9397-08002B2CF9AE}" pid="3" name="Creator">
    <vt:lpwstr>WPS 演示</vt:lpwstr>
  </property>
  <property fmtid="{D5CDD505-2E9C-101B-9397-08002B2CF9AE}" pid="4" name="LastSaved">
    <vt:filetime>2022-06-09T16:00:00Z</vt:filetime>
  </property>
  <property fmtid="{D5CDD505-2E9C-101B-9397-08002B2CF9AE}" pid="5" name="ICV">
    <vt:lpwstr>516941B4C9454342AC21F1BDE76222B3</vt:lpwstr>
  </property>
  <property fmtid="{D5CDD505-2E9C-101B-9397-08002B2CF9AE}" pid="6" name="KSOProductBuildVer">
    <vt:lpwstr>2052-11.1.0.11830</vt:lpwstr>
  </property>
</Properties>
</file>