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6" r:id="rId7"/>
    <p:sldId id="268" r:id="rId8"/>
    <p:sldId id="270" r:id="rId9"/>
    <p:sldId id="272" r:id="rId10"/>
    <p:sldId id="260" r:id="rId11"/>
    <p:sldId id="261" r:id="rId12"/>
    <p:sldId id="263" r:id="rId13"/>
  </p:sldIdLst>
  <p:sldSz cx="9144000" cy="51435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</a:t>
            </a:r>
            <a:r>
              <a:rPr lang="en-US"/>
              <a:t>Musa Muhammad Khalid</a:t>
            </a:r>
            <a:r>
              <a:t>] - [</a:t>
            </a:r>
            <a:r>
              <a:rPr lang="en-US"/>
              <a:t>Data Analyst</a:t>
            </a:r>
            <a:r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Recommendations for High-value Customers</a:t>
            </a:r>
            <a:endParaRPr lang="en-US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741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High value customers should be targetted</a:t>
            </a:r>
            <a:endParaRPr lang="en-US"/>
          </a:p>
          <a:p>
            <a:endParaRPr lang="en-US"/>
          </a:p>
          <a:p>
            <a:r>
              <a:rPr lang="en-US"/>
              <a:t>They are in the Manufacturing and Health Industry</a:t>
            </a:r>
            <a:endParaRPr lang="en-US"/>
          </a:p>
          <a:p>
            <a:endParaRPr lang="en-US"/>
          </a:p>
          <a:p>
            <a:r>
              <a:rPr lang="en-US"/>
              <a:t>Age range of 50, 40, and 60</a:t>
            </a:r>
            <a:endParaRPr lang="en-US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Identifying the 1000 customers that’d drive the most sales to company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03962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Company  high-quality bikes and accessible cycling accessories to riders</a:t>
            </a:r>
            <a:endParaRPr lang="en-US"/>
          </a:p>
          <a:p>
            <a:endParaRPr lang="en-US"/>
          </a:p>
          <a:p>
            <a:r>
              <a:rPr lang="en-US"/>
              <a:t> Company wants to boost sales</a:t>
            </a:r>
            <a:endParaRPr lang="en-US"/>
          </a:p>
          <a:p>
            <a:endParaRPr lang="en-US"/>
          </a:p>
          <a:p>
            <a:r>
              <a:rPr lang="en-US"/>
              <a:t>Company wants to know the 1000 new customers should be targeted</a:t>
            </a:r>
            <a:endParaRPr lang="en-US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Tables to analyze</a:t>
            </a:r>
            <a:endParaRPr lang="en-US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graphicFrame>
        <p:nvGraphicFramePr>
          <p:cNvPr id="2" name="Table 1"/>
          <p:cNvGraphicFramePr/>
          <p:nvPr/>
        </p:nvGraphicFramePr>
        <p:xfrm>
          <a:off x="251460" y="1779905"/>
          <a:ext cx="5699760" cy="218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025"/>
                <a:gridCol w="2959735"/>
              </a:tblGrid>
              <a:tr h="727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Customer demographic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Contains demographic of customers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customer address 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Contains addresses of customers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transactions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Contains transaction of customers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Data Quality Assesment</a:t>
            </a:r>
            <a:endParaRPr lang="en-US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endParaRPr sz="1400" b="0"/>
          </a:p>
        </p:txBody>
      </p:sp>
      <p:graphicFrame>
        <p:nvGraphicFramePr>
          <p:cNvPr id="4" name="Table 3"/>
          <p:cNvGraphicFramePr/>
          <p:nvPr/>
        </p:nvGraphicFramePr>
        <p:xfrm>
          <a:off x="323215" y="1618615"/>
          <a:ext cx="8700135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320"/>
                <a:gridCol w="953135"/>
                <a:gridCol w="1186180"/>
                <a:gridCol w="1191260"/>
                <a:gridCol w="1151890"/>
                <a:gridCol w="1055370"/>
                <a:gridCol w="1177925"/>
                <a:gridCol w="1202055"/>
              </a:tblGrid>
              <a:tr h="640080">
                <a:tc>
                  <a:txBody>
                    <a:bodyPr/>
                    <a:p>
                      <a:pPr algn="l">
                        <a:buNone/>
                      </a:pP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u="sng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u="sng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Comleteness</a:t>
                      </a: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u="sng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Consistency</a:t>
                      </a: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u="sng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Currency</a:t>
                      </a: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buNone/>
                      </a:pP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u="sng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Relevancy</a:t>
                      </a: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buNone/>
                      </a:pP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u="sng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Validity</a:t>
                      </a: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buNone/>
                      </a:pP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u="sng"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Uniqueness</a:t>
                      </a: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buNone/>
                      </a:pPr>
                      <a:endParaRPr lang="en-US" sz="1400" u="sng"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 Demographic</a:t>
                      </a:r>
                      <a:endParaRPr 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i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DOB - Inaccurate; Age - Missing</a:t>
                      </a: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i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Last Name, Job_title, job_industry_category - Incomplete</a:t>
                      </a: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i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Gender - Inconsistent</a:t>
                      </a: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i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Default - Not relevant</a:t>
                      </a: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4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CustomerAddress</a:t>
                      </a:r>
                      <a:endParaRPr 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i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State - Inconsistent</a:t>
                      </a: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4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TransactionData</a:t>
                      </a:r>
                      <a:endParaRPr lang="en-US" sz="14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i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Online_order, Brand - Incomplete</a:t>
                      </a: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i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product_first_sold_date - Not in date format</a:t>
                      </a: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400" i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endParaRPr sz="1400" b="0"/>
          </a:p>
        </p:txBody>
      </p:sp>
      <p:pic>
        <p:nvPicPr>
          <p:cNvPr id="4" name="Picture 3" descr="SUM of profit vs. br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988060"/>
            <a:ext cx="4417060" cy="27311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9115" y="3651885"/>
            <a:ext cx="326136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The product that brings the most profit is WeareA2B, solex, and Trek Bicycles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7" name="Picture 6" descr="SUM of profit vs. bran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851660"/>
            <a:ext cx="4225925" cy="2621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787900" y="985520"/>
            <a:ext cx="390906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`And the manufacturing industry take much of the credit, followed by Financial and Health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endParaRPr sz="1400" b="0"/>
          </a:p>
        </p:txBody>
      </p:sp>
      <p:sp>
        <p:nvSpPr>
          <p:cNvPr id="8" name="Text Box 7"/>
          <p:cNvSpPr txBox="1"/>
          <p:nvPr/>
        </p:nvSpPr>
        <p:spPr>
          <a:xfrm>
            <a:off x="4787900" y="1708150"/>
            <a:ext cx="3909060" cy="13823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Arial" panose="020B0604020202020204"/>
              </a:rPr>
              <a:t>Customers range from 20 to 90</a:t>
            </a:r>
            <a:endParaRPr lang="en-US"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Arial" panose="020B0604020202020204"/>
              </a:rPr>
              <a:t>The Age range that contribute most is 50, 40 and 60</a:t>
            </a:r>
            <a:endParaRPr lang="en-US"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And the least is 90 - which stands to reason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5" name="Picture 4" descr="COUNT of Age vs. Age Ran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131570"/>
            <a:ext cx="3908425" cy="24199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RFM Analysis: To isolate customers based on level of recency, frequency and monetory</a:t>
            </a:r>
            <a:endParaRPr lang="en-US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1400"/>
              <a:t>       Note: </a:t>
            </a:r>
            <a:r>
              <a:rPr sz="1400" b="0"/>
              <a:t>The data and information in this document is reflective of a hypothetical situation and client. This document is to be used for KPMG Virtual Internship purposes only. </a:t>
            </a:r>
            <a:endParaRPr sz="1400" b="0"/>
          </a:p>
        </p:txBody>
      </p:sp>
      <p:graphicFrame>
        <p:nvGraphicFramePr>
          <p:cNvPr id="6" name="Table 5"/>
          <p:cNvGraphicFramePr/>
          <p:nvPr/>
        </p:nvGraphicFramePr>
        <p:xfrm>
          <a:off x="467360" y="1995170"/>
          <a:ext cx="6400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Customer Title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COUNT of RFM Value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Below-moderate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1022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High-value Customers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731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Losing Customers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874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Moderate Customers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866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RFM Analysis: To isolate customers based on level of recency, frequency and monetory</a:t>
            </a:r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7048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High-value customers denotes those with high rfm value</a:t>
            </a:r>
            <a:endParaRPr lang="en-US"/>
          </a:p>
          <a:p>
            <a:endParaRPr lang="en-US"/>
          </a:p>
          <a:p>
            <a:r>
              <a:rPr lang="en-US"/>
              <a:t>Although having high rfm value, their count  are the least</a:t>
            </a:r>
            <a:endParaRPr lang="en-US"/>
          </a:p>
          <a:p>
            <a:endParaRPr lang="en-US"/>
          </a:p>
          <a:p>
            <a:r>
              <a:rPr lang="en-US"/>
              <a:t>Below-moderate Customers are the most customers </a:t>
            </a:r>
            <a:endParaRPr lang="en-US"/>
          </a:p>
          <a:p>
            <a:endParaRPr lang="en-US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r>
                <a:t> </a:t>
              </a:r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pic>
        <p:nvPicPr>
          <p:cNvPr id="2" name="Picture 1" descr="COUNT of RFM Val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708150"/>
            <a:ext cx="4589145" cy="2837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3498</Words>
  <Application>WPS Presentation</Application>
  <PresentationFormat/>
  <Paragraphs>165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Arial</vt:lpstr>
      <vt:lpstr>Open Sans Extrabold</vt:lpstr>
      <vt:lpstr>Thonburi</vt:lpstr>
      <vt:lpstr>Open Sans Light</vt:lpstr>
      <vt:lpstr>Calibri</vt:lpstr>
      <vt:lpstr>Helvetica Neue</vt:lpstr>
      <vt:lpstr>Open Sans</vt:lpstr>
      <vt:lpstr>Microsoft YaHei</vt:lpstr>
      <vt:lpstr>汉仪旗黑</vt:lpstr>
      <vt:lpstr>Arial Unicode MS</vt:lpstr>
      <vt:lpstr>宋体-简</vt:lpstr>
      <vt:lpstr>Times New Roman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mkalbani</cp:lastModifiedBy>
  <cp:revision>3</cp:revision>
  <dcterms:created xsi:type="dcterms:W3CDTF">2023-05-12T21:59:41Z</dcterms:created>
  <dcterms:modified xsi:type="dcterms:W3CDTF">2023-05-12T21:59:41Z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