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8"/>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306685"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p>
          <a:p>
            <a:r>
              <a:rPr lang="en-US" sz="4000" dirty="0">
                <a:solidFill>
                  <a:schemeClr val="bg1"/>
                </a:solidFill>
              </a:rPr>
              <a:t>				               by Mani Shanker Kamarapu</a:t>
            </a:r>
          </a:p>
          <a:p>
            <a:endParaRPr lang="en-US" sz="4000" dirty="0">
              <a:solidFill>
                <a:schemeClr val="bg1"/>
              </a:solidFill>
            </a:endParaRPr>
          </a:p>
          <a:p>
            <a:r>
              <a:rPr lang="en-US" sz="2800" b="1" dirty="0">
                <a:solidFill>
                  <a:schemeClr val="bg1"/>
                </a:solidFill>
              </a:rPr>
              <a:t>07/20/2023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B6A8-25F1-D667-962D-1426FBF104E2}"/>
              </a:ext>
            </a:extLst>
          </p:cNvPr>
          <p:cNvSpPr>
            <a:spLocks noGrp="1"/>
          </p:cNvSpPr>
          <p:nvPr>
            <p:ph type="title"/>
          </p:nvPr>
        </p:nvSpPr>
        <p:spPr/>
        <p:txBody>
          <a:bodyPr/>
          <a:lstStyle/>
          <a:p>
            <a:r>
              <a:rPr lang="en-US" b="1" i="0" dirty="0">
                <a:effectLst/>
                <a:latin typeface="Söhne"/>
              </a:rPr>
              <a:t>Recommendations</a:t>
            </a:r>
            <a:endParaRPr lang="en-US" dirty="0"/>
          </a:p>
        </p:txBody>
      </p:sp>
      <p:sp>
        <p:nvSpPr>
          <p:cNvPr id="3" name="Content Placeholder 2">
            <a:extLst>
              <a:ext uri="{FF2B5EF4-FFF2-40B4-BE49-F238E27FC236}">
                <a16:creationId xmlns:a16="http://schemas.microsoft.com/office/drawing/2014/main" id="{41E0645A-1386-AC89-C80A-385CA355CACB}"/>
              </a:ext>
            </a:extLst>
          </p:cNvPr>
          <p:cNvSpPr>
            <a:spLocks noGrp="1"/>
          </p:cNvSpPr>
          <p:nvPr>
            <p:ph idx="1"/>
          </p:nvPr>
        </p:nvSpPr>
        <p:spPr/>
        <p:txBody>
          <a:bodyPr>
            <a:normAutofit/>
          </a:bodyPr>
          <a:lstStyle/>
          <a:p>
            <a:r>
              <a:rPr lang="en-US" sz="2400" dirty="0">
                <a:solidFill>
                  <a:srgbClr val="000000"/>
                </a:solidFill>
                <a:latin typeface="Helvetica Neue" panose="02000503000000020004" pitchFamily="2" charset="0"/>
              </a:rPr>
              <a:t>T</a:t>
            </a:r>
            <a:r>
              <a:rPr lang="en-US" sz="2400" b="0" i="0" dirty="0">
                <a:solidFill>
                  <a:srgbClr val="000000"/>
                </a:solidFill>
                <a:effectLst/>
                <a:latin typeface="Helvetica Neue" panose="02000503000000020004" pitchFamily="2" charset="0"/>
              </a:rPr>
              <a:t>he Yellow Cab company that is performing better would be the one that shows positive signs in most of the above aspects. </a:t>
            </a:r>
          </a:p>
          <a:p>
            <a:r>
              <a:rPr lang="en-US" sz="2400" b="0" i="0" dirty="0">
                <a:solidFill>
                  <a:srgbClr val="000000"/>
                </a:solidFill>
                <a:effectLst/>
                <a:latin typeface="Helvetica Neue" panose="02000503000000020004" pitchFamily="2" charset="0"/>
              </a:rPr>
              <a:t>However, the final decision should also take into account other factors such as the company's growth potential, market trends, competition, and the investor's risk tolerance and investment goals.</a:t>
            </a:r>
            <a:endParaRPr lang="en-US" sz="2400" dirty="0"/>
          </a:p>
        </p:txBody>
      </p:sp>
    </p:spTree>
    <p:extLst>
      <p:ext uri="{BB962C8B-B14F-4D97-AF65-F5344CB8AC3E}">
        <p14:creationId xmlns:p14="http://schemas.microsoft.com/office/powerpoint/2010/main" val="394587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561184" y="2770976"/>
            <a:ext cx="9078628" cy="860620"/>
          </a:xfrm>
        </p:spPr>
        <p:txBody>
          <a:bodyPr anchor="ctr">
            <a:normAutofit/>
          </a:bodyPr>
          <a:lstStyle/>
          <a:p>
            <a:r>
              <a:rPr lang="en-US" sz="5400" dirty="0">
                <a:solidFill>
                  <a:srgbClr val="FFFFFF"/>
                </a:solidFill>
              </a:rPr>
              <a:t>Thank You</a:t>
            </a:r>
          </a:p>
          <a:p>
            <a:endParaRPr lang="en-US" sz="5400" dirty="0">
              <a:solidFill>
                <a:srgbClr val="FFFFFF"/>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0C2C-18E2-3042-C62D-880F2A7D211D}"/>
              </a:ext>
            </a:extLst>
          </p:cNvPr>
          <p:cNvSpPr>
            <a:spLocks noGrp="1"/>
          </p:cNvSpPr>
          <p:nvPr>
            <p:ph type="title"/>
          </p:nvPr>
        </p:nvSpPr>
        <p:spPr/>
        <p:txBody>
          <a:bodyPr/>
          <a:lstStyle/>
          <a:p>
            <a:r>
              <a:rPr lang="en-US" b="1" i="0" dirty="0">
                <a:effectLst/>
                <a:latin typeface="Söhne"/>
              </a:rPr>
              <a:t>Executive Summary</a:t>
            </a:r>
            <a:endParaRPr lang="en-US" dirty="0"/>
          </a:p>
        </p:txBody>
      </p:sp>
      <p:sp>
        <p:nvSpPr>
          <p:cNvPr id="3" name="Content Placeholder 2">
            <a:extLst>
              <a:ext uri="{FF2B5EF4-FFF2-40B4-BE49-F238E27FC236}">
                <a16:creationId xmlns:a16="http://schemas.microsoft.com/office/drawing/2014/main" id="{82136317-5A07-C8EF-CBB0-10A252E285F7}"/>
              </a:ext>
            </a:extLst>
          </p:cNvPr>
          <p:cNvSpPr>
            <a:spLocks noGrp="1"/>
          </p:cNvSpPr>
          <p:nvPr>
            <p:ph idx="1"/>
          </p:nvPr>
        </p:nvSpPr>
        <p:spPr/>
        <p:txBody>
          <a:bodyPr>
            <a:normAutofit lnSpcReduction="10000"/>
          </a:bodyPr>
          <a:lstStyle/>
          <a:p>
            <a:r>
              <a:rPr lang="en-US" sz="1800" dirty="0">
                <a:latin typeface="Arial" panose="020B0604020202020204" pitchFamily="34" charset="0"/>
                <a:cs typeface="Arial" panose="020B0604020202020204" pitchFamily="34" charset="0"/>
              </a:rPr>
              <a:t>This analysis focuses on the US cab market, specifically comparing the performance of Yellow Cab and Pink Cab using transaction, customer, and city data.</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Yellow Cab outperforms Pink Cab in terms of revenue and customer growth, indicating a strong market presence.</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Pink Cab, while not as profitable, has a diverse customer base and shows potential for growth in specific markets.</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Our recommendation for XYZ is to consider investing in Yellow Cab due to its superior performance and growth potential.</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However, it's important for XYZ to also consider future market trends and strategic plans of both companies before making a final investment decision.</a:t>
            </a:r>
          </a:p>
        </p:txBody>
      </p:sp>
    </p:spTree>
    <p:extLst>
      <p:ext uri="{BB962C8B-B14F-4D97-AF65-F5344CB8AC3E}">
        <p14:creationId xmlns:p14="http://schemas.microsoft.com/office/powerpoint/2010/main" val="204882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4211-D6F5-2823-FA4F-7871AA46399B}"/>
              </a:ext>
            </a:extLst>
          </p:cNvPr>
          <p:cNvSpPr>
            <a:spLocks noGrp="1"/>
          </p:cNvSpPr>
          <p:nvPr>
            <p:ph type="title"/>
          </p:nvPr>
        </p:nvSpPr>
        <p:spPr/>
        <p:txBody>
          <a:bodyPr/>
          <a:lstStyle/>
          <a:p>
            <a:r>
              <a:rPr lang="en-US" b="1" i="0" dirty="0">
                <a:effectLst/>
                <a:latin typeface="Söhne"/>
              </a:rPr>
              <a:t>Problem Statement</a:t>
            </a:r>
            <a:endParaRPr lang="en-US" dirty="0"/>
          </a:p>
        </p:txBody>
      </p:sp>
      <p:sp>
        <p:nvSpPr>
          <p:cNvPr id="3" name="Content Placeholder 2">
            <a:extLst>
              <a:ext uri="{FF2B5EF4-FFF2-40B4-BE49-F238E27FC236}">
                <a16:creationId xmlns:a16="http://schemas.microsoft.com/office/drawing/2014/main" id="{BD9F64BE-E655-8F7B-3F92-577B24A34341}"/>
              </a:ext>
            </a:extLst>
          </p:cNvPr>
          <p:cNvSpPr>
            <a:spLocks noGrp="1"/>
          </p:cNvSpPr>
          <p:nvPr>
            <p:ph idx="1"/>
          </p:nvPr>
        </p:nvSpPr>
        <p:spPr/>
        <p:txBody>
          <a:bodyPr>
            <a:normAutofit fontScale="85000" lnSpcReduction="20000"/>
          </a:bodyPr>
          <a:lstStyle/>
          <a:p>
            <a:r>
              <a:rPr lang="en-US" b="0" i="0" dirty="0">
                <a:solidFill>
                  <a:srgbClr val="374151"/>
                </a:solidFill>
                <a:effectLst/>
                <a:latin typeface="Söhne"/>
              </a:rPr>
              <a:t> XYZ, a US-based private firm, is exploring investment opportunities in the burgeoning cab industry and aims to make an informed decision based on a comprehensive market analysis.</a:t>
            </a:r>
          </a:p>
          <a:p>
            <a:r>
              <a:rPr lang="en-US" b="0" i="0" dirty="0">
                <a:solidFill>
                  <a:srgbClr val="374151"/>
                </a:solidFill>
                <a:effectLst/>
                <a:latin typeface="Söhne"/>
              </a:rPr>
              <a:t> The cab industry presents a potentially profitable investment due to its rapid growth, but it also poses risks due to high competition among key players.</a:t>
            </a:r>
          </a:p>
          <a:p>
            <a:r>
              <a:rPr lang="en-US" b="0" i="0" dirty="0">
                <a:solidFill>
                  <a:srgbClr val="374151"/>
                </a:solidFill>
                <a:effectLst/>
                <a:latin typeface="Söhne"/>
              </a:rPr>
              <a:t> The investment decision will significantly impact XYZ's financial outcomes, making a thorough market analysis crucial.</a:t>
            </a:r>
          </a:p>
          <a:p>
            <a:r>
              <a:rPr lang="en-US" b="0" i="0" dirty="0">
                <a:solidFill>
                  <a:srgbClr val="374151"/>
                </a:solidFill>
                <a:effectLst/>
                <a:latin typeface="Söhne"/>
              </a:rPr>
              <a:t> The main challenge for XYZ is to understand the intricacies of the cab market, including key players, customer demographics, and market trends.</a:t>
            </a:r>
          </a:p>
          <a:p>
            <a:r>
              <a:rPr lang="en-US" b="0" i="0" dirty="0">
                <a:solidFill>
                  <a:srgbClr val="374151"/>
                </a:solidFill>
                <a:effectLst/>
                <a:latin typeface="Söhne"/>
              </a:rPr>
              <a:t> This understanding will be achieved through a detailed analysis of various datasets, including transaction data, customer demographics, and city data.</a:t>
            </a:r>
          </a:p>
          <a:p>
            <a:r>
              <a:rPr lang="en-US" b="0" i="0" dirty="0">
                <a:solidFill>
                  <a:srgbClr val="374151"/>
                </a:solidFill>
                <a:effectLst/>
                <a:latin typeface="Söhne"/>
              </a:rPr>
              <a:t> The goal of the analysis is to provide actionable insights to guide XYZ in identifying the most promising investment opportunity.</a:t>
            </a: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3251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2972-3339-52CD-1D51-2EF7DE275105}"/>
              </a:ext>
            </a:extLst>
          </p:cNvPr>
          <p:cNvSpPr>
            <a:spLocks noGrp="1"/>
          </p:cNvSpPr>
          <p:nvPr>
            <p:ph type="title"/>
          </p:nvPr>
        </p:nvSpPr>
        <p:spPr/>
        <p:txBody>
          <a:bodyPr/>
          <a:lstStyle/>
          <a:p>
            <a:r>
              <a:rPr lang="en-US" b="1" i="0" dirty="0">
                <a:effectLst/>
                <a:latin typeface="Söhne"/>
              </a:rPr>
              <a:t>Approach</a:t>
            </a:r>
            <a:endParaRPr lang="en-US" dirty="0"/>
          </a:p>
        </p:txBody>
      </p:sp>
      <p:sp>
        <p:nvSpPr>
          <p:cNvPr id="3" name="Content Placeholder 2">
            <a:extLst>
              <a:ext uri="{FF2B5EF4-FFF2-40B4-BE49-F238E27FC236}">
                <a16:creationId xmlns:a16="http://schemas.microsoft.com/office/drawing/2014/main" id="{695A1EE5-A60A-BD77-4BB9-22967BE24C56}"/>
              </a:ext>
            </a:extLst>
          </p:cNvPr>
          <p:cNvSpPr>
            <a:spLocks noGrp="1"/>
          </p:cNvSpPr>
          <p:nvPr>
            <p:ph idx="1"/>
          </p:nvPr>
        </p:nvSpPr>
        <p:spPr/>
        <p:txBody>
          <a:bodyPr/>
          <a:lstStyle/>
          <a:p>
            <a:r>
              <a:rPr lang="en-US" b="0" i="0" dirty="0">
                <a:solidFill>
                  <a:srgbClr val="374151"/>
                </a:solidFill>
                <a:effectLst/>
                <a:latin typeface="Söhne"/>
              </a:rPr>
              <a:t>The data from these 4 </a:t>
            </a:r>
            <a:r>
              <a:rPr lang="en-US" b="0" i="0" dirty="0" err="1">
                <a:solidFill>
                  <a:srgbClr val="374151"/>
                </a:solidFill>
                <a:effectLst/>
                <a:latin typeface="Söhne"/>
              </a:rPr>
              <a:t>dataframes</a:t>
            </a:r>
            <a:r>
              <a:rPr lang="en-US" b="0" i="0" dirty="0">
                <a:solidFill>
                  <a:srgbClr val="374151"/>
                </a:solidFill>
                <a:effectLst/>
                <a:latin typeface="Söhne"/>
              </a:rPr>
              <a:t> are merged into a new </a:t>
            </a:r>
            <a:r>
              <a:rPr lang="en-US" b="0" i="0" dirty="0" err="1">
                <a:solidFill>
                  <a:srgbClr val="374151"/>
                </a:solidFill>
                <a:effectLst/>
                <a:latin typeface="Söhne"/>
              </a:rPr>
              <a:t>dataframe</a:t>
            </a:r>
            <a:r>
              <a:rPr lang="en-US" b="0" i="0" dirty="0">
                <a:solidFill>
                  <a:srgbClr val="374151"/>
                </a:solidFill>
                <a:effectLst/>
                <a:latin typeface="Söhne"/>
              </a:rPr>
              <a:t>.</a:t>
            </a:r>
          </a:p>
          <a:p>
            <a:pPr algn="l"/>
            <a:r>
              <a:rPr lang="en-US" b="0" i="0" dirty="0">
                <a:solidFill>
                  <a:srgbClr val="374151"/>
                </a:solidFill>
                <a:effectLst/>
                <a:latin typeface="Söhne"/>
              </a:rPr>
              <a:t>The data processing steps involve:</a:t>
            </a:r>
          </a:p>
          <a:p>
            <a:pPr lvl="1"/>
            <a:r>
              <a:rPr lang="en-US" b="0" i="0" dirty="0">
                <a:solidFill>
                  <a:srgbClr val="374151"/>
                </a:solidFill>
                <a:effectLst/>
                <a:latin typeface="Söhne"/>
              </a:rPr>
              <a:t> Reading the datasets into pandas </a:t>
            </a:r>
            <a:r>
              <a:rPr lang="en-US" b="0" i="0" dirty="0" err="1">
                <a:solidFill>
                  <a:srgbClr val="374151"/>
                </a:solidFill>
                <a:effectLst/>
                <a:latin typeface="Söhne"/>
              </a:rPr>
              <a:t>dataframes</a:t>
            </a:r>
            <a:r>
              <a:rPr lang="en-US" b="0" i="0" dirty="0">
                <a:solidFill>
                  <a:srgbClr val="374151"/>
                </a:solidFill>
                <a:effectLst/>
                <a:latin typeface="Söhne"/>
              </a:rPr>
              <a:t>.</a:t>
            </a:r>
          </a:p>
          <a:p>
            <a:pPr lvl="1"/>
            <a:r>
              <a:rPr lang="en-US" b="0" i="0" dirty="0">
                <a:solidFill>
                  <a:srgbClr val="374151"/>
                </a:solidFill>
                <a:effectLst/>
                <a:latin typeface="Söhne"/>
              </a:rPr>
              <a:t> Converting data types where necessary, for instance, 'Date of Travel' is converted from a numerical format to a datetime format.</a:t>
            </a:r>
          </a:p>
          <a:p>
            <a:pPr lvl="1"/>
            <a:r>
              <a:rPr lang="en-US" b="0" i="0" dirty="0">
                <a:solidFill>
                  <a:srgbClr val="374151"/>
                </a:solidFill>
                <a:effectLst/>
                <a:latin typeface="Söhne"/>
              </a:rPr>
              <a:t> Creating new features such as 'Income (USD/Month)' which is calculated as the product of 'Price Charged' and 'Customers’.</a:t>
            </a:r>
          </a:p>
          <a:p>
            <a:pPr lvl="1"/>
            <a:r>
              <a:rPr lang="en-US" b="0" i="0" dirty="0">
                <a:solidFill>
                  <a:srgbClr val="374151"/>
                </a:solidFill>
                <a:effectLst/>
                <a:latin typeface="Söhne"/>
              </a:rPr>
              <a:t> Cleaning the data by removing any null or missing values.</a:t>
            </a:r>
          </a:p>
          <a:p>
            <a:endParaRPr lang="en-US" dirty="0"/>
          </a:p>
        </p:txBody>
      </p:sp>
    </p:spTree>
    <p:extLst>
      <p:ext uri="{BB962C8B-B14F-4D97-AF65-F5344CB8AC3E}">
        <p14:creationId xmlns:p14="http://schemas.microsoft.com/office/powerpoint/2010/main" val="15295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F8CB-B6B6-F78F-54D3-D64A0E878C61}"/>
              </a:ext>
            </a:extLst>
          </p:cNvPr>
          <p:cNvSpPr>
            <a:spLocks noGrp="1"/>
          </p:cNvSpPr>
          <p:nvPr>
            <p:ph type="title"/>
          </p:nvPr>
        </p:nvSpPr>
        <p:spPr/>
        <p:txBody>
          <a:bodyPr/>
          <a:lstStyle/>
          <a:p>
            <a:r>
              <a:rPr lang="en-US" b="1" i="0" dirty="0">
                <a:effectLst/>
                <a:latin typeface="Söhne"/>
              </a:rPr>
              <a:t>EDA</a:t>
            </a:r>
            <a:endParaRPr lang="en-US" dirty="0"/>
          </a:p>
        </p:txBody>
      </p:sp>
      <p:pic>
        <p:nvPicPr>
          <p:cNvPr id="1026" name="Picture 2">
            <a:extLst>
              <a:ext uri="{FF2B5EF4-FFF2-40B4-BE49-F238E27FC236}">
                <a16:creationId xmlns:a16="http://schemas.microsoft.com/office/drawing/2014/main" id="{8214A77F-0268-7FD1-2BD9-F0A851378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809749"/>
            <a:ext cx="5034817" cy="388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121DAD3-CD9B-A762-5D7B-0C36FAD34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311" y="1809748"/>
            <a:ext cx="6328339" cy="388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8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EAAB08E-CAF1-01DF-4F3F-3AFFCEF60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154112"/>
            <a:ext cx="5459413" cy="42828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5B2391-6022-C4B3-520C-FEF6B0374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11262"/>
            <a:ext cx="5721350" cy="435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9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BA1C6AC-1890-0CB9-F4A6-D55C7FE17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149602"/>
            <a:ext cx="5630863" cy="45587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2A76BC-64A5-BA61-1CF5-D6EE2DA42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49602"/>
            <a:ext cx="6088063" cy="463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BD28-AFE5-94BB-B084-5E259D623AA8}"/>
              </a:ext>
            </a:extLst>
          </p:cNvPr>
          <p:cNvSpPr>
            <a:spLocks noGrp="1"/>
          </p:cNvSpPr>
          <p:nvPr>
            <p:ph type="title"/>
          </p:nvPr>
        </p:nvSpPr>
        <p:spPr/>
        <p:txBody>
          <a:bodyPr/>
          <a:lstStyle/>
          <a:p>
            <a:r>
              <a:rPr lang="en-US" b="1" i="0" dirty="0">
                <a:effectLst/>
                <a:latin typeface="Söhne"/>
              </a:rPr>
              <a:t>EDA Summary</a:t>
            </a:r>
            <a:endParaRPr lang="en-US" dirty="0"/>
          </a:p>
        </p:txBody>
      </p:sp>
      <p:sp>
        <p:nvSpPr>
          <p:cNvPr id="3" name="Content Placeholder 2">
            <a:extLst>
              <a:ext uri="{FF2B5EF4-FFF2-40B4-BE49-F238E27FC236}">
                <a16:creationId xmlns:a16="http://schemas.microsoft.com/office/drawing/2014/main" id="{9637CE04-2EBD-1202-EDC3-CB08785B630F}"/>
              </a:ext>
            </a:extLst>
          </p:cNvPr>
          <p:cNvSpPr>
            <a:spLocks noGrp="1"/>
          </p:cNvSpPr>
          <p:nvPr>
            <p:ph idx="1"/>
          </p:nvPr>
        </p:nvSpPr>
        <p:spPr>
          <a:xfrm>
            <a:off x="677333" y="1478844"/>
            <a:ext cx="11379200" cy="5537200"/>
          </a:xfrm>
        </p:spPr>
        <p:txBody>
          <a:bodyPr>
            <a:normAutofit fontScale="55000" lnSpcReduction="20000"/>
          </a:bodyPr>
          <a:lstStyle/>
          <a:p>
            <a:pPr algn="l">
              <a:lnSpc>
                <a:spcPct val="120000"/>
              </a:lnSpc>
            </a:pPr>
            <a:r>
              <a:rPr lang="en-US" b="0" i="0" dirty="0">
                <a:solidFill>
                  <a:srgbClr val="000000"/>
                </a:solidFill>
                <a:effectLst/>
                <a:latin typeface="Helvetica Neue" panose="02000503000000020004" pitchFamily="2" charset="0"/>
              </a:rPr>
              <a:t>Income of Customers: As the median income of customers using Pink Cab is same as Yellow Cab, it could suggest Yellow Cab as it is having more customers and be a positive sign for investment as higher income customers might be more willing to pay for premium services.</a:t>
            </a:r>
          </a:p>
          <a:p>
            <a:pPr algn="l">
              <a:lnSpc>
                <a:spcPct val="120000"/>
              </a:lnSpc>
            </a:pPr>
            <a:r>
              <a:rPr lang="en-US" b="0" i="0" dirty="0">
                <a:solidFill>
                  <a:srgbClr val="000000"/>
                </a:solidFill>
                <a:effectLst/>
                <a:latin typeface="Helvetica Neue" panose="02000503000000020004" pitchFamily="2" charset="0"/>
              </a:rPr>
              <a:t>City Population and Cab Users: As there is a strong positive correlation between the population of a city and the number of cab users, it suggests that cab services are more popular in larger cities. The company that has a stronger presence in larger cities could be a better investment opportunity.</a:t>
            </a:r>
          </a:p>
          <a:p>
            <a:pPr algn="l">
              <a:lnSpc>
                <a:spcPct val="120000"/>
              </a:lnSpc>
            </a:pPr>
            <a:r>
              <a:rPr lang="en-US" b="0" i="0" dirty="0">
                <a:solidFill>
                  <a:srgbClr val="000000"/>
                </a:solidFill>
                <a:effectLst/>
                <a:latin typeface="Helvetica Neue" panose="02000503000000020004" pitchFamily="2" charset="0"/>
              </a:rPr>
              <a:t>Price Charged: As the average price charged by Pink Cab is significantly lower than Yellow Cab, it could suggest that Pink Cab is more affordable and could attract more customers in the long run. However, a higher average price for Yellow Cab could also mean higher revenue per trip, which could be beneficial for investment.</a:t>
            </a:r>
          </a:p>
          <a:p>
            <a:pPr algn="l">
              <a:lnSpc>
                <a:spcPct val="120000"/>
              </a:lnSpc>
            </a:pPr>
            <a:r>
              <a:rPr lang="en-US" b="0" i="0" dirty="0">
                <a:solidFill>
                  <a:srgbClr val="000000"/>
                </a:solidFill>
                <a:effectLst/>
                <a:latin typeface="Helvetica Neue" panose="02000503000000020004" pitchFamily="2" charset="0"/>
              </a:rPr>
              <a:t>Payment Mode: As both companies have a significantly higher proportion of card payments, it could suggest that the company's payment system is more convenient or trusted by customers. This could be a positive sign for investment in Yellow Cab with highest number of payments.</a:t>
            </a:r>
          </a:p>
          <a:p>
            <a:pPr algn="l">
              <a:lnSpc>
                <a:spcPct val="120000"/>
              </a:lnSpc>
            </a:pPr>
            <a:r>
              <a:rPr lang="en-US" b="0" i="0" dirty="0">
                <a:solidFill>
                  <a:srgbClr val="000000"/>
                </a:solidFill>
                <a:effectLst/>
                <a:latin typeface="Helvetica Neue" panose="02000503000000020004" pitchFamily="2" charset="0"/>
              </a:rPr>
              <a:t>Distance Travelled: Customers of both companies tend to travel longer distances on average, it could indicate higher revenue per trip for that companies, which could be beneficial for investment.</a:t>
            </a:r>
          </a:p>
          <a:p>
            <a:pPr algn="l">
              <a:lnSpc>
                <a:spcPct val="120000"/>
              </a:lnSpc>
            </a:pPr>
            <a:r>
              <a:rPr lang="en-US" b="0" i="0" dirty="0">
                <a:solidFill>
                  <a:srgbClr val="000000"/>
                </a:solidFill>
                <a:effectLst/>
                <a:latin typeface="Helvetica Neue" panose="02000503000000020004" pitchFamily="2" charset="0"/>
              </a:rPr>
              <a:t>Gender of Customers: Yellow Cab company has a significantly higher proportion of male and female customers, it could suggest that the company's services are more popular among both gender. The company has a more customer base and could be a better investment opportunity as it appeals to a wider market.</a:t>
            </a:r>
          </a:p>
          <a:p>
            <a:endParaRPr lang="en-US" dirty="0"/>
          </a:p>
        </p:txBody>
      </p:sp>
    </p:spTree>
    <p:extLst>
      <p:ext uri="{BB962C8B-B14F-4D97-AF65-F5344CB8AC3E}">
        <p14:creationId xmlns:p14="http://schemas.microsoft.com/office/powerpoint/2010/main" val="1905849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649</TotalTime>
  <Words>763</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Söhne</vt:lpstr>
      <vt:lpstr>Office Theme</vt:lpstr>
      <vt:lpstr>PowerPoint Presentation</vt:lpstr>
      <vt:lpstr>   Agenda</vt:lpstr>
      <vt:lpstr>Executive Summary</vt:lpstr>
      <vt:lpstr>Problem Statement</vt:lpstr>
      <vt:lpstr>Approach</vt:lpstr>
      <vt:lpstr>EDA</vt:lpstr>
      <vt:lpstr>PowerPoint Presentation</vt:lpstr>
      <vt:lpstr>PowerPoint Presentation</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Shanker Kamarapu</dc:creator>
  <cp:lastModifiedBy>Mani Shanker Kamarapu</cp:lastModifiedBy>
  <cp:revision>4</cp:revision>
  <dcterms:created xsi:type="dcterms:W3CDTF">2023-07-20T15:41:38Z</dcterms:created>
  <dcterms:modified xsi:type="dcterms:W3CDTF">2023-07-21T02:31:39Z</dcterms:modified>
</cp:coreProperties>
</file>