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8" r:id="rId4"/>
    <p:sldId id="259" r:id="rId5"/>
    <p:sldId id="260" r:id="rId6"/>
    <p:sldId id="262" r:id="rId7"/>
    <p:sldId id="263" r:id="rId8"/>
    <p:sldId id="283" r:id="rId9"/>
    <p:sldId id="264" r:id="rId10"/>
    <p:sldId id="265" r:id="rId11"/>
    <p:sldId id="284" r:id="rId12"/>
    <p:sldId id="285" r:id="rId13"/>
    <p:sldId id="286" r:id="rId14"/>
    <p:sldId id="266" r:id="rId15"/>
    <p:sldId id="267" r:id="rId16"/>
    <p:sldId id="268" r:id="rId17"/>
    <p:sldId id="269" r:id="rId18"/>
    <p:sldId id="270" r:id="rId19"/>
    <p:sldId id="271" r:id="rId20"/>
    <p:sldId id="272" r:id="rId21"/>
    <p:sldId id="276" r:id="rId22"/>
    <p:sldId id="277" r:id="rId23"/>
    <p:sldId id="275" r:id="rId24"/>
    <p:sldId id="274" r:id="rId25"/>
    <p:sldId id="273" r:id="rId26"/>
    <p:sldId id="278" r:id="rId27"/>
    <p:sldId id="280" r:id="rId28"/>
    <p:sldId id="287" r:id="rId29"/>
    <p:sldId id="288" r:id="rId30"/>
    <p:sldId id="289" r:id="rId31"/>
    <p:sldId id="291" r:id="rId32"/>
    <p:sldId id="292" r:id="rId33"/>
    <p:sldId id="290" r:id="rId34"/>
    <p:sldId id="293" r:id="rId35"/>
    <p:sldId id="294" r:id="rId36"/>
    <p:sldId id="29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56" autoAdjust="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60A73-F876-4969-B0B9-C565FB69A419}"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DDAD4-3FA2-4D31-92B1-08C3C519629A}" type="slidenum">
              <a:rPr lang="en-IN" smtClean="0"/>
              <a:t>‹#›</a:t>
            </a:fld>
            <a:endParaRPr lang="en-IN"/>
          </a:p>
        </p:txBody>
      </p:sp>
    </p:spTree>
    <p:extLst>
      <p:ext uri="{BB962C8B-B14F-4D97-AF65-F5344CB8AC3E}">
        <p14:creationId xmlns:p14="http://schemas.microsoft.com/office/powerpoint/2010/main" val="2146946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ADDAD4-3FA2-4D31-92B1-08C3C519629A}" type="slidenum">
              <a:rPr lang="en-IN" smtClean="0"/>
              <a:t>18</a:t>
            </a:fld>
            <a:endParaRPr lang="en-IN"/>
          </a:p>
        </p:txBody>
      </p:sp>
    </p:spTree>
    <p:extLst>
      <p:ext uri="{BB962C8B-B14F-4D97-AF65-F5344CB8AC3E}">
        <p14:creationId xmlns:p14="http://schemas.microsoft.com/office/powerpoint/2010/main" val="1995195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ADDAD4-3FA2-4D31-92B1-08C3C519629A}" type="slidenum">
              <a:rPr lang="en-IN" smtClean="0"/>
              <a:t>31</a:t>
            </a:fld>
            <a:endParaRPr lang="en-IN"/>
          </a:p>
        </p:txBody>
      </p:sp>
    </p:spTree>
    <p:extLst>
      <p:ext uri="{BB962C8B-B14F-4D97-AF65-F5344CB8AC3E}">
        <p14:creationId xmlns:p14="http://schemas.microsoft.com/office/powerpoint/2010/main" val="114678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AAF2-F6FC-5E27-3A1A-FCE854E028B8}"/>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Bankruptcy Prediction using Machine Learning</a:t>
            </a:r>
          </a:p>
        </p:txBody>
      </p:sp>
      <p:sp>
        <p:nvSpPr>
          <p:cNvPr id="3" name="Subtitle 2">
            <a:extLst>
              <a:ext uri="{FF2B5EF4-FFF2-40B4-BE49-F238E27FC236}">
                <a16:creationId xmlns:a16="http://schemas.microsoft.com/office/drawing/2014/main" id="{1278DA57-E614-5763-73E4-7E32D30065EF}"/>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Submitted by: Murtaza Kanchwala</a:t>
            </a:r>
          </a:p>
        </p:txBody>
      </p:sp>
    </p:spTree>
    <p:extLst>
      <p:ext uri="{BB962C8B-B14F-4D97-AF65-F5344CB8AC3E}">
        <p14:creationId xmlns:p14="http://schemas.microsoft.com/office/powerpoint/2010/main" val="96549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FC74-143E-1248-52D3-FC94DBCC1991}"/>
              </a:ext>
            </a:extLst>
          </p:cNvPr>
          <p:cNvSpPr>
            <a:spLocks noGrp="1"/>
          </p:cNvSpPr>
          <p:nvPr>
            <p:ph type="title"/>
          </p:nvPr>
        </p:nvSpPr>
        <p:spPr>
          <a:xfrm>
            <a:off x="1484311" y="597310"/>
            <a:ext cx="10018713" cy="798871"/>
          </a:xfrm>
        </p:spPr>
        <p:txBody>
          <a:bodyPr/>
          <a:lstStyle/>
          <a:p>
            <a:pPr marL="571500" indent="-5715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Target Class Imbalance Check</a:t>
            </a:r>
          </a:p>
        </p:txBody>
      </p:sp>
      <p:sp>
        <p:nvSpPr>
          <p:cNvPr id="3" name="Content Placeholder 2">
            <a:extLst>
              <a:ext uri="{FF2B5EF4-FFF2-40B4-BE49-F238E27FC236}">
                <a16:creationId xmlns:a16="http://schemas.microsoft.com/office/drawing/2014/main" id="{DC5ECD15-7D89-08B4-3D96-1387051D6E32}"/>
              </a:ext>
            </a:extLst>
          </p:cNvPr>
          <p:cNvSpPr>
            <a:spLocks noGrp="1"/>
          </p:cNvSpPr>
          <p:nvPr>
            <p:ph idx="1"/>
          </p:nvPr>
        </p:nvSpPr>
        <p:spPr>
          <a:xfrm>
            <a:off x="1484311" y="1396181"/>
            <a:ext cx="10018713" cy="2281931"/>
          </a:xfrm>
        </p:spPr>
        <p:txBody>
          <a:bodyPr>
            <a:normAutofit/>
          </a:bodyPr>
          <a:lstStyle/>
          <a:p>
            <a:pPr lvl="1"/>
            <a:r>
              <a:rPr lang="en-IN" sz="1800" dirty="0">
                <a:latin typeface="Times New Roman" panose="02020603050405020304" pitchFamily="18" charset="0"/>
                <a:cs typeface="Times New Roman" panose="02020603050405020304" pitchFamily="18" charset="0"/>
              </a:rPr>
              <a:t>The dataset has huge class imbalance. The values belonging to the minority class is only 3.226%. To deal with this class imbalance we have used SMOTE technique.</a:t>
            </a:r>
          </a:p>
          <a:p>
            <a:pPr lvl="1"/>
            <a:r>
              <a:rPr lang="en-IN" sz="1800" dirty="0">
                <a:latin typeface="Times New Roman" panose="02020603050405020304" pitchFamily="18" charset="0"/>
                <a:cs typeface="Times New Roman" panose="02020603050405020304" pitchFamily="18" charset="0"/>
              </a:rPr>
              <a:t>The class ‘0’ (zero) represents the instances of Non-Bankruptcy &amp; class ‘1’ (one) represents the instances of Bankruptcy.</a:t>
            </a:r>
          </a:p>
          <a:p>
            <a:endParaRPr lang="en-IN" sz="2200" dirty="0">
              <a:latin typeface="Times New Roman" panose="02020603050405020304" pitchFamily="18" charset="0"/>
              <a:cs typeface="Times New Roman" panose="02020603050405020304" pitchFamily="18" charset="0"/>
            </a:endParaRPr>
          </a:p>
          <a:p>
            <a:pPr marL="0" indent="0" algn="ctr">
              <a:buNone/>
            </a:pPr>
            <a:r>
              <a:rPr lang="en-IN" sz="1600" dirty="0">
                <a:cs typeface="Times New Roman" panose="02020603050405020304" pitchFamily="18" charset="0"/>
              </a:rPr>
              <a:t>Graph shows the class imbalance</a:t>
            </a:r>
          </a:p>
        </p:txBody>
      </p:sp>
      <p:pic>
        <p:nvPicPr>
          <p:cNvPr id="10" name="Picture 9">
            <a:extLst>
              <a:ext uri="{FF2B5EF4-FFF2-40B4-BE49-F238E27FC236}">
                <a16:creationId xmlns:a16="http://schemas.microsoft.com/office/drawing/2014/main" id="{F6A02883-70C0-69E6-887A-B5D104383369}"/>
              </a:ext>
            </a:extLst>
          </p:cNvPr>
          <p:cNvPicPr>
            <a:picLocks noChangeAspect="1"/>
          </p:cNvPicPr>
          <p:nvPr/>
        </p:nvPicPr>
        <p:blipFill>
          <a:blip r:embed="rId2"/>
          <a:stretch>
            <a:fillRect/>
          </a:stretch>
        </p:blipFill>
        <p:spPr>
          <a:xfrm>
            <a:off x="4253948" y="3678112"/>
            <a:ext cx="4684328" cy="2998829"/>
          </a:xfrm>
          <a:prstGeom prst="rect">
            <a:avLst/>
          </a:prstGeom>
        </p:spPr>
      </p:pic>
    </p:spTree>
    <p:extLst>
      <p:ext uri="{BB962C8B-B14F-4D97-AF65-F5344CB8AC3E}">
        <p14:creationId xmlns:p14="http://schemas.microsoft.com/office/powerpoint/2010/main" val="94957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A9EB-75B4-DC4E-99CC-D833FD5A47EC}"/>
              </a:ext>
            </a:extLst>
          </p:cNvPr>
          <p:cNvSpPr>
            <a:spLocks noGrp="1"/>
          </p:cNvSpPr>
          <p:nvPr>
            <p:ph type="title"/>
          </p:nvPr>
        </p:nvSpPr>
        <p:spPr>
          <a:xfrm>
            <a:off x="1484311" y="268356"/>
            <a:ext cx="10018713" cy="834887"/>
          </a:xfrm>
        </p:spPr>
        <p:txBody>
          <a:bodyPr>
            <a:normAutofit/>
          </a:bodyPr>
          <a:lstStyle/>
          <a:p>
            <a:pPr marL="685800" indent="-6858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Outlier Check</a:t>
            </a:r>
          </a:p>
        </p:txBody>
      </p:sp>
      <p:sp>
        <p:nvSpPr>
          <p:cNvPr id="3" name="Content Placeholder 2">
            <a:extLst>
              <a:ext uri="{FF2B5EF4-FFF2-40B4-BE49-F238E27FC236}">
                <a16:creationId xmlns:a16="http://schemas.microsoft.com/office/drawing/2014/main" id="{DF153EE8-D980-C425-BB24-DFC0579CF14F}"/>
              </a:ext>
            </a:extLst>
          </p:cNvPr>
          <p:cNvSpPr>
            <a:spLocks noGrp="1"/>
          </p:cNvSpPr>
          <p:nvPr>
            <p:ph idx="1"/>
          </p:nvPr>
        </p:nvSpPr>
        <p:spPr>
          <a:xfrm>
            <a:off x="1643337" y="1103243"/>
            <a:ext cx="10018713" cy="1162879"/>
          </a:xfrm>
        </p:spPr>
        <p:txBody>
          <a:bodyPr/>
          <a:lstStyle/>
          <a:p>
            <a:pPr marL="0" indent="0">
              <a:buNone/>
            </a:pPr>
            <a:r>
              <a:rPr lang="en-IN" dirty="0">
                <a:latin typeface="Times New Roman" panose="02020603050405020304" pitchFamily="18" charset="0"/>
                <a:cs typeface="Times New Roman" panose="02020603050405020304" pitchFamily="18" charset="0"/>
              </a:rPr>
              <a:t>We create a function in python for checking the outliers in the dataset. The graph below represents the Percentage of outliers in top 30 features</a:t>
            </a:r>
            <a:r>
              <a:rPr lang="en-IN" dirty="0"/>
              <a:t>.</a:t>
            </a:r>
          </a:p>
        </p:txBody>
      </p:sp>
      <p:pic>
        <p:nvPicPr>
          <p:cNvPr id="1028" name="Picture 4">
            <a:extLst>
              <a:ext uri="{FF2B5EF4-FFF2-40B4-BE49-F238E27FC236}">
                <a16:creationId xmlns:a16="http://schemas.microsoft.com/office/drawing/2014/main" id="{7D75BC3A-8382-559B-2EA6-CC2571869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039140" y="-516838"/>
            <a:ext cx="3925956" cy="9631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235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5978-2904-62AA-44D7-665628B36CB8}"/>
              </a:ext>
            </a:extLst>
          </p:cNvPr>
          <p:cNvSpPr>
            <a:spLocks noGrp="1"/>
          </p:cNvSpPr>
          <p:nvPr>
            <p:ph type="title"/>
          </p:nvPr>
        </p:nvSpPr>
        <p:spPr>
          <a:xfrm>
            <a:off x="1484311" y="0"/>
            <a:ext cx="10018713" cy="1421296"/>
          </a:xfrm>
        </p:spPr>
        <p:txBody>
          <a:bodyPr>
            <a:normAutofit/>
          </a:bodyPr>
          <a:lstStyle/>
          <a:p>
            <a:r>
              <a:rPr lang="en-IN" sz="5400" dirty="0">
                <a:latin typeface="Times New Roman" panose="02020603050405020304" pitchFamily="18" charset="0"/>
                <a:cs typeface="Times New Roman" panose="02020603050405020304" pitchFamily="18" charset="0"/>
              </a:rPr>
              <a:t>Data Preparation</a:t>
            </a:r>
          </a:p>
        </p:txBody>
      </p:sp>
      <p:sp>
        <p:nvSpPr>
          <p:cNvPr id="3" name="Content Placeholder 2">
            <a:extLst>
              <a:ext uri="{FF2B5EF4-FFF2-40B4-BE49-F238E27FC236}">
                <a16:creationId xmlns:a16="http://schemas.microsoft.com/office/drawing/2014/main" id="{1B464ABC-5BC0-DEBB-0383-78D406A47A0B}"/>
              </a:ext>
            </a:extLst>
          </p:cNvPr>
          <p:cNvSpPr>
            <a:spLocks noGrp="1"/>
          </p:cNvSpPr>
          <p:nvPr>
            <p:ph idx="1"/>
          </p:nvPr>
        </p:nvSpPr>
        <p:spPr>
          <a:xfrm>
            <a:off x="1484311" y="1739349"/>
            <a:ext cx="10432706" cy="2743200"/>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1) Dealing with the Outliers:</a:t>
            </a:r>
          </a:p>
          <a:p>
            <a:pPr marL="457200" lvl="1" indent="0">
              <a:buNone/>
            </a:pPr>
            <a:r>
              <a:rPr lang="en-IN" dirty="0">
                <a:latin typeface="Times New Roman" panose="02020603050405020304" pitchFamily="18" charset="0"/>
                <a:cs typeface="Times New Roman" panose="02020603050405020304" pitchFamily="18" charset="0"/>
              </a:rPr>
              <a:t>Create a function which imputes:</a:t>
            </a:r>
          </a:p>
          <a:p>
            <a:pPr lvl="2">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Values greater than Upper Limit with Upper Limit</a:t>
            </a:r>
          </a:p>
          <a:p>
            <a:pPr lvl="2">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Values lesser than Lower Limit with Lower Limit</a:t>
            </a:r>
          </a:p>
          <a:p>
            <a:pPr lvl="1">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IN" dirty="0"/>
          </a:p>
          <a:p>
            <a:pPr lvl="1">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BFB3E559-04F7-5CEB-FAFB-27AA48856EBC}"/>
              </a:ext>
            </a:extLst>
          </p:cNvPr>
          <p:cNvPicPr>
            <a:picLocks noChangeAspect="1"/>
          </p:cNvPicPr>
          <p:nvPr/>
        </p:nvPicPr>
        <p:blipFill>
          <a:blip r:embed="rId2"/>
          <a:stretch>
            <a:fillRect/>
          </a:stretch>
        </p:blipFill>
        <p:spPr>
          <a:xfrm>
            <a:off x="3688826" y="3237079"/>
            <a:ext cx="6023676" cy="3127045"/>
          </a:xfrm>
          <a:prstGeom prst="rect">
            <a:avLst/>
          </a:prstGeom>
        </p:spPr>
      </p:pic>
    </p:spTree>
    <p:extLst>
      <p:ext uri="{BB962C8B-B14F-4D97-AF65-F5344CB8AC3E}">
        <p14:creationId xmlns:p14="http://schemas.microsoft.com/office/powerpoint/2010/main" val="3577457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D5C286-98D8-613E-17E8-A5BBB0E9181E}"/>
              </a:ext>
            </a:extLst>
          </p:cNvPr>
          <p:cNvSpPr txBox="1"/>
          <p:nvPr/>
        </p:nvSpPr>
        <p:spPr>
          <a:xfrm>
            <a:off x="1915767" y="678284"/>
            <a:ext cx="7973668" cy="1046440"/>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2) Dealing with the Class Imbalance</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SMOTE Oversampling</a:t>
            </a:r>
          </a:p>
        </p:txBody>
      </p:sp>
      <p:pic>
        <p:nvPicPr>
          <p:cNvPr id="4" name="Picture 3">
            <a:extLst>
              <a:ext uri="{FF2B5EF4-FFF2-40B4-BE49-F238E27FC236}">
                <a16:creationId xmlns:a16="http://schemas.microsoft.com/office/drawing/2014/main" id="{8A777416-0ABA-2190-C731-8724044F0B70}"/>
              </a:ext>
            </a:extLst>
          </p:cNvPr>
          <p:cNvPicPr>
            <a:picLocks noChangeAspect="1"/>
          </p:cNvPicPr>
          <p:nvPr/>
        </p:nvPicPr>
        <p:blipFill>
          <a:blip r:embed="rId2"/>
          <a:stretch>
            <a:fillRect/>
          </a:stretch>
        </p:blipFill>
        <p:spPr>
          <a:xfrm>
            <a:off x="4134115" y="2135885"/>
            <a:ext cx="5755320" cy="3815231"/>
          </a:xfrm>
          <a:prstGeom prst="rect">
            <a:avLst/>
          </a:prstGeom>
        </p:spPr>
      </p:pic>
    </p:spTree>
    <p:extLst>
      <p:ext uri="{BB962C8B-B14F-4D97-AF65-F5344CB8AC3E}">
        <p14:creationId xmlns:p14="http://schemas.microsoft.com/office/powerpoint/2010/main" val="80303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45DD-1FD3-5E4C-AD45-DB96D234C420}"/>
              </a:ext>
            </a:extLst>
          </p:cNvPr>
          <p:cNvSpPr>
            <a:spLocks noGrp="1"/>
          </p:cNvSpPr>
          <p:nvPr>
            <p:ph type="title"/>
          </p:nvPr>
        </p:nvSpPr>
        <p:spPr>
          <a:xfrm>
            <a:off x="1484311" y="390833"/>
            <a:ext cx="10018713" cy="749710"/>
          </a:xfrm>
        </p:spPr>
        <p:txBody>
          <a:bodyPr/>
          <a:lstStyle/>
          <a:p>
            <a:r>
              <a:rPr lang="en-IN" dirty="0">
                <a:latin typeface="Times New Roman" panose="02020603050405020304" pitchFamily="18" charset="0"/>
                <a:cs typeface="Times New Roman" panose="02020603050405020304" pitchFamily="18" charset="0"/>
              </a:rPr>
              <a:t>Analysis about Financial Ratios</a:t>
            </a:r>
          </a:p>
        </p:txBody>
      </p:sp>
      <p:sp>
        <p:nvSpPr>
          <p:cNvPr id="3" name="Content Placeholder 2">
            <a:extLst>
              <a:ext uri="{FF2B5EF4-FFF2-40B4-BE49-F238E27FC236}">
                <a16:creationId xmlns:a16="http://schemas.microsoft.com/office/drawing/2014/main" id="{12462DE3-7850-F0CB-5637-97432318C014}"/>
              </a:ext>
            </a:extLst>
          </p:cNvPr>
          <p:cNvSpPr>
            <a:spLocks noGrp="1"/>
          </p:cNvSpPr>
          <p:nvPr>
            <p:ph idx="1"/>
          </p:nvPr>
        </p:nvSpPr>
        <p:spPr>
          <a:xfrm>
            <a:off x="1651458" y="1494503"/>
            <a:ext cx="10018713" cy="1934497"/>
          </a:xfrm>
        </p:spPr>
        <p:txBody>
          <a:bodyPr>
            <a:normAutofit lnSpcReduction="10000"/>
          </a:bodyPr>
          <a:lstStyle/>
          <a:p>
            <a:r>
              <a:rPr lang="en-US" b="1" dirty="0">
                <a:latin typeface="Times New Roman" panose="02020603050405020304" pitchFamily="18" charset="0"/>
                <a:cs typeface="Times New Roman" panose="02020603050405020304" pitchFamily="18" charset="0"/>
              </a:rPr>
              <a:t>ROA (C) before interest and depreciation before interest</a:t>
            </a:r>
            <a:r>
              <a:rPr lang="en-US"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It </a:t>
            </a:r>
            <a:r>
              <a:rPr lang="en-US" sz="2200" b="0" i="0" dirty="0">
                <a:solidFill>
                  <a:srgbClr val="111111"/>
                </a:solidFill>
                <a:effectLst/>
                <a:latin typeface="Times New Roman" panose="02020603050405020304" pitchFamily="18" charset="0"/>
                <a:cs typeface="Times New Roman" panose="02020603050405020304" pitchFamily="18" charset="0"/>
              </a:rPr>
              <a:t>measures a company’s earnings before interest and taxes (EBIT) relative to its total net assets.</a:t>
            </a:r>
            <a:r>
              <a:rPr lang="en-US" sz="2200" dirty="0">
                <a:latin typeface="Times New Roman" panose="02020603050405020304" pitchFamily="18" charset="0"/>
                <a:cs typeface="Times New Roman" panose="02020603050405020304" pitchFamily="18" charset="0"/>
              </a:rPr>
              <a:t> Keep in mind that the ideal ROA can vary by industry, but a stable and healthy organization typically aims for a </a:t>
            </a:r>
            <a:r>
              <a:rPr lang="en-US" sz="2200" b="1" dirty="0">
                <a:latin typeface="Times New Roman" panose="02020603050405020304" pitchFamily="18" charset="0"/>
                <a:cs typeface="Times New Roman" panose="02020603050405020304" pitchFamily="18" charset="0"/>
              </a:rPr>
              <a:t>minimum ROA</a:t>
            </a:r>
            <a:r>
              <a:rPr lang="en-US" sz="2200" dirty="0">
                <a:latin typeface="Times New Roman" panose="02020603050405020304" pitchFamily="18" charset="0"/>
                <a:cs typeface="Times New Roman" panose="02020603050405020304" pitchFamily="18" charset="0"/>
              </a:rPr>
              <a:t> that exceeds its cost of capital and reflects efficient asset utilization.</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C9A153-9D7A-E91A-FF1D-17478BCE7798}"/>
              </a:ext>
            </a:extLst>
          </p:cNvPr>
          <p:cNvPicPr>
            <a:picLocks noChangeAspect="1"/>
          </p:cNvPicPr>
          <p:nvPr/>
        </p:nvPicPr>
        <p:blipFill>
          <a:blip r:embed="rId2"/>
          <a:stretch>
            <a:fillRect/>
          </a:stretch>
        </p:blipFill>
        <p:spPr>
          <a:xfrm>
            <a:off x="8048824" y="3429000"/>
            <a:ext cx="3743847" cy="3105583"/>
          </a:xfrm>
          <a:prstGeom prst="rect">
            <a:avLst/>
          </a:prstGeom>
        </p:spPr>
      </p:pic>
      <p:sp>
        <p:nvSpPr>
          <p:cNvPr id="12" name="TextBox 11">
            <a:extLst>
              <a:ext uri="{FF2B5EF4-FFF2-40B4-BE49-F238E27FC236}">
                <a16:creationId xmlns:a16="http://schemas.microsoft.com/office/drawing/2014/main" id="{5FC3A646-475C-CDAF-3861-20B7938898B6}"/>
              </a:ext>
            </a:extLst>
          </p:cNvPr>
          <p:cNvSpPr txBox="1"/>
          <p:nvPr/>
        </p:nvSpPr>
        <p:spPr>
          <a:xfrm>
            <a:off x="1651458" y="3782960"/>
            <a:ext cx="5850193" cy="1323439"/>
          </a:xfrm>
          <a:prstGeom prst="rect">
            <a:avLst/>
          </a:prstGeom>
          <a:noFill/>
        </p:spPr>
        <p:txBody>
          <a:bodyPr wrap="square" rtlCol="0">
            <a:spAutoFit/>
          </a:bodyPr>
          <a:lstStyle/>
          <a:p>
            <a:r>
              <a:rPr lang="en-IN" sz="2000" i="1" dirty="0">
                <a:latin typeface="Times New Roman" panose="02020603050405020304" pitchFamily="18" charset="0"/>
                <a:cs typeface="Times New Roman" panose="02020603050405020304" pitchFamily="18" charset="0"/>
              </a:rPr>
              <a:t>Graph shows that Financially heathy companies have ‘</a:t>
            </a:r>
            <a:r>
              <a:rPr lang="en-US" sz="2000" i="1" dirty="0">
                <a:latin typeface="Times New Roman" panose="02020603050405020304" pitchFamily="18" charset="0"/>
                <a:cs typeface="Times New Roman" panose="02020603050405020304" pitchFamily="18" charset="0"/>
              </a:rPr>
              <a:t>ROA (C) before interest and depreciation before interest’, higher than that of companies which are at the risk of Bankruptcy</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98875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7210C-16CD-FC9E-40FE-6D71EE4BEF9B}"/>
              </a:ext>
            </a:extLst>
          </p:cNvPr>
          <p:cNvSpPr txBox="1">
            <a:spLocks/>
          </p:cNvSpPr>
          <p:nvPr/>
        </p:nvSpPr>
        <p:spPr>
          <a:xfrm>
            <a:off x="1867768" y="723901"/>
            <a:ext cx="10018713" cy="1527685"/>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3100" b="1" dirty="0">
                <a:latin typeface="Times New Roman" panose="02020603050405020304" pitchFamily="18" charset="0"/>
                <a:cs typeface="Times New Roman" panose="02020603050405020304" pitchFamily="18" charset="0"/>
              </a:rPr>
              <a:t>ROA before interest and depreciation after tax</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Font typeface="Arial"/>
              <a:buNone/>
            </a:pPr>
            <a:r>
              <a:rPr lang="en-US" sz="2600" b="0" i="0" dirty="0">
                <a:solidFill>
                  <a:srgbClr val="111111"/>
                </a:solidFill>
                <a:effectLst/>
                <a:latin typeface="Times New Roman" panose="02020603050405020304" pitchFamily="18" charset="0"/>
                <a:cs typeface="Times New Roman" panose="02020603050405020304" pitchFamily="18" charset="0"/>
              </a:rPr>
              <a:t>After-tax return on assets (ROA) is a financial ratio used to measure after-tax income earned by a company from its assets.</a:t>
            </a:r>
            <a:endParaRPr lang="en-IN" sz="26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B014A3DF-50D7-36CD-829A-EBBA416868F2}"/>
              </a:ext>
            </a:extLst>
          </p:cNvPr>
          <p:cNvSpPr txBox="1">
            <a:spLocks/>
          </p:cNvSpPr>
          <p:nvPr/>
        </p:nvSpPr>
        <p:spPr>
          <a:xfrm>
            <a:off x="1867768" y="2359743"/>
            <a:ext cx="6155355" cy="171081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200" b="0" i="0" dirty="0">
                <a:solidFill>
                  <a:srgbClr val="111111"/>
                </a:solidFill>
                <a:effectLst/>
                <a:latin typeface="Times New Roman" panose="02020603050405020304" pitchFamily="18" charset="0"/>
                <a:cs typeface="Times New Roman" panose="02020603050405020304" pitchFamily="18" charset="0"/>
              </a:rPr>
              <a:t>A company's ROA shows how efficiently a company's assets earn income. A higher ROA illustrates that a company's assets are earning more money</a:t>
            </a:r>
            <a:r>
              <a:rPr lang="en-US" sz="2200" b="1" i="0" dirty="0">
                <a:solidFill>
                  <a:srgbClr val="111111"/>
                </a:solidFill>
                <a:effectLst/>
                <a:latin typeface="Times New Roman" panose="02020603050405020304" pitchFamily="18" charset="0"/>
                <a:cs typeface="Times New Roman" panose="02020603050405020304" pitchFamily="18" charset="0"/>
              </a:rPr>
              <a:t>. Broadly speaking, an ROA of 5% or under is considered low and an ROA of 20% or higher is considered very good</a:t>
            </a:r>
            <a:r>
              <a:rPr lang="en-US" sz="2000" b="1" i="0" dirty="0">
                <a:solidFill>
                  <a:srgbClr val="111111"/>
                </a:solidFill>
                <a:effectLst/>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611D458-816D-1167-7077-E6263E03EFA5}"/>
              </a:ext>
            </a:extLst>
          </p:cNvPr>
          <p:cNvPicPr>
            <a:picLocks noChangeAspect="1"/>
          </p:cNvPicPr>
          <p:nvPr/>
        </p:nvPicPr>
        <p:blipFill>
          <a:blip r:embed="rId2"/>
          <a:stretch>
            <a:fillRect/>
          </a:stretch>
        </p:blipFill>
        <p:spPr>
          <a:xfrm>
            <a:off x="8190942" y="2359743"/>
            <a:ext cx="4001058" cy="3805083"/>
          </a:xfrm>
          <a:prstGeom prst="rect">
            <a:avLst/>
          </a:prstGeom>
        </p:spPr>
      </p:pic>
      <p:sp>
        <p:nvSpPr>
          <p:cNvPr id="2" name="TextBox 1">
            <a:extLst>
              <a:ext uri="{FF2B5EF4-FFF2-40B4-BE49-F238E27FC236}">
                <a16:creationId xmlns:a16="http://schemas.microsoft.com/office/drawing/2014/main" id="{D8FAF236-77CF-2370-CFBD-A2A0B99C0407}"/>
              </a:ext>
            </a:extLst>
          </p:cNvPr>
          <p:cNvSpPr txBox="1"/>
          <p:nvPr/>
        </p:nvSpPr>
        <p:spPr>
          <a:xfrm>
            <a:off x="1867768" y="4567082"/>
            <a:ext cx="5988206" cy="1107996"/>
          </a:xfrm>
          <a:prstGeom prst="rect">
            <a:avLst/>
          </a:prstGeom>
          <a:noFill/>
        </p:spPr>
        <p:txBody>
          <a:bodyPr wrap="square" rtlCol="0">
            <a:spAutoFit/>
          </a:bodyPr>
          <a:lstStyle/>
          <a:p>
            <a:r>
              <a:rPr lang="en-IN" sz="2200" i="1" dirty="0">
                <a:latin typeface="Times New Roman" panose="02020603050405020304" pitchFamily="18" charset="0"/>
                <a:cs typeface="Times New Roman" panose="02020603050405020304" pitchFamily="18" charset="0"/>
              </a:rPr>
              <a:t>Box plot shows ROA after tax of healthy companies are higher than the companies which are at the risk of bankruptcy.</a:t>
            </a:r>
          </a:p>
        </p:txBody>
      </p:sp>
    </p:spTree>
    <p:extLst>
      <p:ext uri="{BB962C8B-B14F-4D97-AF65-F5344CB8AC3E}">
        <p14:creationId xmlns:p14="http://schemas.microsoft.com/office/powerpoint/2010/main" val="3860271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30CB9E8-9C9F-CE7D-6953-ACB0F148A9F0}"/>
              </a:ext>
            </a:extLst>
          </p:cNvPr>
          <p:cNvSpPr txBox="1">
            <a:spLocks/>
          </p:cNvSpPr>
          <p:nvPr/>
        </p:nvSpPr>
        <p:spPr>
          <a:xfrm>
            <a:off x="1814049" y="327779"/>
            <a:ext cx="10018713" cy="2912378"/>
          </a:xfrm>
          <a:prstGeom prst="rect">
            <a:avLst/>
          </a:prstGeom>
        </p:spPr>
        <p:txBody>
          <a:bodyP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sz="2800" b="1" dirty="0">
                <a:latin typeface="Times New Roman" panose="02020603050405020304" pitchFamily="18" charset="0"/>
                <a:cs typeface="Times New Roman" panose="02020603050405020304" pitchFamily="18" charset="0"/>
              </a:rPr>
              <a:t>Operating </a:t>
            </a:r>
            <a:r>
              <a:rPr lang="en-IN" sz="3000" b="1" dirty="0">
                <a:latin typeface="Times New Roman" panose="02020603050405020304" pitchFamily="18" charset="0"/>
                <a:cs typeface="Times New Roman" panose="02020603050405020304" pitchFamily="18" charset="0"/>
              </a:rPr>
              <a:t>Expense</a:t>
            </a:r>
            <a:r>
              <a:rPr lang="en-IN" sz="2800" b="1" dirty="0">
                <a:latin typeface="Times New Roman" panose="02020603050405020304" pitchFamily="18" charset="0"/>
                <a:cs typeface="Times New Roman" panose="02020603050405020304" pitchFamily="18" charset="0"/>
              </a:rPr>
              <a:t> Rate</a:t>
            </a:r>
            <a:r>
              <a:rPr lang="en-US" b="1" dirty="0">
                <a:latin typeface="Times New Roman" panose="02020603050405020304" pitchFamily="18" charset="0"/>
                <a:cs typeface="Times New Roman" panose="02020603050405020304" pitchFamily="18" charset="0"/>
              </a:rPr>
              <a:t>:</a:t>
            </a:r>
          </a:p>
          <a:p>
            <a:pPr marL="0" indent="0">
              <a:buNone/>
            </a:pPr>
            <a:r>
              <a:rPr lang="en-US" sz="2200" b="0" i="0" dirty="0">
                <a:solidFill>
                  <a:srgbClr val="111111"/>
                </a:solidFill>
                <a:effectLst/>
                <a:latin typeface="Times New Roman" panose="02020603050405020304" pitchFamily="18" charset="0"/>
                <a:cs typeface="Times New Roman" panose="02020603050405020304" pitchFamily="18" charset="0"/>
              </a:rPr>
              <a:t>The </a:t>
            </a:r>
            <a:r>
              <a:rPr lang="en-US" sz="2200" b="1" i="0" dirty="0">
                <a:solidFill>
                  <a:srgbClr val="111111"/>
                </a:solidFill>
                <a:effectLst/>
                <a:latin typeface="Times New Roman" panose="02020603050405020304" pitchFamily="18" charset="0"/>
                <a:cs typeface="Times New Roman" panose="02020603050405020304" pitchFamily="18" charset="0"/>
              </a:rPr>
              <a:t>operating</a:t>
            </a:r>
            <a:r>
              <a:rPr lang="en-US" sz="2200" b="0" i="0" dirty="0">
                <a:solidFill>
                  <a:srgbClr val="111111"/>
                </a:solidFill>
                <a:effectLst/>
                <a:latin typeface="Times New Roman" panose="02020603050405020304" pitchFamily="18" charset="0"/>
                <a:cs typeface="Times New Roman" panose="02020603050405020304" pitchFamily="18" charset="0"/>
              </a:rPr>
              <a:t> expense ratio measures a company's operating expenses as a percentage of its net sales. This key financial metric provides insight into a company's operational efficiency and profitability. A lower OER is more desirable for investors because it indicates that expenses are minimized relative to revenue.</a:t>
            </a:r>
            <a:r>
              <a:rPr lang="en-US" sz="2200" dirty="0">
                <a:latin typeface="Times New Roman" panose="02020603050405020304" pitchFamily="18" charset="0"/>
                <a:cs typeface="Times New Roman" panose="02020603050405020304" pitchFamily="18" charset="0"/>
              </a:rPr>
              <a:t> Ideally, the OER should fall between </a:t>
            </a:r>
            <a:r>
              <a:rPr lang="en-US" sz="2200" b="1" dirty="0">
                <a:latin typeface="Times New Roman" panose="02020603050405020304" pitchFamily="18" charset="0"/>
                <a:cs typeface="Times New Roman" panose="02020603050405020304" pitchFamily="18" charset="0"/>
              </a:rPr>
              <a:t>60% and 80%</a:t>
            </a:r>
            <a:r>
              <a:rPr lang="en-US" sz="2200" dirty="0">
                <a:latin typeface="Times New Roman" panose="02020603050405020304" pitchFamily="18" charset="0"/>
                <a:cs typeface="Times New Roman" panose="02020603050405020304" pitchFamily="18" charset="0"/>
              </a:rPr>
              <a:t>, with lower values being preferable.</a:t>
            </a:r>
            <a:r>
              <a:rPr lang="en-US" sz="2200" b="0" i="0" dirty="0">
                <a:solidFill>
                  <a:srgbClr val="111111"/>
                </a:solidFill>
                <a:effectLst/>
                <a:latin typeface="Times New Roman" panose="02020603050405020304" pitchFamily="18" charset="0"/>
                <a:cs typeface="Times New Roman" panose="02020603050405020304" pitchFamily="18" charset="0"/>
              </a:rPr>
              <a:t> The formula for calculating operating expense ratio is:</a:t>
            </a:r>
          </a:p>
          <a:p>
            <a:pPr marL="0" indent="0" algn="ctr">
              <a:buNone/>
            </a:pPr>
            <a:r>
              <a:rPr lang="en-US" sz="2200" b="1" i="1" dirty="0">
                <a:solidFill>
                  <a:srgbClr val="111111"/>
                </a:solidFill>
                <a:effectLst/>
                <a:latin typeface="Times New Roman" panose="02020603050405020304" pitchFamily="18" charset="0"/>
                <a:cs typeface="Times New Roman" panose="02020603050405020304" pitchFamily="18" charset="0"/>
              </a:rPr>
              <a:t>Operating Expense Ratio = (Operating Expenses / Net Sales) x 100</a:t>
            </a:r>
            <a:endParaRPr lang="en-IN" sz="2200" b="1" i="1" dirty="0">
              <a:latin typeface="Times New Roman" panose="02020603050405020304" pitchFamily="18" charset="0"/>
              <a:cs typeface="Times New Roman" panose="02020603050405020304" pitchFamily="18" charset="0"/>
            </a:endParaRPr>
          </a:p>
          <a:p>
            <a:pPr marL="0" indent="0">
              <a:buFont typeface="Arial"/>
              <a:buNone/>
            </a:pPr>
            <a:endParaRPr lang="en-IN" sz="2200" dirty="0">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E76FE6AD-81C4-C5A9-BCD7-8106A34BF023}"/>
              </a:ext>
            </a:extLst>
          </p:cNvPr>
          <p:cNvSpPr txBox="1">
            <a:spLocks/>
          </p:cNvSpPr>
          <p:nvPr/>
        </p:nvSpPr>
        <p:spPr>
          <a:xfrm>
            <a:off x="1814047" y="3855851"/>
            <a:ext cx="6127317" cy="280304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000" i="0" dirty="0">
                <a:solidFill>
                  <a:srgbClr val="111111"/>
                </a:solidFill>
                <a:effectLst/>
                <a:latin typeface="Times New Roman" panose="02020603050405020304" pitchFamily="18" charset="0"/>
                <a:cs typeface="Times New Roman" panose="02020603050405020304" pitchFamily="18" charset="0"/>
              </a:rPr>
              <a:t>Earnings per share is one of the most important metrics employed when determining a firm's profitability on an absolute basis.</a:t>
            </a:r>
          </a:p>
          <a:p>
            <a:pPr marL="0" indent="0">
              <a:buNone/>
            </a:pPr>
            <a:r>
              <a:rPr lang="en-US" sz="2000" i="1" dirty="0">
                <a:solidFill>
                  <a:srgbClr val="111111"/>
                </a:solidFill>
                <a:latin typeface="Times New Roman" panose="02020603050405020304" pitchFamily="18" charset="0"/>
                <a:cs typeface="Times New Roman" panose="02020603050405020304" pitchFamily="18" charset="0"/>
              </a:rPr>
              <a:t>Boxplot shows that the companies which are financially healthy are having higher rate of </a:t>
            </a:r>
            <a:r>
              <a:rPr lang="en-US" sz="2000" i="1" dirty="0">
                <a:latin typeface="Times New Roman" panose="02020603050405020304" pitchFamily="18" charset="0"/>
                <a:cs typeface="Times New Roman" panose="02020603050405020304" pitchFamily="18" charset="0"/>
              </a:rPr>
              <a:t>Persistent EPS in the Last Four Seasons than that of the companies which are at the risk of bankruptcy.</a:t>
            </a:r>
            <a:endParaRPr lang="en-IN" sz="2000" i="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2EC6A57F-45EE-101B-ABE9-2A9AC4F3D2F4}"/>
              </a:ext>
            </a:extLst>
          </p:cNvPr>
          <p:cNvSpPr txBox="1">
            <a:spLocks/>
          </p:cNvSpPr>
          <p:nvPr/>
        </p:nvSpPr>
        <p:spPr>
          <a:xfrm>
            <a:off x="1814047" y="3255332"/>
            <a:ext cx="10018713" cy="600519"/>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600" b="1" dirty="0">
                <a:latin typeface="Times New Roman" panose="02020603050405020304" pitchFamily="18" charset="0"/>
                <a:cs typeface="Times New Roman" panose="02020603050405020304" pitchFamily="18" charset="0"/>
              </a:rPr>
              <a:t>Persistent</a:t>
            </a:r>
            <a:r>
              <a:rPr lang="en-US" b="1" dirty="0">
                <a:latin typeface="Times New Roman" panose="02020603050405020304" pitchFamily="18" charset="0"/>
                <a:cs typeface="Times New Roman" panose="02020603050405020304" pitchFamily="18" charset="0"/>
              </a:rPr>
              <a:t> EPS in the Last Four Seasons:</a:t>
            </a:r>
          </a:p>
          <a:p>
            <a:pPr marL="0" indent="0">
              <a:buFont typeface="Arial"/>
              <a:buNone/>
            </a:pP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E541C97-5C55-FA5D-5E46-3C9D78B6F906}"/>
              </a:ext>
            </a:extLst>
          </p:cNvPr>
          <p:cNvPicPr>
            <a:picLocks noChangeAspect="1"/>
          </p:cNvPicPr>
          <p:nvPr/>
        </p:nvPicPr>
        <p:blipFill>
          <a:blip r:embed="rId2"/>
          <a:stretch>
            <a:fillRect/>
          </a:stretch>
        </p:blipFill>
        <p:spPr>
          <a:xfrm>
            <a:off x="8306230" y="3255332"/>
            <a:ext cx="3526530" cy="3103308"/>
          </a:xfrm>
          <a:prstGeom prst="rect">
            <a:avLst/>
          </a:prstGeom>
        </p:spPr>
      </p:pic>
    </p:spTree>
    <p:extLst>
      <p:ext uri="{BB962C8B-B14F-4D97-AF65-F5344CB8AC3E}">
        <p14:creationId xmlns:p14="http://schemas.microsoft.com/office/powerpoint/2010/main" val="2295453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801EC5-EEDA-FDBC-41E7-993421BC0494}"/>
              </a:ext>
            </a:extLst>
          </p:cNvPr>
          <p:cNvSpPr txBox="1">
            <a:spLocks/>
          </p:cNvSpPr>
          <p:nvPr/>
        </p:nvSpPr>
        <p:spPr>
          <a:xfrm>
            <a:off x="1867768" y="609600"/>
            <a:ext cx="10018713" cy="2541638"/>
          </a:xfrm>
          <a:prstGeom prst="rect">
            <a:avLst/>
          </a:prstGeom>
        </p:spPr>
        <p:txBody>
          <a:bodyPr>
            <a:normAutofit fontScale="7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3100" b="1" dirty="0">
                <a:latin typeface="Times New Roman" panose="02020603050405020304" pitchFamily="18" charset="0"/>
                <a:cs typeface="Times New Roman" panose="02020603050405020304" pitchFamily="18" charset="0"/>
              </a:rPr>
              <a:t>Research &amp; Development Expense Rate:</a:t>
            </a:r>
            <a:endParaRPr lang="en-US" dirty="0">
              <a:latin typeface="Times New Roman" panose="02020603050405020304" pitchFamily="18" charset="0"/>
              <a:cs typeface="Times New Roman" panose="02020603050405020304" pitchFamily="18" charset="0"/>
            </a:endParaRPr>
          </a:p>
          <a:p>
            <a:pPr marL="0" indent="0">
              <a:buFont typeface="Arial"/>
              <a:buNone/>
            </a:pPr>
            <a:r>
              <a:rPr lang="en-US" sz="2600" b="0" i="0" dirty="0">
                <a:solidFill>
                  <a:srgbClr val="404040"/>
                </a:solidFill>
                <a:effectLst/>
                <a:latin typeface="Times New Roman" panose="02020603050405020304" pitchFamily="18" charset="0"/>
                <a:cs typeface="Times New Roman" panose="02020603050405020304" pitchFamily="18" charset="0"/>
              </a:rPr>
              <a:t>The R&amp;D Expense Ratio is a measure of the amount of money a company spends on research and development relative to its overall revenue. It is calculated by dividing the company’s R&amp;D expenses by its total revenue.</a:t>
            </a:r>
          </a:p>
          <a:p>
            <a:pPr marL="0" indent="0">
              <a:buFont typeface="Arial"/>
              <a:buNone/>
            </a:pPr>
            <a:r>
              <a:rPr lang="en-US" sz="2600" b="0" i="0" dirty="0">
                <a:solidFill>
                  <a:srgbClr val="404040"/>
                </a:solidFill>
                <a:effectLst/>
                <a:latin typeface="Times New Roman" panose="02020603050405020304" pitchFamily="18" charset="0"/>
                <a:cs typeface="Times New Roman" panose="02020603050405020304" pitchFamily="18" charset="0"/>
              </a:rPr>
              <a:t>The R&amp;D Expense Ratio is an important metric that reflects a company’s commitment to innovation and growth. A high R&amp;D Expense Ratio shows that a company is willing to invest in its future, while a low R&amp;D Expense Ratio may indicate a lack of commitment or resources for innovation. This can impact a company’s ability to stay competitive in the long run.</a:t>
            </a:r>
          </a:p>
          <a:p>
            <a:pPr marL="0" indent="0">
              <a:buFont typeface="Arial"/>
              <a:buNone/>
            </a:pPr>
            <a:endParaRPr lang="en-IN" sz="26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A205F062-2FCC-79C3-10FB-8429D16A34D0}"/>
              </a:ext>
            </a:extLst>
          </p:cNvPr>
          <p:cNvSpPr txBox="1">
            <a:spLocks/>
          </p:cNvSpPr>
          <p:nvPr/>
        </p:nvSpPr>
        <p:spPr>
          <a:xfrm>
            <a:off x="1867767" y="3136489"/>
            <a:ext cx="5280285" cy="3288891"/>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000" dirty="0">
                <a:solidFill>
                  <a:srgbClr val="404040"/>
                </a:solidFill>
                <a:latin typeface="Times New Roman" panose="02020603050405020304" pitchFamily="18" charset="0"/>
                <a:cs typeface="Times New Roman" panose="02020603050405020304" pitchFamily="18" charset="0"/>
              </a:rPr>
              <a:t>T</a:t>
            </a:r>
            <a:r>
              <a:rPr lang="en-US" sz="2000" b="0" dirty="0">
                <a:solidFill>
                  <a:srgbClr val="404040"/>
                </a:solidFill>
                <a:effectLst/>
                <a:latin typeface="Times New Roman" panose="02020603050405020304" pitchFamily="18" charset="0"/>
                <a:cs typeface="Times New Roman" panose="02020603050405020304" pitchFamily="18" charset="0"/>
              </a:rPr>
              <a:t>echnology companies </a:t>
            </a:r>
            <a:r>
              <a:rPr lang="en-US" sz="2000" b="0" i="0" dirty="0">
                <a:solidFill>
                  <a:srgbClr val="404040"/>
                </a:solidFill>
                <a:effectLst/>
                <a:latin typeface="Times New Roman" panose="02020603050405020304" pitchFamily="18" charset="0"/>
                <a:cs typeface="Times New Roman" panose="02020603050405020304" pitchFamily="18" charset="0"/>
              </a:rPr>
              <a:t>tend to have higher R&amp;D Expense Ratios than retail companies. According to data from FactSet, the average </a:t>
            </a:r>
            <a:r>
              <a:rPr lang="en-US" sz="2000" b="0" i="1" dirty="0">
                <a:solidFill>
                  <a:srgbClr val="404040"/>
                </a:solidFill>
                <a:effectLst/>
                <a:latin typeface="Times New Roman" panose="02020603050405020304" pitchFamily="18" charset="0"/>
                <a:cs typeface="Times New Roman" panose="02020603050405020304" pitchFamily="18" charset="0"/>
              </a:rPr>
              <a:t>R&amp;D </a:t>
            </a:r>
            <a:r>
              <a:rPr lang="en-US" sz="2000" b="1" i="1" dirty="0">
                <a:solidFill>
                  <a:srgbClr val="404040"/>
                </a:solidFill>
                <a:effectLst/>
                <a:latin typeface="Times New Roman" panose="02020603050405020304" pitchFamily="18" charset="0"/>
                <a:cs typeface="Times New Roman" panose="02020603050405020304" pitchFamily="18" charset="0"/>
              </a:rPr>
              <a:t>Expense</a:t>
            </a:r>
            <a:r>
              <a:rPr lang="en-US" sz="2000" b="0" i="1" dirty="0">
                <a:solidFill>
                  <a:srgbClr val="404040"/>
                </a:solidFill>
                <a:effectLst/>
                <a:latin typeface="Times New Roman" panose="02020603050405020304" pitchFamily="18" charset="0"/>
                <a:cs typeface="Times New Roman" panose="02020603050405020304" pitchFamily="18" charset="0"/>
              </a:rPr>
              <a:t> </a:t>
            </a:r>
            <a:r>
              <a:rPr lang="en-US" sz="2000" b="1" i="1" dirty="0">
                <a:solidFill>
                  <a:srgbClr val="404040"/>
                </a:solidFill>
                <a:effectLst/>
                <a:latin typeface="Times New Roman" panose="02020603050405020304" pitchFamily="18" charset="0"/>
                <a:cs typeface="Times New Roman" panose="02020603050405020304" pitchFamily="18" charset="0"/>
              </a:rPr>
              <a:t>Ratio</a:t>
            </a:r>
            <a:r>
              <a:rPr lang="en-US" sz="2000" b="0" i="1" dirty="0">
                <a:solidFill>
                  <a:srgbClr val="404040"/>
                </a:solidFill>
                <a:effectLst/>
                <a:latin typeface="Times New Roman" panose="02020603050405020304" pitchFamily="18" charset="0"/>
                <a:cs typeface="Times New Roman" panose="02020603050405020304" pitchFamily="18" charset="0"/>
              </a:rPr>
              <a:t> </a:t>
            </a:r>
            <a:r>
              <a:rPr lang="en-US" sz="2000" b="0" i="0" dirty="0">
                <a:solidFill>
                  <a:srgbClr val="404040"/>
                </a:solidFill>
                <a:effectLst/>
                <a:latin typeface="Times New Roman" panose="02020603050405020304" pitchFamily="18" charset="0"/>
                <a:cs typeface="Times New Roman" panose="02020603050405020304" pitchFamily="18" charset="0"/>
              </a:rPr>
              <a:t>for </a:t>
            </a:r>
            <a:r>
              <a:rPr lang="en-US" sz="2000" b="1" i="1" dirty="0">
                <a:solidFill>
                  <a:srgbClr val="404040"/>
                </a:solidFill>
                <a:effectLst/>
                <a:latin typeface="Times New Roman" panose="02020603050405020304" pitchFamily="18" charset="0"/>
                <a:cs typeface="Times New Roman" panose="02020603050405020304" pitchFamily="18" charset="0"/>
              </a:rPr>
              <a:t>technology</a:t>
            </a:r>
            <a:r>
              <a:rPr lang="en-US" sz="2000" b="0" i="1" dirty="0">
                <a:solidFill>
                  <a:srgbClr val="404040"/>
                </a:solidFill>
                <a:effectLst/>
                <a:latin typeface="Times New Roman" panose="02020603050405020304" pitchFamily="18" charset="0"/>
                <a:cs typeface="Times New Roman" panose="02020603050405020304" pitchFamily="18" charset="0"/>
              </a:rPr>
              <a:t> </a:t>
            </a:r>
            <a:r>
              <a:rPr lang="en-US" sz="2000" b="1" i="1" dirty="0">
                <a:solidFill>
                  <a:srgbClr val="404040"/>
                </a:solidFill>
                <a:effectLst/>
                <a:latin typeface="Times New Roman" panose="02020603050405020304" pitchFamily="18" charset="0"/>
                <a:cs typeface="Times New Roman" panose="02020603050405020304" pitchFamily="18" charset="0"/>
              </a:rPr>
              <a:t>companies</a:t>
            </a:r>
            <a:r>
              <a:rPr lang="en-US" sz="2000" b="0" i="1" dirty="0">
                <a:solidFill>
                  <a:srgbClr val="404040"/>
                </a:solidFill>
                <a:effectLst/>
                <a:latin typeface="Times New Roman" panose="02020603050405020304" pitchFamily="18" charset="0"/>
                <a:cs typeface="Times New Roman" panose="02020603050405020304" pitchFamily="18" charset="0"/>
              </a:rPr>
              <a:t> </a:t>
            </a:r>
            <a:r>
              <a:rPr lang="en-US" sz="2000" b="0" i="0" dirty="0">
                <a:solidFill>
                  <a:srgbClr val="404040"/>
                </a:solidFill>
                <a:effectLst/>
                <a:latin typeface="Times New Roman" panose="02020603050405020304" pitchFamily="18" charset="0"/>
                <a:cs typeface="Times New Roman" panose="02020603050405020304" pitchFamily="18" charset="0"/>
              </a:rPr>
              <a:t>in the S&amp;P 500 is around </a:t>
            </a:r>
            <a:r>
              <a:rPr lang="en-US" sz="2000" b="1" i="1" dirty="0">
                <a:solidFill>
                  <a:srgbClr val="404040"/>
                </a:solidFill>
                <a:effectLst/>
                <a:latin typeface="Times New Roman" panose="02020603050405020304" pitchFamily="18" charset="0"/>
                <a:cs typeface="Times New Roman" panose="02020603050405020304" pitchFamily="18" charset="0"/>
              </a:rPr>
              <a:t>13%,</a:t>
            </a:r>
            <a:r>
              <a:rPr lang="en-US" sz="2000" b="0" i="1" dirty="0">
                <a:solidFill>
                  <a:srgbClr val="404040"/>
                </a:solidFill>
                <a:effectLst/>
                <a:latin typeface="Times New Roman" panose="02020603050405020304" pitchFamily="18" charset="0"/>
                <a:cs typeface="Times New Roman" panose="02020603050405020304" pitchFamily="18" charset="0"/>
              </a:rPr>
              <a:t> </a:t>
            </a:r>
            <a:r>
              <a:rPr lang="en-US" sz="2000" b="0" i="0" dirty="0">
                <a:solidFill>
                  <a:srgbClr val="404040"/>
                </a:solidFill>
                <a:effectLst/>
                <a:latin typeface="Times New Roman" panose="02020603050405020304" pitchFamily="18" charset="0"/>
                <a:cs typeface="Times New Roman" panose="02020603050405020304" pitchFamily="18" charset="0"/>
              </a:rPr>
              <a:t>while the average for </a:t>
            </a:r>
            <a:r>
              <a:rPr lang="en-US" sz="2000" b="1" i="1" dirty="0">
                <a:solidFill>
                  <a:srgbClr val="404040"/>
                </a:solidFill>
                <a:effectLst/>
                <a:latin typeface="Times New Roman" panose="02020603050405020304" pitchFamily="18" charset="0"/>
                <a:cs typeface="Times New Roman" panose="02020603050405020304" pitchFamily="18" charset="0"/>
              </a:rPr>
              <a:t>retail</a:t>
            </a:r>
            <a:r>
              <a:rPr lang="en-US" sz="2000" b="0" i="1" dirty="0">
                <a:solidFill>
                  <a:srgbClr val="404040"/>
                </a:solidFill>
                <a:effectLst/>
                <a:latin typeface="Times New Roman" panose="02020603050405020304" pitchFamily="18" charset="0"/>
                <a:cs typeface="Times New Roman" panose="02020603050405020304" pitchFamily="18" charset="0"/>
              </a:rPr>
              <a:t> </a:t>
            </a:r>
            <a:r>
              <a:rPr lang="en-US" sz="2000" b="1" i="1" dirty="0">
                <a:solidFill>
                  <a:srgbClr val="404040"/>
                </a:solidFill>
                <a:effectLst/>
                <a:latin typeface="Times New Roman" panose="02020603050405020304" pitchFamily="18" charset="0"/>
                <a:cs typeface="Times New Roman" panose="02020603050405020304" pitchFamily="18" charset="0"/>
              </a:rPr>
              <a:t>companies</a:t>
            </a:r>
            <a:r>
              <a:rPr lang="en-US" sz="2000" b="0" i="1" dirty="0">
                <a:solidFill>
                  <a:srgbClr val="404040"/>
                </a:solidFill>
                <a:effectLst/>
                <a:latin typeface="Times New Roman" panose="02020603050405020304" pitchFamily="18" charset="0"/>
                <a:cs typeface="Times New Roman" panose="02020603050405020304" pitchFamily="18" charset="0"/>
              </a:rPr>
              <a:t> </a:t>
            </a:r>
            <a:r>
              <a:rPr lang="en-US" sz="2000" b="0" i="0" dirty="0">
                <a:solidFill>
                  <a:srgbClr val="404040"/>
                </a:solidFill>
                <a:effectLst/>
                <a:latin typeface="Times New Roman" panose="02020603050405020304" pitchFamily="18" charset="0"/>
                <a:cs typeface="Times New Roman" panose="02020603050405020304" pitchFamily="18" charset="0"/>
              </a:rPr>
              <a:t>is about </a:t>
            </a:r>
            <a:r>
              <a:rPr lang="en-US" sz="2000" b="1" i="1" dirty="0">
                <a:solidFill>
                  <a:srgbClr val="404040"/>
                </a:solidFill>
                <a:effectLst/>
                <a:latin typeface="Times New Roman" panose="02020603050405020304" pitchFamily="18" charset="0"/>
                <a:cs typeface="Times New Roman" panose="02020603050405020304" pitchFamily="18" charset="0"/>
              </a:rPr>
              <a:t>3%.</a:t>
            </a:r>
            <a:r>
              <a:rPr lang="en-US" sz="2000" b="0" i="1" dirty="0">
                <a:solidFill>
                  <a:srgbClr val="404040"/>
                </a:solidFill>
                <a:effectLst/>
                <a:latin typeface="Times New Roman" panose="02020603050405020304" pitchFamily="18" charset="0"/>
                <a:cs typeface="Times New Roman" panose="02020603050405020304" pitchFamily="18" charset="0"/>
              </a:rPr>
              <a:t> </a:t>
            </a:r>
            <a:r>
              <a:rPr lang="en-US" sz="2000" b="0" i="0" dirty="0">
                <a:solidFill>
                  <a:srgbClr val="404040"/>
                </a:solidFill>
                <a:effectLst/>
                <a:latin typeface="Times New Roman" panose="02020603050405020304" pitchFamily="18" charset="0"/>
                <a:cs typeface="Times New Roman" panose="02020603050405020304" pitchFamily="18" charset="0"/>
              </a:rPr>
              <a:t>However, it is important to remember that benchmarks vary greatly by industry and by company size, so it is important to compare apples to apples.</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AF0BB2A-9F94-B4F3-957B-F2C03176E883}"/>
              </a:ext>
            </a:extLst>
          </p:cNvPr>
          <p:cNvPicPr>
            <a:picLocks noChangeAspect="1"/>
          </p:cNvPicPr>
          <p:nvPr/>
        </p:nvPicPr>
        <p:blipFill>
          <a:blip r:embed="rId2"/>
          <a:stretch>
            <a:fillRect/>
          </a:stretch>
        </p:blipFill>
        <p:spPr>
          <a:xfrm>
            <a:off x="7658173" y="3062748"/>
            <a:ext cx="3718187" cy="2856272"/>
          </a:xfrm>
          <a:prstGeom prst="rect">
            <a:avLst/>
          </a:prstGeom>
        </p:spPr>
      </p:pic>
      <p:sp>
        <p:nvSpPr>
          <p:cNvPr id="10" name="TextBox 9">
            <a:extLst>
              <a:ext uri="{FF2B5EF4-FFF2-40B4-BE49-F238E27FC236}">
                <a16:creationId xmlns:a16="http://schemas.microsoft.com/office/drawing/2014/main" id="{428B9715-1EC6-C3C1-EEBB-B95B447E085B}"/>
              </a:ext>
            </a:extLst>
          </p:cNvPr>
          <p:cNvSpPr txBox="1"/>
          <p:nvPr/>
        </p:nvSpPr>
        <p:spPr>
          <a:xfrm>
            <a:off x="7658173" y="6027003"/>
            <a:ext cx="3806241" cy="784830"/>
          </a:xfrm>
          <a:prstGeom prst="rect">
            <a:avLst/>
          </a:prstGeom>
          <a:noFill/>
        </p:spPr>
        <p:txBody>
          <a:bodyPr wrap="square" rtlCol="0">
            <a:spAutoFit/>
          </a:bodyPr>
          <a:lstStyle/>
          <a:p>
            <a:pPr algn="ctr"/>
            <a:r>
              <a:rPr lang="en-IN" sz="1500" i="1" dirty="0">
                <a:latin typeface="Times New Roman" panose="02020603050405020304" pitchFamily="18" charset="0"/>
                <a:cs typeface="Times New Roman" panose="02020603050405020304" pitchFamily="18" charset="0"/>
              </a:rPr>
              <a:t>Fig shows that the R&amp;D expense rate  for financially healthy companies are significantly higher than that of Bankrupt companies</a:t>
            </a:r>
          </a:p>
        </p:txBody>
      </p:sp>
    </p:spTree>
    <p:extLst>
      <p:ext uri="{BB962C8B-B14F-4D97-AF65-F5344CB8AC3E}">
        <p14:creationId xmlns:p14="http://schemas.microsoft.com/office/powerpoint/2010/main" val="80028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96C59F8-B9BF-02FD-A5A1-72D1A36F2438}"/>
              </a:ext>
            </a:extLst>
          </p:cNvPr>
          <p:cNvSpPr txBox="1">
            <a:spLocks/>
          </p:cNvSpPr>
          <p:nvPr/>
        </p:nvSpPr>
        <p:spPr>
          <a:xfrm>
            <a:off x="1629229" y="212033"/>
            <a:ext cx="10018713" cy="267031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latin typeface="Times New Roman" panose="02020603050405020304" pitchFamily="18" charset="0"/>
                <a:cs typeface="Times New Roman" panose="02020603050405020304" pitchFamily="18" charset="0"/>
              </a:rPr>
              <a:t>Cash Reinvestment Ratio:</a:t>
            </a:r>
            <a:endParaRPr lang="en-US" dirty="0">
              <a:latin typeface="Times New Roman" panose="02020603050405020304" pitchFamily="18" charset="0"/>
              <a:cs typeface="Times New Roman" panose="02020603050405020304" pitchFamily="18" charset="0"/>
            </a:endParaRP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Cash reinvestment ratio is a valuation metric that measures the percentage of annual cash flow that the company invests back into the business. A high ratio implies that the company has the potential for significant growth and expansion in the future, signaling efficient operations. A low ratio suggests that the company is stable in its activities and probably has grown to its full capacity. </a:t>
            </a:r>
            <a:r>
              <a:rPr lang="en-US" sz="2000" b="0" i="0" dirty="0">
                <a:solidFill>
                  <a:srgbClr val="111111"/>
                </a:solidFill>
                <a:effectLst/>
                <a:latin typeface="Times New Roman" panose="02020603050405020304" pitchFamily="18" charset="0"/>
                <a:cs typeface="Times New Roman" panose="02020603050405020304" pitchFamily="18" charset="0"/>
              </a:rPr>
              <a:t>A good cash reinvestment ratio can vary depending on the industry and stage of growth of the company. Generally, a ratio </a:t>
            </a:r>
            <a:r>
              <a:rPr lang="en-US" sz="2000" b="1" i="0" dirty="0">
                <a:solidFill>
                  <a:srgbClr val="111111"/>
                </a:solidFill>
                <a:effectLst/>
                <a:latin typeface="Times New Roman" panose="02020603050405020304" pitchFamily="18" charset="0"/>
                <a:cs typeface="Times New Roman" panose="02020603050405020304" pitchFamily="18" charset="0"/>
              </a:rPr>
              <a:t>above 50%</a:t>
            </a:r>
            <a:r>
              <a:rPr lang="en-US" sz="2000" b="0" i="0" dirty="0">
                <a:solidFill>
                  <a:srgbClr val="111111"/>
                </a:solidFill>
                <a:effectLst/>
                <a:latin typeface="Times New Roman" panose="02020603050405020304" pitchFamily="18" charset="0"/>
                <a:cs typeface="Times New Roman" panose="02020603050405020304" pitchFamily="18" charset="0"/>
              </a:rPr>
              <a:t> is considered good.</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US" sz="2000" b="0" i="0" dirty="0">
              <a:solidFill>
                <a:srgbClr val="000000"/>
              </a:solidFill>
              <a:effectLst/>
              <a:latin typeface="Helvetica Now Display"/>
            </a:endParaRPr>
          </a:p>
          <a:p>
            <a:pPr marL="0" indent="0">
              <a:buFont typeface="Arial"/>
              <a:buNone/>
            </a:pPr>
            <a:endParaRPr lang="en-IN" sz="20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7D5DAF54-5255-C438-1170-ECF21A0E05FC}"/>
              </a:ext>
            </a:extLst>
          </p:cNvPr>
          <p:cNvSpPr txBox="1">
            <a:spLocks/>
          </p:cNvSpPr>
          <p:nvPr/>
        </p:nvSpPr>
        <p:spPr>
          <a:xfrm>
            <a:off x="1620811" y="3052015"/>
            <a:ext cx="5734145" cy="3050611"/>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b="1" i="0" dirty="0">
                <a:effectLst/>
                <a:latin typeface="Times New Roman" panose="02020603050405020304" pitchFamily="18" charset="0"/>
                <a:cs typeface="Times New Roman" panose="02020603050405020304" pitchFamily="18" charset="0"/>
              </a:rPr>
              <a:t>Total Asset Growth Rate</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sz="2000" b="0" i="0" dirty="0">
                <a:effectLst/>
                <a:latin typeface="Times New Roman" panose="02020603050405020304" pitchFamily="18" charset="0"/>
                <a:cs typeface="Times New Roman" panose="02020603050405020304" pitchFamily="18" charset="0"/>
              </a:rPr>
              <a:t>The Asset Growth Rate shows how quickly a company has been growing its Assets. It is calculated as a percentage change in Assets over a given period.</a:t>
            </a:r>
          </a:p>
          <a:p>
            <a:pPr marL="0" indent="0">
              <a:buNone/>
            </a:pPr>
            <a:r>
              <a:rPr lang="en-US" sz="2000" i="1" dirty="0">
                <a:solidFill>
                  <a:srgbClr val="000000"/>
                </a:solidFill>
                <a:latin typeface="Times New Roman" panose="02020603050405020304" pitchFamily="18" charset="0"/>
                <a:cs typeface="Times New Roman" panose="02020603050405020304" pitchFamily="18" charset="0"/>
              </a:rPr>
              <a:t>Box plot shows that the </a:t>
            </a:r>
            <a:r>
              <a:rPr lang="en-US" sz="2000" i="1" dirty="0">
                <a:solidFill>
                  <a:srgbClr val="111111"/>
                </a:solidFill>
                <a:latin typeface="Times New Roman" panose="02020603050405020304" pitchFamily="18" charset="0"/>
                <a:cs typeface="Times New Roman" panose="02020603050405020304" pitchFamily="18" charset="0"/>
              </a:rPr>
              <a:t>companies belonging to the Non-Bankrupt category have </a:t>
            </a:r>
            <a:r>
              <a:rPr lang="en-US" sz="2000" i="1" dirty="0">
                <a:solidFill>
                  <a:srgbClr val="000000"/>
                </a:solidFill>
                <a:latin typeface="Times New Roman" panose="02020603050405020304" pitchFamily="18" charset="0"/>
                <a:cs typeface="Times New Roman" panose="02020603050405020304" pitchFamily="18" charset="0"/>
              </a:rPr>
              <a:t>higher </a:t>
            </a:r>
            <a:r>
              <a:rPr lang="en-IN" sz="2000" i="1" dirty="0">
                <a:effectLst/>
                <a:latin typeface="Times New Roman" panose="02020603050405020304" pitchFamily="18" charset="0"/>
                <a:cs typeface="Times New Roman" panose="02020603050405020304" pitchFamily="18" charset="0"/>
              </a:rPr>
              <a:t>Asset Growth Rate and companies at the risk of bankruptcy have lower </a:t>
            </a:r>
            <a:r>
              <a:rPr lang="en-IN" sz="2000" i="1" dirty="0">
                <a:solidFill>
                  <a:srgbClr val="000000"/>
                </a:solidFill>
                <a:latin typeface="Times New Roman" panose="02020603050405020304" pitchFamily="18" charset="0"/>
                <a:cs typeface="Times New Roman" panose="02020603050405020304" pitchFamily="18" charset="0"/>
              </a:rPr>
              <a:t>Asset Growth Rate</a:t>
            </a:r>
            <a:r>
              <a:rPr lang="en-IN" sz="2000" i="1" dirty="0">
                <a:effectLst/>
                <a:latin typeface="Times New Roman" panose="02020603050405020304" pitchFamily="18" charset="0"/>
                <a:cs typeface="Times New Roman" panose="02020603050405020304" pitchFamily="18" charset="0"/>
              </a:rPr>
              <a:t>. </a:t>
            </a:r>
            <a:endParaRPr lang="en-US" sz="2000" i="1" dirty="0">
              <a:solidFill>
                <a:srgbClr val="000000"/>
              </a:solidFill>
              <a:effectLst/>
              <a:latin typeface="Times New Roman" panose="02020603050405020304" pitchFamily="18" charset="0"/>
              <a:cs typeface="Times New Roman" panose="02020603050405020304" pitchFamily="18" charset="0"/>
            </a:endParaRPr>
          </a:p>
          <a:p>
            <a:pPr marL="0" indent="0">
              <a:buFont typeface="Arial"/>
              <a:buNone/>
            </a:pPr>
            <a:endParaRPr lang="en-IN"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9BFCA27E-F12B-C1AB-1A71-B8B3A84353DA}"/>
              </a:ext>
            </a:extLst>
          </p:cNvPr>
          <p:cNvPicPr>
            <a:picLocks noChangeAspect="1"/>
          </p:cNvPicPr>
          <p:nvPr/>
        </p:nvPicPr>
        <p:blipFill>
          <a:blip r:embed="rId3"/>
          <a:stretch>
            <a:fillRect/>
          </a:stretch>
        </p:blipFill>
        <p:spPr>
          <a:xfrm>
            <a:off x="7861851" y="3205849"/>
            <a:ext cx="3686699" cy="3142175"/>
          </a:xfrm>
          <a:prstGeom prst="rect">
            <a:avLst/>
          </a:prstGeom>
        </p:spPr>
      </p:pic>
    </p:spTree>
    <p:extLst>
      <p:ext uri="{BB962C8B-B14F-4D97-AF65-F5344CB8AC3E}">
        <p14:creationId xmlns:p14="http://schemas.microsoft.com/office/powerpoint/2010/main" val="3487620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E5EA3F9-B48F-F535-0CAD-8A611003DD70}"/>
              </a:ext>
            </a:extLst>
          </p:cNvPr>
          <p:cNvSpPr txBox="1">
            <a:spLocks/>
          </p:cNvSpPr>
          <p:nvPr/>
        </p:nvSpPr>
        <p:spPr>
          <a:xfrm>
            <a:off x="1629228" y="271669"/>
            <a:ext cx="6679884" cy="289776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latin typeface="Times New Roman" panose="02020603050405020304" pitchFamily="18" charset="0"/>
                <a:cs typeface="Times New Roman" panose="02020603050405020304" pitchFamily="18" charset="0"/>
              </a:rPr>
              <a:t>Net worth/Assets Ratio:</a:t>
            </a:r>
            <a:endParaRPr lang="en-US" dirty="0">
              <a:latin typeface="Times New Roman" panose="02020603050405020304" pitchFamily="18" charset="0"/>
              <a:cs typeface="Times New Roman" panose="02020603050405020304" pitchFamily="18" charset="0"/>
            </a:endParaRPr>
          </a:p>
          <a:p>
            <a:pPr marL="0" indent="0">
              <a:buNone/>
            </a:pPr>
            <a:r>
              <a:rPr lang="en-US" sz="2000" i="0" dirty="0">
                <a:solidFill>
                  <a:srgbClr val="111111"/>
                </a:solidFill>
                <a:effectLst/>
                <a:latin typeface="Times New Roman" panose="02020603050405020304" pitchFamily="18" charset="0"/>
                <a:cs typeface="Times New Roman" panose="02020603050405020304" pitchFamily="18" charset="0"/>
              </a:rPr>
              <a:t>The net worth ratio is a financial ratio that measures a company’s financial performance, solvency, and asset utilization. </a:t>
            </a:r>
          </a:p>
          <a:p>
            <a:pPr marL="0" indent="0">
              <a:buNone/>
            </a:pPr>
            <a:r>
              <a:rPr lang="en-US" sz="2000" i="1" dirty="0">
                <a:solidFill>
                  <a:srgbClr val="111111"/>
                </a:solidFill>
                <a:latin typeface="Times New Roman" panose="02020603050405020304" pitchFamily="18" charset="0"/>
                <a:cs typeface="Times New Roman" panose="02020603050405020304" pitchFamily="18" charset="0"/>
              </a:rPr>
              <a:t>The Box plot shows that companies belonging to the Non-Bankrupt category have higher Net Worth ratio and companies belonging to the Bankrupt category have lower Net worth ratio.   </a:t>
            </a:r>
            <a:endParaRPr lang="en-IN" sz="2000" i="1" dirty="0">
              <a:latin typeface="Times New Roman" panose="02020603050405020304" pitchFamily="18" charset="0"/>
              <a:cs typeface="Times New Roman" panose="02020603050405020304" pitchFamily="18" charset="0"/>
            </a:endParaRPr>
          </a:p>
          <a:p>
            <a:pPr marL="0" indent="0" algn="l">
              <a:buNone/>
            </a:pPr>
            <a:endParaRPr lang="en-US" sz="2000" i="1" dirty="0">
              <a:solidFill>
                <a:srgbClr val="000000"/>
              </a:solidFill>
              <a:effectLst/>
              <a:latin typeface="Times New Roman" panose="02020603050405020304" pitchFamily="18" charset="0"/>
              <a:cs typeface="Times New Roman" panose="02020603050405020304" pitchFamily="18" charset="0"/>
            </a:endParaRPr>
          </a:p>
          <a:p>
            <a:pPr marL="0" indent="0">
              <a:buFont typeface="Arial"/>
              <a:buNone/>
            </a:pP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584D97A-F34C-7C4E-E552-557FAE40BE2A}"/>
              </a:ext>
            </a:extLst>
          </p:cNvPr>
          <p:cNvPicPr>
            <a:picLocks noChangeAspect="1"/>
          </p:cNvPicPr>
          <p:nvPr/>
        </p:nvPicPr>
        <p:blipFill>
          <a:blip r:embed="rId2"/>
          <a:stretch>
            <a:fillRect/>
          </a:stretch>
        </p:blipFill>
        <p:spPr>
          <a:xfrm>
            <a:off x="8408504" y="197765"/>
            <a:ext cx="3263928" cy="2897765"/>
          </a:xfrm>
          <a:prstGeom prst="rect">
            <a:avLst/>
          </a:prstGeom>
        </p:spPr>
      </p:pic>
      <p:sp>
        <p:nvSpPr>
          <p:cNvPr id="3" name="TextBox 2">
            <a:extLst>
              <a:ext uri="{FF2B5EF4-FFF2-40B4-BE49-F238E27FC236}">
                <a16:creationId xmlns:a16="http://schemas.microsoft.com/office/drawing/2014/main" id="{0EDF29A3-0464-2F30-F7DD-4534528C17E9}"/>
              </a:ext>
            </a:extLst>
          </p:cNvPr>
          <p:cNvSpPr txBox="1"/>
          <p:nvPr/>
        </p:nvSpPr>
        <p:spPr>
          <a:xfrm>
            <a:off x="8722996" y="2937521"/>
            <a:ext cx="6097656" cy="646331"/>
          </a:xfrm>
          <a:prstGeom prst="rect">
            <a:avLst/>
          </a:prstGeom>
          <a:noFill/>
        </p:spPr>
        <p:txBody>
          <a:bodyPr wrap="square">
            <a:spAutoFit/>
          </a:bodyPr>
          <a:lstStyle/>
          <a:p>
            <a:br>
              <a:rPr lang="en-US" b="0" i="0" dirty="0">
                <a:solidFill>
                  <a:srgbClr val="444444"/>
                </a:solidFill>
                <a:effectLst/>
                <a:highlight>
                  <a:srgbClr val="F5F5F5"/>
                </a:highlight>
                <a:latin typeface="Roboto" panose="02000000000000000000" pitchFamily="2" charset="0"/>
              </a:rPr>
            </a:br>
            <a:endParaRPr lang="en-IN" dirty="0"/>
          </a:p>
        </p:txBody>
      </p:sp>
      <p:sp>
        <p:nvSpPr>
          <p:cNvPr id="5" name="Content Placeholder 2">
            <a:extLst>
              <a:ext uri="{FF2B5EF4-FFF2-40B4-BE49-F238E27FC236}">
                <a16:creationId xmlns:a16="http://schemas.microsoft.com/office/drawing/2014/main" id="{535F16CC-95DE-7C95-223C-B996F881579E}"/>
              </a:ext>
            </a:extLst>
          </p:cNvPr>
          <p:cNvSpPr txBox="1">
            <a:spLocks/>
          </p:cNvSpPr>
          <p:nvPr/>
        </p:nvSpPr>
        <p:spPr>
          <a:xfrm>
            <a:off x="1629228" y="3762469"/>
            <a:ext cx="10387181" cy="202210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latin typeface="Times New Roman" panose="02020603050405020304" pitchFamily="18" charset="0"/>
                <a:cs typeface="Times New Roman" panose="02020603050405020304" pitchFamily="18" charset="0"/>
              </a:rPr>
              <a:t>Current asset/Liability Ratio :</a:t>
            </a:r>
          </a:p>
          <a:p>
            <a:pPr marL="0" indent="0">
              <a:buNone/>
            </a:pPr>
            <a:r>
              <a:rPr lang="en-US" sz="2000" dirty="0">
                <a:solidFill>
                  <a:srgbClr val="111111"/>
                </a:solidFill>
                <a:latin typeface="Times New Roman" panose="02020603050405020304" pitchFamily="18" charset="0"/>
                <a:cs typeface="Times New Roman" panose="02020603050405020304" pitchFamily="18" charset="0"/>
              </a:rPr>
              <a:t>The current asset/liability ratio, also known as the working capital ratio, is a measure of a business's capability to meet its short-term obligations that are due within a year. It is calculated by dividing current assets by current liabilities. A good current ratio is typically considered to be anywhere between 1.5 and 3.</a:t>
            </a:r>
          </a:p>
          <a:p>
            <a:pPr marL="0" indent="0">
              <a:buFont typeface="Arial"/>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7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1CE3-7DFD-0400-2AC6-AAB339F5FCC0}"/>
              </a:ext>
            </a:extLst>
          </p:cNvPr>
          <p:cNvSpPr>
            <a:spLocks noGrp="1"/>
          </p:cNvSpPr>
          <p:nvPr>
            <p:ph type="title"/>
          </p:nvPr>
        </p:nvSpPr>
        <p:spPr>
          <a:xfrm>
            <a:off x="1484310" y="420329"/>
            <a:ext cx="10018713" cy="956187"/>
          </a:xfrm>
        </p:spPr>
        <p:txBody>
          <a:bodyPr>
            <a:normAutofit/>
          </a:bodyPr>
          <a:lstStyle/>
          <a:p>
            <a:r>
              <a:rPr lang="en-IN" sz="54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6BCA269-0488-CD68-BA40-8D2994AA6307}"/>
              </a:ext>
            </a:extLst>
          </p:cNvPr>
          <p:cNvSpPr>
            <a:spLocks noGrp="1"/>
          </p:cNvSpPr>
          <p:nvPr>
            <p:ph idx="1"/>
          </p:nvPr>
        </p:nvSpPr>
        <p:spPr>
          <a:xfrm>
            <a:off x="1484310" y="1956619"/>
            <a:ext cx="10018713" cy="4591665"/>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Significance of Bankruptcy prediction</a:t>
            </a:r>
          </a:p>
          <a:p>
            <a:r>
              <a:rPr lang="en-IN" dirty="0">
                <a:latin typeface="Times New Roman" panose="02020603050405020304" pitchFamily="18" charset="0"/>
                <a:cs typeface="Times New Roman" panose="02020603050405020304" pitchFamily="18" charset="0"/>
              </a:rPr>
              <a:t>Project AIM </a:t>
            </a:r>
          </a:p>
          <a:p>
            <a:r>
              <a:rPr lang="en-IN" dirty="0">
                <a:latin typeface="Times New Roman" panose="02020603050405020304" pitchFamily="18" charset="0"/>
                <a:cs typeface="Times New Roman" panose="02020603050405020304" pitchFamily="18" charset="0"/>
              </a:rPr>
              <a:t>Dataset</a:t>
            </a:r>
          </a:p>
          <a:p>
            <a:r>
              <a:rPr lang="en-IN" dirty="0">
                <a:latin typeface="Times New Roman" panose="02020603050405020304" pitchFamily="18" charset="0"/>
                <a:cs typeface="Times New Roman" panose="02020603050405020304" pitchFamily="18" charset="0"/>
              </a:rPr>
              <a:t>Project Pipeline </a:t>
            </a:r>
          </a:p>
          <a:p>
            <a:r>
              <a:rPr lang="en-IN" dirty="0">
                <a:latin typeface="Times New Roman" panose="02020603050405020304" pitchFamily="18" charset="0"/>
                <a:cs typeface="Times New Roman" panose="02020603050405020304" pitchFamily="18" charset="0"/>
              </a:rPr>
              <a:t>Data Quality Assessment </a:t>
            </a:r>
          </a:p>
          <a:p>
            <a:r>
              <a:rPr lang="en-IN" dirty="0">
                <a:latin typeface="Times New Roman" panose="02020603050405020304" pitchFamily="18" charset="0"/>
                <a:cs typeface="Times New Roman" panose="02020603050405020304" pitchFamily="18" charset="0"/>
              </a:rPr>
              <a:t>Data Preparation</a:t>
            </a:r>
          </a:p>
          <a:p>
            <a:r>
              <a:rPr lang="en-IN" dirty="0">
                <a:latin typeface="Times New Roman" panose="02020603050405020304" pitchFamily="18" charset="0"/>
                <a:cs typeface="Times New Roman" panose="02020603050405020304" pitchFamily="18" charset="0"/>
              </a:rPr>
              <a:t>Analysis about Financial Ratios</a:t>
            </a:r>
          </a:p>
          <a:p>
            <a:r>
              <a:rPr lang="en-IN" dirty="0">
                <a:latin typeface="Times New Roman" panose="02020603050405020304" pitchFamily="18" charset="0"/>
                <a:cs typeface="Times New Roman" panose="02020603050405020304" pitchFamily="18" charset="0"/>
              </a:rPr>
              <a:t>Modelling Pipeline</a:t>
            </a:r>
          </a:p>
          <a:p>
            <a:r>
              <a:rPr lang="en-IN" dirty="0">
                <a:latin typeface="Times New Roman" panose="02020603050405020304" pitchFamily="18" charset="0"/>
                <a:cs typeface="Times New Roman" panose="02020603050405020304" pitchFamily="18" charset="0"/>
              </a:rPr>
              <a:t>Model Evaluation</a:t>
            </a:r>
          </a:p>
          <a:p>
            <a:endParaRPr lang="en-IN" dirty="0"/>
          </a:p>
          <a:p>
            <a:endParaRPr lang="en-IN" dirty="0"/>
          </a:p>
        </p:txBody>
      </p:sp>
    </p:spTree>
    <p:extLst>
      <p:ext uri="{BB962C8B-B14F-4D97-AF65-F5344CB8AC3E}">
        <p14:creationId xmlns:p14="http://schemas.microsoft.com/office/powerpoint/2010/main" val="3457745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854C89-F480-97B0-79FB-58C5C459146D}"/>
              </a:ext>
            </a:extLst>
          </p:cNvPr>
          <p:cNvSpPr txBox="1">
            <a:spLocks/>
          </p:cNvSpPr>
          <p:nvPr/>
        </p:nvSpPr>
        <p:spPr>
          <a:xfrm>
            <a:off x="1629228" y="271669"/>
            <a:ext cx="10347424" cy="2242931"/>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latin typeface="Times New Roman" panose="02020603050405020304" pitchFamily="18" charset="0"/>
                <a:cs typeface="Times New Roman" panose="02020603050405020304" pitchFamily="18" charset="0"/>
              </a:rPr>
              <a:t>Quick Ratio:</a:t>
            </a:r>
            <a:endParaRPr lang="en-US"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Quick Ratio, also known as the Acid-test or Liquidity ratio, measures the ability of a business to pay its short-term liabilities by having assets that are readily convertible into cash. These assets are, namely, cash, marketable, securities and account receivable. The higher the quick ratio, the better a company's liquidity and financial health. A company with a </a:t>
            </a:r>
            <a:r>
              <a:rPr lang="en-US" sz="2000" b="1" i="1" dirty="0">
                <a:latin typeface="Times New Roman" panose="02020603050405020304" pitchFamily="18" charset="0"/>
                <a:cs typeface="Times New Roman" panose="02020603050405020304" pitchFamily="18" charset="0"/>
              </a:rPr>
              <a:t>quick ratio of 1 and above </a:t>
            </a:r>
            <a:r>
              <a:rPr lang="en-US" sz="2000" dirty="0">
                <a:latin typeface="Times New Roman" panose="02020603050405020304" pitchFamily="18" charset="0"/>
                <a:cs typeface="Times New Roman" panose="02020603050405020304" pitchFamily="18" charset="0"/>
              </a:rPr>
              <a:t>has enough liquid assets to fully cover its debts.</a:t>
            </a:r>
          </a:p>
          <a:p>
            <a:pPr marL="0" indent="0">
              <a:buNone/>
            </a:pPr>
            <a:endParaRPr lang="en-US" sz="2000" dirty="0">
              <a:latin typeface="Times New Roman" panose="02020603050405020304" pitchFamily="18" charset="0"/>
              <a:cs typeface="Times New Roman" panose="02020603050405020304" pitchFamily="18" charset="0"/>
            </a:endParaRPr>
          </a:p>
          <a:p>
            <a:pPr marL="0" indent="0">
              <a:buFont typeface="Arial"/>
              <a:buNone/>
            </a:pP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51E673-3802-AA1E-B29A-4B5D804105EE}"/>
              </a:ext>
            </a:extLst>
          </p:cNvPr>
          <p:cNvSpPr txBox="1">
            <a:spLocks/>
          </p:cNvSpPr>
          <p:nvPr/>
        </p:nvSpPr>
        <p:spPr>
          <a:xfrm>
            <a:off x="1629228" y="2097156"/>
            <a:ext cx="10257972" cy="117281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a:buNone/>
            </a:pPr>
            <a:endParaRPr lang="en-US" sz="2000" dirty="0">
              <a:highlight>
                <a:srgbClr val="FFFFFF"/>
              </a:highlight>
              <a:latin typeface="Times New Roman" panose="02020603050405020304" pitchFamily="18" charset="0"/>
              <a:cs typeface="Times New Roman" panose="02020603050405020304" pitchFamily="18" charset="0"/>
            </a:endParaRPr>
          </a:p>
          <a:p>
            <a:pPr marL="0" indent="0" algn="l">
              <a:buNone/>
            </a:pPr>
            <a:r>
              <a:rPr lang="en-US" sz="2000" dirty="0">
                <a:latin typeface="Times New Roman" panose="02020603050405020304" pitchFamily="18" charset="0"/>
                <a:cs typeface="Times New Roman" panose="02020603050405020304" pitchFamily="18" charset="0"/>
              </a:rPr>
              <a:t>The Quick Ratio Formula:</a:t>
            </a:r>
          </a:p>
          <a:p>
            <a:pPr marL="0" indent="0" algn="ctr">
              <a:buNone/>
            </a:pPr>
            <a:r>
              <a:rPr lang="en-US" sz="1800" b="1" i="1" dirty="0">
                <a:latin typeface="Times New Roman" panose="02020603050405020304" pitchFamily="18" charset="0"/>
                <a:cs typeface="Times New Roman" panose="02020603050405020304" pitchFamily="18" charset="0"/>
              </a:rPr>
              <a:t>Quick Ratio = [Cash &amp; equivalents + marketable securities + accounts receivable] / Current liabilities</a:t>
            </a:r>
          </a:p>
          <a:p>
            <a:pPr marL="0" indent="0">
              <a:buFont typeface="Arial"/>
              <a:buNone/>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72FCBB-BB84-E9D8-7969-E109586478D6}"/>
              </a:ext>
            </a:extLst>
          </p:cNvPr>
          <p:cNvSpPr txBox="1"/>
          <p:nvPr/>
        </p:nvSpPr>
        <p:spPr>
          <a:xfrm>
            <a:off x="1708740" y="381627"/>
            <a:ext cx="6097656" cy="1015663"/>
          </a:xfrm>
          <a:prstGeom prst="rect">
            <a:avLst/>
          </a:prstGeom>
          <a:noFill/>
        </p:spPr>
        <p:txBody>
          <a:bodyPr wrap="square">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854C26CF-8021-C49C-0A17-D71428CAF34F}"/>
              </a:ext>
            </a:extLst>
          </p:cNvPr>
          <p:cNvSpPr txBox="1">
            <a:spLocks/>
          </p:cNvSpPr>
          <p:nvPr/>
        </p:nvSpPr>
        <p:spPr>
          <a:xfrm>
            <a:off x="1708740" y="3721700"/>
            <a:ext cx="10347424" cy="193366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Interest expense Ratio</a:t>
            </a:r>
            <a:r>
              <a:rPr lang="en-US" b="1"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Interest expense ratio is a measure of how much interest a company pays on its debt relative to its income or assets.</a:t>
            </a:r>
            <a:r>
              <a:rPr lang="en-US" sz="2000" b="0" i="0" dirty="0">
                <a:solidFill>
                  <a:srgbClr val="111111"/>
                </a:solidFill>
                <a:effectLst/>
                <a:latin typeface="-apple-system"/>
              </a:rPr>
              <a:t> </a:t>
            </a:r>
            <a:r>
              <a:rPr lang="en-US" sz="2000" i="1" dirty="0">
                <a:latin typeface="Times New Roman" panose="02020603050405020304" pitchFamily="18" charset="0"/>
                <a:cs typeface="Times New Roman" panose="02020603050405020304" pitchFamily="18" charset="0"/>
              </a:rPr>
              <a:t>The lower the Interest-Expense ratio percentage, the stronger the ratio. A business or farm should be no higher than 5% to be considered strong.</a:t>
            </a:r>
          </a:p>
          <a:p>
            <a:pPr marL="0" indent="0">
              <a:buFont typeface="Arial"/>
              <a:buNone/>
            </a:pPr>
            <a:endParaRPr lang="en-IN" sz="20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C47D380A-D36D-8845-2596-C0CF83113606}"/>
              </a:ext>
            </a:extLst>
          </p:cNvPr>
          <p:cNvSpPr txBox="1">
            <a:spLocks/>
          </p:cNvSpPr>
          <p:nvPr/>
        </p:nvSpPr>
        <p:spPr>
          <a:xfrm>
            <a:off x="1629228" y="4924333"/>
            <a:ext cx="10257972" cy="117281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a:buNone/>
            </a:pPr>
            <a:endParaRPr lang="en-US" sz="2000" dirty="0">
              <a:highlight>
                <a:srgbClr val="FFFFFF"/>
              </a:highlight>
              <a:latin typeface="Times New Roman" panose="02020603050405020304" pitchFamily="18" charset="0"/>
              <a:cs typeface="Times New Roman" panose="02020603050405020304" pitchFamily="18" charset="0"/>
            </a:endParaRPr>
          </a:p>
          <a:p>
            <a:pPr marL="0" indent="0" algn="l">
              <a:buNone/>
            </a:pPr>
            <a:r>
              <a:rPr lang="en-US" sz="2000" dirty="0">
                <a:latin typeface="Times New Roman" panose="02020603050405020304" pitchFamily="18" charset="0"/>
                <a:cs typeface="Times New Roman" panose="02020603050405020304" pitchFamily="18" charset="0"/>
              </a:rPr>
              <a:t>The Interest expense ratio Formula:</a:t>
            </a:r>
          </a:p>
          <a:p>
            <a:pPr marL="0" indent="0" algn="ctr">
              <a:buNone/>
            </a:pPr>
            <a:r>
              <a:rPr lang="en-US" sz="1800" b="1" i="1" dirty="0">
                <a:latin typeface="Times New Roman" panose="02020603050405020304" pitchFamily="18" charset="0"/>
                <a:cs typeface="Times New Roman" panose="02020603050405020304" pitchFamily="18" charset="0"/>
              </a:rPr>
              <a:t>Interest expense ratio =  Interest expense / Gross Income</a:t>
            </a:r>
          </a:p>
          <a:p>
            <a:pPr marL="0" indent="0">
              <a:buFont typeface="Arial"/>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602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D793509-E0F3-85E6-D7CC-87139946796C}"/>
              </a:ext>
            </a:extLst>
          </p:cNvPr>
          <p:cNvSpPr txBox="1">
            <a:spLocks/>
          </p:cNvSpPr>
          <p:nvPr/>
        </p:nvSpPr>
        <p:spPr>
          <a:xfrm>
            <a:off x="1718680" y="614578"/>
            <a:ext cx="10148642" cy="178457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latin typeface="Times New Roman" panose="02020603050405020304" pitchFamily="18" charset="0"/>
                <a:cs typeface="Times New Roman" panose="02020603050405020304" pitchFamily="18" charset="0"/>
              </a:rPr>
              <a:t>Debt Ratio :</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The debt ratio is the ratio of a company's debts to its assets arrived at by dividing the sum of all its liabilities by the sum of all its assets. The debt ratio is a measurement of how much of a company's assets are financed by debt; in other words, its financial leverage. </a:t>
            </a:r>
            <a:endParaRPr lang="en-IN" sz="2000" dirty="0">
              <a:solidFill>
                <a:srgbClr val="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E96002F-F3CA-1B2A-7ED2-28C67B302736}"/>
              </a:ext>
            </a:extLst>
          </p:cNvPr>
          <p:cNvPicPr>
            <a:picLocks noChangeAspect="1"/>
          </p:cNvPicPr>
          <p:nvPr/>
        </p:nvPicPr>
        <p:blipFill>
          <a:blip r:embed="rId2"/>
          <a:stretch>
            <a:fillRect/>
          </a:stretch>
        </p:blipFill>
        <p:spPr>
          <a:xfrm>
            <a:off x="7977127" y="2355574"/>
            <a:ext cx="3999525" cy="3627781"/>
          </a:xfrm>
          <a:prstGeom prst="rect">
            <a:avLst/>
          </a:prstGeom>
        </p:spPr>
      </p:pic>
      <p:sp>
        <p:nvSpPr>
          <p:cNvPr id="8" name="TextBox 7">
            <a:extLst>
              <a:ext uri="{FF2B5EF4-FFF2-40B4-BE49-F238E27FC236}">
                <a16:creationId xmlns:a16="http://schemas.microsoft.com/office/drawing/2014/main" id="{4467E84A-9EDD-53D1-8CDA-CB73A46AC672}"/>
              </a:ext>
            </a:extLst>
          </p:cNvPr>
          <p:cNvSpPr txBox="1"/>
          <p:nvPr/>
        </p:nvSpPr>
        <p:spPr>
          <a:xfrm>
            <a:off x="1718680" y="4169465"/>
            <a:ext cx="6097656" cy="1600438"/>
          </a:xfrm>
          <a:prstGeom prst="rect">
            <a:avLst/>
          </a:prstGeom>
          <a:noFill/>
        </p:spPr>
        <p:txBody>
          <a:bodyPr wrap="square">
            <a:spAutoFit/>
          </a:bodyPr>
          <a:lstStyle/>
          <a:p>
            <a:pPr marL="0" indent="0">
              <a:buNone/>
            </a:pPr>
            <a:r>
              <a:rPr lang="en-US" sz="2000" i="1" dirty="0">
                <a:solidFill>
                  <a:srgbClr val="111111"/>
                </a:solidFill>
                <a:latin typeface="Times New Roman" panose="02020603050405020304" pitchFamily="18" charset="0"/>
                <a:cs typeface="Times New Roman" panose="02020603050405020304" pitchFamily="18" charset="0"/>
              </a:rPr>
              <a:t>The Box plot shows that the companies belonging to the Non-Bankrupt category have higher Net Worth ratio and companies belonging to the Bankrupt category have lower Net worth ratio.   </a:t>
            </a:r>
            <a:endParaRPr lang="en-IN" sz="2000" i="1" dirty="0">
              <a:latin typeface="Times New Roman" panose="02020603050405020304" pitchFamily="18" charset="0"/>
              <a:cs typeface="Times New Roman" panose="02020603050405020304" pitchFamily="18" charset="0"/>
            </a:endParaRPr>
          </a:p>
          <a:p>
            <a:pPr marL="0" indent="0" algn="l">
              <a:buNone/>
            </a:pPr>
            <a:endParaRPr lang="en-US" sz="1800" i="1" dirty="0">
              <a:solidFill>
                <a:srgbClr val="000000"/>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8308A00-43CE-0A10-330D-C39AC44E3165}"/>
              </a:ext>
            </a:extLst>
          </p:cNvPr>
          <p:cNvSpPr txBox="1"/>
          <p:nvPr/>
        </p:nvSpPr>
        <p:spPr>
          <a:xfrm>
            <a:off x="1718680" y="2491469"/>
            <a:ext cx="6097656" cy="1323439"/>
          </a:xfrm>
          <a:prstGeom prst="rect">
            <a:avLst/>
          </a:prstGeom>
          <a:noFill/>
        </p:spPr>
        <p:txBody>
          <a:bodyPr wrap="square">
            <a:spAutoFit/>
          </a:bodyPr>
          <a:lstStyle/>
          <a:p>
            <a:pPr marL="0" indent="0">
              <a:buNone/>
            </a:pPr>
            <a:r>
              <a:rPr lang="en-US" sz="2000" dirty="0">
                <a:solidFill>
                  <a:srgbClr val="000000"/>
                </a:solidFill>
                <a:latin typeface="Times New Roman" panose="02020603050405020304" pitchFamily="18" charset="0"/>
                <a:cs typeface="Times New Roman" panose="02020603050405020304" pitchFamily="18" charset="0"/>
              </a:rPr>
              <a:t>If the ratio is above 1, it shows that a company has more debts than assets, and may be at a greater risk of default. A debt ratio of 0.4 or below is considered better than a ratio of 0.6 and higher.</a:t>
            </a:r>
          </a:p>
        </p:txBody>
      </p:sp>
    </p:spTree>
    <p:extLst>
      <p:ext uri="{BB962C8B-B14F-4D97-AF65-F5344CB8AC3E}">
        <p14:creationId xmlns:p14="http://schemas.microsoft.com/office/powerpoint/2010/main" val="490583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66D9BBC-393C-0864-7676-4B4EC15B26F7}"/>
              </a:ext>
            </a:extLst>
          </p:cNvPr>
          <p:cNvSpPr txBox="1">
            <a:spLocks/>
          </p:cNvSpPr>
          <p:nvPr/>
        </p:nvSpPr>
        <p:spPr>
          <a:xfrm>
            <a:off x="1758436" y="276647"/>
            <a:ext cx="10148642" cy="178075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latin typeface="Times New Roman" panose="02020603050405020304" pitchFamily="18" charset="0"/>
                <a:cs typeface="Times New Roman" panose="02020603050405020304" pitchFamily="18" charset="0"/>
              </a:rPr>
              <a:t>Cash Ratio :</a:t>
            </a:r>
          </a:p>
          <a:p>
            <a:pPr marL="0" indent="0">
              <a:buNone/>
            </a:pPr>
            <a:r>
              <a:rPr lang="en-US" sz="2000" b="0" i="0" dirty="0">
                <a:solidFill>
                  <a:srgbClr val="111111"/>
                </a:solidFill>
                <a:effectLst/>
                <a:latin typeface="Times New Roman" panose="02020603050405020304" pitchFamily="18" charset="0"/>
                <a:cs typeface="Times New Roman" panose="02020603050405020304" pitchFamily="18" charset="0"/>
              </a:rPr>
              <a:t>The cash ratio is a measurement of a company's </a:t>
            </a:r>
            <a:r>
              <a:rPr lang="en-US" sz="2000" dirty="0">
                <a:solidFill>
                  <a:srgbClr val="111111"/>
                </a:solidFill>
                <a:latin typeface="Times New Roman" panose="02020603050405020304" pitchFamily="18" charset="0"/>
                <a:cs typeface="Times New Roman" panose="02020603050405020304" pitchFamily="18" charset="0"/>
              </a:rPr>
              <a:t>liquidity. </a:t>
            </a:r>
            <a:r>
              <a:rPr lang="en-US" sz="2000" b="0" i="0" dirty="0">
                <a:solidFill>
                  <a:srgbClr val="111111"/>
                </a:solidFill>
                <a:effectLst/>
                <a:latin typeface="Times New Roman" panose="02020603050405020304" pitchFamily="18" charset="0"/>
                <a:cs typeface="Times New Roman" panose="02020603050405020304" pitchFamily="18" charset="0"/>
              </a:rPr>
              <a:t>It specifically calculates the ratio of a company's total </a:t>
            </a:r>
            <a:r>
              <a:rPr lang="en-US" sz="2000" dirty="0">
                <a:solidFill>
                  <a:srgbClr val="111111"/>
                </a:solidFill>
                <a:latin typeface="Times New Roman" panose="02020603050405020304" pitchFamily="18" charset="0"/>
                <a:cs typeface="Times New Roman" panose="02020603050405020304" pitchFamily="18" charset="0"/>
              </a:rPr>
              <a:t>cash and cash equivalents </a:t>
            </a:r>
            <a:r>
              <a:rPr lang="en-US" sz="2000" b="0" i="0" dirty="0">
                <a:solidFill>
                  <a:srgbClr val="111111"/>
                </a:solidFill>
                <a:effectLst/>
                <a:latin typeface="Times New Roman" panose="02020603050405020304" pitchFamily="18" charset="0"/>
                <a:cs typeface="Times New Roman" panose="02020603050405020304" pitchFamily="18" charset="0"/>
              </a:rPr>
              <a:t>to its current liabilities. The metric evaluates company's ability to repay its short-term debt with cash or near-cash resources.</a:t>
            </a:r>
          </a:p>
          <a:p>
            <a:pPr marL="0" indent="0">
              <a:buNone/>
            </a:pPr>
            <a:r>
              <a:rPr lang="en-US" sz="2000" dirty="0">
                <a:solidFill>
                  <a:srgbClr val="111111"/>
                </a:solidFill>
                <a:latin typeface="Times New Roman" panose="02020603050405020304" pitchFamily="18" charset="0"/>
                <a:cs typeface="Times New Roman" panose="02020603050405020304" pitchFamily="18" charset="0"/>
              </a:rPr>
              <a:t>A ratio above 1 is generally favored, while a ratio under 0.5 is considered risky as the entity has twice as much short-term debt compared to cash. The formula for a company's cash ratio is:</a:t>
            </a:r>
          </a:p>
          <a:p>
            <a:pPr marL="0" indent="0" algn="ctr">
              <a:buNone/>
            </a:pPr>
            <a:r>
              <a:rPr lang="en-US" sz="1800" i="1" dirty="0">
                <a:solidFill>
                  <a:srgbClr val="111111"/>
                </a:solidFill>
                <a:latin typeface="Times New Roman" panose="02020603050405020304" pitchFamily="18" charset="0"/>
                <a:cs typeface="Times New Roman" panose="02020603050405020304" pitchFamily="18" charset="0"/>
              </a:rPr>
              <a:t>[</a:t>
            </a:r>
            <a:r>
              <a:rPr lang="en-US" sz="1800" b="1" i="1" dirty="0">
                <a:solidFill>
                  <a:srgbClr val="111111"/>
                </a:solidFill>
                <a:effectLst/>
                <a:latin typeface="Times New Roman" panose="02020603050405020304" pitchFamily="18" charset="0"/>
                <a:cs typeface="Times New Roman" panose="02020603050405020304" pitchFamily="18" charset="0"/>
              </a:rPr>
              <a:t>Cash Ratio: Cash + Cash Equivalents / Current Liabilities</a:t>
            </a:r>
            <a:r>
              <a:rPr lang="en-US" sz="1800" b="1" i="1" dirty="0">
                <a:solidFill>
                  <a:srgbClr val="111111"/>
                </a:solidFill>
                <a:effectLst/>
                <a:highlight>
                  <a:srgbClr val="FFFFFF"/>
                </a:highlight>
                <a:latin typeface="Times New Roman" panose="02020603050405020304" pitchFamily="18" charset="0"/>
                <a:cs typeface="Times New Roman" panose="02020603050405020304" pitchFamily="18" charset="0"/>
              </a:rPr>
              <a:t>]</a:t>
            </a:r>
            <a:endParaRPr lang="en-IN" sz="1400" dirty="0"/>
          </a:p>
          <a:p>
            <a:pPr marL="0" indent="0" algn="ctr">
              <a:buNone/>
            </a:pPr>
            <a:endParaRPr lang="en-US" sz="1800" b="0" i="1"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IN" sz="2000" dirty="0">
              <a:solidFill>
                <a:srgbClr val="11111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DFBA656-14AE-C558-4E21-9C9D571064A5}"/>
              </a:ext>
            </a:extLst>
          </p:cNvPr>
          <p:cNvSpPr txBox="1">
            <a:spLocks/>
          </p:cNvSpPr>
          <p:nvPr/>
        </p:nvSpPr>
        <p:spPr>
          <a:xfrm>
            <a:off x="1758436" y="3182186"/>
            <a:ext cx="5735668" cy="3524742"/>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latin typeface="Times New Roman" panose="02020603050405020304" pitchFamily="18" charset="0"/>
                <a:cs typeface="Times New Roman" panose="02020603050405020304" pitchFamily="18" charset="0"/>
              </a:rPr>
              <a:t>Interest-bearing Debt Interest Rate:</a:t>
            </a:r>
          </a:p>
          <a:p>
            <a:pPr marL="0" indent="0">
              <a:buNone/>
            </a:pPr>
            <a:r>
              <a:rPr lang="en-US" sz="2000" dirty="0">
                <a:solidFill>
                  <a:srgbClr val="111111"/>
                </a:solidFill>
                <a:latin typeface="Times New Roman" panose="02020603050405020304" pitchFamily="18" charset="0"/>
                <a:cs typeface="Times New Roman" panose="02020603050405020304" pitchFamily="18" charset="0"/>
              </a:rPr>
              <a:t> It refers to the percentage of interest a lender charges for a loan as well as the percentage of interest earned on an interest-bearing account or security</a:t>
            </a:r>
          </a:p>
          <a:p>
            <a:pPr marL="0" indent="0">
              <a:buNone/>
            </a:pPr>
            <a:r>
              <a:rPr lang="en-US" sz="2000" i="1" dirty="0">
                <a:solidFill>
                  <a:srgbClr val="000000"/>
                </a:solidFill>
                <a:latin typeface="Times New Roman" panose="02020603050405020304" pitchFamily="18" charset="0"/>
                <a:cs typeface="Times New Roman" panose="02020603050405020304" pitchFamily="18" charset="0"/>
              </a:rPr>
              <a:t>The graphical analysis shows that the companies belonging to the Non-Bankrupt category have higher Interest-bearing Debt Interest Rate and companies belonging to the Bankrupt category have lower Interest-bearing Debt Interest Rate.</a:t>
            </a:r>
            <a:endParaRPr lang="en-IN" sz="20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1800" b="0" i="1"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IN" sz="2000" dirty="0">
              <a:solidFill>
                <a:srgbClr val="11111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57B7476-897D-7461-4594-5AFFDFCFE1F8}"/>
              </a:ext>
            </a:extLst>
          </p:cNvPr>
          <p:cNvPicPr>
            <a:picLocks noChangeAspect="1"/>
          </p:cNvPicPr>
          <p:nvPr/>
        </p:nvPicPr>
        <p:blipFill>
          <a:blip r:embed="rId2"/>
          <a:stretch>
            <a:fillRect/>
          </a:stretch>
        </p:blipFill>
        <p:spPr>
          <a:xfrm>
            <a:off x="7640215" y="3038230"/>
            <a:ext cx="4067743" cy="3524742"/>
          </a:xfrm>
          <a:prstGeom prst="rect">
            <a:avLst/>
          </a:prstGeom>
        </p:spPr>
      </p:pic>
    </p:spTree>
    <p:extLst>
      <p:ext uri="{BB962C8B-B14F-4D97-AF65-F5344CB8AC3E}">
        <p14:creationId xmlns:p14="http://schemas.microsoft.com/office/powerpoint/2010/main" val="1608535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5B5E30F-FE5E-C8F0-4E87-44277CDAA02A}"/>
              </a:ext>
            </a:extLst>
          </p:cNvPr>
          <p:cNvSpPr txBox="1">
            <a:spLocks/>
          </p:cNvSpPr>
          <p:nvPr/>
        </p:nvSpPr>
        <p:spPr>
          <a:xfrm>
            <a:off x="1758436" y="276646"/>
            <a:ext cx="10148642" cy="321855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latin typeface="Times New Roman" panose="02020603050405020304" pitchFamily="18" charset="0"/>
                <a:cs typeface="Times New Roman" panose="02020603050405020304" pitchFamily="18" charset="0"/>
              </a:rPr>
              <a:t>Working Capital to Total Assets ratio :</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The Working Capital to Total Assets ratio measures a company’s ability to cover its short term financial obligations (Total Current Liabilities) by comparing its Total Current Assets to its Total Assets. This ratio can provide some insight as to the liquidity of the company, since this ratio can uncover the percentage of remaining liquid assets (with Total Current Liabilities subtracted out) compared to the company’s Total Assets.</a:t>
            </a:r>
          </a:p>
          <a:p>
            <a:pPr marL="0" indent="0">
              <a:buNone/>
            </a:pPr>
            <a:r>
              <a:rPr lang="en-US" sz="2000" b="1" i="1" dirty="0">
                <a:solidFill>
                  <a:srgbClr val="000000"/>
                </a:solidFill>
                <a:latin typeface="Times New Roman" panose="02020603050405020304" pitchFamily="18" charset="0"/>
                <a:cs typeface="Times New Roman" panose="02020603050405020304" pitchFamily="18" charset="0"/>
              </a:rPr>
              <a:t>A good working capital ratio generally falls between 1.2 to 2.0</a:t>
            </a:r>
            <a:r>
              <a:rPr lang="en-US" sz="2000" i="1" dirty="0">
                <a:solidFill>
                  <a:srgbClr val="000000"/>
                </a:solidFill>
                <a:latin typeface="Times New Roman" panose="02020603050405020304" pitchFamily="18" charset="0"/>
                <a:cs typeface="Times New Roman" panose="02020603050405020304" pitchFamily="18" charset="0"/>
              </a:rPr>
              <a:t>.  If a company’s working capital ratio is less than 1, it could indicate cash flow problems, not enough cash to cover future expenses. i.e. higher the ratio is less the chances of  default.</a:t>
            </a:r>
            <a:endParaRPr lang="en-IN" sz="2000" i="1"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1A6EAD-FA2D-7A7C-B213-F903166E2A18}"/>
              </a:ext>
            </a:extLst>
          </p:cNvPr>
          <p:cNvSpPr txBox="1"/>
          <p:nvPr/>
        </p:nvSpPr>
        <p:spPr>
          <a:xfrm>
            <a:off x="1758436" y="3654228"/>
            <a:ext cx="5745607" cy="1631216"/>
          </a:xfrm>
          <a:prstGeom prst="rect">
            <a:avLst/>
          </a:prstGeom>
          <a:noFill/>
        </p:spPr>
        <p:txBody>
          <a:bodyPr wrap="square">
            <a:spAutoFit/>
          </a:bodyPr>
          <a:lstStyle/>
          <a:p>
            <a:r>
              <a:rPr lang="en-US" sz="2000" i="1" dirty="0">
                <a:solidFill>
                  <a:srgbClr val="000000"/>
                </a:solidFill>
                <a:latin typeface="Times New Roman" panose="02020603050405020304" pitchFamily="18" charset="0"/>
                <a:cs typeface="Times New Roman" panose="02020603050405020304" pitchFamily="18" charset="0"/>
              </a:rPr>
              <a:t>The Box plot shows that the companies belonging to the Non-Bankrupt category have higher Working Capital to Total Assets ratio and companies belonging to the Bankrupt category have lower Working Capital to Total Assets </a:t>
            </a:r>
            <a:endParaRPr lang="en-IN" sz="2000" i="1" dirty="0">
              <a:solidFill>
                <a:srgbClr val="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31AFA63-2697-2A8E-E85F-C33A695DEF25}"/>
              </a:ext>
            </a:extLst>
          </p:cNvPr>
          <p:cNvPicPr>
            <a:picLocks noChangeAspect="1"/>
          </p:cNvPicPr>
          <p:nvPr/>
        </p:nvPicPr>
        <p:blipFill>
          <a:blip r:embed="rId2"/>
          <a:stretch>
            <a:fillRect/>
          </a:stretch>
        </p:blipFill>
        <p:spPr>
          <a:xfrm>
            <a:off x="7732643" y="3654228"/>
            <a:ext cx="3966138" cy="3086151"/>
          </a:xfrm>
          <a:prstGeom prst="rect">
            <a:avLst/>
          </a:prstGeom>
        </p:spPr>
      </p:pic>
    </p:spTree>
    <p:extLst>
      <p:ext uri="{BB962C8B-B14F-4D97-AF65-F5344CB8AC3E}">
        <p14:creationId xmlns:p14="http://schemas.microsoft.com/office/powerpoint/2010/main" val="3813810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1EA6AD1-DF52-50C1-7564-D6EB835D4758}"/>
              </a:ext>
            </a:extLst>
          </p:cNvPr>
          <p:cNvSpPr txBox="1">
            <a:spLocks/>
          </p:cNvSpPr>
          <p:nvPr/>
        </p:nvSpPr>
        <p:spPr>
          <a:xfrm>
            <a:off x="1580321" y="276646"/>
            <a:ext cx="6858001" cy="321855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latin typeface="Times New Roman" panose="02020603050405020304" pitchFamily="18" charset="0"/>
                <a:cs typeface="Times New Roman" panose="02020603050405020304" pitchFamily="18" charset="0"/>
              </a:rPr>
              <a:t>Current Assets to Total Assets Ratio (CATA) :</a:t>
            </a:r>
          </a:p>
          <a:p>
            <a:pPr marL="0" indent="0">
              <a:buNone/>
            </a:pPr>
            <a:r>
              <a:rPr lang="en-US" sz="2000" dirty="0">
                <a:solidFill>
                  <a:srgbClr val="111111"/>
                </a:solidFill>
                <a:latin typeface="Times New Roman" panose="02020603050405020304" pitchFamily="18" charset="0"/>
                <a:cs typeface="Times New Roman" panose="02020603050405020304" pitchFamily="18" charset="0"/>
              </a:rPr>
              <a:t>The Current Assets to Total Assets Ratio (CATA) is a financial metric that sheds light on a company’s ability to effectively utilize its assets to generate revenue and profit. This ratio indicates the extent to which total funds are allocated to working capital.</a:t>
            </a:r>
          </a:p>
          <a:p>
            <a:pPr marL="0" indent="0">
              <a:buNone/>
            </a:pPr>
            <a:r>
              <a:rPr lang="en-US" sz="2000" i="1" dirty="0">
                <a:solidFill>
                  <a:srgbClr val="000000"/>
                </a:solidFill>
                <a:latin typeface="Times New Roman" panose="02020603050405020304" pitchFamily="18" charset="0"/>
                <a:cs typeface="Times New Roman" panose="02020603050405020304" pitchFamily="18" charset="0"/>
              </a:rPr>
              <a:t>The Fig shows that the companies belonging to the Non-Bankrupt category have higher Current Assets to Total Assets Ratio (CATA) and companies belonging to the Bankrupt category have lower Current Assets to Total Assets Ratio (CATA) </a:t>
            </a:r>
            <a:endParaRPr lang="en-IN" sz="20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2000" dirty="0">
              <a:solidFill>
                <a:srgbClr val="11111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6766A99-176B-953E-91B4-81A7B70A62D6}"/>
              </a:ext>
            </a:extLst>
          </p:cNvPr>
          <p:cNvPicPr>
            <a:picLocks noChangeAspect="1"/>
          </p:cNvPicPr>
          <p:nvPr/>
        </p:nvPicPr>
        <p:blipFill rotWithShape="1">
          <a:blip r:embed="rId2"/>
          <a:srcRect t="2663"/>
          <a:stretch/>
        </p:blipFill>
        <p:spPr>
          <a:xfrm>
            <a:off x="8438322" y="276646"/>
            <a:ext cx="3460377" cy="3420710"/>
          </a:xfrm>
          <a:prstGeom prst="rect">
            <a:avLst/>
          </a:prstGeom>
        </p:spPr>
      </p:pic>
      <p:sp>
        <p:nvSpPr>
          <p:cNvPr id="10" name="Content Placeholder 2">
            <a:extLst>
              <a:ext uri="{FF2B5EF4-FFF2-40B4-BE49-F238E27FC236}">
                <a16:creationId xmlns:a16="http://schemas.microsoft.com/office/drawing/2014/main" id="{BB4A7BDC-D2D4-0213-26C2-3A6BB2061F5C}"/>
              </a:ext>
            </a:extLst>
          </p:cNvPr>
          <p:cNvSpPr txBox="1">
            <a:spLocks/>
          </p:cNvSpPr>
          <p:nvPr/>
        </p:nvSpPr>
        <p:spPr>
          <a:xfrm>
            <a:off x="1580321" y="4207626"/>
            <a:ext cx="10465906" cy="2133540"/>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latin typeface="Times New Roman" panose="02020603050405020304" pitchFamily="18" charset="0"/>
                <a:cs typeface="Times New Roman" panose="02020603050405020304" pitchFamily="18" charset="0"/>
              </a:rPr>
              <a:t>Cash to Total Assets Ratio :</a:t>
            </a:r>
          </a:p>
          <a:p>
            <a:pPr marL="0" indent="0">
              <a:buNone/>
            </a:pPr>
            <a:r>
              <a:rPr lang="en-US" sz="2000" dirty="0">
                <a:solidFill>
                  <a:srgbClr val="111111"/>
                </a:solidFill>
                <a:latin typeface="Times New Roman" panose="02020603050405020304" pitchFamily="18" charset="0"/>
                <a:cs typeface="Times New Roman" panose="02020603050405020304" pitchFamily="18" charset="0"/>
              </a:rPr>
              <a:t>The cash to total assets ratio is a measure of the proportion of a company's assets that are made up of cash and short term investments. It is calculated as cash divided by total assets.</a:t>
            </a:r>
            <a:r>
              <a:rPr lang="en-US" sz="1600" dirty="0">
                <a:solidFill>
                  <a:srgbClr val="4007A2"/>
                </a:solidFill>
                <a:highlight>
                  <a:srgbClr val="FFFFFF"/>
                </a:highlight>
                <a:latin typeface="-apple-system"/>
              </a:rPr>
              <a:t> </a:t>
            </a:r>
          </a:p>
          <a:p>
            <a:pPr marL="0" indent="0">
              <a:buNone/>
            </a:pPr>
            <a:r>
              <a:rPr lang="en-US" sz="2000" i="1" dirty="0">
                <a:solidFill>
                  <a:srgbClr val="111111"/>
                </a:solidFill>
                <a:latin typeface="Times New Roman" panose="02020603050405020304" pitchFamily="18" charset="0"/>
                <a:cs typeface="Times New Roman" panose="02020603050405020304" pitchFamily="18" charset="0"/>
              </a:rPr>
              <a:t>A good cash to total assets ratio would be 1. This indicates that a company is able to pay off its short-term obligations with its most liquid assets.</a:t>
            </a:r>
            <a:endParaRPr lang="en-IN" sz="2000" i="1" dirty="0">
              <a:solidFill>
                <a:srgbClr val="111111"/>
              </a:solidFill>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IN" sz="2000" dirty="0">
              <a:solidFill>
                <a:srgbClr val="11111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14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343CC83-741F-8469-B0AE-18D9AE70DD73}"/>
              </a:ext>
            </a:extLst>
          </p:cNvPr>
          <p:cNvSpPr txBox="1">
            <a:spLocks/>
          </p:cNvSpPr>
          <p:nvPr/>
        </p:nvSpPr>
        <p:spPr>
          <a:xfrm>
            <a:off x="1580321" y="276647"/>
            <a:ext cx="10376453" cy="1939780"/>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400" b="1" dirty="0">
                <a:solidFill>
                  <a:srgbClr val="000000"/>
                </a:solidFill>
                <a:latin typeface="Times New Roman" panose="02020603050405020304" pitchFamily="18" charset="0"/>
                <a:cs typeface="Times New Roman" panose="02020603050405020304" pitchFamily="18" charset="0"/>
              </a:rPr>
              <a:t>Long-term Liability To Current Assets Ratio</a:t>
            </a:r>
            <a:r>
              <a:rPr lang="en-US" b="1" dirty="0">
                <a:latin typeface="Times New Roman" panose="02020603050405020304" pitchFamily="18" charset="0"/>
                <a:cs typeface="Times New Roman" panose="02020603050405020304" pitchFamily="18" charset="0"/>
              </a:rPr>
              <a:t>:</a:t>
            </a:r>
          </a:p>
          <a:p>
            <a:pPr marL="0" indent="0" algn="l">
              <a:buNone/>
            </a:pPr>
            <a:r>
              <a:rPr lang="en-US" sz="2000" dirty="0">
                <a:solidFill>
                  <a:srgbClr val="000000"/>
                </a:solidFill>
                <a:latin typeface="Times New Roman" panose="02020603050405020304" pitchFamily="18" charset="0"/>
                <a:cs typeface="Times New Roman" panose="02020603050405020304" pitchFamily="18" charset="0"/>
              </a:rPr>
              <a:t>The long-term liability to current assets ratio is a financial metric that provides insights into a company’s ability to cover its short-term obligations using its current assets. The long-term liability to current assets ratio plays a crucial role in evaluating a company’s short-term liquidity and financial stability</a:t>
            </a:r>
          </a:p>
          <a:p>
            <a:pPr marL="0" indent="0">
              <a:buNone/>
            </a:pPr>
            <a:endParaRPr lang="en-IN" sz="2000" dirty="0">
              <a:solidFill>
                <a:srgbClr val="11111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C6BFE2-B8B7-DFC3-79A8-AC1BCCEA2349}"/>
              </a:ext>
            </a:extLst>
          </p:cNvPr>
          <p:cNvSpPr txBox="1">
            <a:spLocks/>
          </p:cNvSpPr>
          <p:nvPr/>
        </p:nvSpPr>
        <p:spPr>
          <a:xfrm>
            <a:off x="1580321" y="2427634"/>
            <a:ext cx="7306051" cy="40303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latin typeface="Times New Roman" panose="02020603050405020304" pitchFamily="18" charset="0"/>
                <a:cs typeface="Times New Roman" panose="02020603050405020304" pitchFamily="18" charset="0"/>
              </a:rPr>
              <a:t>Total Debt/Total Net Worth:</a:t>
            </a:r>
            <a:endParaRPr lang="en-US" dirty="0">
              <a:latin typeface="Times New Roman" panose="02020603050405020304" pitchFamily="18" charset="0"/>
              <a:cs typeface="Times New Roman" panose="02020603050405020304" pitchFamily="18" charset="0"/>
            </a:endParaRP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The debt to net worth ratio is a financial metric used in comparing the level of debt of a company with its net worth. It is an indication of the financial health of a company. </a:t>
            </a:r>
            <a:r>
              <a:rPr lang="en-US" sz="2000" b="1" i="1" dirty="0">
                <a:solidFill>
                  <a:srgbClr val="000000"/>
                </a:solidFill>
                <a:effectLst/>
                <a:latin typeface="Times New Roman" panose="02020603050405020304" pitchFamily="18" charset="0"/>
                <a:cs typeface="Times New Roman" panose="02020603050405020304" pitchFamily="18" charset="0"/>
              </a:rPr>
              <a:t>A ratio above 100% is not good as it means that the company cannot use its assets to pay off its debt. A ratio below 100% means that a company can use its assets to settle its debt.</a:t>
            </a:r>
          </a:p>
          <a:p>
            <a:pPr marL="0" indent="0">
              <a:buNone/>
            </a:pPr>
            <a:r>
              <a:rPr lang="en-US" sz="2000" i="1" dirty="0">
                <a:solidFill>
                  <a:srgbClr val="000000"/>
                </a:solidFill>
                <a:latin typeface="Times New Roman" panose="02020603050405020304" pitchFamily="18" charset="0"/>
                <a:cs typeface="Times New Roman" panose="02020603050405020304" pitchFamily="18" charset="0"/>
              </a:rPr>
              <a:t>The Graph shows that the companies belonging to the Non-Bankrupt category have lower Total Debt/Total Net Worth and companies belonging to the Bankrupt category have higher Total Debt/Total Net Worth</a:t>
            </a:r>
          </a:p>
          <a:p>
            <a:pPr marL="0" indent="0">
              <a:buFont typeface="Arial"/>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EA4BAC-3D3A-B93F-762A-F37C8AC1A79A}"/>
              </a:ext>
            </a:extLst>
          </p:cNvPr>
          <p:cNvPicPr>
            <a:picLocks noChangeAspect="1"/>
          </p:cNvPicPr>
          <p:nvPr/>
        </p:nvPicPr>
        <p:blipFill>
          <a:blip r:embed="rId2"/>
          <a:stretch>
            <a:fillRect/>
          </a:stretch>
        </p:blipFill>
        <p:spPr>
          <a:xfrm>
            <a:off x="8838437" y="2897257"/>
            <a:ext cx="3157121" cy="3091070"/>
          </a:xfrm>
          <a:prstGeom prst="rect">
            <a:avLst/>
          </a:prstGeom>
        </p:spPr>
      </p:pic>
    </p:spTree>
    <p:extLst>
      <p:ext uri="{BB962C8B-B14F-4D97-AF65-F5344CB8AC3E}">
        <p14:creationId xmlns:p14="http://schemas.microsoft.com/office/powerpoint/2010/main" val="4177243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F914A27-8D48-5B5E-E0BB-26005497A373}"/>
              </a:ext>
            </a:extLst>
          </p:cNvPr>
          <p:cNvSpPr txBox="1">
            <a:spLocks/>
          </p:cNvSpPr>
          <p:nvPr/>
        </p:nvSpPr>
        <p:spPr>
          <a:xfrm>
            <a:off x="1580321" y="276646"/>
            <a:ext cx="10376453" cy="2864119"/>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400" b="1" dirty="0">
                <a:solidFill>
                  <a:srgbClr val="000000"/>
                </a:solidFill>
                <a:latin typeface="Times New Roman" panose="02020603050405020304" pitchFamily="18" charset="0"/>
                <a:cs typeface="Times New Roman" panose="02020603050405020304" pitchFamily="18" charset="0"/>
              </a:rPr>
              <a:t>Profit Per Person</a:t>
            </a:r>
            <a:r>
              <a:rPr lang="en-US" b="1" dirty="0">
                <a:latin typeface="Times New Roman" panose="02020603050405020304" pitchFamily="18" charset="0"/>
                <a:cs typeface="Times New Roman" panose="02020603050405020304" pitchFamily="18" charset="0"/>
              </a:rPr>
              <a:t>:</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The term profit per person refers to a metric that evaluates the efficient use of personnel. Profit per person is particularly useful for companies that have a relatively high proportion of labor expenses. This metric provides insights into how effectively your workforce contributes to the company’s financial success. Higher profit per employee generally indicates better efficiency and productivity.</a:t>
            </a:r>
          </a:p>
          <a:p>
            <a:pPr marL="0" indent="0" algn="l">
              <a:buNone/>
            </a:pPr>
            <a:r>
              <a:rPr lang="en-US" sz="2000" dirty="0">
                <a:solidFill>
                  <a:srgbClr val="000000"/>
                </a:solidFill>
                <a:latin typeface="Times New Roman" panose="02020603050405020304" pitchFamily="18" charset="0"/>
                <a:cs typeface="Times New Roman" panose="02020603050405020304" pitchFamily="18" charset="0"/>
              </a:rPr>
              <a:t>The Profit Per Person Formula:</a:t>
            </a:r>
          </a:p>
          <a:p>
            <a:pPr marL="0" indent="0" algn="ctr">
              <a:buNone/>
            </a:pPr>
            <a:r>
              <a:rPr lang="en-US" sz="2000" b="1" dirty="0">
                <a:solidFill>
                  <a:srgbClr val="000000"/>
                </a:solidFill>
                <a:latin typeface="Times New Roman" panose="02020603050405020304" pitchFamily="18" charset="0"/>
                <a:cs typeface="Times New Roman" panose="02020603050405020304" pitchFamily="18" charset="0"/>
              </a:rPr>
              <a:t>Profit Per Person </a:t>
            </a:r>
            <a:r>
              <a:rPr lang="en-US" sz="2000" b="1" i="1" dirty="0">
                <a:latin typeface="Times New Roman" panose="02020603050405020304" pitchFamily="18" charset="0"/>
                <a:cs typeface="Times New Roman" panose="02020603050405020304" pitchFamily="18" charset="0"/>
              </a:rPr>
              <a:t>=  Net Profit / No. of Employees</a:t>
            </a:r>
          </a:p>
          <a:p>
            <a:pPr marL="0" indent="0">
              <a:buNone/>
            </a:pPr>
            <a:endParaRPr lang="en-IN"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2000" dirty="0">
              <a:solidFill>
                <a:srgbClr val="111111"/>
              </a:solidFill>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E5F4DA2B-A8C5-29D1-E1EB-914855BFAF80}"/>
              </a:ext>
            </a:extLst>
          </p:cNvPr>
          <p:cNvSpPr txBox="1">
            <a:spLocks/>
          </p:cNvSpPr>
          <p:nvPr/>
        </p:nvSpPr>
        <p:spPr>
          <a:xfrm>
            <a:off x="1580321" y="3027290"/>
            <a:ext cx="7096540" cy="371723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solidFill>
                  <a:srgbClr val="000000"/>
                </a:solidFill>
                <a:latin typeface="Times New Roman" panose="02020603050405020304" pitchFamily="18" charset="0"/>
                <a:cs typeface="Times New Roman" panose="02020603050405020304" pitchFamily="18" charset="0"/>
              </a:rPr>
              <a:t>Net income to total assets </a:t>
            </a:r>
            <a:r>
              <a:rPr lang="en-US" b="1" dirty="0">
                <a:latin typeface="Times New Roman" panose="02020603050405020304" pitchFamily="18" charset="0"/>
                <a:cs typeface="Times New Roman" panose="02020603050405020304" pitchFamily="18" charset="0"/>
              </a:rPr>
              <a:t>:</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Net income to total assets is a financial ratio used to measure a company's profitability and efficiency in using its assets to generate earnings. It is also known as return on total assets (ROTA) or return on assets (ROA).</a:t>
            </a:r>
            <a:r>
              <a:rPr lang="en-IN"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A higher ROTA indicates more efficient asset utilization. </a:t>
            </a:r>
            <a:r>
              <a:rPr lang="en-US" sz="2000" i="1" dirty="0">
                <a:solidFill>
                  <a:srgbClr val="000000"/>
                </a:solidFill>
                <a:latin typeface="Times New Roman" panose="02020603050405020304" pitchFamily="18" charset="0"/>
                <a:cs typeface="Times New Roman" panose="02020603050405020304" pitchFamily="18" charset="0"/>
              </a:rPr>
              <a:t>When ROTA is 1 (or 100%), the company earns a new dollar for each dollar invested.</a:t>
            </a:r>
          </a:p>
          <a:p>
            <a:pPr marL="0" indent="0">
              <a:buNone/>
            </a:pPr>
            <a:r>
              <a:rPr lang="en-US" sz="2000" i="1" dirty="0">
                <a:solidFill>
                  <a:srgbClr val="000000"/>
                </a:solidFill>
                <a:latin typeface="Times New Roman" panose="02020603050405020304" pitchFamily="18" charset="0"/>
                <a:cs typeface="Times New Roman" panose="02020603050405020304" pitchFamily="18" charset="0"/>
              </a:rPr>
              <a:t>The Fig shows that the companies belonging to the Non-Bankrupt category have higher whereas companies belonging to the Bankrupt category have lower Net income to total assets rate.</a:t>
            </a:r>
            <a:endParaRPr lang="en-IN" sz="20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2000" dirty="0">
              <a:solidFill>
                <a:srgbClr val="11111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53FA243-6AD9-31CB-EAFD-904455CF9AE6}"/>
              </a:ext>
            </a:extLst>
          </p:cNvPr>
          <p:cNvPicPr>
            <a:picLocks noChangeAspect="1"/>
          </p:cNvPicPr>
          <p:nvPr/>
        </p:nvPicPr>
        <p:blipFill>
          <a:blip r:embed="rId2"/>
          <a:stretch>
            <a:fillRect/>
          </a:stretch>
        </p:blipFill>
        <p:spPr>
          <a:xfrm>
            <a:off x="8587410" y="3309731"/>
            <a:ext cx="3498574" cy="3152354"/>
          </a:xfrm>
          <a:prstGeom prst="rect">
            <a:avLst/>
          </a:prstGeom>
        </p:spPr>
      </p:pic>
    </p:spTree>
    <p:extLst>
      <p:ext uri="{BB962C8B-B14F-4D97-AF65-F5344CB8AC3E}">
        <p14:creationId xmlns:p14="http://schemas.microsoft.com/office/powerpoint/2010/main" val="3902240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1038CF-A7EA-EB9F-12A8-6DA1F40AD7DB}"/>
              </a:ext>
            </a:extLst>
          </p:cNvPr>
          <p:cNvSpPr txBox="1">
            <a:spLocks/>
          </p:cNvSpPr>
          <p:nvPr/>
        </p:nvSpPr>
        <p:spPr>
          <a:xfrm>
            <a:off x="1580321" y="276646"/>
            <a:ext cx="10376453" cy="2864119"/>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solidFill>
                  <a:srgbClr val="000000"/>
                </a:solidFill>
                <a:latin typeface="Times New Roman" panose="02020603050405020304" pitchFamily="18" charset="0"/>
                <a:cs typeface="Times New Roman" panose="02020603050405020304" pitchFamily="18" charset="0"/>
              </a:rPr>
              <a:t>Liabilities to Equity Ratio </a:t>
            </a:r>
            <a:r>
              <a:rPr lang="en-US" b="0" i="0" dirty="0">
                <a:solidFill>
                  <a:srgbClr val="111111"/>
                </a:solidFill>
                <a:effectLst/>
                <a:latin typeface="Roboto" panose="02000000000000000000" pitchFamily="2" charset="0"/>
              </a:rPr>
              <a:t>:</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The Liabilities to Equity Ratio is a financial metric that assesses a company's financial leverage by comparing its total liabilities to its shareholders' equity. It's an indicator of how a company is financing its operations and growth - whether it's through debt (liabilities) or its own funds (equity).</a:t>
            </a:r>
            <a:r>
              <a:rPr lang="en-IN" sz="2000" dirty="0">
                <a:solidFill>
                  <a:srgbClr val="000000"/>
                </a:solidFill>
                <a:latin typeface="Times New Roman" panose="02020603050405020304" pitchFamily="18" charset="0"/>
                <a:cs typeface="Times New Roman" panose="02020603050405020304" pitchFamily="18" charset="0"/>
              </a:rPr>
              <a:t> </a:t>
            </a:r>
            <a:r>
              <a:rPr lang="en-US" sz="2000" i="1" dirty="0">
                <a:solidFill>
                  <a:srgbClr val="000000"/>
                </a:solidFill>
                <a:latin typeface="Times New Roman" panose="02020603050405020304" pitchFamily="18" charset="0"/>
                <a:cs typeface="Times New Roman" panose="02020603050405020304" pitchFamily="18" charset="0"/>
              </a:rPr>
              <a:t>A good liability-to-equity ratio is generally considered to be around 2 or 2.5</a:t>
            </a:r>
          </a:p>
          <a:p>
            <a:pPr marL="0" indent="0" algn="l">
              <a:buNone/>
            </a:pPr>
            <a:r>
              <a:rPr lang="en-US" sz="2000" dirty="0">
                <a:solidFill>
                  <a:srgbClr val="000000"/>
                </a:solidFill>
                <a:latin typeface="Times New Roman" panose="02020603050405020304" pitchFamily="18" charset="0"/>
                <a:cs typeface="Times New Roman" panose="02020603050405020304" pitchFamily="18" charset="0"/>
              </a:rPr>
              <a:t>The Liabilities to Equity Ratio Formula:</a:t>
            </a:r>
          </a:p>
          <a:p>
            <a:pPr marL="0" indent="0" algn="ctr">
              <a:buNone/>
            </a:pPr>
            <a:r>
              <a:rPr lang="en-US" sz="2000" b="1" i="1" dirty="0">
                <a:latin typeface="Times New Roman" panose="02020603050405020304" pitchFamily="18" charset="0"/>
                <a:cs typeface="Times New Roman" panose="02020603050405020304" pitchFamily="18" charset="0"/>
              </a:rPr>
              <a:t>Liabilities to Equity Ratio =  Total Liabilities/ Stockholder's Equity</a:t>
            </a:r>
          </a:p>
          <a:p>
            <a:pPr marL="0" indent="0">
              <a:buNone/>
            </a:pPr>
            <a:endParaRPr lang="en-IN" sz="20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2000" dirty="0">
              <a:solidFill>
                <a:srgbClr val="111111"/>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F54AB3F3-34E8-57AC-FDBB-986179AECBC9}"/>
              </a:ext>
            </a:extLst>
          </p:cNvPr>
          <p:cNvSpPr txBox="1">
            <a:spLocks/>
          </p:cNvSpPr>
          <p:nvPr/>
        </p:nvSpPr>
        <p:spPr>
          <a:xfrm>
            <a:off x="1580321" y="3429000"/>
            <a:ext cx="10376453" cy="3152354"/>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solidFill>
                  <a:srgbClr val="000000"/>
                </a:solidFill>
                <a:latin typeface="Times New Roman" panose="02020603050405020304" pitchFamily="18" charset="0"/>
                <a:cs typeface="Times New Roman" panose="02020603050405020304" pitchFamily="18" charset="0"/>
              </a:rPr>
              <a:t>Degree of Financial Leverage (DFL) Ratio </a:t>
            </a:r>
            <a:r>
              <a:rPr lang="en-US" b="0" i="0" dirty="0">
                <a:solidFill>
                  <a:srgbClr val="111111"/>
                </a:solidFill>
                <a:effectLst/>
                <a:latin typeface="Roboto" panose="02000000000000000000" pitchFamily="2" charset="0"/>
              </a:rPr>
              <a:t>:</a:t>
            </a:r>
          </a:p>
          <a:p>
            <a:pPr marL="91440" lvl="0" indent="-91440" algn="l" rtl="0">
              <a:lnSpc>
                <a:spcPct val="90000"/>
              </a:lnSpc>
              <a:spcBef>
                <a:spcPts val="1400"/>
              </a:spcBef>
              <a:spcAft>
                <a:spcPts val="0"/>
              </a:spcAft>
              <a:buSzPts val="2200"/>
              <a:buChar char=" "/>
            </a:pPr>
            <a:r>
              <a:rPr lang="en-US" sz="2000" dirty="0"/>
              <a:t>It shows how much a percentage change in EBIT will result in a percentage change in EPS. DFL is an important metric for investors and analysts to assess a company's financial risk and understand how changes in operating performance can affect its profitability</a:t>
            </a:r>
            <a:r>
              <a:rPr lang="en-US" sz="2000" dirty="0">
                <a:sym typeface="Roboto"/>
              </a:rPr>
              <a:t>. </a:t>
            </a:r>
            <a:r>
              <a:rPr lang="en-US" sz="2000" dirty="0"/>
              <a:t> </a:t>
            </a:r>
            <a:r>
              <a:rPr lang="en-US" sz="2000" i="1" dirty="0"/>
              <a:t>A higher DFL </a:t>
            </a:r>
            <a:r>
              <a:rPr lang="en-US" sz="2000" dirty="0"/>
              <a:t>indicates a greater proportion of debt financing, which implies </a:t>
            </a:r>
            <a:r>
              <a:rPr lang="en-US" sz="2000" i="1" dirty="0"/>
              <a:t>higher financial risk</a:t>
            </a:r>
            <a:r>
              <a:rPr lang="en-US" sz="2000" dirty="0"/>
              <a:t>.  Conversely, a </a:t>
            </a:r>
            <a:r>
              <a:rPr lang="en-US" sz="2000" i="1" dirty="0"/>
              <a:t>lower DFL </a:t>
            </a:r>
            <a:r>
              <a:rPr lang="en-US" sz="2000" dirty="0"/>
              <a:t>means that the company is largely operating on equity, implying </a:t>
            </a:r>
            <a:r>
              <a:rPr lang="en-US" sz="2000" i="1" dirty="0"/>
              <a:t>lower financial risk.</a:t>
            </a:r>
          </a:p>
          <a:p>
            <a:pPr marL="91440" lvl="0" indent="-91440" algn="l" rtl="0">
              <a:lnSpc>
                <a:spcPct val="90000"/>
              </a:lnSpc>
              <a:spcBef>
                <a:spcPts val="1400"/>
              </a:spcBef>
              <a:spcAft>
                <a:spcPts val="0"/>
              </a:spcAft>
              <a:buSzPts val="2200"/>
              <a:buChar char=" "/>
            </a:pPr>
            <a:r>
              <a:rPr lang="en-US" sz="2000" dirty="0">
                <a:solidFill>
                  <a:srgbClr val="000000"/>
                </a:solidFill>
                <a:latin typeface="Times New Roman" panose="02020603050405020304" pitchFamily="18" charset="0"/>
                <a:cs typeface="Times New Roman" panose="02020603050405020304" pitchFamily="18" charset="0"/>
              </a:rPr>
              <a:t>The Degree of Financial Leverage (DFL) Ratio Formula</a:t>
            </a:r>
            <a:r>
              <a:rPr lang="en-US" sz="2000" i="1" dirty="0">
                <a:solidFill>
                  <a:srgbClr val="000000"/>
                </a:solidFill>
                <a:latin typeface="Times New Roman" panose="02020603050405020304" pitchFamily="18" charset="0"/>
                <a:cs typeface="Times New Roman" panose="02020603050405020304" pitchFamily="18" charset="0"/>
              </a:rPr>
              <a:t>:</a:t>
            </a:r>
            <a:endParaRPr lang="en-US" sz="2000" i="1" dirty="0"/>
          </a:p>
          <a:p>
            <a:pPr marL="91440" lvl="0" indent="-91440" algn="ctr" rtl="0">
              <a:lnSpc>
                <a:spcPct val="90000"/>
              </a:lnSpc>
              <a:spcBef>
                <a:spcPts val="1400"/>
              </a:spcBef>
              <a:spcAft>
                <a:spcPts val="0"/>
              </a:spcAft>
              <a:buSzPts val="2200"/>
              <a:buChar char=" "/>
            </a:pPr>
            <a:r>
              <a:rPr lang="en-IN" sz="1800" b="0" i="1" dirty="0">
                <a:solidFill>
                  <a:srgbClr val="111111"/>
                </a:solidFill>
                <a:effectLst/>
                <a:latin typeface="Times New Roman" panose="02020603050405020304" pitchFamily="18" charset="0"/>
                <a:cs typeface="Times New Roman" panose="02020603050405020304" pitchFamily="18" charset="0"/>
              </a:rPr>
              <a:t> </a:t>
            </a:r>
            <a:r>
              <a:rPr lang="en-IN" sz="1800" b="1" i="1" dirty="0">
                <a:solidFill>
                  <a:srgbClr val="111111"/>
                </a:solidFill>
                <a:effectLst/>
                <a:latin typeface="Times New Roman" panose="02020603050405020304" pitchFamily="18" charset="0"/>
                <a:cs typeface="Times New Roman" panose="02020603050405020304" pitchFamily="18" charset="0"/>
              </a:rPr>
              <a:t>DFL = % Change in EPS / % Change in EBIT</a:t>
            </a:r>
            <a:endParaRPr lang="en-US" sz="1800" i="1" dirty="0">
              <a:latin typeface="Times New Roman" panose="02020603050405020304" pitchFamily="18" charset="0"/>
              <a:cs typeface="Times New Roman" panose="02020603050405020304" pitchFamily="18" charset="0"/>
            </a:endParaRPr>
          </a:p>
          <a:p>
            <a:pPr marL="0" indent="0">
              <a:buNone/>
            </a:pPr>
            <a:endParaRPr lang="en-IN" sz="20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2000" dirty="0">
              <a:solidFill>
                <a:srgbClr val="11111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181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F5CE-4FD2-BDC6-9228-18ED56FB555C}"/>
              </a:ext>
            </a:extLst>
          </p:cNvPr>
          <p:cNvSpPr>
            <a:spLocks noGrp="1"/>
          </p:cNvSpPr>
          <p:nvPr>
            <p:ph type="title"/>
          </p:nvPr>
        </p:nvSpPr>
        <p:spPr>
          <a:xfrm>
            <a:off x="1424676" y="0"/>
            <a:ext cx="10018713" cy="894522"/>
          </a:xfrm>
        </p:spPr>
        <p:txBody>
          <a:bodyPr>
            <a:normAutofit/>
          </a:bodyPr>
          <a:lstStyle/>
          <a:p>
            <a:r>
              <a:rPr lang="en-IN" sz="4800" dirty="0">
                <a:latin typeface="Times New Roman" panose="02020603050405020304" pitchFamily="18" charset="0"/>
                <a:cs typeface="Times New Roman" panose="02020603050405020304" pitchFamily="18" charset="0"/>
              </a:rPr>
              <a:t>Modelling Pipeline</a:t>
            </a:r>
          </a:p>
        </p:txBody>
      </p:sp>
      <p:sp>
        <p:nvSpPr>
          <p:cNvPr id="3" name="Rectangle 2">
            <a:extLst>
              <a:ext uri="{FF2B5EF4-FFF2-40B4-BE49-F238E27FC236}">
                <a16:creationId xmlns:a16="http://schemas.microsoft.com/office/drawing/2014/main" id="{AD7A3942-6222-5C46-5744-720FDF2DF315}"/>
              </a:ext>
            </a:extLst>
          </p:cNvPr>
          <p:cNvSpPr/>
          <p:nvPr/>
        </p:nvSpPr>
        <p:spPr>
          <a:xfrm>
            <a:off x="2902226" y="1053549"/>
            <a:ext cx="7166113" cy="1003851"/>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dirty="0">
                <a:solidFill>
                  <a:srgbClr val="0070C0"/>
                </a:solidFill>
                <a:latin typeface="Times New Roman" panose="02020603050405020304" pitchFamily="18" charset="0"/>
                <a:cs typeface="Times New Roman" panose="02020603050405020304" pitchFamily="18" charset="0"/>
              </a:rPr>
              <a:t>94 Features &amp; 6819 Records</a:t>
            </a:r>
          </a:p>
        </p:txBody>
      </p:sp>
      <p:sp>
        <p:nvSpPr>
          <p:cNvPr id="4" name="Rectangle 3">
            <a:extLst>
              <a:ext uri="{FF2B5EF4-FFF2-40B4-BE49-F238E27FC236}">
                <a16:creationId xmlns:a16="http://schemas.microsoft.com/office/drawing/2014/main" id="{72590E53-E83F-C36C-0B50-3204C539CF30}"/>
              </a:ext>
            </a:extLst>
          </p:cNvPr>
          <p:cNvSpPr/>
          <p:nvPr/>
        </p:nvSpPr>
        <p:spPr>
          <a:xfrm>
            <a:off x="4442791" y="1386508"/>
            <a:ext cx="4084982"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Dataset</a:t>
            </a:r>
            <a:r>
              <a:rPr lang="en-IN" dirty="0"/>
              <a:t> </a:t>
            </a:r>
          </a:p>
        </p:txBody>
      </p:sp>
      <p:cxnSp>
        <p:nvCxnSpPr>
          <p:cNvPr id="6" name="Straight Arrow Connector 5">
            <a:extLst>
              <a:ext uri="{FF2B5EF4-FFF2-40B4-BE49-F238E27FC236}">
                <a16:creationId xmlns:a16="http://schemas.microsoft.com/office/drawing/2014/main" id="{291BB4CD-3A75-185E-B62B-BD9272606247}"/>
              </a:ext>
            </a:extLst>
          </p:cNvPr>
          <p:cNvCxnSpPr>
            <a:cxnSpLocks/>
            <a:stCxn id="3" idx="2"/>
          </p:cNvCxnSpPr>
          <p:nvPr/>
        </p:nvCxnSpPr>
        <p:spPr>
          <a:xfrm flipH="1">
            <a:off x="6485282" y="2057400"/>
            <a:ext cx="1" cy="308113"/>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775A5535-B187-32BB-4D74-6CF4048941A2}"/>
              </a:ext>
            </a:extLst>
          </p:cNvPr>
          <p:cNvSpPr/>
          <p:nvPr/>
        </p:nvSpPr>
        <p:spPr>
          <a:xfrm>
            <a:off x="1853647" y="2355574"/>
            <a:ext cx="9263269" cy="993914"/>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dirty="0">
                <a:solidFill>
                  <a:srgbClr val="0070C0"/>
                </a:solidFill>
              </a:rPr>
              <a:t>Data Pre-Processing</a:t>
            </a:r>
          </a:p>
        </p:txBody>
      </p:sp>
      <p:sp>
        <p:nvSpPr>
          <p:cNvPr id="9" name="Rectangle 8">
            <a:extLst>
              <a:ext uri="{FF2B5EF4-FFF2-40B4-BE49-F238E27FC236}">
                <a16:creationId xmlns:a16="http://schemas.microsoft.com/office/drawing/2014/main" id="{5836299B-288F-95B3-5585-67C2D0558375}"/>
              </a:ext>
            </a:extLst>
          </p:cNvPr>
          <p:cNvSpPr/>
          <p:nvPr/>
        </p:nvSpPr>
        <p:spPr>
          <a:xfrm>
            <a:off x="2239719" y="2703444"/>
            <a:ext cx="2481367"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Outliers removal</a:t>
            </a:r>
            <a:endParaRPr lang="en-IN" dirty="0"/>
          </a:p>
        </p:txBody>
      </p:sp>
      <p:sp>
        <p:nvSpPr>
          <p:cNvPr id="11" name="Rectangle 10">
            <a:extLst>
              <a:ext uri="{FF2B5EF4-FFF2-40B4-BE49-F238E27FC236}">
                <a16:creationId xmlns:a16="http://schemas.microsoft.com/office/drawing/2014/main" id="{647335FB-44F7-3FA5-F3FC-618D59780E1F}"/>
              </a:ext>
            </a:extLst>
          </p:cNvPr>
          <p:cNvSpPr/>
          <p:nvPr/>
        </p:nvSpPr>
        <p:spPr>
          <a:xfrm>
            <a:off x="8325781" y="2703443"/>
            <a:ext cx="2481367"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Correlation </a:t>
            </a:r>
            <a:r>
              <a:rPr lang="en-IN" dirty="0"/>
              <a:t> </a:t>
            </a:r>
          </a:p>
        </p:txBody>
      </p:sp>
      <p:cxnSp>
        <p:nvCxnSpPr>
          <p:cNvPr id="16" name="Straight Arrow Connector 15">
            <a:extLst>
              <a:ext uri="{FF2B5EF4-FFF2-40B4-BE49-F238E27FC236}">
                <a16:creationId xmlns:a16="http://schemas.microsoft.com/office/drawing/2014/main" id="{3C4A02F1-A3D9-726D-0966-00DBD32F0B75}"/>
              </a:ext>
            </a:extLst>
          </p:cNvPr>
          <p:cNvCxnSpPr>
            <a:cxnSpLocks/>
          </p:cNvCxnSpPr>
          <p:nvPr/>
        </p:nvCxnSpPr>
        <p:spPr>
          <a:xfrm flipH="1">
            <a:off x="6485281" y="3364395"/>
            <a:ext cx="1" cy="308113"/>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0ED933B0-EAD2-1AB9-D2D9-1E14EE162D39}"/>
              </a:ext>
            </a:extLst>
          </p:cNvPr>
          <p:cNvSpPr/>
          <p:nvPr/>
        </p:nvSpPr>
        <p:spPr>
          <a:xfrm>
            <a:off x="1802397" y="3647662"/>
            <a:ext cx="9314518" cy="993914"/>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dirty="0">
                <a:solidFill>
                  <a:srgbClr val="0070C0"/>
                </a:solidFill>
              </a:rPr>
              <a:t>Model Building</a:t>
            </a:r>
          </a:p>
        </p:txBody>
      </p:sp>
      <p:sp>
        <p:nvSpPr>
          <p:cNvPr id="18" name="Rectangle 17">
            <a:extLst>
              <a:ext uri="{FF2B5EF4-FFF2-40B4-BE49-F238E27FC236}">
                <a16:creationId xmlns:a16="http://schemas.microsoft.com/office/drawing/2014/main" id="{EC57474B-CA55-656B-0E94-189418FB0937}"/>
              </a:ext>
            </a:extLst>
          </p:cNvPr>
          <p:cNvSpPr/>
          <p:nvPr/>
        </p:nvSpPr>
        <p:spPr>
          <a:xfrm>
            <a:off x="2229780" y="3959088"/>
            <a:ext cx="2481367"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Without using SMOTE technique on dataset</a:t>
            </a:r>
            <a:endParaRPr lang="en-IN" dirty="0"/>
          </a:p>
        </p:txBody>
      </p:sp>
      <p:sp>
        <p:nvSpPr>
          <p:cNvPr id="19" name="Rectangle 18">
            <a:extLst>
              <a:ext uri="{FF2B5EF4-FFF2-40B4-BE49-F238E27FC236}">
                <a16:creationId xmlns:a16="http://schemas.microsoft.com/office/drawing/2014/main" id="{C23528B6-60E3-0B6E-88BA-767E5F769DE3}"/>
              </a:ext>
            </a:extLst>
          </p:cNvPr>
          <p:cNvSpPr/>
          <p:nvPr/>
        </p:nvSpPr>
        <p:spPr>
          <a:xfrm>
            <a:off x="8325780" y="3959088"/>
            <a:ext cx="2481367"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Using SMOTE technique on dataset</a:t>
            </a:r>
            <a:endParaRPr lang="en-IN" dirty="0"/>
          </a:p>
        </p:txBody>
      </p:sp>
      <p:cxnSp>
        <p:nvCxnSpPr>
          <p:cNvPr id="20" name="Straight Arrow Connector 19">
            <a:extLst>
              <a:ext uri="{FF2B5EF4-FFF2-40B4-BE49-F238E27FC236}">
                <a16:creationId xmlns:a16="http://schemas.microsoft.com/office/drawing/2014/main" id="{C885D755-3316-D68C-F7B7-A3F9B519F856}"/>
              </a:ext>
            </a:extLst>
          </p:cNvPr>
          <p:cNvCxnSpPr>
            <a:cxnSpLocks/>
          </p:cNvCxnSpPr>
          <p:nvPr/>
        </p:nvCxnSpPr>
        <p:spPr>
          <a:xfrm>
            <a:off x="3377647" y="4515679"/>
            <a:ext cx="0" cy="465483"/>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FAC6992D-D2D8-566A-7622-E1588205A925}"/>
              </a:ext>
            </a:extLst>
          </p:cNvPr>
          <p:cNvCxnSpPr>
            <a:cxnSpLocks/>
          </p:cNvCxnSpPr>
          <p:nvPr/>
        </p:nvCxnSpPr>
        <p:spPr>
          <a:xfrm>
            <a:off x="9568119" y="4515678"/>
            <a:ext cx="0" cy="465483"/>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FE585B26-FAEF-B3F7-B5E3-71D78BFAAE3E}"/>
              </a:ext>
            </a:extLst>
          </p:cNvPr>
          <p:cNvSpPr/>
          <p:nvPr/>
        </p:nvSpPr>
        <p:spPr>
          <a:xfrm>
            <a:off x="894521" y="5017607"/>
            <a:ext cx="11191461" cy="797615"/>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solidFill>
                <a:srgbClr val="0070C0"/>
              </a:solidFill>
            </a:endParaRPr>
          </a:p>
        </p:txBody>
      </p:sp>
      <p:sp>
        <p:nvSpPr>
          <p:cNvPr id="24" name="Rectangle 23">
            <a:extLst>
              <a:ext uri="{FF2B5EF4-FFF2-40B4-BE49-F238E27FC236}">
                <a16:creationId xmlns:a16="http://schemas.microsoft.com/office/drawing/2014/main" id="{BD3787B7-5B42-468E-3F52-93138EE4B5B8}"/>
              </a:ext>
            </a:extLst>
          </p:cNvPr>
          <p:cNvSpPr/>
          <p:nvPr/>
        </p:nvSpPr>
        <p:spPr>
          <a:xfrm>
            <a:off x="1030460" y="5138118"/>
            <a:ext cx="1099929"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Decision Tree</a:t>
            </a:r>
            <a:endParaRPr lang="en-IN" dirty="0"/>
          </a:p>
        </p:txBody>
      </p:sp>
      <p:sp>
        <p:nvSpPr>
          <p:cNvPr id="25" name="Rectangle 24">
            <a:extLst>
              <a:ext uri="{FF2B5EF4-FFF2-40B4-BE49-F238E27FC236}">
                <a16:creationId xmlns:a16="http://schemas.microsoft.com/office/drawing/2014/main" id="{AD3A0E09-6CB6-E96C-4E01-40B8E5668C85}"/>
              </a:ext>
            </a:extLst>
          </p:cNvPr>
          <p:cNvSpPr/>
          <p:nvPr/>
        </p:nvSpPr>
        <p:spPr>
          <a:xfrm>
            <a:off x="2256385" y="5138116"/>
            <a:ext cx="1099929"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Random Forest </a:t>
            </a:r>
            <a:endParaRPr lang="en-IN" dirty="0"/>
          </a:p>
        </p:txBody>
      </p:sp>
      <p:sp>
        <p:nvSpPr>
          <p:cNvPr id="26" name="Rectangle 25">
            <a:extLst>
              <a:ext uri="{FF2B5EF4-FFF2-40B4-BE49-F238E27FC236}">
                <a16:creationId xmlns:a16="http://schemas.microsoft.com/office/drawing/2014/main" id="{A7222501-C3E0-4D15-A8B7-932D22581CB6}"/>
              </a:ext>
            </a:extLst>
          </p:cNvPr>
          <p:cNvSpPr/>
          <p:nvPr/>
        </p:nvSpPr>
        <p:spPr>
          <a:xfrm>
            <a:off x="3480402" y="5138117"/>
            <a:ext cx="1099929"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Logistic Regg</a:t>
            </a:r>
            <a:endParaRPr lang="en-IN" dirty="0"/>
          </a:p>
        </p:txBody>
      </p:sp>
      <p:sp>
        <p:nvSpPr>
          <p:cNvPr id="27" name="Rectangle 26">
            <a:extLst>
              <a:ext uri="{FF2B5EF4-FFF2-40B4-BE49-F238E27FC236}">
                <a16:creationId xmlns:a16="http://schemas.microsoft.com/office/drawing/2014/main" id="{D23A68A1-8B7E-D8BC-1945-40729486C557}"/>
              </a:ext>
            </a:extLst>
          </p:cNvPr>
          <p:cNvSpPr/>
          <p:nvPr/>
        </p:nvSpPr>
        <p:spPr>
          <a:xfrm>
            <a:off x="4721085" y="5138116"/>
            <a:ext cx="1099929"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SVM</a:t>
            </a:r>
            <a:endParaRPr lang="en-IN" dirty="0"/>
          </a:p>
        </p:txBody>
      </p:sp>
      <p:sp>
        <p:nvSpPr>
          <p:cNvPr id="28" name="Rectangle 27">
            <a:extLst>
              <a:ext uri="{FF2B5EF4-FFF2-40B4-BE49-F238E27FC236}">
                <a16:creationId xmlns:a16="http://schemas.microsoft.com/office/drawing/2014/main" id="{481AE741-8D55-7906-CC5A-65A730A7DC5D}"/>
              </a:ext>
            </a:extLst>
          </p:cNvPr>
          <p:cNvSpPr/>
          <p:nvPr/>
        </p:nvSpPr>
        <p:spPr>
          <a:xfrm>
            <a:off x="5961768" y="5138116"/>
            <a:ext cx="1099929"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KNN</a:t>
            </a:r>
            <a:endParaRPr lang="en-IN" dirty="0"/>
          </a:p>
        </p:txBody>
      </p:sp>
      <p:sp>
        <p:nvSpPr>
          <p:cNvPr id="29" name="Rectangle 28">
            <a:extLst>
              <a:ext uri="{FF2B5EF4-FFF2-40B4-BE49-F238E27FC236}">
                <a16:creationId xmlns:a16="http://schemas.microsoft.com/office/drawing/2014/main" id="{690D6DD2-594D-8E6C-507C-19567354CFA0}"/>
              </a:ext>
            </a:extLst>
          </p:cNvPr>
          <p:cNvSpPr/>
          <p:nvPr/>
        </p:nvSpPr>
        <p:spPr>
          <a:xfrm>
            <a:off x="7185785" y="5138115"/>
            <a:ext cx="1099929"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Naïve Bayes</a:t>
            </a:r>
          </a:p>
        </p:txBody>
      </p:sp>
      <p:sp>
        <p:nvSpPr>
          <p:cNvPr id="30" name="Rectangle 29">
            <a:extLst>
              <a:ext uri="{FF2B5EF4-FFF2-40B4-BE49-F238E27FC236}">
                <a16:creationId xmlns:a16="http://schemas.microsoft.com/office/drawing/2014/main" id="{4ACF885F-2962-4AB4-D512-FA4E5D864667}"/>
              </a:ext>
            </a:extLst>
          </p:cNvPr>
          <p:cNvSpPr/>
          <p:nvPr/>
        </p:nvSpPr>
        <p:spPr>
          <a:xfrm>
            <a:off x="8438319" y="5138115"/>
            <a:ext cx="1099929"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XG Boost</a:t>
            </a:r>
            <a:endParaRPr lang="en-IN" dirty="0"/>
          </a:p>
        </p:txBody>
      </p:sp>
      <p:sp>
        <p:nvSpPr>
          <p:cNvPr id="31" name="Rectangle 30">
            <a:extLst>
              <a:ext uri="{FF2B5EF4-FFF2-40B4-BE49-F238E27FC236}">
                <a16:creationId xmlns:a16="http://schemas.microsoft.com/office/drawing/2014/main" id="{2B6E0F15-391A-9D51-AC04-06ADCC2B9B79}"/>
              </a:ext>
            </a:extLst>
          </p:cNvPr>
          <p:cNvSpPr/>
          <p:nvPr/>
        </p:nvSpPr>
        <p:spPr>
          <a:xfrm>
            <a:off x="9674187" y="5138115"/>
            <a:ext cx="1099929"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Voting</a:t>
            </a:r>
            <a:endParaRPr lang="en-IN" dirty="0"/>
          </a:p>
        </p:txBody>
      </p:sp>
      <p:sp>
        <p:nvSpPr>
          <p:cNvPr id="32" name="Rectangle 31">
            <a:extLst>
              <a:ext uri="{FF2B5EF4-FFF2-40B4-BE49-F238E27FC236}">
                <a16:creationId xmlns:a16="http://schemas.microsoft.com/office/drawing/2014/main" id="{C32631AD-F6B4-987F-6CFA-BDBFAE13B02D}"/>
              </a:ext>
            </a:extLst>
          </p:cNvPr>
          <p:cNvSpPr/>
          <p:nvPr/>
        </p:nvSpPr>
        <p:spPr>
          <a:xfrm>
            <a:off x="10924500" y="5138115"/>
            <a:ext cx="1099929"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Stacking</a:t>
            </a:r>
            <a:endParaRPr lang="en-IN" dirty="0"/>
          </a:p>
        </p:txBody>
      </p:sp>
      <p:cxnSp>
        <p:nvCxnSpPr>
          <p:cNvPr id="33" name="Straight Arrow Connector 32">
            <a:extLst>
              <a:ext uri="{FF2B5EF4-FFF2-40B4-BE49-F238E27FC236}">
                <a16:creationId xmlns:a16="http://schemas.microsoft.com/office/drawing/2014/main" id="{ABEAE36C-FEBE-0689-24F3-9EF69FF256E9}"/>
              </a:ext>
            </a:extLst>
          </p:cNvPr>
          <p:cNvCxnSpPr>
            <a:cxnSpLocks/>
          </p:cNvCxnSpPr>
          <p:nvPr/>
        </p:nvCxnSpPr>
        <p:spPr>
          <a:xfrm flipH="1">
            <a:off x="6485281" y="5872372"/>
            <a:ext cx="1" cy="308113"/>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4CC0A078-2D69-EB5F-A0BA-876D43383A8D}"/>
              </a:ext>
            </a:extLst>
          </p:cNvPr>
          <p:cNvSpPr/>
          <p:nvPr/>
        </p:nvSpPr>
        <p:spPr>
          <a:xfrm>
            <a:off x="4442791" y="6210302"/>
            <a:ext cx="4084982" cy="55659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70C0"/>
                </a:solidFill>
              </a:rPr>
              <a:t>Evaluation</a:t>
            </a:r>
            <a:r>
              <a:rPr lang="en-IN" dirty="0"/>
              <a:t> </a:t>
            </a:r>
          </a:p>
        </p:txBody>
      </p:sp>
    </p:spTree>
    <p:extLst>
      <p:ext uri="{BB962C8B-B14F-4D97-AF65-F5344CB8AC3E}">
        <p14:creationId xmlns:p14="http://schemas.microsoft.com/office/powerpoint/2010/main" val="3004767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CE19-BE33-5F54-5484-CCD281F30891}"/>
              </a:ext>
            </a:extLst>
          </p:cNvPr>
          <p:cNvSpPr>
            <a:spLocks noGrp="1"/>
          </p:cNvSpPr>
          <p:nvPr>
            <p:ph type="title"/>
          </p:nvPr>
        </p:nvSpPr>
        <p:spPr>
          <a:xfrm>
            <a:off x="1484311" y="854765"/>
            <a:ext cx="10018713" cy="765313"/>
          </a:xfrm>
        </p:spPr>
        <p:txBody>
          <a:bodyPr>
            <a:noAutofit/>
          </a:bodyPr>
          <a:lstStyle/>
          <a:p>
            <a:r>
              <a:rPr lang="en-IN" sz="4800" dirty="0">
                <a:latin typeface="Times New Roman" panose="02020603050405020304" pitchFamily="18" charset="0"/>
                <a:cs typeface="Times New Roman" panose="02020603050405020304" pitchFamily="18" charset="0"/>
              </a:rPr>
              <a:t>Models Evaluation</a:t>
            </a:r>
          </a:p>
        </p:txBody>
      </p:sp>
      <p:sp>
        <p:nvSpPr>
          <p:cNvPr id="4" name="Content Placeholder 2">
            <a:extLst>
              <a:ext uri="{FF2B5EF4-FFF2-40B4-BE49-F238E27FC236}">
                <a16:creationId xmlns:a16="http://schemas.microsoft.com/office/drawing/2014/main" id="{B5107E18-EB53-CB60-0F3E-F7283C6F1C84}"/>
              </a:ext>
            </a:extLst>
          </p:cNvPr>
          <p:cNvSpPr txBox="1">
            <a:spLocks/>
          </p:cNvSpPr>
          <p:nvPr/>
        </p:nvSpPr>
        <p:spPr>
          <a:xfrm>
            <a:off x="1484311" y="2077279"/>
            <a:ext cx="10376453" cy="1709530"/>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IN" dirty="0">
                <a:solidFill>
                  <a:srgbClr val="000000"/>
                </a:solidFill>
                <a:latin typeface="Times New Roman" panose="02020603050405020304" pitchFamily="18" charset="0"/>
                <a:cs typeface="Times New Roman" panose="02020603050405020304" pitchFamily="18" charset="0"/>
              </a:rPr>
              <a:t>We have used F1- Score metric for evaluating the models because of lesser minority class presence the accuracy of all the models were above 92%. So to determine best predictive model we use F1-Score as a evaluation metric. We have created same models in two ways:</a:t>
            </a:r>
          </a:p>
          <a:p>
            <a:pPr marL="0" indent="0">
              <a:buNone/>
            </a:pPr>
            <a:endParaRPr lang="en-IN" dirty="0">
              <a:solidFill>
                <a:srgbClr val="000000"/>
              </a:solidFill>
              <a:latin typeface="Times New Roman" panose="02020603050405020304" pitchFamily="18" charset="0"/>
              <a:cs typeface="Times New Roman" panose="02020603050405020304" pitchFamily="18" charset="0"/>
            </a:endParaRPr>
          </a:p>
          <a:p>
            <a:pPr marL="457200" indent="-457200">
              <a:buAutoNum type="arabicParenR"/>
            </a:pPr>
            <a:r>
              <a:rPr lang="en-IN" dirty="0">
                <a:solidFill>
                  <a:srgbClr val="000000"/>
                </a:solidFill>
                <a:latin typeface="Times New Roman" panose="02020603050405020304" pitchFamily="18" charset="0"/>
                <a:cs typeface="Times New Roman" panose="02020603050405020304" pitchFamily="18" charset="0"/>
              </a:rPr>
              <a:t>With the Class Imbalance i.e. without using SMOTE method on dataset.</a:t>
            </a:r>
          </a:p>
          <a:p>
            <a:pPr marL="457200" indent="-457200">
              <a:buAutoNum type="arabicParenR"/>
            </a:pPr>
            <a:endParaRPr lang="en-IN" dirty="0">
              <a:solidFill>
                <a:srgbClr val="000000"/>
              </a:solidFill>
              <a:latin typeface="Times New Roman" panose="02020603050405020304" pitchFamily="18" charset="0"/>
              <a:cs typeface="Times New Roman" panose="02020603050405020304" pitchFamily="18" charset="0"/>
            </a:endParaRPr>
          </a:p>
          <a:p>
            <a:pPr marL="457200" indent="-457200">
              <a:buFont typeface="Arial"/>
              <a:buAutoNum type="arabicParenR"/>
            </a:pPr>
            <a:r>
              <a:rPr lang="en-IN" dirty="0">
                <a:solidFill>
                  <a:srgbClr val="000000"/>
                </a:solidFill>
                <a:latin typeface="Times New Roman" panose="02020603050405020304" pitchFamily="18" charset="0"/>
                <a:cs typeface="Times New Roman" panose="02020603050405020304" pitchFamily="18" charset="0"/>
              </a:rPr>
              <a:t>Without the Class Imbalance i.e. using SMOTE method on dataset.</a:t>
            </a:r>
          </a:p>
          <a:p>
            <a:pPr marL="0" indent="0">
              <a:buNone/>
            </a:pPr>
            <a:endParaRPr lang="en-IN" dirty="0">
              <a:solidFill>
                <a:srgbClr val="000000"/>
              </a:solidFill>
              <a:latin typeface="Times New Roman" panose="02020603050405020304" pitchFamily="18" charset="0"/>
              <a:cs typeface="Times New Roman" panose="02020603050405020304" pitchFamily="18" charset="0"/>
            </a:endParaRPr>
          </a:p>
          <a:p>
            <a:pPr marL="457200" indent="-457200">
              <a:buAutoNum type="arabicParenR"/>
            </a:pPr>
            <a:endParaRPr lang="en-IN"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solidFill>
                <a:srgbClr val="11111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76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504A-DCC5-C750-6730-06175F9A80DE}"/>
              </a:ext>
            </a:extLst>
          </p:cNvPr>
          <p:cNvSpPr>
            <a:spLocks noGrp="1"/>
          </p:cNvSpPr>
          <p:nvPr>
            <p:ph type="title"/>
          </p:nvPr>
        </p:nvSpPr>
        <p:spPr>
          <a:xfrm>
            <a:off x="1533471" y="1061882"/>
            <a:ext cx="10018713" cy="592394"/>
          </a:xfrm>
        </p:spPr>
        <p:txBody>
          <a:bodyPr>
            <a:normAutofit fontScale="90000"/>
          </a:bodyPr>
          <a:lstStyle/>
          <a:p>
            <a:r>
              <a:rPr lang="en-IN" sz="6000" dirty="0">
                <a:latin typeface="Times New Roman" panose="02020603050405020304" pitchFamily="18" charset="0"/>
                <a:cs typeface="Times New Roman" panose="02020603050405020304" pitchFamily="18" charset="0"/>
              </a:rPr>
              <a:t>Introduction</a:t>
            </a:r>
            <a:br>
              <a:rPr lang="en-IN" dirty="0"/>
            </a:br>
            <a:endParaRPr lang="en-IN" dirty="0"/>
          </a:p>
        </p:txBody>
      </p:sp>
      <p:sp>
        <p:nvSpPr>
          <p:cNvPr id="3" name="Content Placeholder 2">
            <a:extLst>
              <a:ext uri="{FF2B5EF4-FFF2-40B4-BE49-F238E27FC236}">
                <a16:creationId xmlns:a16="http://schemas.microsoft.com/office/drawing/2014/main" id="{2C5B028F-70E7-96E1-F879-D15187961D72}"/>
              </a:ext>
            </a:extLst>
          </p:cNvPr>
          <p:cNvSpPr>
            <a:spLocks noGrp="1"/>
          </p:cNvSpPr>
          <p:nvPr>
            <p:ph idx="1"/>
          </p:nvPr>
        </p:nvSpPr>
        <p:spPr>
          <a:xfrm>
            <a:off x="1533471" y="1654276"/>
            <a:ext cx="10235742" cy="3871452"/>
          </a:xfrm>
        </p:spPr>
        <p:txBody>
          <a:bodyPr/>
          <a:lstStyle/>
          <a:p>
            <a:r>
              <a:rPr lang="en-IN" b="1" dirty="0">
                <a:latin typeface="Times New Roman" panose="02020603050405020304" pitchFamily="18" charset="0"/>
                <a:cs typeface="Times New Roman" panose="02020603050405020304" pitchFamily="18" charset="0"/>
              </a:rPr>
              <a:t>Bankruptcy</a:t>
            </a:r>
            <a:r>
              <a:rPr lang="en-IN" dirty="0">
                <a:latin typeface="Times New Roman" panose="02020603050405020304" pitchFamily="18" charset="0"/>
                <a:cs typeface="Times New Roman" panose="02020603050405020304" pitchFamily="18" charset="0"/>
              </a:rPr>
              <a:t>:</a:t>
            </a:r>
            <a:r>
              <a:rPr lang="en-US" sz="2200" b="0" i="0" dirty="0">
                <a:solidFill>
                  <a:srgbClr val="111111"/>
                </a:solidFill>
                <a:effectLst/>
                <a:latin typeface="Times New Roman" panose="02020603050405020304" pitchFamily="18" charset="0"/>
                <a:cs typeface="Times New Roman" panose="02020603050405020304" pitchFamily="18" charset="0"/>
              </a:rPr>
              <a:t>Bankruptcy is a legal proceeding initiated when a person or business cannot repay outstanding debts or obligations. It offers a fresh start for people who can no longer afford to pay their bills.</a:t>
            </a:r>
          </a:p>
          <a:p>
            <a:endParaRPr lang="en-US" b="0" i="0" dirty="0">
              <a:solidFill>
                <a:srgbClr val="111111"/>
              </a:solidFill>
              <a:effectLst/>
              <a:latin typeface="Times New Roman" panose="02020603050405020304" pitchFamily="18" charset="0"/>
              <a:cs typeface="Times New Roman" panose="02020603050405020304" pitchFamily="18" charset="0"/>
            </a:endParaRPr>
          </a:p>
          <a:p>
            <a:r>
              <a:rPr lang="en-US" b="1" dirty="0">
                <a:solidFill>
                  <a:srgbClr val="111111"/>
                </a:solidFill>
                <a:latin typeface="Times New Roman" panose="02020603050405020304" pitchFamily="18" charset="0"/>
                <a:cs typeface="Times New Roman" panose="02020603050405020304" pitchFamily="18" charset="0"/>
              </a:rPr>
              <a:t>Bankruptcy</a:t>
            </a:r>
            <a:r>
              <a:rPr lang="en-US" dirty="0">
                <a:solidFill>
                  <a:srgbClr val="111111"/>
                </a:solidFill>
                <a:latin typeface="Times New Roman" panose="02020603050405020304" pitchFamily="18" charset="0"/>
                <a:cs typeface="Times New Roman" panose="02020603050405020304" pitchFamily="18" charset="0"/>
              </a:rPr>
              <a:t> </a:t>
            </a:r>
            <a:r>
              <a:rPr lang="en-US" b="1" dirty="0">
                <a:solidFill>
                  <a:srgbClr val="111111"/>
                </a:solidFill>
                <a:latin typeface="Times New Roman" panose="02020603050405020304" pitchFamily="18" charset="0"/>
                <a:cs typeface="Times New Roman" panose="02020603050405020304" pitchFamily="18" charset="0"/>
              </a:rPr>
              <a:t>Prediction</a:t>
            </a:r>
            <a:r>
              <a:rPr lang="en-US" dirty="0">
                <a:solidFill>
                  <a:srgbClr val="111111"/>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Bankruptcy prediction is the problem of detecting financial distress in businesses which will lead to eventual bankruptcy. Machine Learning methods are increasingly being used for bankruptcy prediction using financial ratios. Machine Learning models can outperform classical statistical models by a significant margin in bankruptcy prediction.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062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372D-AAFC-C0D6-6B93-75973D73FF87}"/>
              </a:ext>
            </a:extLst>
          </p:cNvPr>
          <p:cNvSpPr>
            <a:spLocks noGrp="1"/>
          </p:cNvSpPr>
          <p:nvPr>
            <p:ph type="title"/>
          </p:nvPr>
        </p:nvSpPr>
        <p:spPr>
          <a:xfrm>
            <a:off x="1484311" y="685800"/>
            <a:ext cx="10018713" cy="944217"/>
          </a:xfrm>
        </p:spPr>
        <p:txBody>
          <a:bodyPr>
            <a:normAutofit fontScale="90000"/>
          </a:bodyPr>
          <a:lstStyle/>
          <a:p>
            <a:pPr marL="571500" indent="-571500" algn="l">
              <a:buFont typeface="Wingdings" panose="05000000000000000000" pitchFamily="2" charset="2"/>
              <a:buChar char="§"/>
            </a:pPr>
            <a:r>
              <a:rPr lang="en-IN" dirty="0">
                <a:solidFill>
                  <a:srgbClr val="000000"/>
                </a:solidFill>
                <a:latin typeface="Times New Roman" panose="02020603050405020304" pitchFamily="18" charset="0"/>
                <a:cs typeface="Times New Roman" panose="02020603050405020304" pitchFamily="18" charset="0"/>
              </a:rPr>
              <a:t>With the Class Imbalance i.e. without using SMOTE method on dataset.</a:t>
            </a:r>
            <a:br>
              <a:rPr lang="en-IN" dirty="0">
                <a:solidFill>
                  <a:srgbClr val="00000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FF6F047-FA6F-B019-2177-8304050A5C68}"/>
              </a:ext>
            </a:extLst>
          </p:cNvPr>
          <p:cNvSpPr>
            <a:spLocks noGrp="1"/>
          </p:cNvSpPr>
          <p:nvPr>
            <p:ph idx="1"/>
          </p:nvPr>
        </p:nvSpPr>
        <p:spPr>
          <a:xfrm>
            <a:off x="1484311" y="1580321"/>
            <a:ext cx="10018713" cy="1249018"/>
          </a:xfrm>
        </p:spPr>
        <p:txBody>
          <a:bodyPr>
            <a:normAutofit/>
          </a:bodyPr>
          <a:lstStyle/>
          <a:p>
            <a:pPr marL="457200" lvl="1" indent="0">
              <a:buNone/>
            </a:pPr>
            <a:r>
              <a:rPr lang="en-IN" sz="2200" dirty="0">
                <a:latin typeface="Times New Roman" panose="02020603050405020304" pitchFamily="18" charset="0"/>
                <a:cs typeface="Times New Roman" panose="02020603050405020304" pitchFamily="18" charset="0"/>
              </a:rPr>
              <a:t>The highest F1-Score is given by XG Boost classifier (63%) followed by Random Forest Classifier (56%) and Stacking Classifier (55%). All other models except Naïve Bayes Classifier (52%) gives F1-Score below 50%. </a:t>
            </a:r>
          </a:p>
        </p:txBody>
      </p:sp>
      <p:pic>
        <p:nvPicPr>
          <p:cNvPr id="2050" name="Picture 2">
            <a:extLst>
              <a:ext uri="{FF2B5EF4-FFF2-40B4-BE49-F238E27FC236}">
                <a16:creationId xmlns:a16="http://schemas.microsoft.com/office/drawing/2014/main" id="{8DFC59D1-FA4B-016C-7933-DFEEF567A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80" y="3108772"/>
            <a:ext cx="8647044" cy="328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291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2A6F-3703-D439-0A72-FC247B2EAA1F}"/>
              </a:ext>
            </a:extLst>
          </p:cNvPr>
          <p:cNvSpPr>
            <a:spLocks noGrp="1"/>
          </p:cNvSpPr>
          <p:nvPr>
            <p:ph type="title"/>
          </p:nvPr>
        </p:nvSpPr>
        <p:spPr>
          <a:xfrm>
            <a:off x="1593641" y="327991"/>
            <a:ext cx="10018713" cy="1752599"/>
          </a:xfrm>
        </p:spPr>
        <p:txBody>
          <a:bodyPr>
            <a:normAutofit/>
          </a:bodyPr>
          <a:lstStyle/>
          <a:p>
            <a:r>
              <a:rPr lang="en-IN" sz="3200" dirty="0">
                <a:latin typeface="Times New Roman" panose="02020603050405020304" pitchFamily="18" charset="0"/>
                <a:cs typeface="Times New Roman" panose="02020603050405020304" pitchFamily="18" charset="0"/>
              </a:rPr>
              <a:t>Results other than F1-Score given by XG-Boost Classifier on Imbalanced Dataset  </a:t>
            </a:r>
          </a:p>
        </p:txBody>
      </p:sp>
      <p:pic>
        <p:nvPicPr>
          <p:cNvPr id="4" name="Picture 3">
            <a:extLst>
              <a:ext uri="{FF2B5EF4-FFF2-40B4-BE49-F238E27FC236}">
                <a16:creationId xmlns:a16="http://schemas.microsoft.com/office/drawing/2014/main" id="{76B6CA01-F916-798B-5990-ECE2391D12FC}"/>
              </a:ext>
            </a:extLst>
          </p:cNvPr>
          <p:cNvPicPr>
            <a:picLocks noChangeAspect="1"/>
          </p:cNvPicPr>
          <p:nvPr/>
        </p:nvPicPr>
        <p:blipFill>
          <a:blip r:embed="rId3"/>
          <a:stretch>
            <a:fillRect/>
          </a:stretch>
        </p:blipFill>
        <p:spPr>
          <a:xfrm>
            <a:off x="1780320" y="2080590"/>
            <a:ext cx="5405180" cy="3785254"/>
          </a:xfrm>
          <a:prstGeom prst="rect">
            <a:avLst/>
          </a:prstGeom>
        </p:spPr>
      </p:pic>
      <p:pic>
        <p:nvPicPr>
          <p:cNvPr id="6" name="Picture 5">
            <a:extLst>
              <a:ext uri="{FF2B5EF4-FFF2-40B4-BE49-F238E27FC236}">
                <a16:creationId xmlns:a16="http://schemas.microsoft.com/office/drawing/2014/main" id="{331E6874-9C50-92A7-0229-DEEFA0EA9C5E}"/>
              </a:ext>
            </a:extLst>
          </p:cNvPr>
          <p:cNvPicPr>
            <a:picLocks noChangeAspect="1"/>
          </p:cNvPicPr>
          <p:nvPr/>
        </p:nvPicPr>
        <p:blipFill>
          <a:blip r:embed="rId4"/>
          <a:stretch>
            <a:fillRect/>
          </a:stretch>
        </p:blipFill>
        <p:spPr>
          <a:xfrm>
            <a:off x="7372179" y="2080590"/>
            <a:ext cx="4706123" cy="3785254"/>
          </a:xfrm>
          <a:prstGeom prst="rect">
            <a:avLst/>
          </a:prstGeom>
        </p:spPr>
      </p:pic>
    </p:spTree>
    <p:extLst>
      <p:ext uri="{BB962C8B-B14F-4D97-AF65-F5344CB8AC3E}">
        <p14:creationId xmlns:p14="http://schemas.microsoft.com/office/powerpoint/2010/main" val="111246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61C0-9AB6-4CB0-5371-5F12987F49BD}"/>
              </a:ext>
            </a:extLst>
          </p:cNvPr>
          <p:cNvSpPr>
            <a:spLocks noGrp="1"/>
          </p:cNvSpPr>
          <p:nvPr>
            <p:ph type="title"/>
          </p:nvPr>
        </p:nvSpPr>
        <p:spPr>
          <a:xfrm>
            <a:off x="1553886" y="367749"/>
            <a:ext cx="10018713" cy="1752599"/>
          </a:xfrm>
        </p:spPr>
        <p:txBody>
          <a:bodyPr>
            <a:normAutofit/>
          </a:bodyPr>
          <a:lstStyle/>
          <a:p>
            <a:r>
              <a:rPr lang="en-IN" sz="3200" dirty="0">
                <a:latin typeface="Times New Roman" panose="02020603050405020304" pitchFamily="18" charset="0"/>
                <a:cs typeface="Times New Roman" panose="02020603050405020304" pitchFamily="18" charset="0"/>
              </a:rPr>
              <a:t>Results other than F1-Score given by Random Forest Classifier on Imbalanced Dataset</a:t>
            </a:r>
            <a:endParaRPr lang="en-IN" sz="3200" dirty="0"/>
          </a:p>
        </p:txBody>
      </p:sp>
      <p:pic>
        <p:nvPicPr>
          <p:cNvPr id="4" name="Picture 3">
            <a:extLst>
              <a:ext uri="{FF2B5EF4-FFF2-40B4-BE49-F238E27FC236}">
                <a16:creationId xmlns:a16="http://schemas.microsoft.com/office/drawing/2014/main" id="{EE4237E6-097D-E1CD-87BC-E64690727FA5}"/>
              </a:ext>
            </a:extLst>
          </p:cNvPr>
          <p:cNvPicPr>
            <a:picLocks noChangeAspect="1"/>
          </p:cNvPicPr>
          <p:nvPr/>
        </p:nvPicPr>
        <p:blipFill>
          <a:blip r:embed="rId2"/>
          <a:stretch>
            <a:fillRect/>
          </a:stretch>
        </p:blipFill>
        <p:spPr>
          <a:xfrm>
            <a:off x="2218310" y="2316357"/>
            <a:ext cx="4768899" cy="3676939"/>
          </a:xfrm>
          <a:prstGeom prst="rect">
            <a:avLst/>
          </a:prstGeom>
        </p:spPr>
      </p:pic>
      <p:pic>
        <p:nvPicPr>
          <p:cNvPr id="6" name="Picture 5">
            <a:extLst>
              <a:ext uri="{FF2B5EF4-FFF2-40B4-BE49-F238E27FC236}">
                <a16:creationId xmlns:a16="http://schemas.microsoft.com/office/drawing/2014/main" id="{E837363C-8230-088D-550A-970EC0250F11}"/>
              </a:ext>
            </a:extLst>
          </p:cNvPr>
          <p:cNvPicPr>
            <a:picLocks noChangeAspect="1"/>
          </p:cNvPicPr>
          <p:nvPr/>
        </p:nvPicPr>
        <p:blipFill>
          <a:blip r:embed="rId3"/>
          <a:stretch>
            <a:fillRect/>
          </a:stretch>
        </p:blipFill>
        <p:spPr>
          <a:xfrm>
            <a:off x="7275443" y="2316357"/>
            <a:ext cx="4621696" cy="3676939"/>
          </a:xfrm>
          <a:prstGeom prst="rect">
            <a:avLst/>
          </a:prstGeom>
        </p:spPr>
      </p:pic>
    </p:spTree>
    <p:extLst>
      <p:ext uri="{BB962C8B-B14F-4D97-AF65-F5344CB8AC3E}">
        <p14:creationId xmlns:p14="http://schemas.microsoft.com/office/powerpoint/2010/main" val="1717785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F729-D62A-85B1-04AC-D0BF511198E7}"/>
              </a:ext>
            </a:extLst>
          </p:cNvPr>
          <p:cNvSpPr>
            <a:spLocks noGrp="1"/>
          </p:cNvSpPr>
          <p:nvPr>
            <p:ph type="title"/>
          </p:nvPr>
        </p:nvSpPr>
        <p:spPr>
          <a:xfrm>
            <a:off x="1484309" y="377687"/>
            <a:ext cx="10018713" cy="1401418"/>
          </a:xfrm>
        </p:spPr>
        <p:txBody>
          <a:bodyPr>
            <a:normAutofit/>
          </a:bodyPr>
          <a:lstStyle/>
          <a:p>
            <a:pPr marL="571500" indent="-571500" algn="l">
              <a:buFont typeface="Wingdings" panose="05000000000000000000" pitchFamily="2" charset="2"/>
              <a:buChar char="§"/>
            </a:pPr>
            <a:r>
              <a:rPr lang="en-IN" sz="3600" dirty="0">
                <a:solidFill>
                  <a:srgbClr val="000000"/>
                </a:solidFill>
                <a:latin typeface="Times New Roman" panose="02020603050405020304" pitchFamily="18" charset="0"/>
                <a:cs typeface="Times New Roman" panose="02020603050405020304" pitchFamily="18" charset="0"/>
              </a:rPr>
              <a:t>Without the Class Imbalance i.e. using SMOTE method on dataset.</a:t>
            </a:r>
          </a:p>
        </p:txBody>
      </p:sp>
      <p:sp>
        <p:nvSpPr>
          <p:cNvPr id="3" name="Content Placeholder 2">
            <a:extLst>
              <a:ext uri="{FF2B5EF4-FFF2-40B4-BE49-F238E27FC236}">
                <a16:creationId xmlns:a16="http://schemas.microsoft.com/office/drawing/2014/main" id="{38BCFD1C-1A8B-009F-08CC-65C4B77EA287}"/>
              </a:ext>
            </a:extLst>
          </p:cNvPr>
          <p:cNvSpPr>
            <a:spLocks noGrp="1"/>
          </p:cNvSpPr>
          <p:nvPr>
            <p:ph idx="1"/>
          </p:nvPr>
        </p:nvSpPr>
        <p:spPr>
          <a:xfrm>
            <a:off x="1484309" y="1858619"/>
            <a:ext cx="10018713" cy="1739347"/>
          </a:xfrm>
        </p:spPr>
        <p:txBody>
          <a:bodyPr/>
          <a:lstStyle/>
          <a:p>
            <a:pPr marL="457200" lvl="1" indent="0">
              <a:buNone/>
            </a:pPr>
            <a:r>
              <a:rPr lang="en-IN" sz="2200" dirty="0">
                <a:latin typeface="Times New Roman" panose="02020603050405020304" pitchFamily="18" charset="0"/>
                <a:cs typeface="Times New Roman" panose="02020603050405020304" pitchFamily="18" charset="0"/>
              </a:rPr>
              <a:t>The highest F1-Score is given by Stacking classifier (99%) and XG Boost Classifier (99%) followed by Voting Classifier (93%) and Random Forest Classifier (92%). All other models gives F1-Score above 70% except Logistic Regression(53%). </a:t>
            </a:r>
          </a:p>
          <a:p>
            <a:endParaRPr lang="en-IN" dirty="0"/>
          </a:p>
        </p:txBody>
      </p:sp>
      <p:pic>
        <p:nvPicPr>
          <p:cNvPr id="3074" name="Picture 2">
            <a:extLst>
              <a:ext uri="{FF2B5EF4-FFF2-40B4-BE49-F238E27FC236}">
                <a16:creationId xmlns:a16="http://schemas.microsoft.com/office/drawing/2014/main" id="{E081D77B-96F1-4E5E-19EF-7627B8491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714" y="3230264"/>
            <a:ext cx="8857215" cy="336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083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34FEA-BFDA-1FF2-F481-B9709E3F43B8}"/>
              </a:ext>
            </a:extLst>
          </p:cNvPr>
          <p:cNvSpPr>
            <a:spLocks noGrp="1"/>
          </p:cNvSpPr>
          <p:nvPr>
            <p:ph type="title"/>
          </p:nvPr>
        </p:nvSpPr>
        <p:spPr>
          <a:xfrm>
            <a:off x="1543946" y="432874"/>
            <a:ext cx="10018713" cy="1752599"/>
          </a:xfrm>
        </p:spPr>
        <p:txBody>
          <a:bodyPr>
            <a:normAutofit/>
          </a:bodyPr>
          <a:lstStyle/>
          <a:p>
            <a:r>
              <a:rPr lang="en-IN" sz="3200" dirty="0">
                <a:latin typeface="Times New Roman" panose="02020603050405020304" pitchFamily="18" charset="0"/>
                <a:cs typeface="Times New Roman" panose="02020603050405020304" pitchFamily="18" charset="0"/>
              </a:rPr>
              <a:t>Results other than F1-Score given by XG-Boost Classifier on Balanced Dataset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t>
            </a:r>
            <a:endParaRPr lang="en-IN" sz="3200" dirty="0"/>
          </a:p>
        </p:txBody>
      </p:sp>
      <p:pic>
        <p:nvPicPr>
          <p:cNvPr id="4" name="Picture 3">
            <a:extLst>
              <a:ext uri="{FF2B5EF4-FFF2-40B4-BE49-F238E27FC236}">
                <a16:creationId xmlns:a16="http://schemas.microsoft.com/office/drawing/2014/main" id="{F9875920-B4E4-8E72-D013-CF803C684F5F}"/>
              </a:ext>
            </a:extLst>
          </p:cNvPr>
          <p:cNvPicPr>
            <a:picLocks noChangeAspect="1"/>
          </p:cNvPicPr>
          <p:nvPr/>
        </p:nvPicPr>
        <p:blipFill>
          <a:blip r:embed="rId2"/>
          <a:stretch>
            <a:fillRect/>
          </a:stretch>
        </p:blipFill>
        <p:spPr>
          <a:xfrm>
            <a:off x="1543946" y="2037234"/>
            <a:ext cx="5204592" cy="3770256"/>
          </a:xfrm>
          <a:prstGeom prst="rect">
            <a:avLst/>
          </a:prstGeom>
        </p:spPr>
      </p:pic>
      <p:pic>
        <p:nvPicPr>
          <p:cNvPr id="6" name="Picture 5">
            <a:extLst>
              <a:ext uri="{FF2B5EF4-FFF2-40B4-BE49-F238E27FC236}">
                <a16:creationId xmlns:a16="http://schemas.microsoft.com/office/drawing/2014/main" id="{D662EF1B-F280-05B2-217D-1ED823D05679}"/>
              </a:ext>
            </a:extLst>
          </p:cNvPr>
          <p:cNvPicPr>
            <a:picLocks noChangeAspect="1"/>
          </p:cNvPicPr>
          <p:nvPr/>
        </p:nvPicPr>
        <p:blipFill>
          <a:blip r:embed="rId3"/>
          <a:stretch>
            <a:fillRect/>
          </a:stretch>
        </p:blipFill>
        <p:spPr>
          <a:xfrm>
            <a:off x="7156175" y="2037234"/>
            <a:ext cx="4675975" cy="3770256"/>
          </a:xfrm>
          <a:prstGeom prst="rect">
            <a:avLst/>
          </a:prstGeom>
        </p:spPr>
      </p:pic>
    </p:spTree>
    <p:extLst>
      <p:ext uri="{BB962C8B-B14F-4D97-AF65-F5344CB8AC3E}">
        <p14:creationId xmlns:p14="http://schemas.microsoft.com/office/powerpoint/2010/main" val="1454841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99A7-AC32-7318-F1E1-2B614474331F}"/>
              </a:ext>
            </a:extLst>
          </p:cNvPr>
          <p:cNvSpPr>
            <a:spLocks noGrp="1"/>
          </p:cNvSpPr>
          <p:nvPr>
            <p:ph type="title"/>
          </p:nvPr>
        </p:nvSpPr>
        <p:spPr>
          <a:xfrm>
            <a:off x="1494250" y="288235"/>
            <a:ext cx="10018713" cy="1752599"/>
          </a:xfrm>
        </p:spPr>
        <p:txBody>
          <a:bodyPr>
            <a:normAutofit/>
          </a:bodyPr>
          <a:lstStyle/>
          <a:p>
            <a:r>
              <a:rPr lang="en-IN" sz="3200" dirty="0">
                <a:latin typeface="Times New Roman" panose="02020603050405020304" pitchFamily="18" charset="0"/>
                <a:cs typeface="Times New Roman" panose="02020603050405020304" pitchFamily="18" charset="0"/>
              </a:rPr>
              <a:t>Results other than F1-Score given by Stacking Classifier on Balanced Dataset </a:t>
            </a:r>
          </a:p>
        </p:txBody>
      </p:sp>
      <p:pic>
        <p:nvPicPr>
          <p:cNvPr id="4" name="Picture 3">
            <a:extLst>
              <a:ext uri="{FF2B5EF4-FFF2-40B4-BE49-F238E27FC236}">
                <a16:creationId xmlns:a16="http://schemas.microsoft.com/office/drawing/2014/main" id="{9A2D3DE9-AD03-D054-26E2-C255CE36A67C}"/>
              </a:ext>
            </a:extLst>
          </p:cNvPr>
          <p:cNvPicPr>
            <a:picLocks noChangeAspect="1"/>
          </p:cNvPicPr>
          <p:nvPr/>
        </p:nvPicPr>
        <p:blipFill rotWithShape="1">
          <a:blip r:embed="rId2"/>
          <a:srcRect t="2046"/>
          <a:stretch/>
        </p:blipFill>
        <p:spPr>
          <a:xfrm>
            <a:off x="2047461" y="2359727"/>
            <a:ext cx="4931733" cy="3791375"/>
          </a:xfrm>
          <a:prstGeom prst="rect">
            <a:avLst/>
          </a:prstGeom>
        </p:spPr>
      </p:pic>
      <p:pic>
        <p:nvPicPr>
          <p:cNvPr id="6" name="Picture 5">
            <a:extLst>
              <a:ext uri="{FF2B5EF4-FFF2-40B4-BE49-F238E27FC236}">
                <a16:creationId xmlns:a16="http://schemas.microsoft.com/office/drawing/2014/main" id="{3280D9DA-F6BC-228C-E750-24B523A6AC8A}"/>
              </a:ext>
            </a:extLst>
          </p:cNvPr>
          <p:cNvPicPr>
            <a:picLocks noChangeAspect="1"/>
          </p:cNvPicPr>
          <p:nvPr/>
        </p:nvPicPr>
        <p:blipFill rotWithShape="1">
          <a:blip r:embed="rId3"/>
          <a:srcRect t="2640" r="5353"/>
          <a:stretch/>
        </p:blipFill>
        <p:spPr>
          <a:xfrm>
            <a:off x="7446165" y="2359728"/>
            <a:ext cx="4510609" cy="3791375"/>
          </a:xfrm>
          <a:prstGeom prst="rect">
            <a:avLst/>
          </a:prstGeom>
        </p:spPr>
      </p:pic>
    </p:spTree>
    <p:extLst>
      <p:ext uri="{BB962C8B-B14F-4D97-AF65-F5344CB8AC3E}">
        <p14:creationId xmlns:p14="http://schemas.microsoft.com/office/powerpoint/2010/main" val="2907238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7C04-CDE0-3C9B-BF48-F96C9BDB080B}"/>
              </a:ext>
            </a:extLst>
          </p:cNvPr>
          <p:cNvSpPr>
            <a:spLocks noGrp="1"/>
          </p:cNvSpPr>
          <p:nvPr>
            <p:ph type="title"/>
          </p:nvPr>
        </p:nvSpPr>
        <p:spPr>
          <a:xfrm>
            <a:off x="1484309" y="255590"/>
            <a:ext cx="10018713" cy="1752599"/>
          </a:xfrm>
        </p:spPr>
        <p:txBody>
          <a:bodyPr/>
          <a:lstStyle/>
          <a:p>
            <a:pPr marL="571500" indent="-571500" algn="l">
              <a:buFont typeface="Wingdings" panose="05000000000000000000" pitchFamily="2" charset="2"/>
              <a:buChar char="§"/>
            </a:pPr>
            <a:r>
              <a:rPr lang="en-IN" sz="3600" dirty="0">
                <a:solidFill>
                  <a:srgbClr val="000000"/>
                </a:solidFill>
                <a:latin typeface="Times New Roman" panose="02020603050405020304" pitchFamily="18" charset="0"/>
                <a:cs typeface="Times New Roman" panose="02020603050405020304" pitchFamily="18" charset="0"/>
              </a:rPr>
              <a:t>F1-Score Comparison between the models before and after applying SMOTE on the dataset</a:t>
            </a:r>
            <a:endParaRPr lang="en-IN" dirty="0"/>
          </a:p>
        </p:txBody>
      </p:sp>
      <p:pic>
        <p:nvPicPr>
          <p:cNvPr id="4" name="Picture 3">
            <a:extLst>
              <a:ext uri="{FF2B5EF4-FFF2-40B4-BE49-F238E27FC236}">
                <a16:creationId xmlns:a16="http://schemas.microsoft.com/office/drawing/2014/main" id="{58A71590-8F36-C462-6CA8-DB8E8BB0C781}"/>
              </a:ext>
            </a:extLst>
          </p:cNvPr>
          <p:cNvPicPr>
            <a:picLocks noChangeAspect="1"/>
          </p:cNvPicPr>
          <p:nvPr/>
        </p:nvPicPr>
        <p:blipFill rotWithShape="1">
          <a:blip r:embed="rId2"/>
          <a:srcRect l="5411"/>
          <a:stretch/>
        </p:blipFill>
        <p:spPr>
          <a:xfrm>
            <a:off x="3531806" y="2236794"/>
            <a:ext cx="5923721" cy="4365616"/>
          </a:xfrm>
          <a:prstGeom prst="rect">
            <a:avLst/>
          </a:prstGeom>
        </p:spPr>
      </p:pic>
    </p:spTree>
    <p:extLst>
      <p:ext uri="{BB962C8B-B14F-4D97-AF65-F5344CB8AC3E}">
        <p14:creationId xmlns:p14="http://schemas.microsoft.com/office/powerpoint/2010/main" val="311345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B42D-5961-CF43-DAD8-79C78ADFEF40}"/>
              </a:ext>
            </a:extLst>
          </p:cNvPr>
          <p:cNvSpPr>
            <a:spLocks noGrp="1"/>
          </p:cNvSpPr>
          <p:nvPr>
            <p:ph type="title"/>
          </p:nvPr>
        </p:nvSpPr>
        <p:spPr>
          <a:xfrm>
            <a:off x="1484310" y="539545"/>
            <a:ext cx="10018713" cy="1054510"/>
          </a:xfrm>
        </p:spPr>
        <p:txBody>
          <a:bodyPr>
            <a:normAutofit/>
          </a:bodyPr>
          <a:lstStyle/>
          <a:p>
            <a:r>
              <a:rPr lang="en-IN" sz="4400" dirty="0">
                <a:latin typeface="Times New Roman" panose="02020603050405020304" pitchFamily="18" charset="0"/>
                <a:cs typeface="Times New Roman" panose="02020603050405020304" pitchFamily="18" charset="0"/>
              </a:rPr>
              <a:t>Significance of Bankruptcy Prediction</a:t>
            </a:r>
          </a:p>
        </p:txBody>
      </p:sp>
      <p:sp>
        <p:nvSpPr>
          <p:cNvPr id="3" name="Content Placeholder 2">
            <a:extLst>
              <a:ext uri="{FF2B5EF4-FFF2-40B4-BE49-F238E27FC236}">
                <a16:creationId xmlns:a16="http://schemas.microsoft.com/office/drawing/2014/main" id="{0DB8AA2C-6068-9977-15DE-D6AE979B2761}"/>
              </a:ext>
            </a:extLst>
          </p:cNvPr>
          <p:cNvSpPr>
            <a:spLocks noGrp="1"/>
          </p:cNvSpPr>
          <p:nvPr>
            <p:ph idx="1"/>
          </p:nvPr>
        </p:nvSpPr>
        <p:spPr>
          <a:xfrm>
            <a:off x="1484310" y="1376516"/>
            <a:ext cx="10098090" cy="5481483"/>
          </a:xfrm>
        </p:spPr>
        <p:txBody>
          <a:bodyPr/>
          <a:lstStyle/>
          <a:p>
            <a:pPr marL="0" indent="0">
              <a:buNone/>
            </a:pPr>
            <a:r>
              <a:rPr lang="en-US" sz="2000" dirty="0"/>
              <a:t>Bankruptcy prediction is an important for modern economies because early warnings of bankrupt help not only the investor but also public policy makers to take proactive steps to minimize the impact of bankruptcies. The reasons that add to the significance of bankruptcy prediction are as follows:</a:t>
            </a:r>
          </a:p>
          <a:p>
            <a:r>
              <a:rPr lang="en-IN" sz="2000" dirty="0"/>
              <a:t>Better allocation of resources</a:t>
            </a:r>
          </a:p>
          <a:p>
            <a:r>
              <a:rPr lang="en-IN" sz="2000" dirty="0"/>
              <a:t>Input to policy makers</a:t>
            </a:r>
          </a:p>
          <a:p>
            <a:r>
              <a:rPr lang="en-US" sz="2000" dirty="0"/>
              <a:t>Corrective action for business managers</a:t>
            </a:r>
          </a:p>
          <a:p>
            <a:r>
              <a:rPr lang="en-US" sz="2000" dirty="0"/>
              <a:t>Identification of sector wide problems </a:t>
            </a:r>
          </a:p>
          <a:p>
            <a:r>
              <a:rPr lang="en-IN" sz="2000" dirty="0"/>
              <a:t>Signal to Investors</a:t>
            </a:r>
            <a:endParaRPr lang="en-US" sz="2000" dirty="0"/>
          </a:p>
          <a:p>
            <a:r>
              <a:rPr lang="en-IN" sz="2000" dirty="0"/>
              <a:t>Relation to adjacent problems</a:t>
            </a:r>
            <a:endParaRPr lang="en-US" sz="2000" dirty="0"/>
          </a:p>
          <a:p>
            <a:pPr marL="0" indent="0">
              <a:buNone/>
            </a:pPr>
            <a:endParaRPr lang="en-IN" dirty="0"/>
          </a:p>
        </p:txBody>
      </p:sp>
    </p:spTree>
    <p:extLst>
      <p:ext uri="{BB962C8B-B14F-4D97-AF65-F5344CB8AC3E}">
        <p14:creationId xmlns:p14="http://schemas.microsoft.com/office/powerpoint/2010/main" val="419935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FAA5-90AE-5BB7-D599-1D6D04FCAE66}"/>
              </a:ext>
            </a:extLst>
          </p:cNvPr>
          <p:cNvSpPr>
            <a:spLocks noGrp="1"/>
          </p:cNvSpPr>
          <p:nvPr>
            <p:ph type="title"/>
          </p:nvPr>
        </p:nvSpPr>
        <p:spPr>
          <a:xfrm>
            <a:off x="1484310" y="970937"/>
            <a:ext cx="10018713" cy="1152831"/>
          </a:xfrm>
        </p:spPr>
        <p:txBody>
          <a:bodyPr>
            <a:normAutofit/>
          </a:bodyPr>
          <a:lstStyle/>
          <a:p>
            <a:r>
              <a:rPr lang="en-IN" sz="4800" dirty="0">
                <a:latin typeface="Times New Roman" panose="02020603050405020304" pitchFamily="18" charset="0"/>
                <a:cs typeface="Times New Roman" panose="02020603050405020304" pitchFamily="18" charset="0"/>
              </a:rPr>
              <a:t>Project AIM</a:t>
            </a:r>
          </a:p>
        </p:txBody>
      </p:sp>
      <p:sp>
        <p:nvSpPr>
          <p:cNvPr id="3" name="Content Placeholder 2">
            <a:extLst>
              <a:ext uri="{FF2B5EF4-FFF2-40B4-BE49-F238E27FC236}">
                <a16:creationId xmlns:a16="http://schemas.microsoft.com/office/drawing/2014/main" id="{88E70A9A-C621-9C9E-6104-A032B86A15BA}"/>
              </a:ext>
            </a:extLst>
          </p:cNvPr>
          <p:cNvSpPr>
            <a:spLocks noGrp="1"/>
          </p:cNvSpPr>
          <p:nvPr>
            <p:ph idx="1"/>
          </p:nvPr>
        </p:nvSpPr>
        <p:spPr>
          <a:xfrm>
            <a:off x="1484311" y="1838632"/>
            <a:ext cx="10018713" cy="3392130"/>
          </a:xfrm>
        </p:spPr>
        <p:txBody>
          <a:bodyPr/>
          <a:lstStyle/>
          <a:p>
            <a:pPr marL="0" lvl="0" indent="0" algn="l" rtl="0">
              <a:lnSpc>
                <a:spcPct val="90000"/>
              </a:lnSpc>
              <a:spcBef>
                <a:spcPts val="0"/>
              </a:spcBef>
              <a:spcAft>
                <a:spcPts val="0"/>
              </a:spcAft>
              <a:buSzPct val="100000"/>
              <a:buNone/>
            </a:pPr>
            <a:r>
              <a:rPr lang="en-US" sz="2800" dirty="0">
                <a:solidFill>
                  <a:srgbClr val="0D0D0D"/>
                </a:solidFill>
                <a:latin typeface="Times New Roman" panose="02020603050405020304" pitchFamily="18" charset="0"/>
                <a:ea typeface="Arial"/>
                <a:cs typeface="Times New Roman" panose="02020603050405020304" pitchFamily="18" charset="0"/>
                <a:sym typeface="Arial"/>
              </a:rPr>
              <a:t>The aim of this project is to use machine learning algorithms, and aim to analyze various financial attributes and build a predictive model that can classify companies as either financially healthy or at risk of bankruptcy. </a:t>
            </a:r>
            <a:endParaRPr lang="en-IN" dirty="0"/>
          </a:p>
        </p:txBody>
      </p:sp>
    </p:spTree>
    <p:extLst>
      <p:ext uri="{BB962C8B-B14F-4D97-AF65-F5344CB8AC3E}">
        <p14:creationId xmlns:p14="http://schemas.microsoft.com/office/powerpoint/2010/main" val="318454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7D28-E228-E606-803F-AD3F4593654B}"/>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Data Structure</a:t>
            </a:r>
          </a:p>
        </p:txBody>
      </p:sp>
      <p:sp>
        <p:nvSpPr>
          <p:cNvPr id="9" name="Content Placeholder 8">
            <a:extLst>
              <a:ext uri="{FF2B5EF4-FFF2-40B4-BE49-F238E27FC236}">
                <a16:creationId xmlns:a16="http://schemas.microsoft.com/office/drawing/2014/main" id="{3F221D44-0C07-9881-73C5-9211F96328E1}"/>
              </a:ext>
            </a:extLst>
          </p:cNvPr>
          <p:cNvSpPr>
            <a:spLocks noGrp="1"/>
          </p:cNvSpPr>
          <p:nvPr>
            <p:ph idx="1"/>
          </p:nvPr>
        </p:nvSpPr>
        <p:spPr>
          <a:xfrm>
            <a:off x="1484311" y="1939413"/>
            <a:ext cx="10018713" cy="2003324"/>
          </a:xfrm>
        </p:spPr>
        <p:txBody>
          <a:bodyPr/>
          <a:lstStyle/>
          <a:p>
            <a:pPr marL="0" indent="0">
              <a:buNone/>
            </a:pPr>
            <a:r>
              <a:rPr lang="en-IN" dirty="0">
                <a:latin typeface="Times New Roman" panose="02020603050405020304" pitchFamily="18" charset="0"/>
                <a:cs typeface="Times New Roman" panose="02020603050405020304" pitchFamily="18" charset="0"/>
              </a:rPr>
              <a:t>There are a total of 94 Features in the dataset. Based on the data we have following information about Target variable:</a:t>
            </a:r>
          </a:p>
          <a:p>
            <a:pPr marL="0" indent="0">
              <a:buNone/>
            </a:pPr>
            <a:endParaRPr lang="en-IN" dirty="0"/>
          </a:p>
        </p:txBody>
      </p:sp>
      <p:graphicFrame>
        <p:nvGraphicFramePr>
          <p:cNvPr id="12" name="Table 11">
            <a:extLst>
              <a:ext uri="{FF2B5EF4-FFF2-40B4-BE49-F238E27FC236}">
                <a16:creationId xmlns:a16="http://schemas.microsoft.com/office/drawing/2014/main" id="{26C71507-02E4-821A-48AC-7903E53F4C64}"/>
              </a:ext>
            </a:extLst>
          </p:cNvPr>
          <p:cNvGraphicFramePr>
            <a:graphicFrameLocks noGrp="1"/>
          </p:cNvGraphicFramePr>
          <p:nvPr>
            <p:extLst>
              <p:ext uri="{D42A27DB-BD31-4B8C-83A1-F6EECF244321}">
                <p14:modId xmlns:p14="http://schemas.microsoft.com/office/powerpoint/2010/main" val="3868596252"/>
              </p:ext>
            </p:extLst>
          </p:nvPr>
        </p:nvGraphicFramePr>
        <p:xfrm>
          <a:off x="2326968" y="3620182"/>
          <a:ext cx="8127999" cy="10109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55433999"/>
                    </a:ext>
                  </a:extLst>
                </a:gridCol>
                <a:gridCol w="2709333">
                  <a:extLst>
                    <a:ext uri="{9D8B030D-6E8A-4147-A177-3AD203B41FA5}">
                      <a16:colId xmlns:a16="http://schemas.microsoft.com/office/drawing/2014/main" val="2285843611"/>
                    </a:ext>
                  </a:extLst>
                </a:gridCol>
                <a:gridCol w="2709333">
                  <a:extLst>
                    <a:ext uri="{9D8B030D-6E8A-4147-A177-3AD203B41FA5}">
                      <a16:colId xmlns:a16="http://schemas.microsoft.com/office/drawing/2014/main" val="3871470175"/>
                    </a:ext>
                  </a:extLst>
                </a:gridCol>
              </a:tblGrid>
              <a:tr h="370840">
                <a:tc>
                  <a:txBody>
                    <a:bodyPr/>
                    <a:lstStyle/>
                    <a:p>
                      <a:pPr algn="ctr"/>
                      <a:r>
                        <a:rPr lang="en-IN" dirty="0"/>
                        <a:t>Total No of Records </a:t>
                      </a:r>
                    </a:p>
                  </a:txBody>
                  <a:tcPr/>
                </a:tc>
                <a:tc>
                  <a:txBody>
                    <a:bodyPr/>
                    <a:lstStyle/>
                    <a:p>
                      <a:pPr algn="ctr"/>
                      <a:r>
                        <a:rPr lang="en-IN" dirty="0"/>
                        <a:t>No. of Bankrupt Instances </a:t>
                      </a:r>
                    </a:p>
                  </a:txBody>
                  <a:tcPr/>
                </a:tc>
                <a:tc>
                  <a:txBody>
                    <a:bodyPr/>
                    <a:lstStyle/>
                    <a:p>
                      <a:pPr algn="ctr"/>
                      <a:r>
                        <a:rPr lang="en-IN" dirty="0"/>
                        <a:t>No. of Non-Bankrupt instances</a:t>
                      </a:r>
                    </a:p>
                  </a:txBody>
                  <a:tcPr/>
                </a:tc>
                <a:extLst>
                  <a:ext uri="{0D108BD9-81ED-4DB2-BD59-A6C34878D82A}">
                    <a16:rowId xmlns:a16="http://schemas.microsoft.com/office/drawing/2014/main" val="1158560588"/>
                  </a:ext>
                </a:extLst>
              </a:tr>
              <a:tr h="370840">
                <a:tc>
                  <a:txBody>
                    <a:bodyPr/>
                    <a:lstStyle/>
                    <a:p>
                      <a:pPr algn="ctr"/>
                      <a:r>
                        <a:rPr lang="en-IN" dirty="0">
                          <a:latin typeface="Times New Roman" panose="02020603050405020304" pitchFamily="18" charset="0"/>
                          <a:cs typeface="Times New Roman" panose="02020603050405020304" pitchFamily="18" charset="0"/>
                        </a:rPr>
                        <a:t>6819</a:t>
                      </a:r>
                    </a:p>
                  </a:txBody>
                  <a:tcPr/>
                </a:tc>
                <a:tc>
                  <a:txBody>
                    <a:bodyPr/>
                    <a:lstStyle/>
                    <a:p>
                      <a:pPr algn="ctr"/>
                      <a:r>
                        <a:rPr lang="en-IN" dirty="0">
                          <a:latin typeface="Times New Roman" panose="02020603050405020304" pitchFamily="18" charset="0"/>
                          <a:cs typeface="Times New Roman" panose="02020603050405020304" pitchFamily="18" charset="0"/>
                        </a:rPr>
                        <a:t>220</a:t>
                      </a:r>
                    </a:p>
                  </a:txBody>
                  <a:tcPr/>
                </a:tc>
                <a:tc>
                  <a:txBody>
                    <a:bodyPr/>
                    <a:lstStyle/>
                    <a:p>
                      <a:pPr algn="ctr"/>
                      <a:r>
                        <a:rPr lang="en-IN" dirty="0">
                          <a:latin typeface="Times New Roman" panose="02020603050405020304" pitchFamily="18" charset="0"/>
                          <a:cs typeface="Times New Roman" panose="02020603050405020304" pitchFamily="18" charset="0"/>
                        </a:rPr>
                        <a:t>6599</a:t>
                      </a:r>
                    </a:p>
                  </a:txBody>
                  <a:tcPr/>
                </a:tc>
                <a:extLst>
                  <a:ext uri="{0D108BD9-81ED-4DB2-BD59-A6C34878D82A}">
                    <a16:rowId xmlns:a16="http://schemas.microsoft.com/office/drawing/2014/main" val="1519732782"/>
                  </a:ext>
                </a:extLst>
              </a:tr>
            </a:tbl>
          </a:graphicData>
        </a:graphic>
      </p:graphicFrame>
    </p:spTree>
    <p:extLst>
      <p:ext uri="{BB962C8B-B14F-4D97-AF65-F5344CB8AC3E}">
        <p14:creationId xmlns:p14="http://schemas.microsoft.com/office/powerpoint/2010/main" val="241944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A4DA-D7C1-2A65-0A27-09D26DBC22BD}"/>
              </a:ext>
            </a:extLst>
          </p:cNvPr>
          <p:cNvSpPr>
            <a:spLocks noGrp="1"/>
          </p:cNvSpPr>
          <p:nvPr>
            <p:ph type="title"/>
          </p:nvPr>
        </p:nvSpPr>
        <p:spPr>
          <a:xfrm>
            <a:off x="1484311" y="685801"/>
            <a:ext cx="10018713" cy="916858"/>
          </a:xfrm>
        </p:spPr>
        <p:txBody>
          <a:bodyPr>
            <a:normAutofit/>
          </a:bodyPr>
          <a:lstStyle/>
          <a:p>
            <a:r>
              <a:rPr lang="en-IN" sz="4800" dirty="0">
                <a:latin typeface="Times New Roman" panose="02020603050405020304" pitchFamily="18" charset="0"/>
                <a:cs typeface="Times New Roman" panose="02020603050405020304" pitchFamily="18" charset="0"/>
              </a:rPr>
              <a:t>Project Pipeline</a:t>
            </a:r>
          </a:p>
        </p:txBody>
      </p:sp>
      <p:sp>
        <p:nvSpPr>
          <p:cNvPr id="3" name="Arrow: Right 2">
            <a:extLst>
              <a:ext uri="{FF2B5EF4-FFF2-40B4-BE49-F238E27FC236}">
                <a16:creationId xmlns:a16="http://schemas.microsoft.com/office/drawing/2014/main" id="{09482629-FC55-3A30-AD83-8038427291C8}"/>
              </a:ext>
            </a:extLst>
          </p:cNvPr>
          <p:cNvSpPr/>
          <p:nvPr/>
        </p:nvSpPr>
        <p:spPr>
          <a:xfrm>
            <a:off x="1120877" y="1380203"/>
            <a:ext cx="11071123" cy="4097593"/>
          </a:xfrm>
          <a:prstGeom prst="right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D288DC1-91C6-7DD8-EF9E-5F3CF568C052}"/>
              </a:ext>
            </a:extLst>
          </p:cNvPr>
          <p:cNvSpPr/>
          <p:nvPr/>
        </p:nvSpPr>
        <p:spPr>
          <a:xfrm>
            <a:off x="825550" y="2534262"/>
            <a:ext cx="2104462" cy="17526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Import and understand the bankruptcy data</a:t>
            </a:r>
          </a:p>
        </p:txBody>
      </p:sp>
      <p:sp>
        <p:nvSpPr>
          <p:cNvPr id="10" name="Rectangle: Rounded Corners 9">
            <a:extLst>
              <a:ext uri="{FF2B5EF4-FFF2-40B4-BE49-F238E27FC236}">
                <a16:creationId xmlns:a16="http://schemas.microsoft.com/office/drawing/2014/main" id="{D1DD677A-0EF0-F711-4C10-B72AFA512E1A}"/>
              </a:ext>
            </a:extLst>
          </p:cNvPr>
          <p:cNvSpPr/>
          <p:nvPr/>
        </p:nvSpPr>
        <p:spPr>
          <a:xfrm>
            <a:off x="3141047" y="2534262"/>
            <a:ext cx="2104462" cy="17526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See if the data has any shortcomings like missing data or data imbalance, and fix them</a:t>
            </a:r>
          </a:p>
        </p:txBody>
      </p:sp>
      <p:sp>
        <p:nvSpPr>
          <p:cNvPr id="11" name="Rectangle: Rounded Corners 10">
            <a:extLst>
              <a:ext uri="{FF2B5EF4-FFF2-40B4-BE49-F238E27FC236}">
                <a16:creationId xmlns:a16="http://schemas.microsoft.com/office/drawing/2014/main" id="{C169BF30-828D-35AB-BC9B-E621B21C5467}"/>
              </a:ext>
            </a:extLst>
          </p:cNvPr>
          <p:cNvSpPr/>
          <p:nvPr/>
        </p:nvSpPr>
        <p:spPr>
          <a:xfrm>
            <a:off x="5456544" y="2534262"/>
            <a:ext cx="2104462" cy="17526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Perform Data Analysis to get important insights form it</a:t>
            </a:r>
          </a:p>
        </p:txBody>
      </p:sp>
      <p:sp>
        <p:nvSpPr>
          <p:cNvPr id="12" name="Rectangle: Rounded Corners 11">
            <a:extLst>
              <a:ext uri="{FF2B5EF4-FFF2-40B4-BE49-F238E27FC236}">
                <a16:creationId xmlns:a16="http://schemas.microsoft.com/office/drawing/2014/main" id="{7055A0BA-B65A-C486-0268-C77ED5AC54BF}"/>
              </a:ext>
            </a:extLst>
          </p:cNvPr>
          <p:cNvSpPr/>
          <p:nvPr/>
        </p:nvSpPr>
        <p:spPr>
          <a:xfrm>
            <a:off x="7772041" y="2534262"/>
            <a:ext cx="2104462" cy="17526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Develop predictive models using  various machine learning algorithms</a:t>
            </a:r>
          </a:p>
          <a:p>
            <a:pPr algn="ctr"/>
            <a:endParaRPr lang="en-IN"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B03B93C3-BB4E-5F80-2CFA-7B2108810E04}"/>
              </a:ext>
            </a:extLst>
          </p:cNvPr>
          <p:cNvSpPr/>
          <p:nvPr/>
        </p:nvSpPr>
        <p:spPr>
          <a:xfrm>
            <a:off x="10087538" y="2534262"/>
            <a:ext cx="2104462" cy="17526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Evaluate the performance of the models using various metrics</a:t>
            </a:r>
          </a:p>
        </p:txBody>
      </p:sp>
    </p:spTree>
    <p:extLst>
      <p:ext uri="{BB962C8B-B14F-4D97-AF65-F5344CB8AC3E}">
        <p14:creationId xmlns:p14="http://schemas.microsoft.com/office/powerpoint/2010/main" val="2726107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C50264C-5FEC-580F-9AD4-6FF88142A43F}"/>
              </a:ext>
            </a:extLst>
          </p:cNvPr>
          <p:cNvSpPr/>
          <p:nvPr/>
        </p:nvSpPr>
        <p:spPr>
          <a:xfrm>
            <a:off x="2037522" y="2425148"/>
            <a:ext cx="3786809" cy="335942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600" dirty="0">
                <a:latin typeface="Times New Roman" panose="02020603050405020304" pitchFamily="18" charset="0"/>
                <a:cs typeface="Times New Roman" panose="02020603050405020304" pitchFamily="18" charset="0"/>
              </a:rPr>
              <a:t>Goals</a:t>
            </a:r>
            <a:r>
              <a:rPr lang="en-IN" dirty="0"/>
              <a:t> </a:t>
            </a:r>
          </a:p>
        </p:txBody>
      </p:sp>
      <p:sp>
        <p:nvSpPr>
          <p:cNvPr id="3" name="TextBox 2">
            <a:extLst>
              <a:ext uri="{FF2B5EF4-FFF2-40B4-BE49-F238E27FC236}">
                <a16:creationId xmlns:a16="http://schemas.microsoft.com/office/drawing/2014/main" id="{771DA339-E559-47D7-526E-229658F2E8C4}"/>
              </a:ext>
            </a:extLst>
          </p:cNvPr>
          <p:cNvSpPr txBox="1"/>
          <p:nvPr/>
        </p:nvSpPr>
        <p:spPr>
          <a:xfrm>
            <a:off x="3627784" y="397566"/>
            <a:ext cx="7056783" cy="1046440"/>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Data Quality Assessment </a:t>
            </a:r>
          </a:p>
          <a:p>
            <a:pPr algn="ctr"/>
            <a:endParaRPr lang="en-IN" dirty="0"/>
          </a:p>
        </p:txBody>
      </p:sp>
      <p:cxnSp>
        <p:nvCxnSpPr>
          <p:cNvPr id="14" name="Straight Connector 13">
            <a:extLst>
              <a:ext uri="{FF2B5EF4-FFF2-40B4-BE49-F238E27FC236}">
                <a16:creationId xmlns:a16="http://schemas.microsoft.com/office/drawing/2014/main" id="{BF079303-273D-525B-CF25-0FF72501225B}"/>
              </a:ext>
            </a:extLst>
          </p:cNvPr>
          <p:cNvCxnSpPr>
            <a:cxnSpLocks/>
          </p:cNvCxnSpPr>
          <p:nvPr/>
        </p:nvCxnSpPr>
        <p:spPr>
          <a:xfrm>
            <a:off x="6549888" y="2425148"/>
            <a:ext cx="208721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924F4141-75A9-B47D-74F6-5ED39A16CBB3}"/>
              </a:ext>
            </a:extLst>
          </p:cNvPr>
          <p:cNvCxnSpPr>
            <a:cxnSpLocks/>
            <a:stCxn id="2" idx="6"/>
          </p:cNvCxnSpPr>
          <p:nvPr/>
        </p:nvCxnSpPr>
        <p:spPr>
          <a:xfrm flipV="1">
            <a:off x="5824331" y="4104860"/>
            <a:ext cx="2812773" cy="2"/>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A3890971-E1AF-7905-6127-F0FA5C0B6B8F}"/>
              </a:ext>
            </a:extLst>
          </p:cNvPr>
          <p:cNvCxnSpPr>
            <a:cxnSpLocks/>
          </p:cNvCxnSpPr>
          <p:nvPr/>
        </p:nvCxnSpPr>
        <p:spPr>
          <a:xfrm>
            <a:off x="6549888" y="5784574"/>
            <a:ext cx="2017642"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F4787611-BF1C-E122-167A-58DE76CF6FBF}"/>
              </a:ext>
            </a:extLst>
          </p:cNvPr>
          <p:cNvCxnSpPr>
            <a:stCxn id="2" idx="7"/>
          </p:cNvCxnSpPr>
          <p:nvPr/>
        </p:nvCxnSpPr>
        <p:spPr>
          <a:xfrm flipV="1">
            <a:off x="5269766" y="2425148"/>
            <a:ext cx="1280122" cy="491977"/>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37F17AFE-08E9-EFD4-32C0-D443615699E9}"/>
              </a:ext>
            </a:extLst>
          </p:cNvPr>
          <p:cNvCxnSpPr>
            <a:cxnSpLocks/>
            <a:stCxn id="2" idx="5"/>
          </p:cNvCxnSpPr>
          <p:nvPr/>
        </p:nvCxnSpPr>
        <p:spPr>
          <a:xfrm>
            <a:off x="5269766" y="5292598"/>
            <a:ext cx="1280122" cy="491976"/>
          </a:xfrm>
          <a:prstGeom prst="line">
            <a:avLst/>
          </a:prstGeom>
        </p:spPr>
        <p:style>
          <a:lnRef idx="3">
            <a:schemeClr val="dk1"/>
          </a:lnRef>
          <a:fillRef idx="0">
            <a:schemeClr val="dk1"/>
          </a:fillRef>
          <a:effectRef idx="2">
            <a:schemeClr val="dk1"/>
          </a:effectRef>
          <a:fontRef idx="minor">
            <a:schemeClr val="tx1"/>
          </a:fontRef>
        </p:style>
      </p:cxnSp>
      <p:sp>
        <p:nvSpPr>
          <p:cNvPr id="31" name="Rectangle: Rounded Corners 30">
            <a:extLst>
              <a:ext uri="{FF2B5EF4-FFF2-40B4-BE49-F238E27FC236}">
                <a16:creationId xmlns:a16="http://schemas.microsoft.com/office/drawing/2014/main" id="{96354B88-BBDD-5597-556B-D94922987B56}"/>
              </a:ext>
            </a:extLst>
          </p:cNvPr>
          <p:cNvSpPr/>
          <p:nvPr/>
        </p:nvSpPr>
        <p:spPr>
          <a:xfrm>
            <a:off x="9056575" y="1987824"/>
            <a:ext cx="3039347" cy="87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Null Values Check</a:t>
            </a:r>
          </a:p>
        </p:txBody>
      </p:sp>
      <p:cxnSp>
        <p:nvCxnSpPr>
          <p:cNvPr id="35" name="Straight Connector 34">
            <a:extLst>
              <a:ext uri="{FF2B5EF4-FFF2-40B4-BE49-F238E27FC236}">
                <a16:creationId xmlns:a16="http://schemas.microsoft.com/office/drawing/2014/main" id="{D9CFEA77-1E62-2DBA-E4BB-22BCF0F70047}"/>
              </a:ext>
            </a:extLst>
          </p:cNvPr>
          <p:cNvCxnSpPr/>
          <p:nvPr/>
        </p:nvCxnSpPr>
        <p:spPr>
          <a:xfrm flipV="1">
            <a:off x="5824331" y="4104861"/>
            <a:ext cx="3150704" cy="1"/>
          </a:xfrm>
          <a:prstGeom prst="line">
            <a:avLst/>
          </a:prstGeom>
        </p:spPr>
        <p:style>
          <a:lnRef idx="3">
            <a:schemeClr val="dk1"/>
          </a:lnRef>
          <a:fillRef idx="0">
            <a:schemeClr val="dk1"/>
          </a:fillRef>
          <a:effectRef idx="2">
            <a:schemeClr val="dk1"/>
          </a:effectRef>
          <a:fontRef idx="minor">
            <a:schemeClr val="tx1"/>
          </a:fontRef>
        </p:style>
      </p:cxnSp>
      <p:sp>
        <p:nvSpPr>
          <p:cNvPr id="37" name="Rectangle: Rounded Corners 36">
            <a:extLst>
              <a:ext uri="{FF2B5EF4-FFF2-40B4-BE49-F238E27FC236}">
                <a16:creationId xmlns:a16="http://schemas.microsoft.com/office/drawing/2014/main" id="{8E11BFFD-CA4A-FD5C-0B3A-455A6088F80F}"/>
              </a:ext>
            </a:extLst>
          </p:cNvPr>
          <p:cNvSpPr/>
          <p:nvPr/>
        </p:nvSpPr>
        <p:spPr>
          <a:xfrm>
            <a:off x="9084367" y="3665060"/>
            <a:ext cx="3011555" cy="87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 Imbalance check</a:t>
            </a:r>
          </a:p>
        </p:txBody>
      </p:sp>
      <p:sp>
        <p:nvSpPr>
          <p:cNvPr id="38" name="Rectangle: Rounded Corners 37">
            <a:extLst>
              <a:ext uri="{FF2B5EF4-FFF2-40B4-BE49-F238E27FC236}">
                <a16:creationId xmlns:a16="http://schemas.microsoft.com/office/drawing/2014/main" id="{C0DAA123-9E4F-606F-1A2B-CDE7ED7AB85C}"/>
              </a:ext>
            </a:extLst>
          </p:cNvPr>
          <p:cNvSpPr/>
          <p:nvPr/>
        </p:nvSpPr>
        <p:spPr>
          <a:xfrm>
            <a:off x="9084367" y="5344774"/>
            <a:ext cx="3011555" cy="87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Outlier Check</a:t>
            </a:r>
          </a:p>
        </p:txBody>
      </p:sp>
    </p:spTree>
    <p:extLst>
      <p:ext uri="{BB962C8B-B14F-4D97-AF65-F5344CB8AC3E}">
        <p14:creationId xmlns:p14="http://schemas.microsoft.com/office/powerpoint/2010/main" val="96371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179D-89D3-FF20-99D6-C3DBCF1BCDFE}"/>
              </a:ext>
            </a:extLst>
          </p:cNvPr>
          <p:cNvSpPr>
            <a:spLocks noGrp="1"/>
          </p:cNvSpPr>
          <p:nvPr>
            <p:ph type="title"/>
          </p:nvPr>
        </p:nvSpPr>
        <p:spPr>
          <a:xfrm>
            <a:off x="1484311" y="685800"/>
            <a:ext cx="10018713" cy="1272209"/>
          </a:xfrm>
        </p:spPr>
        <p:txBody>
          <a:bodyPr>
            <a:normAutofit/>
          </a:bodyPr>
          <a:lstStyle/>
          <a:p>
            <a:pPr marL="685800" indent="-6858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Null Values Check</a:t>
            </a:r>
          </a:p>
        </p:txBody>
      </p:sp>
      <p:sp>
        <p:nvSpPr>
          <p:cNvPr id="3" name="Content Placeholder 2">
            <a:extLst>
              <a:ext uri="{FF2B5EF4-FFF2-40B4-BE49-F238E27FC236}">
                <a16:creationId xmlns:a16="http://schemas.microsoft.com/office/drawing/2014/main" id="{36BC18E4-C01A-AA33-2883-5607399E9B57}"/>
              </a:ext>
            </a:extLst>
          </p:cNvPr>
          <p:cNvSpPr>
            <a:spLocks noGrp="1"/>
          </p:cNvSpPr>
          <p:nvPr>
            <p:ph idx="1"/>
          </p:nvPr>
        </p:nvSpPr>
        <p:spPr>
          <a:xfrm>
            <a:off x="1484311" y="2273709"/>
            <a:ext cx="10018713" cy="843117"/>
          </a:xfrm>
        </p:spPr>
        <p:txBody>
          <a:bodyPr/>
          <a:lstStyle/>
          <a:p>
            <a:pPr marL="0" indent="0">
              <a:buNone/>
            </a:pPr>
            <a:r>
              <a:rPr lang="en-IN" dirty="0"/>
              <a:t>The given dataset doesn’t contains any Null values</a:t>
            </a:r>
          </a:p>
          <a:p>
            <a:endParaRPr lang="en-IN" dirty="0"/>
          </a:p>
        </p:txBody>
      </p:sp>
      <p:pic>
        <p:nvPicPr>
          <p:cNvPr id="5" name="Picture 4">
            <a:extLst>
              <a:ext uri="{FF2B5EF4-FFF2-40B4-BE49-F238E27FC236}">
                <a16:creationId xmlns:a16="http://schemas.microsoft.com/office/drawing/2014/main" id="{2D90817C-4144-2C8E-6B33-42246F904E53}"/>
              </a:ext>
            </a:extLst>
          </p:cNvPr>
          <p:cNvPicPr>
            <a:picLocks noChangeAspect="1"/>
          </p:cNvPicPr>
          <p:nvPr/>
        </p:nvPicPr>
        <p:blipFill>
          <a:blip r:embed="rId2"/>
          <a:stretch>
            <a:fillRect/>
          </a:stretch>
        </p:blipFill>
        <p:spPr>
          <a:xfrm>
            <a:off x="1762188" y="2799736"/>
            <a:ext cx="9899811" cy="2871020"/>
          </a:xfrm>
          <a:prstGeom prst="rect">
            <a:avLst/>
          </a:prstGeom>
        </p:spPr>
      </p:pic>
    </p:spTree>
    <p:extLst>
      <p:ext uri="{BB962C8B-B14F-4D97-AF65-F5344CB8AC3E}">
        <p14:creationId xmlns:p14="http://schemas.microsoft.com/office/powerpoint/2010/main" val="2934246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1026</TotalTime>
  <Words>3051</Words>
  <Application>Microsoft Office PowerPoint</Application>
  <PresentationFormat>Widescreen</PresentationFormat>
  <Paragraphs>192</Paragraphs>
  <Slides>36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-apple-system</vt:lpstr>
      <vt:lpstr>Arial</vt:lpstr>
      <vt:lpstr>Calibri</vt:lpstr>
      <vt:lpstr>Corbel</vt:lpstr>
      <vt:lpstr>Helvetica Now Display</vt:lpstr>
      <vt:lpstr>Roboto</vt:lpstr>
      <vt:lpstr>Times New Roman</vt:lpstr>
      <vt:lpstr>Wingdings</vt:lpstr>
      <vt:lpstr>Parallax</vt:lpstr>
      <vt:lpstr>Bankruptcy Prediction using Machine Learning</vt:lpstr>
      <vt:lpstr>Contents</vt:lpstr>
      <vt:lpstr>Introduction </vt:lpstr>
      <vt:lpstr>Significance of Bankruptcy Prediction</vt:lpstr>
      <vt:lpstr>Project AIM</vt:lpstr>
      <vt:lpstr>Data Structure</vt:lpstr>
      <vt:lpstr>Project Pipeline</vt:lpstr>
      <vt:lpstr>PowerPoint Presentation</vt:lpstr>
      <vt:lpstr>Null Values Check</vt:lpstr>
      <vt:lpstr>Target Class Imbalance Check</vt:lpstr>
      <vt:lpstr>Outlier Check</vt:lpstr>
      <vt:lpstr>Data Preparation</vt:lpstr>
      <vt:lpstr>PowerPoint Presentation</vt:lpstr>
      <vt:lpstr>Analysis about Financial Ratios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Modelling Pipeline</vt:lpstr>
      <vt:lpstr>Models Evaluation</vt:lpstr>
      <vt:lpstr>With the Class Imbalance i.e. without using SMOTE method on dataset. </vt:lpstr>
      <vt:lpstr>Results other than F1-Score given by XG-Boost Classifier on Imbalanced Dataset  </vt:lpstr>
      <vt:lpstr>Results other than F1-Score given by Random Forest Classifier on Imbalanced Dataset</vt:lpstr>
      <vt:lpstr>Without the Class Imbalance i.e. using SMOTE method on dataset.</vt:lpstr>
      <vt:lpstr>Results other than F1-Score given by XG-Boost Classifier on Balanced Dataset  </vt:lpstr>
      <vt:lpstr>Results other than F1-Score given by Stacking Classifier on Balanced Dataset </vt:lpstr>
      <vt:lpstr>F1-Score Comparison between the models before and after applying SMOTE on the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 Prediction using Machine Learning</dc:title>
  <dc:creator>MURTAZA KANCHWALA</dc:creator>
  <cp:lastModifiedBy>MURTAZA KANCHWALA</cp:lastModifiedBy>
  <cp:revision>8</cp:revision>
  <dcterms:created xsi:type="dcterms:W3CDTF">2024-04-14T03:18:39Z</dcterms:created>
  <dcterms:modified xsi:type="dcterms:W3CDTF">2024-04-15T18:11:07Z</dcterms:modified>
</cp:coreProperties>
</file>