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08" r:id="rId1"/>
  </p:sldMasterIdLst>
  <p:notesMasterIdLst>
    <p:notesMasterId r:id="rId24"/>
  </p:notesMasterIdLst>
  <p:sldIdLst>
    <p:sldId id="256" r:id="rId2"/>
    <p:sldId id="257" r:id="rId3"/>
    <p:sldId id="258" r:id="rId4"/>
    <p:sldId id="259" r:id="rId5"/>
    <p:sldId id="263" r:id="rId6"/>
    <p:sldId id="283" r:id="rId7"/>
    <p:sldId id="264" r:id="rId8"/>
    <p:sldId id="265" r:id="rId9"/>
    <p:sldId id="297" r:id="rId10"/>
    <p:sldId id="284" r:id="rId11"/>
    <p:sldId id="285" r:id="rId12"/>
    <p:sldId id="299" r:id="rId13"/>
    <p:sldId id="300" r:id="rId14"/>
    <p:sldId id="301" r:id="rId15"/>
    <p:sldId id="302" r:id="rId16"/>
    <p:sldId id="287" r:id="rId17"/>
    <p:sldId id="288" r:id="rId18"/>
    <p:sldId id="303" r:id="rId19"/>
    <p:sldId id="292" r:id="rId20"/>
    <p:sldId id="291" r:id="rId21"/>
    <p:sldId id="304" r:id="rId22"/>
    <p:sldId id="28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288" autoAdjust="0"/>
  </p:normalViewPr>
  <p:slideViewPr>
    <p:cSldViewPr snapToGrid="0">
      <p:cViewPr>
        <p:scale>
          <a:sx n="66" d="100"/>
          <a:sy n="66" d="100"/>
        </p:scale>
        <p:origin x="1330" y="2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860A73-F876-4969-B0B9-C565FB69A419}" type="datetimeFigureOut">
              <a:rPr lang="en-IN" smtClean="0"/>
              <a:t>04-06-2024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ADDAD4-3FA2-4D31-92B1-08C3C519629A}" type="slidenum">
              <a:rPr lang="en-IN" smtClean="0"/>
              <a:t>‹#›</a:t>
            </a:fld>
            <a:endParaRPr lang="en-IN"/>
          </a:p>
        </p:txBody>
      </p:sp>
    </p:spTree>
    <p:extLst>
      <p:ext uri="{BB962C8B-B14F-4D97-AF65-F5344CB8AC3E}">
        <p14:creationId xmlns:p14="http://schemas.microsoft.com/office/powerpoint/2010/main" val="2146946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ADDAD4-3FA2-4D31-92B1-08C3C519629A}" type="slidenum">
              <a:rPr lang="en-IN" smtClean="0"/>
              <a:t>20</a:t>
            </a:fld>
            <a:endParaRPr lang="en-IN"/>
          </a:p>
        </p:txBody>
      </p:sp>
    </p:spTree>
    <p:extLst>
      <p:ext uri="{BB962C8B-B14F-4D97-AF65-F5344CB8AC3E}">
        <p14:creationId xmlns:p14="http://schemas.microsoft.com/office/powerpoint/2010/main" val="1146780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ADDAD4-3FA2-4D31-92B1-08C3C519629A}" type="slidenum">
              <a:rPr lang="en-IN" smtClean="0"/>
              <a:t>21</a:t>
            </a:fld>
            <a:endParaRPr lang="en-IN"/>
          </a:p>
        </p:txBody>
      </p:sp>
    </p:spTree>
    <p:extLst>
      <p:ext uri="{BB962C8B-B14F-4D97-AF65-F5344CB8AC3E}">
        <p14:creationId xmlns:p14="http://schemas.microsoft.com/office/powerpoint/2010/main" val="3864173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6073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466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0294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5379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0377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0781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7230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686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5940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1674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312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467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125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816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0609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2798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7787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6/4/2024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1741170"/>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 id="2147484021" r:id="rId13"/>
    <p:sldLayoutId id="2147484022" r:id="rId14"/>
    <p:sldLayoutId id="2147484023" r:id="rId15"/>
    <p:sldLayoutId id="2147484024" r:id="rId16"/>
    <p:sldLayoutId id="214748402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2.png"/><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6AAF2-F6FC-5E27-3A1A-FCE854E028B8}"/>
              </a:ext>
            </a:extLst>
          </p:cNvPr>
          <p:cNvSpPr>
            <a:spLocks noGrp="1"/>
          </p:cNvSpPr>
          <p:nvPr>
            <p:ph type="ctrTitle"/>
          </p:nvPr>
        </p:nvSpPr>
        <p:spPr>
          <a:xfrm>
            <a:off x="2928401" y="812801"/>
            <a:ext cx="8574622" cy="2616199"/>
          </a:xfrm>
        </p:spPr>
        <p:txBody>
          <a:bodyPr>
            <a:normAutofit/>
          </a:bodyPr>
          <a:lstStyle/>
          <a:p>
            <a:r>
              <a:rPr lang="en-IN" dirty="0">
                <a:latin typeface="Times New Roman" panose="02020603050405020304" pitchFamily="18" charset="0"/>
                <a:cs typeface="Times New Roman" panose="02020603050405020304" pitchFamily="18" charset="0"/>
              </a:rPr>
              <a:t>Fraudulent Detection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using Machine Learning</a:t>
            </a:r>
          </a:p>
        </p:txBody>
      </p:sp>
      <p:sp>
        <p:nvSpPr>
          <p:cNvPr id="3" name="Subtitle 2">
            <a:extLst>
              <a:ext uri="{FF2B5EF4-FFF2-40B4-BE49-F238E27FC236}">
                <a16:creationId xmlns:a16="http://schemas.microsoft.com/office/drawing/2014/main" id="{1278DA57-E614-5763-73E4-7E32D30065EF}"/>
              </a:ext>
            </a:extLst>
          </p:cNvPr>
          <p:cNvSpPr>
            <a:spLocks noGrp="1"/>
          </p:cNvSpPr>
          <p:nvPr>
            <p:ph type="subTitle" idx="1"/>
          </p:nvPr>
        </p:nvSpPr>
        <p:spPr>
          <a:xfrm>
            <a:off x="4515378" y="3909022"/>
            <a:ext cx="6987645" cy="1388534"/>
          </a:xfrm>
        </p:spPr>
        <p:txBody>
          <a:bodyPr/>
          <a:lstStyle/>
          <a:p>
            <a:r>
              <a:rPr lang="en-IN" b="1" dirty="0">
                <a:latin typeface="Times New Roman" panose="02020603050405020304" pitchFamily="18" charset="0"/>
                <a:cs typeface="Times New Roman" panose="02020603050405020304" pitchFamily="18" charset="0"/>
              </a:rPr>
              <a:t>Submitted by: Murtaza Kanchwala</a:t>
            </a:r>
          </a:p>
        </p:txBody>
      </p:sp>
    </p:spTree>
    <p:extLst>
      <p:ext uri="{BB962C8B-B14F-4D97-AF65-F5344CB8AC3E}">
        <p14:creationId xmlns:p14="http://schemas.microsoft.com/office/powerpoint/2010/main" val="965492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AA9EB-75B4-DC4E-99CC-D833FD5A47EC}"/>
              </a:ext>
            </a:extLst>
          </p:cNvPr>
          <p:cNvSpPr>
            <a:spLocks noGrp="1"/>
          </p:cNvSpPr>
          <p:nvPr>
            <p:ph type="title"/>
          </p:nvPr>
        </p:nvSpPr>
        <p:spPr>
          <a:xfrm>
            <a:off x="1484311" y="268356"/>
            <a:ext cx="10018713" cy="834887"/>
          </a:xfrm>
        </p:spPr>
        <p:txBody>
          <a:bodyPr>
            <a:normAutofit/>
          </a:bodyPr>
          <a:lstStyle/>
          <a:p>
            <a:pPr marL="571500" indent="-571500" algn="l">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Outlier Check</a:t>
            </a:r>
          </a:p>
        </p:txBody>
      </p:sp>
      <p:sp>
        <p:nvSpPr>
          <p:cNvPr id="3" name="Content Placeholder 2">
            <a:extLst>
              <a:ext uri="{FF2B5EF4-FFF2-40B4-BE49-F238E27FC236}">
                <a16:creationId xmlns:a16="http://schemas.microsoft.com/office/drawing/2014/main" id="{DF153EE8-D980-C425-BB24-DFC0579CF14F}"/>
              </a:ext>
            </a:extLst>
          </p:cNvPr>
          <p:cNvSpPr>
            <a:spLocks noGrp="1"/>
          </p:cNvSpPr>
          <p:nvPr>
            <p:ph idx="1"/>
          </p:nvPr>
        </p:nvSpPr>
        <p:spPr>
          <a:xfrm>
            <a:off x="1643337" y="1103243"/>
            <a:ext cx="10018713" cy="1162879"/>
          </a:xfrm>
        </p:spPr>
        <p:txBody>
          <a:bodyPr>
            <a:normAutofit lnSpcReduction="10000"/>
          </a:bodyPr>
          <a:lstStyle/>
          <a:p>
            <a:pPr marL="0" indent="0">
              <a:buNone/>
            </a:pPr>
            <a:r>
              <a:rPr lang="en-IN" dirty="0">
                <a:latin typeface="Times New Roman" panose="02020603050405020304" pitchFamily="18" charset="0"/>
                <a:cs typeface="Times New Roman" panose="02020603050405020304" pitchFamily="18" charset="0"/>
              </a:rPr>
              <a:t>When we apply outlier check on the dataset, we found few features in the data contains outliers. The graph below represents the Percentage of outliers in the dataset features</a:t>
            </a:r>
            <a:r>
              <a:rPr lang="en-IN" dirty="0"/>
              <a:t>.</a:t>
            </a:r>
          </a:p>
        </p:txBody>
      </p:sp>
      <p:pic>
        <p:nvPicPr>
          <p:cNvPr id="5" name="Picture 4">
            <a:extLst>
              <a:ext uri="{FF2B5EF4-FFF2-40B4-BE49-F238E27FC236}">
                <a16:creationId xmlns:a16="http://schemas.microsoft.com/office/drawing/2014/main" id="{D5F497B4-DA61-809C-F342-4A7FD80AF5BF}"/>
              </a:ext>
            </a:extLst>
          </p:cNvPr>
          <p:cNvPicPr>
            <a:picLocks noChangeAspect="1"/>
          </p:cNvPicPr>
          <p:nvPr/>
        </p:nvPicPr>
        <p:blipFill rotWithShape="1">
          <a:blip r:embed="rId3"/>
          <a:srcRect t="4429"/>
          <a:stretch/>
        </p:blipFill>
        <p:spPr>
          <a:xfrm>
            <a:off x="1921702" y="2609526"/>
            <a:ext cx="9740348" cy="3500374"/>
          </a:xfrm>
          <a:prstGeom prst="rect">
            <a:avLst/>
          </a:prstGeom>
        </p:spPr>
      </p:pic>
    </p:spTree>
    <p:extLst>
      <p:ext uri="{BB962C8B-B14F-4D97-AF65-F5344CB8AC3E}">
        <p14:creationId xmlns:p14="http://schemas.microsoft.com/office/powerpoint/2010/main" val="3916235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5978-2904-62AA-44D7-665628B36CB8}"/>
              </a:ext>
            </a:extLst>
          </p:cNvPr>
          <p:cNvSpPr>
            <a:spLocks noGrp="1"/>
          </p:cNvSpPr>
          <p:nvPr>
            <p:ph type="title"/>
          </p:nvPr>
        </p:nvSpPr>
        <p:spPr>
          <a:xfrm>
            <a:off x="1484311" y="0"/>
            <a:ext cx="10018713" cy="1421296"/>
          </a:xfrm>
        </p:spPr>
        <p:txBody>
          <a:bodyPr>
            <a:normAutofit/>
          </a:bodyPr>
          <a:lstStyle/>
          <a:p>
            <a:r>
              <a:rPr lang="en-IN" sz="5400" dirty="0">
                <a:latin typeface="Times New Roman" panose="02020603050405020304" pitchFamily="18" charset="0"/>
                <a:cs typeface="Times New Roman" panose="02020603050405020304" pitchFamily="18" charset="0"/>
              </a:rPr>
              <a:t>DATA PREPARATION</a:t>
            </a:r>
          </a:p>
        </p:txBody>
      </p:sp>
      <p:sp>
        <p:nvSpPr>
          <p:cNvPr id="3" name="Content Placeholder 2">
            <a:extLst>
              <a:ext uri="{FF2B5EF4-FFF2-40B4-BE49-F238E27FC236}">
                <a16:creationId xmlns:a16="http://schemas.microsoft.com/office/drawing/2014/main" id="{1B464ABC-5BC0-DEBB-0383-78D406A47A0B}"/>
              </a:ext>
            </a:extLst>
          </p:cNvPr>
          <p:cNvSpPr>
            <a:spLocks noGrp="1"/>
          </p:cNvSpPr>
          <p:nvPr>
            <p:ph idx="1"/>
          </p:nvPr>
        </p:nvSpPr>
        <p:spPr>
          <a:xfrm>
            <a:off x="964096" y="1739348"/>
            <a:ext cx="10952921" cy="5118651"/>
          </a:xfrm>
        </p:spPr>
        <p:txBody>
          <a:bodyPr>
            <a:normAutofit lnSpcReduction="10000"/>
          </a:bodyPr>
          <a:lstStyle/>
          <a:p>
            <a:pPr marL="914400" lvl="2" indent="0">
              <a:buNone/>
            </a:pPr>
            <a:r>
              <a:rPr lang="en-IN" sz="2400" dirty="0">
                <a:latin typeface="Times New Roman" panose="02020603050405020304" pitchFamily="18" charset="0"/>
                <a:cs typeface="Times New Roman" panose="02020603050405020304" pitchFamily="18" charset="0"/>
              </a:rPr>
              <a:t>1) Handling the missing data</a:t>
            </a:r>
          </a:p>
          <a:p>
            <a:pPr lvl="3"/>
            <a:r>
              <a:rPr lang="en-IN" sz="2000" dirty="0">
                <a:latin typeface="Times New Roman" panose="02020603050405020304" pitchFamily="18" charset="0"/>
                <a:cs typeface="Times New Roman" panose="02020603050405020304" pitchFamily="18" charset="0"/>
              </a:rPr>
              <a:t>Mode imputation</a:t>
            </a:r>
          </a:p>
          <a:p>
            <a:pPr lvl="3"/>
            <a:r>
              <a:rPr lang="en-IN" sz="2000" dirty="0">
                <a:latin typeface="Times New Roman" panose="02020603050405020304" pitchFamily="18" charset="0"/>
                <a:cs typeface="Times New Roman" panose="02020603050405020304" pitchFamily="18" charset="0"/>
              </a:rPr>
              <a:t>Mean imputation</a:t>
            </a:r>
          </a:p>
          <a:p>
            <a:pPr lvl="3"/>
            <a:r>
              <a:rPr lang="en-IN" sz="2000" dirty="0">
                <a:latin typeface="Times New Roman" panose="02020603050405020304" pitchFamily="18" charset="0"/>
                <a:cs typeface="Times New Roman" panose="02020603050405020304" pitchFamily="18" charset="0"/>
              </a:rPr>
              <a:t>Median imputation</a:t>
            </a:r>
          </a:p>
          <a:p>
            <a:pPr marL="1371600" lvl="3" indent="0">
              <a:buNone/>
            </a:pPr>
            <a:endParaRPr lang="en-IN" dirty="0">
              <a:latin typeface="Times New Roman" panose="02020603050405020304" pitchFamily="18" charset="0"/>
              <a:cs typeface="Times New Roman" panose="02020603050405020304" pitchFamily="18" charset="0"/>
            </a:endParaRPr>
          </a:p>
          <a:p>
            <a:pPr marL="914400" lvl="2" indent="0">
              <a:buNone/>
            </a:pPr>
            <a:r>
              <a:rPr lang="en-IN" sz="2400" dirty="0">
                <a:latin typeface="Times New Roman" panose="02020603050405020304" pitchFamily="18" charset="0"/>
                <a:cs typeface="Times New Roman" panose="02020603050405020304" pitchFamily="18" charset="0"/>
              </a:rPr>
              <a:t>2) Dealing with the class imbalance </a:t>
            </a:r>
          </a:p>
          <a:p>
            <a:pPr lvl="3"/>
            <a:r>
              <a:rPr lang="en-IN" sz="2000" dirty="0">
                <a:latin typeface="Times New Roman" panose="02020603050405020304" pitchFamily="18" charset="0"/>
                <a:cs typeface="Times New Roman" panose="02020603050405020304" pitchFamily="18" charset="0"/>
              </a:rPr>
              <a:t>Oversampling</a:t>
            </a:r>
          </a:p>
          <a:p>
            <a:pPr lvl="3"/>
            <a:r>
              <a:rPr lang="en-IN" sz="2000" dirty="0">
                <a:latin typeface="Times New Roman" panose="02020603050405020304" pitchFamily="18" charset="0"/>
                <a:cs typeface="Times New Roman" panose="02020603050405020304" pitchFamily="18" charset="0"/>
              </a:rPr>
              <a:t>Undersampling</a:t>
            </a:r>
          </a:p>
          <a:p>
            <a:pPr marL="1371600" lvl="3" indent="0">
              <a:buNone/>
            </a:pPr>
            <a:endParaRPr lang="en-IN" dirty="0">
              <a:latin typeface="Times New Roman" panose="02020603050405020304" pitchFamily="18" charset="0"/>
              <a:cs typeface="Times New Roman" panose="02020603050405020304" pitchFamily="18" charset="0"/>
            </a:endParaRPr>
          </a:p>
          <a:p>
            <a:pPr marL="914400" lvl="2" indent="0">
              <a:buNone/>
            </a:pPr>
            <a:r>
              <a:rPr lang="en-IN" sz="2400" dirty="0">
                <a:latin typeface="Times New Roman" panose="02020603050405020304" pitchFamily="18" charset="0"/>
                <a:cs typeface="Times New Roman" panose="02020603050405020304" pitchFamily="18" charset="0"/>
              </a:rPr>
              <a:t>3) Dealing with the Duplicate records </a:t>
            </a:r>
          </a:p>
          <a:p>
            <a:pPr marL="1371600" lvl="3" indent="0">
              <a:buNone/>
            </a:pPr>
            <a:endParaRPr lang="en-IN" dirty="0">
              <a:latin typeface="Times New Roman" panose="02020603050405020304" pitchFamily="18" charset="0"/>
              <a:cs typeface="Times New Roman" panose="02020603050405020304" pitchFamily="18" charset="0"/>
            </a:endParaRPr>
          </a:p>
          <a:p>
            <a:pPr marL="914400" lvl="2" indent="0">
              <a:buNone/>
            </a:pPr>
            <a:r>
              <a:rPr lang="en-IN" sz="2400" dirty="0">
                <a:latin typeface="Times New Roman" panose="02020603050405020304" pitchFamily="18" charset="0"/>
                <a:cs typeface="Times New Roman" panose="02020603050405020304" pitchFamily="18" charset="0"/>
              </a:rPr>
              <a:t>4) Handling the outliers</a:t>
            </a:r>
          </a:p>
          <a:p>
            <a:pPr marL="1371600" lvl="2" indent="-342900">
              <a:buFont typeface="+mj-lt"/>
              <a:buAutoNum type="arabicParenR"/>
            </a:pPr>
            <a:endParaRPr lang="en-IN" dirty="0">
              <a:latin typeface="Times New Roman" panose="02020603050405020304" pitchFamily="18" charset="0"/>
              <a:cs typeface="Times New Roman" panose="02020603050405020304" pitchFamily="18" charset="0"/>
            </a:endParaRPr>
          </a:p>
          <a:p>
            <a:pPr marL="1257300" lvl="2" indent="-342900">
              <a:buFont typeface="+mj-lt"/>
              <a:buAutoNum type="arabicParenR"/>
            </a:pP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92975EC-3CB8-A0DB-FE11-9AB8AD5F1E58}"/>
              </a:ext>
            </a:extLst>
          </p:cNvPr>
          <p:cNvPicPr>
            <a:picLocks noChangeAspect="1"/>
          </p:cNvPicPr>
          <p:nvPr/>
        </p:nvPicPr>
        <p:blipFill>
          <a:blip r:embed="rId3">
            <a:duotone>
              <a:prstClr val="black"/>
              <a:schemeClr val="accent6">
                <a:tint val="45000"/>
                <a:satMod val="400000"/>
              </a:schemeClr>
            </a:duotone>
            <a:extLst>
              <a:ext uri="{BEBA8EAE-BF5A-486C-A8C5-ECC9F3942E4B}">
                <a14:imgProps xmlns:a14="http://schemas.microsoft.com/office/drawing/2010/main">
                  <a14:imgLayer r:embed="rId4">
                    <a14:imgEffect>
                      <a14:brightnessContrast contrast="-20000"/>
                    </a14:imgEffect>
                  </a14:imgLayer>
                </a14:imgProps>
              </a:ext>
            </a:extLst>
          </a:blip>
          <a:stretch>
            <a:fillRect/>
          </a:stretch>
        </p:blipFill>
        <p:spPr>
          <a:xfrm>
            <a:off x="7784748" y="2058782"/>
            <a:ext cx="3718276" cy="3916487"/>
          </a:xfrm>
          <a:prstGeom prst="rect">
            <a:avLst/>
          </a:prstGeom>
          <a:solidFill>
            <a:schemeClr val="accent1">
              <a:lumMod val="60000"/>
              <a:lumOff val="40000"/>
            </a:schemeClr>
          </a:solidFill>
        </p:spPr>
      </p:pic>
    </p:spTree>
    <p:extLst>
      <p:ext uri="{BB962C8B-B14F-4D97-AF65-F5344CB8AC3E}">
        <p14:creationId xmlns:p14="http://schemas.microsoft.com/office/powerpoint/2010/main" val="290543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AA9EB-75B4-DC4E-99CC-D833FD5A47EC}"/>
              </a:ext>
            </a:extLst>
          </p:cNvPr>
          <p:cNvSpPr>
            <a:spLocks noGrp="1"/>
          </p:cNvSpPr>
          <p:nvPr>
            <p:ph type="title"/>
          </p:nvPr>
        </p:nvSpPr>
        <p:spPr>
          <a:xfrm>
            <a:off x="1381752" y="19877"/>
            <a:ext cx="10018713" cy="834887"/>
          </a:xfrm>
        </p:spPr>
        <p:txBody>
          <a:bodyPr>
            <a:normAutofit/>
          </a:bodyPr>
          <a:lstStyle/>
          <a:p>
            <a:r>
              <a:rPr lang="en-IN" sz="4400" dirty="0">
                <a:latin typeface="Times New Roman" panose="02020603050405020304" pitchFamily="18" charset="0"/>
                <a:cs typeface="Times New Roman" panose="02020603050405020304" pitchFamily="18" charset="0"/>
              </a:rPr>
              <a:t>DATA ANALYSIS</a:t>
            </a:r>
          </a:p>
        </p:txBody>
      </p:sp>
      <p:sp>
        <p:nvSpPr>
          <p:cNvPr id="3" name="Content Placeholder 2">
            <a:extLst>
              <a:ext uri="{FF2B5EF4-FFF2-40B4-BE49-F238E27FC236}">
                <a16:creationId xmlns:a16="http://schemas.microsoft.com/office/drawing/2014/main" id="{DF153EE8-D980-C425-BB24-DFC0579CF14F}"/>
              </a:ext>
            </a:extLst>
          </p:cNvPr>
          <p:cNvSpPr>
            <a:spLocks noGrp="1"/>
          </p:cNvSpPr>
          <p:nvPr>
            <p:ph idx="1"/>
          </p:nvPr>
        </p:nvSpPr>
        <p:spPr>
          <a:xfrm>
            <a:off x="1454427" y="1128089"/>
            <a:ext cx="6704835" cy="2464906"/>
          </a:xfrm>
        </p:spPr>
        <p:txBody>
          <a:bodyPr>
            <a:normAutofit/>
          </a:bodyPr>
          <a:lstStyle/>
          <a:p>
            <a:pPr>
              <a:buFont typeface="Wingdings" panose="05000000000000000000" pitchFamily="2" charset="2"/>
              <a:buChar char="q"/>
            </a:pPr>
            <a:r>
              <a:rPr lang="en-IN" sz="3600" dirty="0">
                <a:latin typeface="Times New Roman" panose="02020603050405020304" pitchFamily="18" charset="0"/>
                <a:cs typeface="Times New Roman" panose="02020603050405020304" pitchFamily="18" charset="0"/>
              </a:rPr>
              <a:t>Account Age Days:</a:t>
            </a:r>
            <a:endParaRPr lang="en-IN" sz="3200" dirty="0">
              <a:latin typeface="Times New Roman" panose="02020603050405020304" pitchFamily="18" charset="0"/>
              <a:cs typeface="Times New Roman" panose="02020603050405020304" pitchFamily="18" charset="0"/>
            </a:endParaRPr>
          </a:p>
          <a:p>
            <a:pPr marL="457200" lvl="1" indent="0">
              <a:buNone/>
            </a:pPr>
            <a:r>
              <a:rPr lang="en-IN" sz="2300" dirty="0">
                <a:latin typeface="Times New Roman" panose="02020603050405020304" pitchFamily="18" charset="0"/>
                <a:cs typeface="Times New Roman" panose="02020603050405020304" pitchFamily="18" charset="0"/>
              </a:rPr>
              <a:t>This feature shows that how old the account is in terms of number of days. The median account age days is 603 days while minimum and maximum account age is 1 day and 2000 days respectively. </a:t>
            </a:r>
          </a:p>
        </p:txBody>
      </p:sp>
      <p:pic>
        <p:nvPicPr>
          <p:cNvPr id="6" name="Picture 5">
            <a:extLst>
              <a:ext uri="{FF2B5EF4-FFF2-40B4-BE49-F238E27FC236}">
                <a16:creationId xmlns:a16="http://schemas.microsoft.com/office/drawing/2014/main" id="{94A6A92D-9945-C187-B79D-432C76609326}"/>
              </a:ext>
            </a:extLst>
          </p:cNvPr>
          <p:cNvPicPr>
            <a:picLocks noChangeAspect="1"/>
          </p:cNvPicPr>
          <p:nvPr/>
        </p:nvPicPr>
        <p:blipFill>
          <a:blip r:embed="rId3"/>
          <a:stretch>
            <a:fillRect/>
          </a:stretch>
        </p:blipFill>
        <p:spPr>
          <a:xfrm>
            <a:off x="8026021" y="854764"/>
            <a:ext cx="3967399" cy="2882349"/>
          </a:xfrm>
          <a:prstGeom prst="rect">
            <a:avLst/>
          </a:prstGeom>
        </p:spPr>
      </p:pic>
      <p:sp>
        <p:nvSpPr>
          <p:cNvPr id="9" name="Content Placeholder 2">
            <a:extLst>
              <a:ext uri="{FF2B5EF4-FFF2-40B4-BE49-F238E27FC236}">
                <a16:creationId xmlns:a16="http://schemas.microsoft.com/office/drawing/2014/main" id="{3D7FE48A-F984-9C48-845C-B0A06FF8DC74}"/>
              </a:ext>
            </a:extLst>
          </p:cNvPr>
          <p:cNvSpPr txBox="1">
            <a:spLocks/>
          </p:cNvSpPr>
          <p:nvPr/>
        </p:nvSpPr>
        <p:spPr>
          <a:xfrm>
            <a:off x="1384471" y="4010438"/>
            <a:ext cx="6704836" cy="265872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buFont typeface="Wingdings" panose="05000000000000000000" pitchFamily="2" charset="2"/>
              <a:buChar char="q"/>
            </a:pPr>
            <a:r>
              <a:rPr lang="en-IN" sz="3600" b="1" dirty="0"/>
              <a:t> </a:t>
            </a:r>
            <a:r>
              <a:rPr lang="en-IN" sz="3600" dirty="0">
                <a:latin typeface="Times New Roman" panose="02020603050405020304" pitchFamily="18" charset="0"/>
                <a:cs typeface="Times New Roman" panose="02020603050405020304" pitchFamily="18" charset="0"/>
              </a:rPr>
              <a:t>Payment Method Age Days:</a:t>
            </a:r>
            <a:endParaRPr lang="en-IN" sz="3200" dirty="0">
              <a:latin typeface="Times New Roman" panose="02020603050405020304" pitchFamily="18" charset="0"/>
              <a:cs typeface="Times New Roman" panose="02020603050405020304" pitchFamily="18" charset="0"/>
            </a:endParaRPr>
          </a:p>
          <a:p>
            <a:pPr marL="457200" lvl="1" indent="0">
              <a:buFont typeface="Arial"/>
              <a:buNone/>
            </a:pPr>
            <a:r>
              <a:rPr lang="en-IN" sz="2300" dirty="0">
                <a:latin typeface="Times New Roman" panose="02020603050405020304" pitchFamily="18" charset="0"/>
                <a:cs typeface="Times New Roman" panose="02020603050405020304" pitchFamily="18" charset="0"/>
              </a:rPr>
              <a:t>This feature shows that how long ago the current payment method was linked to the account. The analysis shows that most of the users have linked the current payment method with their account very recently before the given transaction.</a:t>
            </a:r>
          </a:p>
        </p:txBody>
      </p:sp>
      <p:pic>
        <p:nvPicPr>
          <p:cNvPr id="11" name="Picture 10">
            <a:extLst>
              <a:ext uri="{FF2B5EF4-FFF2-40B4-BE49-F238E27FC236}">
                <a16:creationId xmlns:a16="http://schemas.microsoft.com/office/drawing/2014/main" id="{D30D6AE6-C794-F8FD-B32F-45A0EA5E0CAF}"/>
              </a:ext>
            </a:extLst>
          </p:cNvPr>
          <p:cNvPicPr>
            <a:picLocks noChangeAspect="1"/>
          </p:cNvPicPr>
          <p:nvPr/>
        </p:nvPicPr>
        <p:blipFill>
          <a:blip r:embed="rId4"/>
          <a:stretch>
            <a:fillRect/>
          </a:stretch>
        </p:blipFill>
        <p:spPr>
          <a:xfrm>
            <a:off x="8026021" y="3821594"/>
            <a:ext cx="3967399" cy="2882348"/>
          </a:xfrm>
          <a:prstGeom prst="rect">
            <a:avLst/>
          </a:prstGeom>
        </p:spPr>
      </p:pic>
    </p:spTree>
    <p:extLst>
      <p:ext uri="{BB962C8B-B14F-4D97-AF65-F5344CB8AC3E}">
        <p14:creationId xmlns:p14="http://schemas.microsoft.com/office/powerpoint/2010/main" val="3451018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AA9EB-75B4-DC4E-99CC-D833FD5A47EC}"/>
              </a:ext>
            </a:extLst>
          </p:cNvPr>
          <p:cNvSpPr>
            <a:spLocks noGrp="1"/>
          </p:cNvSpPr>
          <p:nvPr>
            <p:ph type="title"/>
          </p:nvPr>
        </p:nvSpPr>
        <p:spPr>
          <a:xfrm>
            <a:off x="1484311" y="268356"/>
            <a:ext cx="10018713" cy="1162879"/>
          </a:xfrm>
        </p:spPr>
        <p:txBody>
          <a:bodyPr>
            <a:normAutofit fontScale="90000"/>
          </a:bodyPr>
          <a:lstStyle/>
          <a:p>
            <a:pPr marL="685800" indent="-685800" algn="l">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Relationship between Account Age Days and Payment Method Age Days:</a:t>
            </a:r>
          </a:p>
        </p:txBody>
      </p:sp>
      <p:sp>
        <p:nvSpPr>
          <p:cNvPr id="3" name="Content Placeholder 2">
            <a:extLst>
              <a:ext uri="{FF2B5EF4-FFF2-40B4-BE49-F238E27FC236}">
                <a16:creationId xmlns:a16="http://schemas.microsoft.com/office/drawing/2014/main" id="{DF153EE8-D980-C425-BB24-DFC0579CF14F}"/>
              </a:ext>
            </a:extLst>
          </p:cNvPr>
          <p:cNvSpPr>
            <a:spLocks noGrp="1"/>
          </p:cNvSpPr>
          <p:nvPr>
            <p:ph idx="1"/>
          </p:nvPr>
        </p:nvSpPr>
        <p:spPr>
          <a:xfrm>
            <a:off x="2256287" y="1628269"/>
            <a:ext cx="4646931" cy="4802675"/>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We found all the transactions which were made using the accounts which have account age of 1 Day and payment method age of less than or equal to 1 Day are Fraud transactions.</a:t>
            </a:r>
          </a:p>
          <a:p>
            <a:pPr marL="0" indent="0">
              <a:buNone/>
            </a:pPr>
            <a:r>
              <a:rPr lang="en-IN" dirty="0">
                <a:latin typeface="Times New Roman" panose="02020603050405020304" pitchFamily="18" charset="0"/>
                <a:cs typeface="Times New Roman" panose="02020603050405020304" pitchFamily="18" charset="0"/>
              </a:rPr>
              <a:t>When we apply the above such condition we got 396 records which satisfies the above condition. </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9D9D0BF-4EF0-84E0-45E2-E26779958F7A}"/>
              </a:ext>
            </a:extLst>
          </p:cNvPr>
          <p:cNvPicPr>
            <a:picLocks noChangeAspect="1"/>
          </p:cNvPicPr>
          <p:nvPr/>
        </p:nvPicPr>
        <p:blipFill>
          <a:blip r:embed="rId3"/>
          <a:stretch>
            <a:fillRect/>
          </a:stretch>
        </p:blipFill>
        <p:spPr>
          <a:xfrm>
            <a:off x="7121179" y="1868586"/>
            <a:ext cx="5070821" cy="3954432"/>
          </a:xfrm>
          <a:prstGeom prst="rect">
            <a:avLst/>
          </a:prstGeom>
        </p:spPr>
      </p:pic>
      <p:sp>
        <p:nvSpPr>
          <p:cNvPr id="7" name="Content Placeholder 2">
            <a:extLst>
              <a:ext uri="{FF2B5EF4-FFF2-40B4-BE49-F238E27FC236}">
                <a16:creationId xmlns:a16="http://schemas.microsoft.com/office/drawing/2014/main" id="{A7B1E9DE-486A-23D1-B4EC-72205B6B7DC3}"/>
              </a:ext>
            </a:extLst>
          </p:cNvPr>
          <p:cNvSpPr txBox="1">
            <a:spLocks/>
          </p:cNvSpPr>
          <p:nvPr/>
        </p:nvSpPr>
        <p:spPr>
          <a:xfrm>
            <a:off x="2145755" y="3813349"/>
            <a:ext cx="4114368" cy="200966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371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AA9EB-75B4-DC4E-99CC-D833FD5A47EC}"/>
              </a:ext>
            </a:extLst>
          </p:cNvPr>
          <p:cNvSpPr>
            <a:spLocks noGrp="1"/>
          </p:cNvSpPr>
          <p:nvPr>
            <p:ph type="title"/>
          </p:nvPr>
        </p:nvSpPr>
        <p:spPr>
          <a:xfrm>
            <a:off x="1484310" y="62146"/>
            <a:ext cx="10018713" cy="834888"/>
          </a:xfrm>
        </p:spPr>
        <p:txBody>
          <a:bodyPr>
            <a:normAutofit/>
          </a:bodyPr>
          <a:lstStyle/>
          <a:p>
            <a:pPr marL="685800" indent="-685800" algn="l">
              <a:buFont typeface="Wingdings" panose="05000000000000000000" pitchFamily="2" charset="2"/>
              <a:buChar char="q"/>
            </a:pPr>
            <a:r>
              <a:rPr lang="en-IN" sz="3600" dirty="0">
                <a:latin typeface="Times New Roman" panose="02020603050405020304" pitchFamily="18" charset="0"/>
                <a:cs typeface="Times New Roman" panose="02020603050405020304" pitchFamily="18" charset="0"/>
              </a:rPr>
              <a:t>Payment Method:</a:t>
            </a:r>
          </a:p>
        </p:txBody>
      </p:sp>
      <p:sp>
        <p:nvSpPr>
          <p:cNvPr id="3" name="Content Placeholder 2">
            <a:extLst>
              <a:ext uri="{FF2B5EF4-FFF2-40B4-BE49-F238E27FC236}">
                <a16:creationId xmlns:a16="http://schemas.microsoft.com/office/drawing/2014/main" id="{DF153EE8-D980-C425-BB24-DFC0579CF14F}"/>
              </a:ext>
            </a:extLst>
          </p:cNvPr>
          <p:cNvSpPr>
            <a:spLocks noGrp="1"/>
          </p:cNvSpPr>
          <p:nvPr>
            <p:ph idx="1"/>
          </p:nvPr>
        </p:nvSpPr>
        <p:spPr>
          <a:xfrm>
            <a:off x="2139488" y="871352"/>
            <a:ext cx="6763351" cy="2225273"/>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This feature shows which payment method is used for the payment. In this dataset three types of payment methods are used. They are PayPal, Store-Credit and Credit-Card. The Credit-Card is most used payment method.</a:t>
            </a:r>
            <a:endParaRPr lang="en-IN" dirty="0"/>
          </a:p>
        </p:txBody>
      </p:sp>
      <p:pic>
        <p:nvPicPr>
          <p:cNvPr id="12" name="Picture 11">
            <a:extLst>
              <a:ext uri="{FF2B5EF4-FFF2-40B4-BE49-F238E27FC236}">
                <a16:creationId xmlns:a16="http://schemas.microsoft.com/office/drawing/2014/main" id="{698C00ED-7489-960D-E17B-A0B25BEB2A2D}"/>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533" b="94118" l="20713" r="92020">
                        <a14:foregroundMark x1="39898" y1="88438" x2="68651" y2="92635"/>
                        <a14:foregroundMark x1="42787" y1="94520" x2="42615" y2="94523"/>
                        <a14:foregroundMark x1="69519" y1="94053" x2="47850" y2="94432"/>
                        <a14:foregroundMark x1="48373" y1="93597" x2="51443" y2="93103"/>
                        <a14:foregroundMark x1="42615" y1="94523" x2="42804" y2="94493"/>
                        <a14:foregroundMark x1="91341" y1="40162" x2="90492" y2="58012"/>
                        <a14:foregroundMark x1="90492" y1="58012" x2="92190" y2="38742"/>
                        <a14:foregroundMark x1="92190" y1="38742" x2="91681" y2="37323"/>
                        <a14:foregroundMark x1="22700" y1="54767" x2="24278" y2="65923"/>
                        <a14:foregroundMark x1="22241" y1="51521" x2="22356" y2="52333"/>
                        <a14:foregroundMark x1="21621" y1="54767" x2="23090" y2="64909"/>
                        <a14:foregroundMark x1="21303" y1="54767" x2="22750" y2="60243"/>
                        <a14:backgroundMark x1="75382" y1="93103" x2="76910" y2="93509"/>
                        <a14:backgroundMark x1="74194" y1="94118" x2="74194" y2="94118"/>
                        <a14:backgroundMark x1="74194" y1="94118" x2="75382" y2="94523"/>
                        <a14:backgroundMark x1="73005" y1="92698" x2="78947" y2="95132"/>
                        <a14:backgroundMark x1="72156" y1="94118" x2="73345" y2="94929"/>
                        <a14:backgroundMark x1="73005" y1="93103" x2="71307" y2="95538"/>
                        <a14:backgroundMark x1="42784" y1="94523" x2="47029" y2="95740"/>
                        <a14:backgroundMark x1="20713" y1="52333" x2="20713" y2="54767"/>
                        <a14:backgroundMark x1="20713" y1="54767" x2="20713" y2="54767"/>
                      </a14:backgroundRemoval>
                    </a14:imgEffect>
                  </a14:imgLayer>
                </a14:imgProps>
              </a:ext>
            </a:extLst>
          </a:blip>
          <a:srcRect l="17604" t="7131" r="2687"/>
          <a:stretch/>
        </p:blipFill>
        <p:spPr>
          <a:xfrm>
            <a:off x="8884667" y="218684"/>
            <a:ext cx="3205424" cy="3021824"/>
          </a:xfrm>
          <a:prstGeom prst="rect">
            <a:avLst/>
          </a:prstGeom>
        </p:spPr>
      </p:pic>
      <p:sp>
        <p:nvSpPr>
          <p:cNvPr id="13" name="Title 1">
            <a:extLst>
              <a:ext uri="{FF2B5EF4-FFF2-40B4-BE49-F238E27FC236}">
                <a16:creationId xmlns:a16="http://schemas.microsoft.com/office/drawing/2014/main" id="{C7BA52EE-C760-F3E6-2BFF-E60D75A15C14}"/>
              </a:ext>
            </a:extLst>
          </p:cNvPr>
          <p:cNvSpPr txBox="1">
            <a:spLocks/>
          </p:cNvSpPr>
          <p:nvPr/>
        </p:nvSpPr>
        <p:spPr>
          <a:xfrm>
            <a:off x="1484310" y="3240508"/>
            <a:ext cx="6001713" cy="83488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685800" indent="-685800" algn="l">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a:t>
            </a:r>
            <a:r>
              <a:rPr lang="en-IN" sz="3600" dirty="0">
                <a:latin typeface="Times New Roman" panose="02020603050405020304" pitchFamily="18" charset="0"/>
                <a:cs typeface="Times New Roman" panose="02020603050405020304" pitchFamily="18" charset="0"/>
              </a:rPr>
              <a:t>Category</a:t>
            </a:r>
            <a:r>
              <a:rPr lang="en-IN" dirty="0">
                <a:latin typeface="Times New Roman" panose="02020603050405020304" pitchFamily="18" charset="0"/>
                <a:cs typeface="Times New Roman" panose="02020603050405020304" pitchFamily="18" charset="0"/>
              </a:rPr>
              <a:t>:</a:t>
            </a:r>
          </a:p>
        </p:txBody>
      </p:sp>
      <p:sp>
        <p:nvSpPr>
          <p:cNvPr id="15" name="Content Placeholder 2">
            <a:extLst>
              <a:ext uri="{FF2B5EF4-FFF2-40B4-BE49-F238E27FC236}">
                <a16:creationId xmlns:a16="http://schemas.microsoft.com/office/drawing/2014/main" id="{64217F2A-12E1-D60E-E6FE-04C3439B911D}"/>
              </a:ext>
            </a:extLst>
          </p:cNvPr>
          <p:cNvSpPr txBox="1">
            <a:spLocks/>
          </p:cNvSpPr>
          <p:nvPr/>
        </p:nvSpPr>
        <p:spPr>
          <a:xfrm>
            <a:off x="2139488" y="4075395"/>
            <a:ext cx="6763351" cy="222527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IN" dirty="0">
                <a:latin typeface="Times New Roman" panose="02020603050405020304" pitchFamily="18" charset="0"/>
                <a:cs typeface="Times New Roman" panose="02020603050405020304" pitchFamily="18" charset="0"/>
              </a:rPr>
              <a:t>This feature shows which type of items the user has bought. In this dataset all the transactions that are made  belongs to the three categories. They are Food, Electronic and Shopping. The most of the transactions are done in shopping category.</a:t>
            </a:r>
            <a:endParaRPr lang="en-IN" dirty="0"/>
          </a:p>
        </p:txBody>
      </p:sp>
      <p:pic>
        <p:nvPicPr>
          <p:cNvPr id="5" name="Picture 4">
            <a:extLst>
              <a:ext uri="{FF2B5EF4-FFF2-40B4-BE49-F238E27FC236}">
                <a16:creationId xmlns:a16="http://schemas.microsoft.com/office/drawing/2014/main" id="{D2FD87F5-97A0-0F14-99CE-8516DF36C756}"/>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7810" b="89905" l="9969" r="89875">
                        <a14:foregroundMark x1="49949" y1="9615" x2="59502" y2="9714"/>
                        <a14:foregroundMark x1="59502" y1="9714" x2="49544" y2="8047"/>
                        <a14:foregroundMark x1="49289" y1="8571" x2="49844" y2="8571"/>
                        <a14:backgroundMark x1="40810" y1="9333" x2="43865" y2="8686"/>
                        <a14:backgroundMark x1="42835" y1="8381" x2="49844" y2="7429"/>
                      </a14:backgroundRemoval>
                    </a14:imgEffect>
                  </a14:imgLayer>
                </a14:imgProps>
              </a:ext>
            </a:extLst>
          </a:blip>
          <a:srcRect l="13256" t="6439" r="10877" b="7080"/>
          <a:stretch/>
        </p:blipFill>
        <p:spPr>
          <a:xfrm>
            <a:off x="8884667" y="3707155"/>
            <a:ext cx="3241767" cy="3021824"/>
          </a:xfrm>
          <a:prstGeom prst="rect">
            <a:avLst/>
          </a:prstGeom>
        </p:spPr>
      </p:pic>
    </p:spTree>
    <p:extLst>
      <p:ext uri="{BB962C8B-B14F-4D97-AF65-F5344CB8AC3E}">
        <p14:creationId xmlns:p14="http://schemas.microsoft.com/office/powerpoint/2010/main" val="3613779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AA9EB-75B4-DC4E-99CC-D833FD5A47EC}"/>
              </a:ext>
            </a:extLst>
          </p:cNvPr>
          <p:cNvSpPr>
            <a:spLocks noGrp="1"/>
          </p:cNvSpPr>
          <p:nvPr>
            <p:ph type="title"/>
          </p:nvPr>
        </p:nvSpPr>
        <p:spPr>
          <a:xfrm>
            <a:off x="1484310" y="195731"/>
            <a:ext cx="10018713" cy="605404"/>
          </a:xfrm>
        </p:spPr>
        <p:txBody>
          <a:bodyPr>
            <a:normAutofit fontScale="90000"/>
          </a:bodyPr>
          <a:lstStyle/>
          <a:p>
            <a:pPr marL="685800" indent="-685800" algn="l">
              <a:buFont typeface="Wingdings" panose="05000000000000000000" pitchFamily="2" charset="2"/>
              <a:buChar char="q"/>
            </a:pPr>
            <a:r>
              <a:rPr lang="en-IN" sz="3600" dirty="0">
                <a:latin typeface="Times New Roman" panose="02020603050405020304" pitchFamily="18" charset="0"/>
                <a:cs typeface="Times New Roman" panose="02020603050405020304" pitchFamily="18" charset="0"/>
              </a:rPr>
              <a:t>Time of the Transaction:</a:t>
            </a:r>
          </a:p>
        </p:txBody>
      </p:sp>
      <p:sp>
        <p:nvSpPr>
          <p:cNvPr id="3" name="Content Placeholder 2">
            <a:extLst>
              <a:ext uri="{FF2B5EF4-FFF2-40B4-BE49-F238E27FC236}">
                <a16:creationId xmlns:a16="http://schemas.microsoft.com/office/drawing/2014/main" id="{DF153EE8-D980-C425-BB24-DFC0579CF14F}"/>
              </a:ext>
            </a:extLst>
          </p:cNvPr>
          <p:cNvSpPr>
            <a:spLocks noGrp="1"/>
          </p:cNvSpPr>
          <p:nvPr>
            <p:ph idx="1"/>
          </p:nvPr>
        </p:nvSpPr>
        <p:spPr>
          <a:xfrm>
            <a:off x="2012836" y="801135"/>
            <a:ext cx="5831777" cy="2557249"/>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This feature shows the time of the day when the transaction is done. The analysis shows that the almost all the transactions are done between 4AM to 5AM. There are few exceptions also. The distribution of the time is shown by the boxplot.  </a:t>
            </a:r>
            <a:endParaRPr lang="en-IN" dirty="0"/>
          </a:p>
        </p:txBody>
      </p:sp>
      <p:pic>
        <p:nvPicPr>
          <p:cNvPr id="6" name="Picture 5">
            <a:extLst>
              <a:ext uri="{FF2B5EF4-FFF2-40B4-BE49-F238E27FC236}">
                <a16:creationId xmlns:a16="http://schemas.microsoft.com/office/drawing/2014/main" id="{CF2EEBAF-CCEF-499F-447A-A286221B3658}"/>
              </a:ext>
            </a:extLst>
          </p:cNvPr>
          <p:cNvPicPr>
            <a:picLocks noChangeAspect="1"/>
          </p:cNvPicPr>
          <p:nvPr/>
        </p:nvPicPr>
        <p:blipFill>
          <a:blip r:embed="rId3"/>
          <a:stretch>
            <a:fillRect/>
          </a:stretch>
        </p:blipFill>
        <p:spPr>
          <a:xfrm>
            <a:off x="8303350" y="426403"/>
            <a:ext cx="3740803" cy="2931981"/>
          </a:xfrm>
          <a:prstGeom prst="rect">
            <a:avLst/>
          </a:prstGeom>
        </p:spPr>
      </p:pic>
      <p:sp>
        <p:nvSpPr>
          <p:cNvPr id="7" name="Title 1">
            <a:extLst>
              <a:ext uri="{FF2B5EF4-FFF2-40B4-BE49-F238E27FC236}">
                <a16:creationId xmlns:a16="http://schemas.microsoft.com/office/drawing/2014/main" id="{A7ACA9BB-01C3-8C69-FA0F-C64C7D524342}"/>
              </a:ext>
            </a:extLst>
          </p:cNvPr>
          <p:cNvSpPr txBox="1">
            <a:spLocks/>
          </p:cNvSpPr>
          <p:nvPr/>
        </p:nvSpPr>
        <p:spPr>
          <a:xfrm>
            <a:off x="1484310" y="3430412"/>
            <a:ext cx="10018713" cy="605404"/>
          </a:xfrm>
          <a:prstGeom prst="rect">
            <a:avLst/>
          </a:prstGeom>
          <a:effectLst/>
        </p:spPr>
        <p:txBody>
          <a:bodyPr vert="horz" lIns="91440" tIns="45720" rIns="91440" bIns="45720" rtlCol="0" anchor="ctr">
            <a:normAutofit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685800" indent="-685800" algn="l">
              <a:buFont typeface="Wingdings" panose="05000000000000000000" pitchFamily="2" charset="2"/>
              <a:buChar char="q"/>
            </a:pPr>
            <a:r>
              <a:rPr lang="en-IN" sz="3600" dirty="0">
                <a:latin typeface="Times New Roman" panose="02020603050405020304" pitchFamily="18" charset="0"/>
                <a:cs typeface="Times New Roman" panose="02020603050405020304" pitchFamily="18" charset="0"/>
              </a:rPr>
              <a:t>Number of Items:</a:t>
            </a:r>
          </a:p>
        </p:txBody>
      </p:sp>
      <p:pic>
        <p:nvPicPr>
          <p:cNvPr id="10" name="Picture 9">
            <a:extLst>
              <a:ext uri="{FF2B5EF4-FFF2-40B4-BE49-F238E27FC236}">
                <a16:creationId xmlns:a16="http://schemas.microsoft.com/office/drawing/2014/main" id="{95694B42-24F7-1A9A-CAAE-1B9361B2A947}"/>
              </a:ext>
            </a:extLst>
          </p:cNvPr>
          <p:cNvPicPr>
            <a:picLocks noChangeAspect="1"/>
          </p:cNvPicPr>
          <p:nvPr/>
        </p:nvPicPr>
        <p:blipFill rotWithShape="1">
          <a:blip r:embed="rId4"/>
          <a:srcRect l="7795" t="1132" r="5705" b="4056"/>
          <a:stretch/>
        </p:blipFill>
        <p:spPr>
          <a:xfrm>
            <a:off x="3328186" y="4107844"/>
            <a:ext cx="3316454" cy="2617350"/>
          </a:xfrm>
          <a:prstGeom prst="rect">
            <a:avLst/>
          </a:prstGeom>
        </p:spPr>
      </p:pic>
      <p:pic>
        <p:nvPicPr>
          <p:cNvPr id="5" name="Picture 4">
            <a:extLst>
              <a:ext uri="{FF2B5EF4-FFF2-40B4-BE49-F238E27FC236}">
                <a16:creationId xmlns:a16="http://schemas.microsoft.com/office/drawing/2014/main" id="{E7D9314E-2E4A-CDE9-E9FB-646D26E5BA7B}"/>
              </a:ext>
            </a:extLst>
          </p:cNvPr>
          <p:cNvPicPr>
            <a:picLocks noChangeAspect="1"/>
          </p:cNvPicPr>
          <p:nvPr/>
        </p:nvPicPr>
        <p:blipFill rotWithShape="1">
          <a:blip r:embed="rId5"/>
          <a:srcRect l="3694"/>
          <a:stretch/>
        </p:blipFill>
        <p:spPr>
          <a:xfrm>
            <a:off x="7134330" y="4035816"/>
            <a:ext cx="3316454" cy="2689378"/>
          </a:xfrm>
          <a:prstGeom prst="rect">
            <a:avLst/>
          </a:prstGeom>
        </p:spPr>
      </p:pic>
    </p:spTree>
    <p:extLst>
      <p:ext uri="{BB962C8B-B14F-4D97-AF65-F5344CB8AC3E}">
        <p14:creationId xmlns:p14="http://schemas.microsoft.com/office/powerpoint/2010/main" val="3828716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F5CE-4FD2-BDC6-9228-18ED56FB555C}"/>
              </a:ext>
            </a:extLst>
          </p:cNvPr>
          <p:cNvSpPr>
            <a:spLocks noGrp="1"/>
          </p:cNvSpPr>
          <p:nvPr>
            <p:ph type="title"/>
          </p:nvPr>
        </p:nvSpPr>
        <p:spPr>
          <a:xfrm>
            <a:off x="1424676" y="0"/>
            <a:ext cx="10018713" cy="894522"/>
          </a:xfrm>
        </p:spPr>
        <p:txBody>
          <a:bodyPr>
            <a:normAutofit/>
          </a:bodyPr>
          <a:lstStyle/>
          <a:p>
            <a:r>
              <a:rPr lang="en-IN" sz="4800" dirty="0">
                <a:latin typeface="Times New Roman" panose="02020603050405020304" pitchFamily="18" charset="0"/>
                <a:cs typeface="Times New Roman" panose="02020603050405020304" pitchFamily="18" charset="0"/>
              </a:rPr>
              <a:t>MODELLING PIPELINE</a:t>
            </a:r>
          </a:p>
        </p:txBody>
      </p:sp>
      <p:sp>
        <p:nvSpPr>
          <p:cNvPr id="3" name="Rectangle 2">
            <a:extLst>
              <a:ext uri="{FF2B5EF4-FFF2-40B4-BE49-F238E27FC236}">
                <a16:creationId xmlns:a16="http://schemas.microsoft.com/office/drawing/2014/main" id="{AD7A3942-6222-5C46-5744-720FDF2DF315}"/>
              </a:ext>
            </a:extLst>
          </p:cNvPr>
          <p:cNvSpPr/>
          <p:nvPr/>
        </p:nvSpPr>
        <p:spPr>
          <a:xfrm>
            <a:off x="2902226" y="1053549"/>
            <a:ext cx="7166113" cy="1003851"/>
          </a:xfrm>
          <a:prstGeom prst="rect">
            <a:avLst/>
          </a:prstGeom>
          <a:ln/>
        </p:spPr>
        <p:style>
          <a:lnRef idx="0">
            <a:schemeClr val="accent1"/>
          </a:lnRef>
          <a:fillRef idx="3">
            <a:schemeClr val="accent1"/>
          </a:fillRef>
          <a:effectRef idx="3">
            <a:schemeClr val="accent1"/>
          </a:effectRef>
          <a:fontRef idx="minor">
            <a:schemeClr val="lt1"/>
          </a:fontRef>
        </p:style>
        <p:txBody>
          <a:bodyPr rtlCol="0" anchor="t"/>
          <a:lstStyle/>
          <a:p>
            <a:pPr algn="ctr"/>
            <a:r>
              <a:rPr lang="en-IN" b="1" dirty="0">
                <a:solidFill>
                  <a:schemeClr val="tx1">
                    <a:lumMod val="95000"/>
                    <a:lumOff val="5000"/>
                  </a:schemeClr>
                </a:solidFill>
                <a:latin typeface="Times New Roman" panose="02020603050405020304" pitchFamily="18" charset="0"/>
                <a:cs typeface="Times New Roman" panose="02020603050405020304" pitchFamily="18" charset="0"/>
              </a:rPr>
              <a:t>8 Features &amp; 39221 Records</a:t>
            </a:r>
          </a:p>
        </p:txBody>
      </p:sp>
      <p:sp>
        <p:nvSpPr>
          <p:cNvPr id="4" name="Rectangle 3">
            <a:extLst>
              <a:ext uri="{FF2B5EF4-FFF2-40B4-BE49-F238E27FC236}">
                <a16:creationId xmlns:a16="http://schemas.microsoft.com/office/drawing/2014/main" id="{72590E53-E83F-C36C-0B50-3204C539CF30}"/>
              </a:ext>
            </a:extLst>
          </p:cNvPr>
          <p:cNvSpPr/>
          <p:nvPr/>
        </p:nvSpPr>
        <p:spPr>
          <a:xfrm>
            <a:off x="4442791" y="1386508"/>
            <a:ext cx="4084982" cy="55659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rgbClr val="FF0000"/>
                </a:solidFill>
              </a:rPr>
              <a:t>Dataset</a:t>
            </a:r>
            <a:r>
              <a:rPr lang="en-IN" dirty="0"/>
              <a:t> </a:t>
            </a:r>
          </a:p>
        </p:txBody>
      </p:sp>
      <p:cxnSp>
        <p:nvCxnSpPr>
          <p:cNvPr id="6" name="Straight Arrow Connector 5">
            <a:extLst>
              <a:ext uri="{FF2B5EF4-FFF2-40B4-BE49-F238E27FC236}">
                <a16:creationId xmlns:a16="http://schemas.microsoft.com/office/drawing/2014/main" id="{291BB4CD-3A75-185E-B62B-BD9272606247}"/>
              </a:ext>
            </a:extLst>
          </p:cNvPr>
          <p:cNvCxnSpPr>
            <a:cxnSpLocks/>
            <a:stCxn id="3" idx="2"/>
          </p:cNvCxnSpPr>
          <p:nvPr/>
        </p:nvCxnSpPr>
        <p:spPr>
          <a:xfrm flipH="1">
            <a:off x="6485282" y="2057400"/>
            <a:ext cx="1" cy="3081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 name="Rectangle 7">
            <a:extLst>
              <a:ext uri="{FF2B5EF4-FFF2-40B4-BE49-F238E27FC236}">
                <a16:creationId xmlns:a16="http://schemas.microsoft.com/office/drawing/2014/main" id="{775A5535-B187-32BB-4D74-6CF4048941A2}"/>
              </a:ext>
            </a:extLst>
          </p:cNvPr>
          <p:cNvSpPr/>
          <p:nvPr/>
        </p:nvSpPr>
        <p:spPr>
          <a:xfrm>
            <a:off x="1853647" y="2355574"/>
            <a:ext cx="9263269" cy="993914"/>
          </a:xfrm>
          <a:prstGeom prst="rect">
            <a:avLst/>
          </a:prstGeom>
          <a:ln/>
        </p:spPr>
        <p:style>
          <a:lnRef idx="0">
            <a:schemeClr val="accent1"/>
          </a:lnRef>
          <a:fillRef idx="3">
            <a:schemeClr val="accent1"/>
          </a:fillRef>
          <a:effectRef idx="3">
            <a:schemeClr val="accent1"/>
          </a:effectRef>
          <a:fontRef idx="minor">
            <a:schemeClr val="lt1"/>
          </a:fontRef>
        </p:style>
        <p:txBody>
          <a:bodyPr rtlCol="0" anchor="t"/>
          <a:lstStyle/>
          <a:p>
            <a:pPr algn="ctr"/>
            <a:r>
              <a:rPr lang="en-IN" b="1" dirty="0">
                <a:solidFill>
                  <a:schemeClr val="tx1">
                    <a:lumMod val="95000"/>
                    <a:lumOff val="5000"/>
                  </a:schemeClr>
                </a:solidFill>
                <a:latin typeface="Times New Roman" panose="02020603050405020304" pitchFamily="18" charset="0"/>
                <a:cs typeface="Times New Roman" panose="02020603050405020304" pitchFamily="18" charset="0"/>
              </a:rPr>
              <a:t>Data Pre-Processing</a:t>
            </a:r>
          </a:p>
        </p:txBody>
      </p:sp>
      <p:sp>
        <p:nvSpPr>
          <p:cNvPr id="9" name="Rectangle 8">
            <a:extLst>
              <a:ext uri="{FF2B5EF4-FFF2-40B4-BE49-F238E27FC236}">
                <a16:creationId xmlns:a16="http://schemas.microsoft.com/office/drawing/2014/main" id="{5836299B-288F-95B3-5585-67C2D0558375}"/>
              </a:ext>
            </a:extLst>
          </p:cNvPr>
          <p:cNvSpPr/>
          <p:nvPr/>
        </p:nvSpPr>
        <p:spPr>
          <a:xfrm>
            <a:off x="2098965" y="2703443"/>
            <a:ext cx="1946262" cy="55659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rgbClr val="FF0000"/>
                </a:solidFill>
              </a:rPr>
              <a:t>Missing Values</a:t>
            </a:r>
          </a:p>
        </p:txBody>
      </p:sp>
      <p:cxnSp>
        <p:nvCxnSpPr>
          <p:cNvPr id="16" name="Straight Arrow Connector 15">
            <a:extLst>
              <a:ext uri="{FF2B5EF4-FFF2-40B4-BE49-F238E27FC236}">
                <a16:creationId xmlns:a16="http://schemas.microsoft.com/office/drawing/2014/main" id="{3C4A02F1-A3D9-726D-0966-00DBD32F0B75}"/>
              </a:ext>
            </a:extLst>
          </p:cNvPr>
          <p:cNvCxnSpPr>
            <a:cxnSpLocks/>
          </p:cNvCxnSpPr>
          <p:nvPr/>
        </p:nvCxnSpPr>
        <p:spPr>
          <a:xfrm>
            <a:off x="3042374" y="3285716"/>
            <a:ext cx="0" cy="3743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3" name="Rectangle 22">
            <a:extLst>
              <a:ext uri="{FF2B5EF4-FFF2-40B4-BE49-F238E27FC236}">
                <a16:creationId xmlns:a16="http://schemas.microsoft.com/office/drawing/2014/main" id="{FE585B26-FAEF-B3F7-B5E3-71D78BFAAE3E}"/>
              </a:ext>
            </a:extLst>
          </p:cNvPr>
          <p:cNvSpPr/>
          <p:nvPr/>
        </p:nvSpPr>
        <p:spPr>
          <a:xfrm>
            <a:off x="653145" y="4649027"/>
            <a:ext cx="11264199" cy="1193528"/>
          </a:xfrm>
          <a:prstGeom prst="rect">
            <a:avLst/>
          </a:prstGeom>
          <a:ln/>
        </p:spPr>
        <p:style>
          <a:lnRef idx="0">
            <a:schemeClr val="accent1"/>
          </a:lnRef>
          <a:fillRef idx="3">
            <a:schemeClr val="accent1"/>
          </a:fillRef>
          <a:effectRef idx="3">
            <a:schemeClr val="accent1"/>
          </a:effectRef>
          <a:fontRef idx="minor">
            <a:schemeClr val="lt1"/>
          </a:fontRef>
        </p:style>
        <p:txBody>
          <a:bodyPr rtlCol="0" anchor="t"/>
          <a:lstStyle/>
          <a:p>
            <a:pPr algn="ctr"/>
            <a:r>
              <a:rPr lang="en-IN" b="1" dirty="0">
                <a:solidFill>
                  <a:schemeClr val="tx1">
                    <a:lumMod val="95000"/>
                    <a:lumOff val="5000"/>
                  </a:schemeClr>
                </a:solidFill>
                <a:latin typeface="Times New Roman" panose="02020603050405020304" pitchFamily="18" charset="0"/>
                <a:cs typeface="Times New Roman" panose="02020603050405020304" pitchFamily="18" charset="0"/>
              </a:rPr>
              <a:t>Data Modelling</a:t>
            </a:r>
          </a:p>
        </p:txBody>
      </p:sp>
      <p:cxnSp>
        <p:nvCxnSpPr>
          <p:cNvPr id="33" name="Straight Arrow Connector 32">
            <a:extLst>
              <a:ext uri="{FF2B5EF4-FFF2-40B4-BE49-F238E27FC236}">
                <a16:creationId xmlns:a16="http://schemas.microsoft.com/office/drawing/2014/main" id="{ABEAE36C-FEBE-0689-24F3-9EF69FF256E9}"/>
              </a:ext>
            </a:extLst>
          </p:cNvPr>
          <p:cNvCxnSpPr>
            <a:cxnSpLocks/>
          </p:cNvCxnSpPr>
          <p:nvPr/>
        </p:nvCxnSpPr>
        <p:spPr>
          <a:xfrm flipH="1">
            <a:off x="6485281" y="5872372"/>
            <a:ext cx="1" cy="308113"/>
          </a:xfrm>
          <a:prstGeom prst="straightConnector1">
            <a:avLst/>
          </a:prstGeom>
          <a:ln>
            <a:solidFill>
              <a:srgbClr val="0070C0"/>
            </a:solidFill>
            <a:tailEnd type="triangle"/>
          </a:ln>
        </p:spPr>
        <p:style>
          <a:lnRef idx="3">
            <a:schemeClr val="dk1"/>
          </a:lnRef>
          <a:fillRef idx="0">
            <a:schemeClr val="dk1"/>
          </a:fillRef>
          <a:effectRef idx="2">
            <a:schemeClr val="dk1"/>
          </a:effectRef>
          <a:fontRef idx="minor">
            <a:schemeClr val="tx1"/>
          </a:fontRef>
        </p:style>
      </p:cxnSp>
      <p:sp>
        <p:nvSpPr>
          <p:cNvPr id="34" name="Rectangle 33">
            <a:extLst>
              <a:ext uri="{FF2B5EF4-FFF2-40B4-BE49-F238E27FC236}">
                <a16:creationId xmlns:a16="http://schemas.microsoft.com/office/drawing/2014/main" id="{4CC0A078-2D69-EB5F-A0BA-876D43383A8D}"/>
              </a:ext>
            </a:extLst>
          </p:cNvPr>
          <p:cNvSpPr/>
          <p:nvPr/>
        </p:nvSpPr>
        <p:spPr>
          <a:xfrm>
            <a:off x="4442791" y="6186374"/>
            <a:ext cx="4084982" cy="556591"/>
          </a:xfrm>
          <a:prstGeom prst="rect">
            <a:avLst/>
          </a:prstGeom>
          <a:ln/>
        </p:spPr>
        <p:style>
          <a:lnRef idx="0">
            <a:schemeClr val="accent1"/>
          </a:lnRef>
          <a:fillRef idx="3">
            <a:schemeClr val="accent1"/>
          </a:fillRef>
          <a:effectRef idx="3">
            <a:schemeClr val="accent1"/>
          </a:effectRef>
          <a:fontRef idx="minor">
            <a:schemeClr val="lt1"/>
          </a:fontRef>
        </p:style>
        <p:txBody>
          <a:bodyPr rtlCol="0" anchor="t"/>
          <a:lstStyle/>
          <a:p>
            <a:pPr algn="ctr">
              <a:lnSpc>
                <a:spcPct val="150000"/>
              </a:lnSpc>
            </a:pPr>
            <a:r>
              <a:rPr lang="en-IN" b="1" dirty="0">
                <a:solidFill>
                  <a:schemeClr val="tx1">
                    <a:lumMod val="95000"/>
                    <a:lumOff val="5000"/>
                  </a:schemeClr>
                </a:solidFill>
                <a:latin typeface="Times New Roman" panose="02020603050405020304" pitchFamily="18" charset="0"/>
                <a:cs typeface="Times New Roman" panose="02020603050405020304" pitchFamily="18" charset="0"/>
              </a:rPr>
              <a:t>Evaluation </a:t>
            </a:r>
          </a:p>
        </p:txBody>
      </p:sp>
      <p:sp>
        <p:nvSpPr>
          <p:cNvPr id="10" name="Rectangle 9">
            <a:extLst>
              <a:ext uri="{FF2B5EF4-FFF2-40B4-BE49-F238E27FC236}">
                <a16:creationId xmlns:a16="http://schemas.microsoft.com/office/drawing/2014/main" id="{9C1A4FF2-6E84-011D-AB43-57AF6D14A7FF}"/>
              </a:ext>
            </a:extLst>
          </p:cNvPr>
          <p:cNvSpPr/>
          <p:nvPr/>
        </p:nvSpPr>
        <p:spPr>
          <a:xfrm>
            <a:off x="4358910" y="2703443"/>
            <a:ext cx="1946262" cy="55659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rgbClr val="FF0000"/>
                </a:solidFill>
              </a:rPr>
              <a:t>Duplicate Removal</a:t>
            </a:r>
          </a:p>
        </p:txBody>
      </p:sp>
      <p:sp>
        <p:nvSpPr>
          <p:cNvPr id="12" name="Rectangle 11">
            <a:extLst>
              <a:ext uri="{FF2B5EF4-FFF2-40B4-BE49-F238E27FC236}">
                <a16:creationId xmlns:a16="http://schemas.microsoft.com/office/drawing/2014/main" id="{31004675-55D7-32DC-5081-E049DB8CF189}"/>
              </a:ext>
            </a:extLst>
          </p:cNvPr>
          <p:cNvSpPr/>
          <p:nvPr/>
        </p:nvSpPr>
        <p:spPr>
          <a:xfrm>
            <a:off x="6618855" y="2703443"/>
            <a:ext cx="1946262" cy="55659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rgbClr val="FF0000"/>
                </a:solidFill>
              </a:rPr>
              <a:t>Outliers removal</a:t>
            </a:r>
          </a:p>
        </p:txBody>
      </p:sp>
      <p:sp>
        <p:nvSpPr>
          <p:cNvPr id="13" name="Rectangle 12">
            <a:extLst>
              <a:ext uri="{FF2B5EF4-FFF2-40B4-BE49-F238E27FC236}">
                <a16:creationId xmlns:a16="http://schemas.microsoft.com/office/drawing/2014/main" id="{04B0CC4D-A920-BF5F-6F44-8CEB85D4578D}"/>
              </a:ext>
            </a:extLst>
          </p:cNvPr>
          <p:cNvSpPr/>
          <p:nvPr/>
        </p:nvSpPr>
        <p:spPr>
          <a:xfrm>
            <a:off x="8878800" y="2703443"/>
            <a:ext cx="1946262" cy="55659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rgbClr val="FF0000"/>
                </a:solidFill>
              </a:rPr>
              <a:t>Class Imbalance</a:t>
            </a:r>
          </a:p>
        </p:txBody>
      </p:sp>
      <p:sp>
        <p:nvSpPr>
          <p:cNvPr id="14" name="Rectangle 13">
            <a:extLst>
              <a:ext uri="{FF2B5EF4-FFF2-40B4-BE49-F238E27FC236}">
                <a16:creationId xmlns:a16="http://schemas.microsoft.com/office/drawing/2014/main" id="{051D99C9-5302-9FEF-EEB0-DACEE1AAA82F}"/>
              </a:ext>
            </a:extLst>
          </p:cNvPr>
          <p:cNvSpPr/>
          <p:nvPr/>
        </p:nvSpPr>
        <p:spPr>
          <a:xfrm>
            <a:off x="2084104" y="3689076"/>
            <a:ext cx="1946262" cy="55659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rgbClr val="FF0000"/>
                </a:solidFill>
              </a:rPr>
              <a:t>Mode Imputation</a:t>
            </a:r>
          </a:p>
        </p:txBody>
      </p:sp>
      <p:cxnSp>
        <p:nvCxnSpPr>
          <p:cNvPr id="35" name="Straight Arrow Connector 34">
            <a:extLst>
              <a:ext uri="{FF2B5EF4-FFF2-40B4-BE49-F238E27FC236}">
                <a16:creationId xmlns:a16="http://schemas.microsoft.com/office/drawing/2014/main" id="{FA18B87F-4BD1-CD53-A551-7F605FF4BBE8}"/>
              </a:ext>
            </a:extLst>
          </p:cNvPr>
          <p:cNvCxnSpPr>
            <a:cxnSpLocks/>
          </p:cNvCxnSpPr>
          <p:nvPr/>
        </p:nvCxnSpPr>
        <p:spPr>
          <a:xfrm>
            <a:off x="9851931" y="3307656"/>
            <a:ext cx="0" cy="3723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6" name="Rectangle 35">
            <a:extLst>
              <a:ext uri="{FF2B5EF4-FFF2-40B4-BE49-F238E27FC236}">
                <a16:creationId xmlns:a16="http://schemas.microsoft.com/office/drawing/2014/main" id="{6D183F0D-F661-CE73-252D-02D4962221EC}"/>
              </a:ext>
            </a:extLst>
          </p:cNvPr>
          <p:cNvSpPr/>
          <p:nvPr/>
        </p:nvSpPr>
        <p:spPr>
          <a:xfrm>
            <a:off x="8878800" y="3707296"/>
            <a:ext cx="1946262" cy="55659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rgbClr val="FF0000"/>
                </a:solidFill>
              </a:rPr>
              <a:t>SMOTE</a:t>
            </a:r>
          </a:p>
        </p:txBody>
      </p:sp>
      <p:sp>
        <p:nvSpPr>
          <p:cNvPr id="42" name="Rectangle 41">
            <a:extLst>
              <a:ext uri="{FF2B5EF4-FFF2-40B4-BE49-F238E27FC236}">
                <a16:creationId xmlns:a16="http://schemas.microsoft.com/office/drawing/2014/main" id="{22FA11AA-BA0A-CB85-549C-10828E463906}"/>
              </a:ext>
            </a:extLst>
          </p:cNvPr>
          <p:cNvSpPr/>
          <p:nvPr/>
        </p:nvSpPr>
        <p:spPr>
          <a:xfrm>
            <a:off x="818967" y="5177447"/>
            <a:ext cx="1211417" cy="55659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rgbClr val="FF0000"/>
                </a:solidFill>
              </a:rPr>
              <a:t>Decision Tree </a:t>
            </a:r>
          </a:p>
        </p:txBody>
      </p:sp>
      <p:sp>
        <p:nvSpPr>
          <p:cNvPr id="5" name="Rectangle 4">
            <a:extLst>
              <a:ext uri="{FF2B5EF4-FFF2-40B4-BE49-F238E27FC236}">
                <a16:creationId xmlns:a16="http://schemas.microsoft.com/office/drawing/2014/main" id="{22866310-CAA5-6EA8-5451-A0ABB78C15A2}"/>
              </a:ext>
            </a:extLst>
          </p:cNvPr>
          <p:cNvSpPr/>
          <p:nvPr/>
        </p:nvSpPr>
        <p:spPr>
          <a:xfrm>
            <a:off x="2196206" y="5173992"/>
            <a:ext cx="1211417" cy="55659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rgbClr val="FF0000"/>
                </a:solidFill>
              </a:rPr>
              <a:t>KNN	</a:t>
            </a:r>
          </a:p>
        </p:txBody>
      </p:sp>
      <p:sp>
        <p:nvSpPr>
          <p:cNvPr id="7" name="Rectangle 6">
            <a:extLst>
              <a:ext uri="{FF2B5EF4-FFF2-40B4-BE49-F238E27FC236}">
                <a16:creationId xmlns:a16="http://schemas.microsoft.com/office/drawing/2014/main" id="{155B0FCF-292A-2FEF-2799-833E8DAD4966}"/>
              </a:ext>
            </a:extLst>
          </p:cNvPr>
          <p:cNvSpPr/>
          <p:nvPr/>
        </p:nvSpPr>
        <p:spPr>
          <a:xfrm>
            <a:off x="3573445" y="5180585"/>
            <a:ext cx="1211417" cy="55659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rgbClr val="FF0000"/>
                </a:solidFill>
              </a:rPr>
              <a:t>Random Forest </a:t>
            </a:r>
          </a:p>
        </p:txBody>
      </p:sp>
      <p:sp>
        <p:nvSpPr>
          <p:cNvPr id="11" name="Rectangle 10">
            <a:extLst>
              <a:ext uri="{FF2B5EF4-FFF2-40B4-BE49-F238E27FC236}">
                <a16:creationId xmlns:a16="http://schemas.microsoft.com/office/drawing/2014/main" id="{F3358AD1-5ACB-7E35-A04D-52F13543D0DF}"/>
              </a:ext>
            </a:extLst>
          </p:cNvPr>
          <p:cNvSpPr/>
          <p:nvPr/>
        </p:nvSpPr>
        <p:spPr>
          <a:xfrm>
            <a:off x="4950684" y="5173991"/>
            <a:ext cx="1211417" cy="55659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750" dirty="0">
                <a:solidFill>
                  <a:srgbClr val="FF0000"/>
                </a:solidFill>
              </a:rPr>
              <a:t>Logistic Regression </a:t>
            </a:r>
          </a:p>
        </p:txBody>
      </p:sp>
      <p:sp>
        <p:nvSpPr>
          <p:cNvPr id="17" name="Rectangle 16">
            <a:extLst>
              <a:ext uri="{FF2B5EF4-FFF2-40B4-BE49-F238E27FC236}">
                <a16:creationId xmlns:a16="http://schemas.microsoft.com/office/drawing/2014/main" id="{BC4F0764-CCCB-9CA0-B5CD-7C6590986573}"/>
              </a:ext>
            </a:extLst>
          </p:cNvPr>
          <p:cNvSpPr/>
          <p:nvPr/>
        </p:nvSpPr>
        <p:spPr>
          <a:xfrm>
            <a:off x="6327923" y="5177129"/>
            <a:ext cx="1211417" cy="55659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rgbClr val="FF0000"/>
                </a:solidFill>
              </a:rPr>
              <a:t>XG-Boost </a:t>
            </a:r>
          </a:p>
        </p:txBody>
      </p:sp>
      <p:sp>
        <p:nvSpPr>
          <p:cNvPr id="18" name="Rectangle 17">
            <a:extLst>
              <a:ext uri="{FF2B5EF4-FFF2-40B4-BE49-F238E27FC236}">
                <a16:creationId xmlns:a16="http://schemas.microsoft.com/office/drawing/2014/main" id="{DC089DAE-DF8E-ACC3-60E2-81618AD60807}"/>
              </a:ext>
            </a:extLst>
          </p:cNvPr>
          <p:cNvSpPr/>
          <p:nvPr/>
        </p:nvSpPr>
        <p:spPr>
          <a:xfrm>
            <a:off x="7705162" y="5191542"/>
            <a:ext cx="1211417" cy="55659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rgbClr val="FF0000"/>
                </a:solidFill>
              </a:rPr>
              <a:t>Stacking</a:t>
            </a:r>
          </a:p>
        </p:txBody>
      </p:sp>
      <p:sp>
        <p:nvSpPr>
          <p:cNvPr id="19" name="Rectangle 18">
            <a:extLst>
              <a:ext uri="{FF2B5EF4-FFF2-40B4-BE49-F238E27FC236}">
                <a16:creationId xmlns:a16="http://schemas.microsoft.com/office/drawing/2014/main" id="{AA42763E-A087-2955-4B03-CFBCE56AFA95}"/>
              </a:ext>
            </a:extLst>
          </p:cNvPr>
          <p:cNvSpPr/>
          <p:nvPr/>
        </p:nvSpPr>
        <p:spPr>
          <a:xfrm>
            <a:off x="9082401" y="5170535"/>
            <a:ext cx="1211417" cy="55659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rgbClr val="FF0000"/>
                </a:solidFill>
              </a:rPr>
              <a:t>Stacking</a:t>
            </a:r>
          </a:p>
          <a:p>
            <a:pPr algn="ctr"/>
            <a:r>
              <a:rPr lang="en-IN" sz="1750" dirty="0">
                <a:solidFill>
                  <a:srgbClr val="FF0000"/>
                </a:solidFill>
              </a:rPr>
              <a:t>(DT +KNN)</a:t>
            </a:r>
          </a:p>
        </p:txBody>
      </p:sp>
      <p:cxnSp>
        <p:nvCxnSpPr>
          <p:cNvPr id="38" name="Straight Arrow Connector 37">
            <a:extLst>
              <a:ext uri="{FF2B5EF4-FFF2-40B4-BE49-F238E27FC236}">
                <a16:creationId xmlns:a16="http://schemas.microsoft.com/office/drawing/2014/main" id="{102E1231-F012-A997-DAAF-25CDC25E875E}"/>
              </a:ext>
            </a:extLst>
          </p:cNvPr>
          <p:cNvCxnSpPr>
            <a:cxnSpLocks/>
            <a:stCxn id="8" idx="2"/>
          </p:cNvCxnSpPr>
          <p:nvPr/>
        </p:nvCxnSpPr>
        <p:spPr>
          <a:xfrm flipH="1">
            <a:off x="6485281" y="3349488"/>
            <a:ext cx="1" cy="129953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5" name="Rectangle 14">
            <a:extLst>
              <a:ext uri="{FF2B5EF4-FFF2-40B4-BE49-F238E27FC236}">
                <a16:creationId xmlns:a16="http://schemas.microsoft.com/office/drawing/2014/main" id="{ECD1D091-8A19-6D15-3E8C-29993E25B460}"/>
              </a:ext>
            </a:extLst>
          </p:cNvPr>
          <p:cNvSpPr/>
          <p:nvPr/>
        </p:nvSpPr>
        <p:spPr>
          <a:xfrm>
            <a:off x="10459640" y="5170534"/>
            <a:ext cx="1211417" cy="55659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rgbClr val="FF0000"/>
                </a:solidFill>
              </a:rPr>
              <a:t>Voting</a:t>
            </a:r>
          </a:p>
          <a:p>
            <a:pPr algn="ctr"/>
            <a:r>
              <a:rPr lang="en-IN" sz="1750" dirty="0">
                <a:solidFill>
                  <a:srgbClr val="FF0000"/>
                </a:solidFill>
              </a:rPr>
              <a:t>(DT +KNN)</a:t>
            </a:r>
          </a:p>
        </p:txBody>
      </p:sp>
      <p:cxnSp>
        <p:nvCxnSpPr>
          <p:cNvPr id="20" name="Straight Arrow Connector 19">
            <a:extLst>
              <a:ext uri="{FF2B5EF4-FFF2-40B4-BE49-F238E27FC236}">
                <a16:creationId xmlns:a16="http://schemas.microsoft.com/office/drawing/2014/main" id="{37533B14-4095-4FC3-3045-6CB98E09103D}"/>
              </a:ext>
            </a:extLst>
          </p:cNvPr>
          <p:cNvCxnSpPr>
            <a:cxnSpLocks/>
          </p:cNvCxnSpPr>
          <p:nvPr/>
        </p:nvCxnSpPr>
        <p:spPr>
          <a:xfrm>
            <a:off x="6485281" y="5872372"/>
            <a:ext cx="0" cy="3081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04767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CE19-BE33-5F54-5484-CCD281F30891}"/>
              </a:ext>
            </a:extLst>
          </p:cNvPr>
          <p:cNvSpPr>
            <a:spLocks noGrp="1"/>
          </p:cNvSpPr>
          <p:nvPr>
            <p:ph type="title"/>
          </p:nvPr>
        </p:nvSpPr>
        <p:spPr>
          <a:xfrm>
            <a:off x="1484311" y="854765"/>
            <a:ext cx="10018713" cy="765313"/>
          </a:xfrm>
        </p:spPr>
        <p:txBody>
          <a:bodyPr>
            <a:noAutofit/>
          </a:bodyPr>
          <a:lstStyle/>
          <a:p>
            <a:r>
              <a:rPr lang="en-IN" sz="4800" dirty="0">
                <a:latin typeface="Times New Roman" panose="02020603050405020304" pitchFamily="18" charset="0"/>
                <a:cs typeface="Times New Roman" panose="02020603050405020304" pitchFamily="18" charset="0"/>
              </a:rPr>
              <a:t>MODELS EVALUATION</a:t>
            </a:r>
          </a:p>
        </p:txBody>
      </p:sp>
      <p:sp>
        <p:nvSpPr>
          <p:cNvPr id="4" name="Content Placeholder 2">
            <a:extLst>
              <a:ext uri="{FF2B5EF4-FFF2-40B4-BE49-F238E27FC236}">
                <a16:creationId xmlns:a16="http://schemas.microsoft.com/office/drawing/2014/main" id="{B5107E18-EB53-CB60-0F3E-F7283C6F1C84}"/>
              </a:ext>
            </a:extLst>
          </p:cNvPr>
          <p:cNvSpPr txBox="1">
            <a:spLocks/>
          </p:cNvSpPr>
          <p:nvPr/>
        </p:nvSpPr>
        <p:spPr>
          <a:xfrm>
            <a:off x="1484311" y="2077279"/>
            <a:ext cx="10376453" cy="1709530"/>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IN" dirty="0">
                <a:solidFill>
                  <a:srgbClr val="000000"/>
                </a:solidFill>
                <a:latin typeface="Times New Roman" panose="02020603050405020304" pitchFamily="18" charset="0"/>
                <a:cs typeface="Times New Roman" panose="02020603050405020304" pitchFamily="18" charset="0"/>
              </a:rPr>
              <a:t>While evaluating of all the models we get to know that all the models have training and test accuracy of around 99%. This accuracy score is due to lesser amount of minority class presence i.e due to the class imbalance. So for better judgement of the models we have used F1-Score as the evaluation parameter. The F1-score can be given as:</a:t>
            </a:r>
          </a:p>
          <a:p>
            <a:pPr marL="0" indent="0">
              <a:buNone/>
            </a:pPr>
            <a:endParaRPr lang="en-IN" dirty="0">
              <a:solidFill>
                <a:srgbClr val="000000"/>
              </a:solidFill>
              <a:latin typeface="Times New Roman" panose="02020603050405020304" pitchFamily="18" charset="0"/>
              <a:cs typeface="Times New Roman" panose="02020603050405020304" pitchFamily="18" charset="0"/>
            </a:endParaRPr>
          </a:p>
          <a:p>
            <a:pPr marL="0" indent="0">
              <a:buNone/>
            </a:pPr>
            <a:r>
              <a:rPr lang="en-IN" dirty="0">
                <a:solidFill>
                  <a:srgbClr val="000000"/>
                </a:solidFill>
                <a:latin typeface="Times New Roman" panose="02020603050405020304" pitchFamily="18" charset="0"/>
                <a:cs typeface="Times New Roman" panose="02020603050405020304" pitchFamily="18" charset="0"/>
              </a:rPr>
              <a:t>				</a:t>
            </a:r>
          </a:p>
          <a:p>
            <a:pPr marL="0" indent="0">
              <a:buNone/>
            </a:pPr>
            <a:endParaRPr lang="en-IN" dirty="0">
              <a:solidFill>
                <a:srgbClr val="11111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4A8FE4C-FE72-B916-39DA-AC3D4835E50B}"/>
              </a:ext>
            </a:extLst>
          </p:cNvPr>
          <p:cNvPicPr>
            <a:picLocks noChangeAspect="1"/>
          </p:cNvPicPr>
          <p:nvPr/>
        </p:nvPicPr>
        <p:blipFill>
          <a:blip r:embed="rId3">
            <a:duotone>
              <a:prstClr val="black"/>
              <a:schemeClr val="accent1">
                <a:tint val="45000"/>
                <a:satMod val="400000"/>
              </a:schemeClr>
            </a:duotone>
          </a:blip>
          <a:stretch>
            <a:fillRect/>
          </a:stretch>
        </p:blipFill>
        <p:spPr>
          <a:xfrm>
            <a:off x="3589414" y="4437406"/>
            <a:ext cx="5147081" cy="1098689"/>
          </a:xfrm>
          <a:prstGeom prst="rect">
            <a:avLst/>
          </a:prstGeom>
        </p:spPr>
      </p:pic>
    </p:spTree>
    <p:extLst>
      <p:ext uri="{BB962C8B-B14F-4D97-AF65-F5344CB8AC3E}">
        <p14:creationId xmlns:p14="http://schemas.microsoft.com/office/powerpoint/2010/main" val="2641764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761C0-9AB6-4CB0-5371-5F12987F49BD}"/>
              </a:ext>
            </a:extLst>
          </p:cNvPr>
          <p:cNvSpPr>
            <a:spLocks noGrp="1"/>
          </p:cNvSpPr>
          <p:nvPr>
            <p:ph type="title"/>
          </p:nvPr>
        </p:nvSpPr>
        <p:spPr>
          <a:xfrm>
            <a:off x="1553886" y="367749"/>
            <a:ext cx="10018713" cy="1239987"/>
          </a:xfrm>
        </p:spPr>
        <p:txBody>
          <a:bodyPr>
            <a:normAutofit/>
          </a:bodyPr>
          <a:lstStyle/>
          <a:p>
            <a:r>
              <a:rPr lang="en-IN" sz="3600" dirty="0">
                <a:latin typeface="Times New Roman" panose="02020603050405020304" pitchFamily="18" charset="0"/>
                <a:cs typeface="Times New Roman" panose="02020603050405020304" pitchFamily="18" charset="0"/>
              </a:rPr>
              <a:t>Results given by KNN Classifier</a:t>
            </a:r>
            <a:endParaRPr lang="en-IN" sz="3600" dirty="0"/>
          </a:p>
        </p:txBody>
      </p:sp>
      <p:pic>
        <p:nvPicPr>
          <p:cNvPr id="8" name="Picture 7">
            <a:extLst>
              <a:ext uri="{FF2B5EF4-FFF2-40B4-BE49-F238E27FC236}">
                <a16:creationId xmlns:a16="http://schemas.microsoft.com/office/drawing/2014/main" id="{FE604932-C15F-B9BA-6B17-E6B6768C237E}"/>
              </a:ext>
            </a:extLst>
          </p:cNvPr>
          <p:cNvPicPr>
            <a:picLocks noChangeAspect="1"/>
          </p:cNvPicPr>
          <p:nvPr/>
        </p:nvPicPr>
        <p:blipFill>
          <a:blip r:embed="rId3"/>
          <a:stretch>
            <a:fillRect/>
          </a:stretch>
        </p:blipFill>
        <p:spPr>
          <a:xfrm>
            <a:off x="2473110" y="2316355"/>
            <a:ext cx="4629217" cy="3676939"/>
          </a:xfrm>
          <a:prstGeom prst="rect">
            <a:avLst/>
          </a:prstGeom>
        </p:spPr>
      </p:pic>
      <p:pic>
        <p:nvPicPr>
          <p:cNvPr id="10" name="Picture 9">
            <a:extLst>
              <a:ext uri="{FF2B5EF4-FFF2-40B4-BE49-F238E27FC236}">
                <a16:creationId xmlns:a16="http://schemas.microsoft.com/office/drawing/2014/main" id="{EF219E26-4F93-89DB-5EAA-2BDFA88ABE9B}"/>
              </a:ext>
            </a:extLst>
          </p:cNvPr>
          <p:cNvPicPr>
            <a:picLocks noChangeAspect="1"/>
          </p:cNvPicPr>
          <p:nvPr/>
        </p:nvPicPr>
        <p:blipFill rotWithShape="1">
          <a:blip r:embed="rId4"/>
          <a:srcRect l="3828" t="1356" r="1359" b="3024"/>
          <a:stretch/>
        </p:blipFill>
        <p:spPr>
          <a:xfrm>
            <a:off x="7404281" y="2316355"/>
            <a:ext cx="4629217" cy="3676938"/>
          </a:xfrm>
          <a:prstGeom prst="rect">
            <a:avLst/>
          </a:prstGeom>
        </p:spPr>
      </p:pic>
    </p:spTree>
    <p:extLst>
      <p:ext uri="{BB962C8B-B14F-4D97-AF65-F5344CB8AC3E}">
        <p14:creationId xmlns:p14="http://schemas.microsoft.com/office/powerpoint/2010/main" val="3240432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761C0-9AB6-4CB0-5371-5F12987F49BD}"/>
              </a:ext>
            </a:extLst>
          </p:cNvPr>
          <p:cNvSpPr>
            <a:spLocks noGrp="1"/>
          </p:cNvSpPr>
          <p:nvPr>
            <p:ph type="title"/>
          </p:nvPr>
        </p:nvSpPr>
        <p:spPr>
          <a:xfrm>
            <a:off x="1553886" y="367750"/>
            <a:ext cx="10018713" cy="1370616"/>
          </a:xfrm>
        </p:spPr>
        <p:txBody>
          <a:bodyPr>
            <a:normAutofit/>
          </a:bodyPr>
          <a:lstStyle/>
          <a:p>
            <a:r>
              <a:rPr lang="en-IN" sz="3600" dirty="0">
                <a:latin typeface="Times New Roman" panose="02020603050405020304" pitchFamily="18" charset="0"/>
                <a:cs typeface="Times New Roman" panose="02020603050405020304" pitchFamily="18" charset="0"/>
              </a:rPr>
              <a:t>Results given by tuned Decision Tree Classifier</a:t>
            </a:r>
            <a:endParaRPr lang="en-IN" sz="3600" dirty="0"/>
          </a:p>
        </p:txBody>
      </p:sp>
      <p:pic>
        <p:nvPicPr>
          <p:cNvPr id="4" name="Picture 3">
            <a:extLst>
              <a:ext uri="{FF2B5EF4-FFF2-40B4-BE49-F238E27FC236}">
                <a16:creationId xmlns:a16="http://schemas.microsoft.com/office/drawing/2014/main" id="{D5DB9EFE-764E-7DD1-C798-D98D7E08A45B}"/>
              </a:ext>
            </a:extLst>
          </p:cNvPr>
          <p:cNvPicPr>
            <a:picLocks noChangeAspect="1"/>
          </p:cNvPicPr>
          <p:nvPr/>
        </p:nvPicPr>
        <p:blipFill rotWithShape="1">
          <a:blip r:embed="rId3"/>
          <a:srcRect l="5820"/>
          <a:stretch/>
        </p:blipFill>
        <p:spPr>
          <a:xfrm>
            <a:off x="7298998" y="2316355"/>
            <a:ext cx="4621696" cy="3676939"/>
          </a:xfrm>
          <a:prstGeom prst="rect">
            <a:avLst/>
          </a:prstGeom>
        </p:spPr>
      </p:pic>
      <p:pic>
        <p:nvPicPr>
          <p:cNvPr id="7" name="Picture 6">
            <a:extLst>
              <a:ext uri="{FF2B5EF4-FFF2-40B4-BE49-F238E27FC236}">
                <a16:creationId xmlns:a16="http://schemas.microsoft.com/office/drawing/2014/main" id="{B47F8369-89E7-CF45-7959-B34E96882EC1}"/>
              </a:ext>
            </a:extLst>
          </p:cNvPr>
          <p:cNvPicPr>
            <a:picLocks noChangeAspect="1"/>
          </p:cNvPicPr>
          <p:nvPr/>
        </p:nvPicPr>
        <p:blipFill rotWithShape="1">
          <a:blip r:embed="rId4"/>
          <a:srcRect l="9957" t="4742" r="2760"/>
          <a:stretch/>
        </p:blipFill>
        <p:spPr>
          <a:xfrm>
            <a:off x="2191086" y="2316354"/>
            <a:ext cx="4621696" cy="3676939"/>
          </a:xfrm>
          <a:prstGeom prst="rect">
            <a:avLst/>
          </a:prstGeom>
        </p:spPr>
      </p:pic>
    </p:spTree>
    <p:extLst>
      <p:ext uri="{BB962C8B-B14F-4D97-AF65-F5344CB8AC3E}">
        <p14:creationId xmlns:p14="http://schemas.microsoft.com/office/powerpoint/2010/main" val="2423520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41CE3-7DFD-0400-2AC6-AAB339F5FCC0}"/>
              </a:ext>
            </a:extLst>
          </p:cNvPr>
          <p:cNvSpPr>
            <a:spLocks noGrp="1"/>
          </p:cNvSpPr>
          <p:nvPr>
            <p:ph type="title"/>
          </p:nvPr>
        </p:nvSpPr>
        <p:spPr>
          <a:xfrm>
            <a:off x="1484310" y="420329"/>
            <a:ext cx="10018713" cy="956187"/>
          </a:xfrm>
        </p:spPr>
        <p:txBody>
          <a:bodyPr>
            <a:normAutofit/>
          </a:bodyPr>
          <a:lstStyle/>
          <a:p>
            <a:r>
              <a:rPr lang="en-IN" sz="5400"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66BCA269-0488-CD68-BA40-8D2994AA6307}"/>
              </a:ext>
            </a:extLst>
          </p:cNvPr>
          <p:cNvSpPr>
            <a:spLocks noGrp="1"/>
          </p:cNvSpPr>
          <p:nvPr>
            <p:ph idx="1"/>
          </p:nvPr>
        </p:nvSpPr>
        <p:spPr>
          <a:xfrm>
            <a:off x="1705374" y="1469985"/>
            <a:ext cx="10018713" cy="5500331"/>
          </a:xfrm>
        </p:spPr>
        <p:txBody>
          <a:bodyPr>
            <a:normAutofit/>
          </a:bodyPr>
          <a:lstStyle/>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Objective</a:t>
            </a:r>
          </a:p>
          <a:p>
            <a:r>
              <a:rPr lang="en-IN" dirty="0">
                <a:latin typeface="Times New Roman" panose="02020603050405020304" pitchFamily="18" charset="0"/>
                <a:cs typeface="Times New Roman" panose="02020603050405020304" pitchFamily="18" charset="0"/>
              </a:rPr>
              <a:t>Project Pipeline </a:t>
            </a:r>
          </a:p>
          <a:p>
            <a:r>
              <a:rPr lang="en-IN" dirty="0">
                <a:latin typeface="Times New Roman" panose="02020603050405020304" pitchFamily="18" charset="0"/>
                <a:cs typeface="Times New Roman" panose="02020603050405020304" pitchFamily="18" charset="0"/>
              </a:rPr>
              <a:t>Data Quality Assessment</a:t>
            </a:r>
          </a:p>
          <a:p>
            <a:r>
              <a:rPr lang="en-IN" dirty="0">
                <a:latin typeface="Times New Roman" panose="02020603050405020304" pitchFamily="18" charset="0"/>
                <a:cs typeface="Times New Roman" panose="02020603050405020304" pitchFamily="18" charset="0"/>
              </a:rPr>
              <a:t>Data Preparation</a:t>
            </a:r>
          </a:p>
          <a:p>
            <a:r>
              <a:rPr lang="en-IN" dirty="0">
                <a:latin typeface="Times New Roman" panose="02020603050405020304" pitchFamily="18" charset="0"/>
                <a:cs typeface="Times New Roman" panose="02020603050405020304" pitchFamily="18" charset="0"/>
              </a:rPr>
              <a:t>Data Analysis </a:t>
            </a:r>
          </a:p>
          <a:p>
            <a:r>
              <a:rPr lang="en-IN" dirty="0">
                <a:latin typeface="Times New Roman" panose="02020603050405020304" pitchFamily="18" charset="0"/>
                <a:cs typeface="Times New Roman" panose="02020603050405020304" pitchFamily="18" charset="0"/>
              </a:rPr>
              <a:t>Modelling Pipeline</a:t>
            </a:r>
          </a:p>
          <a:p>
            <a:r>
              <a:rPr lang="en-IN" dirty="0">
                <a:latin typeface="Times New Roman" panose="02020603050405020304" pitchFamily="18" charset="0"/>
                <a:cs typeface="Times New Roman" panose="02020603050405020304" pitchFamily="18" charset="0"/>
              </a:rPr>
              <a:t>Model Evaluation</a:t>
            </a:r>
          </a:p>
          <a:p>
            <a:endParaRPr lang="en-IN" dirty="0"/>
          </a:p>
          <a:p>
            <a:endParaRPr lang="en-IN" dirty="0"/>
          </a:p>
        </p:txBody>
      </p:sp>
    </p:spTree>
    <p:extLst>
      <p:ext uri="{BB962C8B-B14F-4D97-AF65-F5344CB8AC3E}">
        <p14:creationId xmlns:p14="http://schemas.microsoft.com/office/powerpoint/2010/main" val="3457745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72A6F-3703-D439-0A72-FC247B2EAA1F}"/>
              </a:ext>
            </a:extLst>
          </p:cNvPr>
          <p:cNvSpPr>
            <a:spLocks noGrp="1"/>
          </p:cNvSpPr>
          <p:nvPr>
            <p:ph type="title"/>
          </p:nvPr>
        </p:nvSpPr>
        <p:spPr>
          <a:xfrm>
            <a:off x="1593641" y="422622"/>
            <a:ext cx="10018713" cy="1139068"/>
          </a:xfrm>
        </p:spPr>
        <p:txBody>
          <a:bodyPr>
            <a:normAutofit/>
          </a:bodyPr>
          <a:lstStyle/>
          <a:p>
            <a:r>
              <a:rPr lang="en-IN" sz="3600" dirty="0">
                <a:latin typeface="Times New Roman" panose="02020603050405020304" pitchFamily="18" charset="0"/>
                <a:cs typeface="Times New Roman" panose="02020603050405020304" pitchFamily="18" charset="0"/>
              </a:rPr>
              <a:t>Results given by Stacking Classifier (DT+KNN)  </a:t>
            </a:r>
          </a:p>
        </p:txBody>
      </p:sp>
      <p:pic>
        <p:nvPicPr>
          <p:cNvPr id="10" name="Picture 9">
            <a:extLst>
              <a:ext uri="{FF2B5EF4-FFF2-40B4-BE49-F238E27FC236}">
                <a16:creationId xmlns:a16="http://schemas.microsoft.com/office/drawing/2014/main" id="{8DEF549A-F62D-B4C1-C117-62C6BCBED654}"/>
              </a:ext>
            </a:extLst>
          </p:cNvPr>
          <p:cNvPicPr>
            <a:picLocks noChangeAspect="1"/>
          </p:cNvPicPr>
          <p:nvPr/>
        </p:nvPicPr>
        <p:blipFill rotWithShape="1">
          <a:blip r:embed="rId4"/>
          <a:srcRect l="4359" t="2210"/>
          <a:stretch/>
        </p:blipFill>
        <p:spPr>
          <a:xfrm>
            <a:off x="7189353" y="2080590"/>
            <a:ext cx="4423001" cy="3785254"/>
          </a:xfrm>
          <a:prstGeom prst="rect">
            <a:avLst/>
          </a:prstGeom>
        </p:spPr>
      </p:pic>
      <p:pic>
        <p:nvPicPr>
          <p:cNvPr id="12" name="Picture 11">
            <a:extLst>
              <a:ext uri="{FF2B5EF4-FFF2-40B4-BE49-F238E27FC236}">
                <a16:creationId xmlns:a16="http://schemas.microsoft.com/office/drawing/2014/main" id="{47267D17-D6CE-F315-FEEE-09324134280B}"/>
              </a:ext>
            </a:extLst>
          </p:cNvPr>
          <p:cNvPicPr>
            <a:picLocks noChangeAspect="1"/>
          </p:cNvPicPr>
          <p:nvPr/>
        </p:nvPicPr>
        <p:blipFill rotWithShape="1">
          <a:blip r:embed="rId5"/>
          <a:srcRect l="4779" t="1645" r="3463"/>
          <a:stretch/>
        </p:blipFill>
        <p:spPr>
          <a:xfrm>
            <a:off x="2359636" y="2080589"/>
            <a:ext cx="4423001" cy="3785255"/>
          </a:xfrm>
          <a:prstGeom prst="rect">
            <a:avLst/>
          </a:prstGeom>
        </p:spPr>
      </p:pic>
    </p:spTree>
    <p:extLst>
      <p:ext uri="{BB962C8B-B14F-4D97-AF65-F5344CB8AC3E}">
        <p14:creationId xmlns:p14="http://schemas.microsoft.com/office/powerpoint/2010/main" val="111246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72A6F-3703-D439-0A72-FC247B2EAA1F}"/>
              </a:ext>
            </a:extLst>
          </p:cNvPr>
          <p:cNvSpPr>
            <a:spLocks noGrp="1"/>
          </p:cNvSpPr>
          <p:nvPr>
            <p:ph type="title"/>
          </p:nvPr>
        </p:nvSpPr>
        <p:spPr>
          <a:xfrm>
            <a:off x="1593641" y="327991"/>
            <a:ext cx="10018713" cy="1309889"/>
          </a:xfrm>
        </p:spPr>
        <p:txBody>
          <a:bodyPr>
            <a:normAutofit/>
          </a:bodyPr>
          <a:lstStyle/>
          <a:p>
            <a:r>
              <a:rPr lang="en-IN" sz="3600" dirty="0">
                <a:latin typeface="Times New Roman" panose="02020603050405020304" pitchFamily="18" charset="0"/>
                <a:cs typeface="Times New Roman" panose="02020603050405020304" pitchFamily="18" charset="0"/>
              </a:rPr>
              <a:t>Results given by Voting Classifier (DT+KNN)  </a:t>
            </a:r>
          </a:p>
        </p:txBody>
      </p:sp>
      <p:pic>
        <p:nvPicPr>
          <p:cNvPr id="4" name="Picture 3">
            <a:extLst>
              <a:ext uri="{FF2B5EF4-FFF2-40B4-BE49-F238E27FC236}">
                <a16:creationId xmlns:a16="http://schemas.microsoft.com/office/drawing/2014/main" id="{66EF1BD0-D7D4-4544-4BCD-FC9C52C86430}"/>
              </a:ext>
            </a:extLst>
          </p:cNvPr>
          <p:cNvPicPr>
            <a:picLocks noChangeAspect="1"/>
          </p:cNvPicPr>
          <p:nvPr/>
        </p:nvPicPr>
        <p:blipFill rotWithShape="1">
          <a:blip r:embed="rId4"/>
          <a:srcRect l="3686"/>
          <a:stretch/>
        </p:blipFill>
        <p:spPr>
          <a:xfrm>
            <a:off x="2179995" y="1938130"/>
            <a:ext cx="4423002" cy="3927714"/>
          </a:xfrm>
          <a:prstGeom prst="rect">
            <a:avLst/>
          </a:prstGeom>
        </p:spPr>
      </p:pic>
      <p:pic>
        <p:nvPicPr>
          <p:cNvPr id="6" name="Picture 5">
            <a:extLst>
              <a:ext uri="{FF2B5EF4-FFF2-40B4-BE49-F238E27FC236}">
                <a16:creationId xmlns:a16="http://schemas.microsoft.com/office/drawing/2014/main" id="{D0154BFA-814E-2227-0643-C39A444165AA}"/>
              </a:ext>
            </a:extLst>
          </p:cNvPr>
          <p:cNvPicPr>
            <a:picLocks noChangeAspect="1"/>
          </p:cNvPicPr>
          <p:nvPr/>
        </p:nvPicPr>
        <p:blipFill>
          <a:blip r:embed="rId5"/>
          <a:stretch>
            <a:fillRect/>
          </a:stretch>
        </p:blipFill>
        <p:spPr>
          <a:xfrm>
            <a:off x="7095767" y="1938130"/>
            <a:ext cx="4423002" cy="3927714"/>
          </a:xfrm>
          <a:prstGeom prst="rect">
            <a:avLst/>
          </a:prstGeom>
        </p:spPr>
      </p:pic>
    </p:spTree>
    <p:extLst>
      <p:ext uri="{BB962C8B-B14F-4D97-AF65-F5344CB8AC3E}">
        <p14:creationId xmlns:p14="http://schemas.microsoft.com/office/powerpoint/2010/main" val="3993644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372D-AAFC-C0D6-6B93-75973D73FF87}"/>
              </a:ext>
            </a:extLst>
          </p:cNvPr>
          <p:cNvSpPr>
            <a:spLocks noGrp="1"/>
          </p:cNvSpPr>
          <p:nvPr>
            <p:ph type="title"/>
          </p:nvPr>
        </p:nvSpPr>
        <p:spPr>
          <a:xfrm>
            <a:off x="1916390" y="816430"/>
            <a:ext cx="9913217" cy="361740"/>
          </a:xfrm>
        </p:spPr>
        <p:txBody>
          <a:bodyPr>
            <a:normAutofit fontScale="90000"/>
          </a:bodyPr>
          <a:lstStyle/>
          <a:p>
            <a:r>
              <a:rPr lang="en-IN" dirty="0">
                <a:solidFill>
                  <a:srgbClr val="000000"/>
                </a:solidFill>
                <a:latin typeface="Times New Roman" panose="02020603050405020304" pitchFamily="18" charset="0"/>
                <a:cs typeface="Times New Roman" panose="02020603050405020304" pitchFamily="18" charset="0"/>
              </a:rPr>
              <a:t>Models Comparison</a:t>
            </a:r>
            <a:br>
              <a:rPr lang="en-IN" dirty="0">
                <a:solidFill>
                  <a:srgbClr val="000000"/>
                </a:solidFill>
                <a:latin typeface="Times New Roman" panose="02020603050405020304" pitchFamily="18" charset="0"/>
                <a:cs typeface="Times New Roman" panose="02020603050405020304" pitchFamily="18" charset="0"/>
              </a:rPr>
            </a:br>
            <a:endParaRPr lang="en-IN" dirty="0"/>
          </a:p>
        </p:txBody>
      </p:sp>
      <p:pic>
        <p:nvPicPr>
          <p:cNvPr id="8" name="Picture 7">
            <a:extLst>
              <a:ext uri="{FF2B5EF4-FFF2-40B4-BE49-F238E27FC236}">
                <a16:creationId xmlns:a16="http://schemas.microsoft.com/office/drawing/2014/main" id="{68809B75-3C96-803C-3802-B0CF513D4F22}"/>
              </a:ext>
            </a:extLst>
          </p:cNvPr>
          <p:cNvPicPr>
            <a:picLocks noChangeAspect="1"/>
          </p:cNvPicPr>
          <p:nvPr/>
        </p:nvPicPr>
        <p:blipFill>
          <a:blip r:embed="rId3"/>
          <a:stretch>
            <a:fillRect/>
          </a:stretch>
        </p:blipFill>
        <p:spPr>
          <a:xfrm>
            <a:off x="1916390" y="1477783"/>
            <a:ext cx="9913217" cy="4664272"/>
          </a:xfrm>
          <a:prstGeom prst="rect">
            <a:avLst/>
          </a:prstGeom>
        </p:spPr>
      </p:pic>
    </p:spTree>
    <p:extLst>
      <p:ext uri="{BB962C8B-B14F-4D97-AF65-F5344CB8AC3E}">
        <p14:creationId xmlns:p14="http://schemas.microsoft.com/office/powerpoint/2010/main" val="584058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0504A-DCC5-C750-6730-06175F9A80DE}"/>
              </a:ext>
            </a:extLst>
          </p:cNvPr>
          <p:cNvSpPr>
            <a:spLocks noGrp="1"/>
          </p:cNvSpPr>
          <p:nvPr>
            <p:ph type="title"/>
          </p:nvPr>
        </p:nvSpPr>
        <p:spPr>
          <a:xfrm>
            <a:off x="1533471" y="1061882"/>
            <a:ext cx="10018713" cy="592394"/>
          </a:xfrm>
        </p:spPr>
        <p:txBody>
          <a:bodyPr>
            <a:normAutofit fontScale="90000"/>
          </a:bodyPr>
          <a:lstStyle/>
          <a:p>
            <a:r>
              <a:rPr lang="en-IN" sz="6000" dirty="0">
                <a:latin typeface="Times New Roman" panose="02020603050405020304" pitchFamily="18" charset="0"/>
                <a:cs typeface="Times New Roman" panose="02020603050405020304" pitchFamily="18" charset="0"/>
              </a:rPr>
              <a:t>INTRODUCTION</a:t>
            </a:r>
            <a:br>
              <a:rPr lang="en-IN" dirty="0"/>
            </a:br>
            <a:endParaRPr lang="en-IN" dirty="0"/>
          </a:p>
        </p:txBody>
      </p:sp>
      <p:sp>
        <p:nvSpPr>
          <p:cNvPr id="3" name="Content Placeholder 2">
            <a:extLst>
              <a:ext uri="{FF2B5EF4-FFF2-40B4-BE49-F238E27FC236}">
                <a16:creationId xmlns:a16="http://schemas.microsoft.com/office/drawing/2014/main" id="{2C5B028F-70E7-96E1-F879-D15187961D72}"/>
              </a:ext>
            </a:extLst>
          </p:cNvPr>
          <p:cNvSpPr>
            <a:spLocks noGrp="1"/>
          </p:cNvSpPr>
          <p:nvPr>
            <p:ph idx="1"/>
          </p:nvPr>
        </p:nvSpPr>
        <p:spPr>
          <a:xfrm>
            <a:off x="1533471" y="1654276"/>
            <a:ext cx="10235742" cy="4858284"/>
          </a:xfrm>
        </p:spPr>
        <p:txBody>
          <a:bodyPr>
            <a:normAutofit/>
          </a:bodyPr>
          <a:lstStyle/>
          <a:p>
            <a:r>
              <a:rPr lang="en-IN" sz="2200" dirty="0">
                <a:latin typeface="Times New Roman" panose="02020603050405020304" pitchFamily="18" charset="0"/>
                <a:cs typeface="Times New Roman" panose="02020603050405020304" pitchFamily="18" charset="0"/>
              </a:rPr>
              <a:t>This project aim to use advance machine learning to detect the suspicious transaction using the historical data.</a:t>
            </a:r>
          </a:p>
          <a:p>
            <a:r>
              <a:rPr lang="en-IN" sz="2200" dirty="0">
                <a:latin typeface="Times New Roman" panose="02020603050405020304" pitchFamily="18" charset="0"/>
                <a:cs typeface="Times New Roman" panose="02020603050405020304" pitchFamily="18" charset="0"/>
              </a:rPr>
              <a:t>Traditional fraud detection methods struggle with evolving fraud tactics. They can’t keep up with new patterns, highlighting the need for more flexible solutions.</a:t>
            </a:r>
          </a:p>
          <a:p>
            <a:r>
              <a:rPr lang="en-IN" sz="2200" dirty="0">
                <a:latin typeface="Times New Roman" panose="02020603050405020304" pitchFamily="18" charset="0"/>
                <a:cs typeface="Times New Roman" panose="02020603050405020304" pitchFamily="18" charset="0"/>
              </a:rPr>
              <a:t>Machine Learning is the heart of this project. It’s a powerful tool for analysing large data to find anomalies and suspicious behaviour, making fraud detection more accurate and efficient.</a:t>
            </a:r>
          </a:p>
          <a:p>
            <a:r>
              <a:rPr lang="en-IN" sz="2200" dirty="0">
                <a:latin typeface="Times New Roman" panose="02020603050405020304" pitchFamily="18" charset="0"/>
                <a:cs typeface="Times New Roman" panose="02020603050405020304" pitchFamily="18" charset="0"/>
              </a:rPr>
              <a:t>This project benefits the Banks, Financial </a:t>
            </a:r>
            <a:r>
              <a:rPr lang="en-IN" sz="2200" dirty="0" err="1">
                <a:latin typeface="Times New Roman" panose="02020603050405020304" pitchFamily="18" charset="0"/>
                <a:cs typeface="Times New Roman" panose="02020603050405020304" pitchFamily="18" charset="0"/>
              </a:rPr>
              <a:t>Institues,online</a:t>
            </a:r>
            <a:r>
              <a:rPr lang="en-IN" sz="2200" dirty="0">
                <a:latin typeface="Times New Roman" panose="02020603050405020304" pitchFamily="18" charset="0"/>
                <a:cs typeface="Times New Roman" panose="02020603050405020304" pitchFamily="18" charset="0"/>
              </a:rPr>
              <a:t> stores and rental sites. It helps this institutes to combat fraud, build trust with the customer and ensures a secure payment system.</a:t>
            </a:r>
          </a:p>
        </p:txBody>
      </p:sp>
    </p:spTree>
    <p:extLst>
      <p:ext uri="{BB962C8B-B14F-4D97-AF65-F5344CB8AC3E}">
        <p14:creationId xmlns:p14="http://schemas.microsoft.com/office/powerpoint/2010/main" val="1329062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B42D-5961-CF43-DAD8-79C78ADFEF40}"/>
              </a:ext>
            </a:extLst>
          </p:cNvPr>
          <p:cNvSpPr>
            <a:spLocks noGrp="1"/>
          </p:cNvSpPr>
          <p:nvPr>
            <p:ph type="title"/>
          </p:nvPr>
        </p:nvSpPr>
        <p:spPr>
          <a:xfrm>
            <a:off x="1484310" y="539545"/>
            <a:ext cx="10018713" cy="1054510"/>
          </a:xfrm>
        </p:spPr>
        <p:txBody>
          <a:bodyPr>
            <a:normAutofit/>
          </a:bodyPr>
          <a:lstStyle/>
          <a:p>
            <a:r>
              <a:rPr lang="en-IN" sz="5400" dirty="0">
                <a:latin typeface="Times New Roman" panose="02020603050405020304" pitchFamily="18" charset="0"/>
                <a:cs typeface="Times New Roman" panose="02020603050405020304" pitchFamily="18" charset="0"/>
              </a:rPr>
              <a:t>OBJECTIVE</a:t>
            </a:r>
            <a:r>
              <a:rPr lang="en-IN" sz="44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0DB8AA2C-6068-9977-15DE-D6AE979B2761}"/>
              </a:ext>
            </a:extLst>
          </p:cNvPr>
          <p:cNvSpPr>
            <a:spLocks noGrp="1"/>
          </p:cNvSpPr>
          <p:nvPr>
            <p:ph idx="1"/>
          </p:nvPr>
        </p:nvSpPr>
        <p:spPr>
          <a:xfrm>
            <a:off x="1484310" y="1376516"/>
            <a:ext cx="10098090" cy="5481483"/>
          </a:xfrm>
        </p:spPr>
        <p:txBody>
          <a:bodyPr/>
          <a:lstStyle/>
          <a:p>
            <a:pPr>
              <a:lnSpc>
                <a:spcPct val="150000"/>
              </a:lnSpc>
            </a:pPr>
            <a:r>
              <a:rPr lang="en-IN" dirty="0">
                <a:latin typeface="Times New Roman" panose="02020603050405020304" pitchFamily="18" charset="0"/>
                <a:cs typeface="Times New Roman" panose="02020603050405020304" pitchFamily="18" charset="0"/>
              </a:rPr>
              <a:t>To develop a fraud detection system to prevent fraudulent activities.</a:t>
            </a:r>
          </a:p>
          <a:p>
            <a:pPr>
              <a:lnSpc>
                <a:spcPct val="150000"/>
              </a:lnSpc>
            </a:pPr>
            <a:r>
              <a:rPr lang="en-IN" dirty="0">
                <a:latin typeface="Times New Roman" panose="02020603050405020304" pitchFamily="18" charset="0"/>
                <a:cs typeface="Times New Roman" panose="02020603050405020304" pitchFamily="18" charset="0"/>
              </a:rPr>
              <a:t>Objective is to efficiently analyse data through the application of machine learning techniques.</a:t>
            </a:r>
          </a:p>
          <a:p>
            <a:pPr>
              <a:lnSpc>
                <a:spcPct val="150000"/>
              </a:lnSpc>
            </a:pPr>
            <a:r>
              <a:rPr lang="en-IN" dirty="0">
                <a:latin typeface="Times New Roman" panose="02020603050405020304" pitchFamily="18" charset="0"/>
                <a:cs typeface="Times New Roman" panose="02020603050405020304" pitchFamily="18" charset="0"/>
              </a:rPr>
              <a:t>To enhance dataset analysis by exploring diverse sampling and scaling techniques.</a:t>
            </a:r>
          </a:p>
          <a:p>
            <a:pPr>
              <a:lnSpc>
                <a:spcPct val="150000"/>
              </a:lnSpc>
            </a:pPr>
            <a:r>
              <a:rPr lang="en-IN" dirty="0">
                <a:latin typeface="Times New Roman" panose="02020603050405020304" pitchFamily="18" charset="0"/>
                <a:cs typeface="Times New Roman" panose="02020603050405020304" pitchFamily="18" charset="0"/>
              </a:rPr>
              <a:t>To implement hybrid models as an extension to improve fraud detection accuracy.</a:t>
            </a:r>
          </a:p>
        </p:txBody>
      </p:sp>
    </p:spTree>
    <p:extLst>
      <p:ext uri="{BB962C8B-B14F-4D97-AF65-F5344CB8AC3E}">
        <p14:creationId xmlns:p14="http://schemas.microsoft.com/office/powerpoint/2010/main" val="4199351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DA4DA-D7C1-2A65-0A27-09D26DBC22BD}"/>
              </a:ext>
            </a:extLst>
          </p:cNvPr>
          <p:cNvSpPr>
            <a:spLocks noGrp="1"/>
          </p:cNvSpPr>
          <p:nvPr>
            <p:ph type="title"/>
          </p:nvPr>
        </p:nvSpPr>
        <p:spPr>
          <a:xfrm>
            <a:off x="1484311" y="685801"/>
            <a:ext cx="10018713" cy="916858"/>
          </a:xfrm>
        </p:spPr>
        <p:txBody>
          <a:bodyPr>
            <a:normAutofit/>
          </a:bodyPr>
          <a:lstStyle/>
          <a:p>
            <a:r>
              <a:rPr lang="en-IN" sz="4800" dirty="0">
                <a:latin typeface="Times New Roman" panose="02020603050405020304" pitchFamily="18" charset="0"/>
                <a:cs typeface="Times New Roman" panose="02020603050405020304" pitchFamily="18" charset="0"/>
              </a:rPr>
              <a:t>PROJECT PIPELINE</a:t>
            </a:r>
          </a:p>
        </p:txBody>
      </p:sp>
      <p:sp>
        <p:nvSpPr>
          <p:cNvPr id="3" name="Arrow: Right 2">
            <a:extLst>
              <a:ext uri="{FF2B5EF4-FFF2-40B4-BE49-F238E27FC236}">
                <a16:creationId xmlns:a16="http://schemas.microsoft.com/office/drawing/2014/main" id="{09482629-FC55-3A30-AD83-8038427291C8}"/>
              </a:ext>
            </a:extLst>
          </p:cNvPr>
          <p:cNvSpPr/>
          <p:nvPr/>
        </p:nvSpPr>
        <p:spPr>
          <a:xfrm>
            <a:off x="1120877" y="1380203"/>
            <a:ext cx="11071123" cy="409759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8D288DC1-91C6-7DD8-EF9E-5F3CF568C052}"/>
              </a:ext>
            </a:extLst>
          </p:cNvPr>
          <p:cNvSpPr/>
          <p:nvPr/>
        </p:nvSpPr>
        <p:spPr>
          <a:xfrm>
            <a:off x="825550" y="2534262"/>
            <a:ext cx="2104462" cy="175260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Import and understand the given dataset</a:t>
            </a:r>
          </a:p>
        </p:txBody>
      </p:sp>
      <p:sp>
        <p:nvSpPr>
          <p:cNvPr id="10" name="Rectangle: Rounded Corners 9">
            <a:extLst>
              <a:ext uri="{FF2B5EF4-FFF2-40B4-BE49-F238E27FC236}">
                <a16:creationId xmlns:a16="http://schemas.microsoft.com/office/drawing/2014/main" id="{D1DD677A-0EF0-F711-4C10-B72AFA512E1A}"/>
              </a:ext>
            </a:extLst>
          </p:cNvPr>
          <p:cNvSpPr/>
          <p:nvPr/>
        </p:nvSpPr>
        <p:spPr>
          <a:xfrm>
            <a:off x="3141047" y="2534262"/>
            <a:ext cx="2104462" cy="175260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See if the data has any shortcomings like missing data or data imbalance, and fix them</a:t>
            </a:r>
          </a:p>
        </p:txBody>
      </p:sp>
      <p:sp>
        <p:nvSpPr>
          <p:cNvPr id="11" name="Rectangle: Rounded Corners 10">
            <a:extLst>
              <a:ext uri="{FF2B5EF4-FFF2-40B4-BE49-F238E27FC236}">
                <a16:creationId xmlns:a16="http://schemas.microsoft.com/office/drawing/2014/main" id="{C169BF30-828D-35AB-BC9B-E621B21C5467}"/>
              </a:ext>
            </a:extLst>
          </p:cNvPr>
          <p:cNvSpPr/>
          <p:nvPr/>
        </p:nvSpPr>
        <p:spPr>
          <a:xfrm>
            <a:off x="5456544" y="2534262"/>
            <a:ext cx="2104462" cy="175260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Perform Data Analysis to get important insights form it</a:t>
            </a:r>
          </a:p>
        </p:txBody>
      </p:sp>
      <p:sp>
        <p:nvSpPr>
          <p:cNvPr id="12" name="Rectangle: Rounded Corners 11">
            <a:extLst>
              <a:ext uri="{FF2B5EF4-FFF2-40B4-BE49-F238E27FC236}">
                <a16:creationId xmlns:a16="http://schemas.microsoft.com/office/drawing/2014/main" id="{7055A0BA-B65A-C486-0268-C77ED5AC54BF}"/>
              </a:ext>
            </a:extLst>
          </p:cNvPr>
          <p:cNvSpPr/>
          <p:nvPr/>
        </p:nvSpPr>
        <p:spPr>
          <a:xfrm>
            <a:off x="7772041" y="2534262"/>
            <a:ext cx="2104462" cy="175260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Develop predictive models using  various machine learning algorithms</a:t>
            </a:r>
          </a:p>
          <a:p>
            <a:pPr algn="ctr"/>
            <a:endParaRPr lang="en-IN" dirty="0">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B03B93C3-BB4E-5F80-2CFA-7B2108810E04}"/>
              </a:ext>
            </a:extLst>
          </p:cNvPr>
          <p:cNvSpPr/>
          <p:nvPr/>
        </p:nvSpPr>
        <p:spPr>
          <a:xfrm>
            <a:off x="10087538" y="2534262"/>
            <a:ext cx="2104462" cy="175260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Evaluate the performance of the models using various metrics</a:t>
            </a:r>
          </a:p>
        </p:txBody>
      </p:sp>
    </p:spTree>
    <p:extLst>
      <p:ext uri="{BB962C8B-B14F-4D97-AF65-F5344CB8AC3E}">
        <p14:creationId xmlns:p14="http://schemas.microsoft.com/office/powerpoint/2010/main" val="2726107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C50264C-5FEC-580F-9AD4-6FF88142A43F}"/>
              </a:ext>
            </a:extLst>
          </p:cNvPr>
          <p:cNvSpPr/>
          <p:nvPr/>
        </p:nvSpPr>
        <p:spPr>
          <a:xfrm>
            <a:off x="2335698" y="2047196"/>
            <a:ext cx="4065103" cy="3479256"/>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sz="3600" dirty="0">
              <a:solidFill>
                <a:schemeClr val="tx1">
                  <a:lumMod val="95000"/>
                  <a:lumOff val="5000"/>
                </a:schemeClr>
              </a:solidFill>
            </a:endParaRPr>
          </a:p>
        </p:txBody>
      </p:sp>
      <p:sp>
        <p:nvSpPr>
          <p:cNvPr id="3" name="TextBox 2">
            <a:extLst>
              <a:ext uri="{FF2B5EF4-FFF2-40B4-BE49-F238E27FC236}">
                <a16:creationId xmlns:a16="http://schemas.microsoft.com/office/drawing/2014/main" id="{771DA339-E559-47D7-526E-229658F2E8C4}"/>
              </a:ext>
            </a:extLst>
          </p:cNvPr>
          <p:cNvSpPr txBox="1"/>
          <p:nvPr/>
        </p:nvSpPr>
        <p:spPr>
          <a:xfrm>
            <a:off x="2464904" y="397566"/>
            <a:ext cx="8219663" cy="1046440"/>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DATA QUALITY ASSESSMENT </a:t>
            </a:r>
          </a:p>
          <a:p>
            <a:pPr algn="ctr"/>
            <a:endParaRPr lang="en-IN" dirty="0"/>
          </a:p>
        </p:txBody>
      </p:sp>
      <p:sp>
        <p:nvSpPr>
          <p:cNvPr id="31" name="Rectangle: Rounded Corners 30">
            <a:extLst>
              <a:ext uri="{FF2B5EF4-FFF2-40B4-BE49-F238E27FC236}">
                <a16:creationId xmlns:a16="http://schemas.microsoft.com/office/drawing/2014/main" id="{96354B88-BBDD-5597-556B-D94922987B56}"/>
              </a:ext>
            </a:extLst>
          </p:cNvPr>
          <p:cNvSpPr/>
          <p:nvPr/>
        </p:nvSpPr>
        <p:spPr>
          <a:xfrm>
            <a:off x="9056573" y="1444006"/>
            <a:ext cx="3039347" cy="879600"/>
          </a:xfrm>
          <a:prstGeom prst="roundRect">
            <a:avLst/>
          </a:prstGeom>
          <a:ln>
            <a:solidFill>
              <a:schemeClr val="bg2"/>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solidFill>
                  <a:schemeClr val="tx1"/>
                </a:solidFill>
              </a:rPr>
              <a:t>Null Values Check</a:t>
            </a:r>
          </a:p>
        </p:txBody>
      </p:sp>
      <p:sp>
        <p:nvSpPr>
          <p:cNvPr id="5" name="Rectangle: Rounded Corners 4">
            <a:extLst>
              <a:ext uri="{FF2B5EF4-FFF2-40B4-BE49-F238E27FC236}">
                <a16:creationId xmlns:a16="http://schemas.microsoft.com/office/drawing/2014/main" id="{600246D6-85C6-382D-A113-6BF6DBC660F8}"/>
              </a:ext>
            </a:extLst>
          </p:cNvPr>
          <p:cNvSpPr/>
          <p:nvPr/>
        </p:nvSpPr>
        <p:spPr>
          <a:xfrm>
            <a:off x="9056573" y="2669006"/>
            <a:ext cx="3039347" cy="879600"/>
          </a:xfrm>
          <a:prstGeom prst="roundRect">
            <a:avLst/>
          </a:prstGeom>
          <a:ln>
            <a:solidFill>
              <a:schemeClr val="bg2"/>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solidFill>
                  <a:schemeClr val="tx1"/>
                </a:solidFill>
              </a:rPr>
              <a:t>Duplicate  Record Check</a:t>
            </a:r>
          </a:p>
        </p:txBody>
      </p:sp>
      <p:sp>
        <p:nvSpPr>
          <p:cNvPr id="6" name="Rectangle: Rounded Corners 5">
            <a:extLst>
              <a:ext uri="{FF2B5EF4-FFF2-40B4-BE49-F238E27FC236}">
                <a16:creationId xmlns:a16="http://schemas.microsoft.com/office/drawing/2014/main" id="{D710366B-0D0C-8831-026F-9CDB1726B4AE}"/>
              </a:ext>
            </a:extLst>
          </p:cNvPr>
          <p:cNvSpPr/>
          <p:nvPr/>
        </p:nvSpPr>
        <p:spPr>
          <a:xfrm>
            <a:off x="9056573" y="3916033"/>
            <a:ext cx="3039347" cy="879600"/>
          </a:xfrm>
          <a:prstGeom prst="roundRect">
            <a:avLst/>
          </a:prstGeom>
          <a:ln>
            <a:solidFill>
              <a:schemeClr val="bg2"/>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solidFill>
                  <a:schemeClr val="tx1"/>
                </a:solidFill>
              </a:rPr>
              <a:t>Class Imbalance Check</a:t>
            </a:r>
          </a:p>
        </p:txBody>
      </p:sp>
      <p:sp>
        <p:nvSpPr>
          <p:cNvPr id="7" name="Rectangle: Rounded Corners 6">
            <a:extLst>
              <a:ext uri="{FF2B5EF4-FFF2-40B4-BE49-F238E27FC236}">
                <a16:creationId xmlns:a16="http://schemas.microsoft.com/office/drawing/2014/main" id="{81D812E6-1AF3-CFC7-FB4F-59872D08E4FE}"/>
              </a:ext>
            </a:extLst>
          </p:cNvPr>
          <p:cNvSpPr/>
          <p:nvPr/>
        </p:nvSpPr>
        <p:spPr>
          <a:xfrm>
            <a:off x="8977060" y="5215861"/>
            <a:ext cx="3039347" cy="879600"/>
          </a:xfrm>
          <a:prstGeom prst="roundRect">
            <a:avLst/>
          </a:prstGeom>
          <a:ln>
            <a:solidFill>
              <a:schemeClr val="bg2"/>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solidFill>
                  <a:schemeClr val="tx1"/>
                </a:solidFill>
              </a:rPr>
              <a:t>Outliers Check</a:t>
            </a:r>
          </a:p>
        </p:txBody>
      </p:sp>
      <p:cxnSp>
        <p:nvCxnSpPr>
          <p:cNvPr id="36" name="Straight Connector 35">
            <a:extLst>
              <a:ext uri="{FF2B5EF4-FFF2-40B4-BE49-F238E27FC236}">
                <a16:creationId xmlns:a16="http://schemas.microsoft.com/office/drawing/2014/main" id="{0FCE9C39-A859-7607-B9F8-00B27AA2ABC0}"/>
              </a:ext>
            </a:extLst>
          </p:cNvPr>
          <p:cNvCxnSpPr>
            <a:cxnSpLocks/>
          </p:cNvCxnSpPr>
          <p:nvPr/>
        </p:nvCxnSpPr>
        <p:spPr>
          <a:xfrm>
            <a:off x="6430615" y="3786824"/>
            <a:ext cx="874645"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40" name="Straight Connector 39">
            <a:extLst>
              <a:ext uri="{FF2B5EF4-FFF2-40B4-BE49-F238E27FC236}">
                <a16:creationId xmlns:a16="http://schemas.microsoft.com/office/drawing/2014/main" id="{7F74D0BB-7E43-25C5-DB3A-859B897077F6}"/>
              </a:ext>
            </a:extLst>
          </p:cNvPr>
          <p:cNvCxnSpPr/>
          <p:nvPr/>
        </p:nvCxnSpPr>
        <p:spPr>
          <a:xfrm flipV="1">
            <a:off x="7305261" y="1883806"/>
            <a:ext cx="0" cy="2032227"/>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41" name="Straight Connector 40">
            <a:extLst>
              <a:ext uri="{FF2B5EF4-FFF2-40B4-BE49-F238E27FC236}">
                <a16:creationId xmlns:a16="http://schemas.microsoft.com/office/drawing/2014/main" id="{97D32AE3-DF80-506F-FE8B-087968390594}"/>
              </a:ext>
            </a:extLst>
          </p:cNvPr>
          <p:cNvCxnSpPr>
            <a:cxnSpLocks/>
          </p:cNvCxnSpPr>
          <p:nvPr/>
        </p:nvCxnSpPr>
        <p:spPr>
          <a:xfrm flipV="1">
            <a:off x="7305261" y="3918018"/>
            <a:ext cx="0" cy="1755229"/>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46" name="Straight Arrow Connector 45">
            <a:extLst>
              <a:ext uri="{FF2B5EF4-FFF2-40B4-BE49-F238E27FC236}">
                <a16:creationId xmlns:a16="http://schemas.microsoft.com/office/drawing/2014/main" id="{6FA01114-A9B4-DBE4-68A5-83224F92D26D}"/>
              </a:ext>
            </a:extLst>
          </p:cNvPr>
          <p:cNvCxnSpPr>
            <a:cxnSpLocks/>
          </p:cNvCxnSpPr>
          <p:nvPr/>
        </p:nvCxnSpPr>
        <p:spPr>
          <a:xfrm>
            <a:off x="7305261" y="1883806"/>
            <a:ext cx="87464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6B0DB4AF-F562-1982-574F-A2854BF45A85}"/>
              </a:ext>
            </a:extLst>
          </p:cNvPr>
          <p:cNvCxnSpPr>
            <a:cxnSpLocks/>
          </p:cNvCxnSpPr>
          <p:nvPr/>
        </p:nvCxnSpPr>
        <p:spPr>
          <a:xfrm>
            <a:off x="7335076" y="3105348"/>
            <a:ext cx="87464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D0BF489D-F410-6E9C-80D5-8A4D07868B07}"/>
              </a:ext>
            </a:extLst>
          </p:cNvPr>
          <p:cNvCxnSpPr>
            <a:cxnSpLocks/>
          </p:cNvCxnSpPr>
          <p:nvPr/>
        </p:nvCxnSpPr>
        <p:spPr>
          <a:xfrm>
            <a:off x="7305260" y="4355833"/>
            <a:ext cx="87464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7D8A4F58-4B1C-743B-C2C9-860A1FF17AA1}"/>
              </a:ext>
            </a:extLst>
          </p:cNvPr>
          <p:cNvCxnSpPr>
            <a:cxnSpLocks/>
          </p:cNvCxnSpPr>
          <p:nvPr/>
        </p:nvCxnSpPr>
        <p:spPr>
          <a:xfrm>
            <a:off x="7305261" y="5673247"/>
            <a:ext cx="87464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94B08B7B-AF3A-3CC8-A0F8-F686117351F4}"/>
              </a:ext>
            </a:extLst>
          </p:cNvPr>
          <p:cNvSpPr txBox="1"/>
          <p:nvPr/>
        </p:nvSpPr>
        <p:spPr>
          <a:xfrm>
            <a:off x="2667646" y="3429000"/>
            <a:ext cx="3309729" cy="646331"/>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Quality Checks</a:t>
            </a:r>
          </a:p>
        </p:txBody>
      </p:sp>
    </p:spTree>
    <p:extLst>
      <p:ext uri="{BB962C8B-B14F-4D97-AF65-F5344CB8AC3E}">
        <p14:creationId xmlns:p14="http://schemas.microsoft.com/office/powerpoint/2010/main" val="963715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179D-89D3-FF20-99D6-C3DBCF1BCDFE}"/>
              </a:ext>
            </a:extLst>
          </p:cNvPr>
          <p:cNvSpPr>
            <a:spLocks noGrp="1"/>
          </p:cNvSpPr>
          <p:nvPr>
            <p:ph type="title"/>
          </p:nvPr>
        </p:nvSpPr>
        <p:spPr>
          <a:xfrm>
            <a:off x="1484311" y="417444"/>
            <a:ext cx="10018713" cy="1272209"/>
          </a:xfrm>
        </p:spPr>
        <p:txBody>
          <a:bodyPr>
            <a:normAutofit/>
          </a:bodyPr>
          <a:lstStyle/>
          <a:p>
            <a:pPr marL="685800" indent="-685800" algn="l">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Null Values Check</a:t>
            </a:r>
          </a:p>
        </p:txBody>
      </p:sp>
      <p:sp>
        <p:nvSpPr>
          <p:cNvPr id="3" name="Content Placeholder 2">
            <a:extLst>
              <a:ext uri="{FF2B5EF4-FFF2-40B4-BE49-F238E27FC236}">
                <a16:creationId xmlns:a16="http://schemas.microsoft.com/office/drawing/2014/main" id="{36BC18E4-C01A-AA33-2883-5607399E9B57}"/>
              </a:ext>
            </a:extLst>
          </p:cNvPr>
          <p:cNvSpPr>
            <a:spLocks noGrp="1"/>
          </p:cNvSpPr>
          <p:nvPr>
            <p:ph idx="1"/>
          </p:nvPr>
        </p:nvSpPr>
        <p:spPr>
          <a:xfrm>
            <a:off x="1484311" y="1806570"/>
            <a:ext cx="10018713" cy="1423647"/>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There is a presence of  Null values in the given dataset. The feature “isWeekend” has maximum null values count which 1.43% where as feature “Category” has 0.24% of null values. </a:t>
            </a:r>
          </a:p>
          <a:p>
            <a:endParaRPr lang="en-IN" dirty="0"/>
          </a:p>
        </p:txBody>
      </p:sp>
      <p:pic>
        <p:nvPicPr>
          <p:cNvPr id="10" name="Picture 9">
            <a:extLst>
              <a:ext uri="{FF2B5EF4-FFF2-40B4-BE49-F238E27FC236}">
                <a16:creationId xmlns:a16="http://schemas.microsoft.com/office/drawing/2014/main" id="{C8EE4F3B-1AC5-6042-D461-FF52943DAB08}"/>
              </a:ext>
            </a:extLst>
          </p:cNvPr>
          <p:cNvPicPr>
            <a:picLocks noChangeAspect="1"/>
          </p:cNvPicPr>
          <p:nvPr/>
        </p:nvPicPr>
        <p:blipFill rotWithShape="1">
          <a:blip r:embed="rId3"/>
          <a:srcRect r="54519"/>
          <a:stretch/>
        </p:blipFill>
        <p:spPr>
          <a:xfrm>
            <a:off x="3995530" y="3150705"/>
            <a:ext cx="5449497" cy="3181975"/>
          </a:xfrm>
          <a:prstGeom prst="rect">
            <a:avLst/>
          </a:prstGeom>
        </p:spPr>
      </p:pic>
    </p:spTree>
    <p:extLst>
      <p:ext uri="{BB962C8B-B14F-4D97-AF65-F5344CB8AC3E}">
        <p14:creationId xmlns:p14="http://schemas.microsoft.com/office/powerpoint/2010/main" val="2934246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BFC74-143E-1248-52D3-FC94DBCC1991}"/>
              </a:ext>
            </a:extLst>
          </p:cNvPr>
          <p:cNvSpPr>
            <a:spLocks noGrp="1"/>
          </p:cNvSpPr>
          <p:nvPr>
            <p:ph type="title"/>
          </p:nvPr>
        </p:nvSpPr>
        <p:spPr>
          <a:xfrm>
            <a:off x="1484309" y="1143962"/>
            <a:ext cx="10018713" cy="798871"/>
          </a:xfrm>
        </p:spPr>
        <p:txBody>
          <a:bodyPr>
            <a:normAutofit/>
          </a:bodyPr>
          <a:lstStyle/>
          <a:p>
            <a:pPr marL="571500" indent="-571500" algn="l">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Data Duplicacy Check</a:t>
            </a:r>
          </a:p>
        </p:txBody>
      </p:sp>
      <p:sp>
        <p:nvSpPr>
          <p:cNvPr id="3" name="Content Placeholder 2">
            <a:extLst>
              <a:ext uri="{FF2B5EF4-FFF2-40B4-BE49-F238E27FC236}">
                <a16:creationId xmlns:a16="http://schemas.microsoft.com/office/drawing/2014/main" id="{DC5ECD15-7D89-08B4-3D96-1387051D6E32}"/>
              </a:ext>
            </a:extLst>
          </p:cNvPr>
          <p:cNvSpPr>
            <a:spLocks noGrp="1"/>
          </p:cNvSpPr>
          <p:nvPr>
            <p:ph idx="1"/>
          </p:nvPr>
        </p:nvSpPr>
        <p:spPr>
          <a:xfrm>
            <a:off x="1484308" y="2042225"/>
            <a:ext cx="10018713" cy="1757616"/>
          </a:xfrm>
        </p:spPr>
        <p:txBody>
          <a:bodyPr>
            <a:normAutofit/>
          </a:bodyPr>
          <a:lstStyle/>
          <a:p>
            <a:pPr lvl="1"/>
            <a:r>
              <a:rPr lang="en-IN" sz="2200" dirty="0">
                <a:latin typeface="Times New Roman" panose="02020603050405020304" pitchFamily="18" charset="0"/>
                <a:cs typeface="Times New Roman" panose="02020603050405020304" pitchFamily="18" charset="0"/>
              </a:rPr>
              <a:t>The dataset contains duplicate records. This duplicate records needs to be removed before model building to avoid disperancy in the final outcome</a:t>
            </a:r>
          </a:p>
          <a:p>
            <a:pPr lvl="1"/>
            <a:r>
              <a:rPr lang="en-IN" sz="2200" dirty="0">
                <a:latin typeface="Times New Roman" panose="02020603050405020304" pitchFamily="18" charset="0"/>
                <a:cs typeface="Times New Roman" panose="02020603050405020304" pitchFamily="18" charset="0"/>
              </a:rPr>
              <a:t>There are 3033 duplicate records.</a:t>
            </a:r>
          </a:p>
        </p:txBody>
      </p:sp>
      <p:pic>
        <p:nvPicPr>
          <p:cNvPr id="5" name="Picture 4">
            <a:extLst>
              <a:ext uri="{FF2B5EF4-FFF2-40B4-BE49-F238E27FC236}">
                <a16:creationId xmlns:a16="http://schemas.microsoft.com/office/drawing/2014/main" id="{D5D1B5F9-43F7-A0BF-F318-5E2C7236D955}"/>
              </a:ext>
            </a:extLst>
          </p:cNvPr>
          <p:cNvPicPr>
            <a:picLocks noChangeAspect="1"/>
          </p:cNvPicPr>
          <p:nvPr/>
        </p:nvPicPr>
        <p:blipFill>
          <a:blip r:embed="rId3"/>
          <a:stretch>
            <a:fillRect/>
          </a:stretch>
        </p:blipFill>
        <p:spPr>
          <a:xfrm>
            <a:off x="4064272" y="3932614"/>
            <a:ext cx="5201376" cy="1781424"/>
          </a:xfrm>
          <a:prstGeom prst="rect">
            <a:avLst/>
          </a:prstGeom>
        </p:spPr>
      </p:pic>
    </p:spTree>
    <p:extLst>
      <p:ext uri="{BB962C8B-B14F-4D97-AF65-F5344CB8AC3E}">
        <p14:creationId xmlns:p14="http://schemas.microsoft.com/office/powerpoint/2010/main" val="949570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BFC74-143E-1248-52D3-FC94DBCC1991}"/>
              </a:ext>
            </a:extLst>
          </p:cNvPr>
          <p:cNvSpPr>
            <a:spLocks noGrp="1"/>
          </p:cNvSpPr>
          <p:nvPr>
            <p:ph type="title"/>
          </p:nvPr>
        </p:nvSpPr>
        <p:spPr>
          <a:xfrm>
            <a:off x="1484311" y="597310"/>
            <a:ext cx="10018713" cy="798871"/>
          </a:xfrm>
        </p:spPr>
        <p:txBody>
          <a:bodyPr>
            <a:normAutofit/>
          </a:bodyPr>
          <a:lstStyle/>
          <a:p>
            <a:pPr marL="571500" indent="-571500" algn="l">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Target Class Imbalance Check</a:t>
            </a:r>
          </a:p>
        </p:txBody>
      </p:sp>
      <p:sp>
        <p:nvSpPr>
          <p:cNvPr id="3" name="Content Placeholder 2">
            <a:extLst>
              <a:ext uri="{FF2B5EF4-FFF2-40B4-BE49-F238E27FC236}">
                <a16:creationId xmlns:a16="http://schemas.microsoft.com/office/drawing/2014/main" id="{DC5ECD15-7D89-08B4-3D96-1387051D6E32}"/>
              </a:ext>
            </a:extLst>
          </p:cNvPr>
          <p:cNvSpPr>
            <a:spLocks noGrp="1"/>
          </p:cNvSpPr>
          <p:nvPr>
            <p:ph idx="1"/>
          </p:nvPr>
        </p:nvSpPr>
        <p:spPr>
          <a:xfrm>
            <a:off x="1484311" y="1396181"/>
            <a:ext cx="10018713" cy="2281931"/>
          </a:xfrm>
        </p:spPr>
        <p:txBody>
          <a:bodyPr>
            <a:normAutofit/>
          </a:bodyPr>
          <a:lstStyle/>
          <a:p>
            <a:pPr lvl="1"/>
            <a:r>
              <a:rPr lang="en-IN" sz="1800" dirty="0">
                <a:latin typeface="Times New Roman" panose="02020603050405020304" pitchFamily="18" charset="0"/>
                <a:cs typeface="Times New Roman" panose="02020603050405020304" pitchFamily="18" charset="0"/>
              </a:rPr>
              <a:t>The dataset is heavily imbalanced. The values belonging to the minority class is only 1.09%. To deal with this class imbalance we have used SMOTE technique.</a:t>
            </a:r>
          </a:p>
          <a:p>
            <a:pPr lvl="1"/>
            <a:r>
              <a:rPr lang="en-IN" sz="1800" dirty="0">
                <a:latin typeface="Times New Roman" panose="02020603050405020304" pitchFamily="18" charset="0"/>
                <a:cs typeface="Times New Roman" panose="02020603050405020304" pitchFamily="18" charset="0"/>
              </a:rPr>
              <a:t>The class ‘0’ (zero) represents the instances of Safe Transactions &amp; class ‘1’ (one) represents the instances of Fraudulent Transactions.</a:t>
            </a:r>
          </a:p>
          <a:p>
            <a:pPr lvl="1"/>
            <a:endParaRPr lang="en-IN" sz="2200" dirty="0">
              <a:latin typeface="Times New Roman" panose="02020603050405020304" pitchFamily="18" charset="0"/>
              <a:cs typeface="Times New Roman" panose="02020603050405020304" pitchFamily="18" charset="0"/>
            </a:endParaRPr>
          </a:p>
          <a:p>
            <a:pPr marL="0" indent="0" algn="ctr">
              <a:buNone/>
            </a:pPr>
            <a:r>
              <a:rPr lang="en-IN" sz="1600" dirty="0">
                <a:cs typeface="Times New Roman" panose="02020603050405020304" pitchFamily="18" charset="0"/>
              </a:rPr>
              <a:t>Graph shows the class imbalance</a:t>
            </a:r>
          </a:p>
        </p:txBody>
      </p:sp>
      <p:pic>
        <p:nvPicPr>
          <p:cNvPr id="7" name="Picture 6">
            <a:extLst>
              <a:ext uri="{FF2B5EF4-FFF2-40B4-BE49-F238E27FC236}">
                <a16:creationId xmlns:a16="http://schemas.microsoft.com/office/drawing/2014/main" id="{DDE9B6BE-2C0D-C4B8-B17A-37202DED6CA4}"/>
              </a:ext>
            </a:extLst>
          </p:cNvPr>
          <p:cNvPicPr>
            <a:picLocks noChangeAspect="1"/>
          </p:cNvPicPr>
          <p:nvPr/>
        </p:nvPicPr>
        <p:blipFill>
          <a:blip r:embed="rId3"/>
          <a:stretch>
            <a:fillRect/>
          </a:stretch>
        </p:blipFill>
        <p:spPr>
          <a:xfrm>
            <a:off x="4383157" y="3678112"/>
            <a:ext cx="4577147" cy="2984927"/>
          </a:xfrm>
          <a:prstGeom prst="rect">
            <a:avLst/>
          </a:prstGeom>
        </p:spPr>
      </p:pic>
    </p:spTree>
    <p:extLst>
      <p:ext uri="{BB962C8B-B14F-4D97-AF65-F5344CB8AC3E}">
        <p14:creationId xmlns:p14="http://schemas.microsoft.com/office/powerpoint/2010/main" val="24155308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1762</TotalTime>
  <Words>924</Words>
  <Application>Microsoft Office PowerPoint</Application>
  <PresentationFormat>Widescreen</PresentationFormat>
  <Paragraphs>107</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Corbel</vt:lpstr>
      <vt:lpstr>Times New Roman</vt:lpstr>
      <vt:lpstr>Wingdings</vt:lpstr>
      <vt:lpstr>Parallax</vt:lpstr>
      <vt:lpstr>Fraudulent Detection  using Machine Learning</vt:lpstr>
      <vt:lpstr>CONTENTS</vt:lpstr>
      <vt:lpstr>INTRODUCTION </vt:lpstr>
      <vt:lpstr>OBJECTIVE </vt:lpstr>
      <vt:lpstr>PROJECT PIPELINE</vt:lpstr>
      <vt:lpstr>PowerPoint Presentation</vt:lpstr>
      <vt:lpstr>Null Values Check</vt:lpstr>
      <vt:lpstr>Data Duplicacy Check</vt:lpstr>
      <vt:lpstr>Target Class Imbalance Check</vt:lpstr>
      <vt:lpstr>Outlier Check</vt:lpstr>
      <vt:lpstr>DATA PREPARATION</vt:lpstr>
      <vt:lpstr>DATA ANALYSIS</vt:lpstr>
      <vt:lpstr>Relationship between Account Age Days and Payment Method Age Days:</vt:lpstr>
      <vt:lpstr>Payment Method:</vt:lpstr>
      <vt:lpstr>Time of the Transaction:</vt:lpstr>
      <vt:lpstr>MODELLING PIPELINE</vt:lpstr>
      <vt:lpstr>MODELS EVALUATION</vt:lpstr>
      <vt:lpstr>Results given by KNN Classifier</vt:lpstr>
      <vt:lpstr>Results given by tuned Decision Tree Classifier</vt:lpstr>
      <vt:lpstr>Results given by Stacking Classifier (DT+KNN)  </vt:lpstr>
      <vt:lpstr>Results given by Voting Classifier (DT+KNN)  </vt:lpstr>
      <vt:lpstr>Models Comparison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Bankruptcy Prediction using Machine Learning</dc:title>
  <dc:creator>MURTAZA KANCHWALA</dc:creator>
  <cp:lastModifiedBy>MURTAZA KANCHWALA</cp:lastModifiedBy>
  <cp:revision>27</cp:revision>
  <dcterms:created xsi:type="dcterms:W3CDTF">2024-04-14T03:18:39Z</dcterms:created>
  <dcterms:modified xsi:type="dcterms:W3CDTF">2024-06-04T06:07:11Z</dcterms:modified>
</cp:coreProperties>
</file>