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0" r:id="rId17"/>
    <p:sldId id="276" r:id="rId18"/>
    <p:sldId id="277"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8913C8-C72B-4077-9FE2-E2DDF777CA12}"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1C8A4BC-9A44-4C53-8663-0ED83A33C1DC}" type="slidenum">
              <a:rPr lang="en-US" smtClean="0"/>
              <a:t>‹#›</a:t>
            </a:fld>
            <a:endParaRPr lang="en-US"/>
          </a:p>
        </p:txBody>
      </p:sp>
    </p:spTree>
    <p:extLst>
      <p:ext uri="{BB962C8B-B14F-4D97-AF65-F5344CB8AC3E}">
        <p14:creationId xmlns:p14="http://schemas.microsoft.com/office/powerpoint/2010/main" val="2881649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8913C8-C72B-4077-9FE2-E2DDF777CA12}"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8A4BC-9A44-4C53-8663-0ED83A33C1DC}" type="slidenum">
              <a:rPr lang="en-US" smtClean="0"/>
              <a:t>‹#›</a:t>
            </a:fld>
            <a:endParaRPr lang="en-US"/>
          </a:p>
        </p:txBody>
      </p:sp>
    </p:spTree>
    <p:extLst>
      <p:ext uri="{BB962C8B-B14F-4D97-AF65-F5344CB8AC3E}">
        <p14:creationId xmlns:p14="http://schemas.microsoft.com/office/powerpoint/2010/main" val="387744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8913C8-C72B-4077-9FE2-E2DDF777CA12}"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8A4BC-9A44-4C53-8663-0ED83A33C1DC}" type="slidenum">
              <a:rPr lang="en-US" smtClean="0"/>
              <a:t>‹#›</a:t>
            </a:fld>
            <a:endParaRPr lang="en-US"/>
          </a:p>
        </p:txBody>
      </p:sp>
    </p:spTree>
    <p:extLst>
      <p:ext uri="{BB962C8B-B14F-4D97-AF65-F5344CB8AC3E}">
        <p14:creationId xmlns:p14="http://schemas.microsoft.com/office/powerpoint/2010/main" val="216580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8913C8-C72B-4077-9FE2-E2DDF777CA12}"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8A4BC-9A44-4C53-8663-0ED83A33C1DC}" type="slidenum">
              <a:rPr lang="en-US" smtClean="0"/>
              <a:t>‹#›</a:t>
            </a:fld>
            <a:endParaRPr lang="en-US"/>
          </a:p>
        </p:txBody>
      </p:sp>
    </p:spTree>
    <p:extLst>
      <p:ext uri="{BB962C8B-B14F-4D97-AF65-F5344CB8AC3E}">
        <p14:creationId xmlns:p14="http://schemas.microsoft.com/office/powerpoint/2010/main" val="613665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98913C8-C72B-4077-9FE2-E2DDF777CA12}" type="datetimeFigureOut">
              <a:rPr lang="en-US" smtClean="0"/>
              <a:t>2/23/2025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1C8A4BC-9A44-4C53-8663-0ED83A33C1DC}" type="slidenum">
              <a:rPr lang="en-US" smtClean="0"/>
              <a:t>‹#›</a:t>
            </a:fld>
            <a:endParaRPr lang="en-US"/>
          </a:p>
        </p:txBody>
      </p:sp>
    </p:spTree>
    <p:extLst>
      <p:ext uri="{BB962C8B-B14F-4D97-AF65-F5344CB8AC3E}">
        <p14:creationId xmlns:p14="http://schemas.microsoft.com/office/powerpoint/2010/main" val="382061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8913C8-C72B-4077-9FE2-E2DDF777CA12}"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8A4BC-9A44-4C53-8663-0ED83A33C1DC}" type="slidenum">
              <a:rPr lang="en-US" smtClean="0"/>
              <a:t>‹#›</a:t>
            </a:fld>
            <a:endParaRPr lang="en-US"/>
          </a:p>
        </p:txBody>
      </p:sp>
    </p:spTree>
    <p:extLst>
      <p:ext uri="{BB962C8B-B14F-4D97-AF65-F5344CB8AC3E}">
        <p14:creationId xmlns:p14="http://schemas.microsoft.com/office/powerpoint/2010/main" val="167816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8913C8-C72B-4077-9FE2-E2DDF777CA12}" type="datetimeFigureOut">
              <a:rPr lang="en-US" smtClean="0"/>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C8A4BC-9A44-4C53-8663-0ED83A33C1DC}" type="slidenum">
              <a:rPr lang="en-US" smtClean="0"/>
              <a:t>‹#›</a:t>
            </a:fld>
            <a:endParaRPr lang="en-US"/>
          </a:p>
        </p:txBody>
      </p:sp>
    </p:spTree>
    <p:extLst>
      <p:ext uri="{BB962C8B-B14F-4D97-AF65-F5344CB8AC3E}">
        <p14:creationId xmlns:p14="http://schemas.microsoft.com/office/powerpoint/2010/main" val="38682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8913C8-C72B-4077-9FE2-E2DDF777CA12}" type="datetimeFigureOut">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8A4BC-9A44-4C53-8663-0ED83A33C1DC}" type="slidenum">
              <a:rPr lang="en-US" smtClean="0"/>
              <a:t>‹#›</a:t>
            </a:fld>
            <a:endParaRPr lang="en-US"/>
          </a:p>
        </p:txBody>
      </p:sp>
    </p:spTree>
    <p:extLst>
      <p:ext uri="{BB962C8B-B14F-4D97-AF65-F5344CB8AC3E}">
        <p14:creationId xmlns:p14="http://schemas.microsoft.com/office/powerpoint/2010/main" val="2934166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913C8-C72B-4077-9FE2-E2DDF777CA12}" type="datetimeFigureOut">
              <a:rPr lang="en-US" smtClean="0"/>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C8A4BC-9A44-4C53-8663-0ED83A33C1DC}" type="slidenum">
              <a:rPr lang="en-US" smtClean="0"/>
              <a:t>‹#›</a:t>
            </a:fld>
            <a:endParaRPr lang="en-US"/>
          </a:p>
        </p:txBody>
      </p:sp>
    </p:spTree>
    <p:extLst>
      <p:ext uri="{BB962C8B-B14F-4D97-AF65-F5344CB8AC3E}">
        <p14:creationId xmlns:p14="http://schemas.microsoft.com/office/powerpoint/2010/main" val="3922583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8913C8-C72B-4077-9FE2-E2DDF777CA12}"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1C8A4BC-9A44-4C53-8663-0ED83A33C1DC}" type="slidenum">
              <a:rPr lang="en-US" smtClean="0"/>
              <a:t>‹#›</a:t>
            </a:fld>
            <a:endParaRPr lang="en-US"/>
          </a:p>
        </p:txBody>
      </p:sp>
    </p:spTree>
    <p:extLst>
      <p:ext uri="{BB962C8B-B14F-4D97-AF65-F5344CB8AC3E}">
        <p14:creationId xmlns:p14="http://schemas.microsoft.com/office/powerpoint/2010/main" val="175207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8913C8-C72B-4077-9FE2-E2DDF777CA12}" type="datetimeFigureOut">
              <a:rPr lang="en-US" smtClean="0"/>
              <a:t>2/23/2025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1C8A4BC-9A44-4C53-8663-0ED83A33C1DC}" type="slidenum">
              <a:rPr lang="en-US" smtClean="0"/>
              <a:t>‹#›</a:t>
            </a:fld>
            <a:endParaRPr lang="en-US"/>
          </a:p>
        </p:txBody>
      </p:sp>
    </p:spTree>
    <p:extLst>
      <p:ext uri="{BB962C8B-B14F-4D97-AF65-F5344CB8AC3E}">
        <p14:creationId xmlns:p14="http://schemas.microsoft.com/office/powerpoint/2010/main" val="59294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98913C8-C72B-4077-9FE2-E2DDF777CA12}" type="datetimeFigureOut">
              <a:rPr lang="en-US" smtClean="0"/>
              <a:t>2/23/2025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1C8A4BC-9A44-4C53-8663-0ED83A33C1DC}" type="slidenum">
              <a:rPr lang="en-US" smtClean="0"/>
              <a:t>‹#›</a:t>
            </a:fld>
            <a:endParaRPr lang="en-US"/>
          </a:p>
        </p:txBody>
      </p:sp>
    </p:spTree>
    <p:extLst>
      <p:ext uri="{BB962C8B-B14F-4D97-AF65-F5344CB8AC3E}">
        <p14:creationId xmlns:p14="http://schemas.microsoft.com/office/powerpoint/2010/main" val="211328418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amanimkaya@students.moringaschool.com" TargetMode="External"/><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hyperlink" Target="http://www.linkedin.com/in/amani-mkaya-samwe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cityofchicago.org/"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153F-AAD8-43EE-8A62-7812D6708872}"/>
              </a:ext>
            </a:extLst>
          </p:cNvPr>
          <p:cNvSpPr>
            <a:spLocks noGrp="1"/>
          </p:cNvSpPr>
          <p:nvPr>
            <p:ph type="ctrTitle"/>
          </p:nvPr>
        </p:nvSpPr>
        <p:spPr>
          <a:xfrm>
            <a:off x="870857" y="1399032"/>
            <a:ext cx="10210799" cy="2454512"/>
          </a:xfrm>
        </p:spPr>
        <p:txBody>
          <a:bodyPr/>
          <a:lstStyle/>
          <a:p>
            <a:r>
              <a:rPr lang="en-US" dirty="0"/>
              <a:t>MODELING THE PRIMARY ACCIDENT CAUSE IN CHICAGO</a:t>
            </a:r>
          </a:p>
        </p:txBody>
      </p:sp>
      <p:sp>
        <p:nvSpPr>
          <p:cNvPr id="3" name="Subtitle 2">
            <a:extLst>
              <a:ext uri="{FF2B5EF4-FFF2-40B4-BE49-F238E27FC236}">
                <a16:creationId xmlns:a16="http://schemas.microsoft.com/office/drawing/2014/main" id="{15DA8D12-2C83-460C-9AB9-4E74EB6C3A39}"/>
              </a:ext>
            </a:extLst>
          </p:cNvPr>
          <p:cNvSpPr>
            <a:spLocks noGrp="1"/>
          </p:cNvSpPr>
          <p:nvPr>
            <p:ph type="subTitle" idx="1"/>
          </p:nvPr>
        </p:nvSpPr>
        <p:spPr>
          <a:xfrm>
            <a:off x="870857" y="4389120"/>
            <a:ext cx="8090263" cy="1069848"/>
          </a:xfrm>
        </p:spPr>
        <p:txBody>
          <a:bodyPr/>
          <a:lstStyle/>
          <a:p>
            <a:r>
              <a:rPr lang="en-US" dirty="0"/>
              <a:t>A machine learning project by Amani </a:t>
            </a:r>
            <a:r>
              <a:rPr lang="en-US" dirty="0" err="1"/>
              <a:t>Mkaya</a:t>
            </a:r>
            <a:r>
              <a:rPr lang="en-US" dirty="0"/>
              <a:t>.</a:t>
            </a:r>
          </a:p>
        </p:txBody>
      </p:sp>
    </p:spTree>
    <p:extLst>
      <p:ext uri="{BB962C8B-B14F-4D97-AF65-F5344CB8AC3E}">
        <p14:creationId xmlns:p14="http://schemas.microsoft.com/office/powerpoint/2010/main" val="1977422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F0D8-8B6B-4874-BFC7-5F6C14520A06}"/>
              </a:ext>
            </a:extLst>
          </p:cNvPr>
          <p:cNvSpPr>
            <a:spLocks noGrp="1"/>
          </p:cNvSpPr>
          <p:nvPr>
            <p:ph type="title"/>
          </p:nvPr>
        </p:nvSpPr>
        <p:spPr/>
        <p:txBody>
          <a:bodyPr/>
          <a:lstStyle/>
          <a:p>
            <a:r>
              <a:rPr lang="en-US" dirty="0"/>
              <a:t>Top 10 causes against Weather conditions.</a:t>
            </a:r>
          </a:p>
        </p:txBody>
      </p:sp>
      <p:pic>
        <p:nvPicPr>
          <p:cNvPr id="5" name="Content Placeholder 4">
            <a:extLst>
              <a:ext uri="{FF2B5EF4-FFF2-40B4-BE49-F238E27FC236}">
                <a16:creationId xmlns:a16="http://schemas.microsoft.com/office/drawing/2014/main" id="{1AB98407-F064-4674-90F0-2E4F4F6EFD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9975" y="2241550"/>
            <a:ext cx="9016705" cy="3415419"/>
          </a:xfrm>
        </p:spPr>
      </p:pic>
      <p:sp>
        <p:nvSpPr>
          <p:cNvPr id="6" name="TextBox 5">
            <a:extLst>
              <a:ext uri="{FF2B5EF4-FFF2-40B4-BE49-F238E27FC236}">
                <a16:creationId xmlns:a16="http://schemas.microsoft.com/office/drawing/2014/main" id="{2574F340-AAC1-418B-BCF7-F215386B6F60}"/>
              </a:ext>
            </a:extLst>
          </p:cNvPr>
          <p:cNvSpPr txBox="1"/>
          <p:nvPr/>
        </p:nvSpPr>
        <p:spPr>
          <a:xfrm>
            <a:off x="1253765" y="6023728"/>
            <a:ext cx="8785781" cy="369332"/>
          </a:xfrm>
          <a:prstGeom prst="rect">
            <a:avLst/>
          </a:prstGeom>
          <a:noFill/>
        </p:spPr>
        <p:txBody>
          <a:bodyPr wrap="square" rtlCol="0">
            <a:spAutoFit/>
          </a:bodyPr>
          <a:lstStyle/>
          <a:p>
            <a:r>
              <a:rPr lang="en-US" b="1" dirty="0"/>
              <a:t>Insight</a:t>
            </a:r>
            <a:r>
              <a:rPr lang="en-US" dirty="0"/>
              <a:t>: Most accidents occur in clear weather</a:t>
            </a:r>
          </a:p>
        </p:txBody>
      </p:sp>
    </p:spTree>
    <p:extLst>
      <p:ext uri="{BB962C8B-B14F-4D97-AF65-F5344CB8AC3E}">
        <p14:creationId xmlns:p14="http://schemas.microsoft.com/office/powerpoint/2010/main" val="3913747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51BB-DBF9-48FD-85B7-FCA4D3456D24}"/>
              </a:ext>
            </a:extLst>
          </p:cNvPr>
          <p:cNvSpPr>
            <a:spLocks noGrp="1"/>
          </p:cNvSpPr>
          <p:nvPr>
            <p:ph type="title"/>
          </p:nvPr>
        </p:nvSpPr>
        <p:spPr/>
        <p:txBody>
          <a:bodyPr/>
          <a:lstStyle/>
          <a:p>
            <a:r>
              <a:rPr lang="en-US" dirty="0"/>
              <a:t>top 10 Vehicle make and model prone to accidents</a:t>
            </a:r>
          </a:p>
        </p:txBody>
      </p:sp>
      <p:pic>
        <p:nvPicPr>
          <p:cNvPr id="5" name="Content Placeholder 4">
            <a:extLst>
              <a:ext uri="{FF2B5EF4-FFF2-40B4-BE49-F238E27FC236}">
                <a16:creationId xmlns:a16="http://schemas.microsoft.com/office/drawing/2014/main" id="{C2DEF891-4094-48C6-8B12-6E107D8D91C4}"/>
              </a:ext>
            </a:extLst>
          </p:cNvPr>
          <p:cNvPicPr preferRelativeResize="0">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44546" y="2093976"/>
            <a:ext cx="6023728" cy="4125230"/>
          </a:xfrm>
          <a:blipFill>
            <a:blip r:embed="rId2">
              <a:alphaModFix amt="25000"/>
            </a:blip>
            <a:stretch>
              <a:fillRect/>
            </a:stretch>
          </a:blipFill>
        </p:spPr>
      </p:pic>
      <p:sp>
        <p:nvSpPr>
          <p:cNvPr id="7" name="TextBox 6">
            <a:extLst>
              <a:ext uri="{FF2B5EF4-FFF2-40B4-BE49-F238E27FC236}">
                <a16:creationId xmlns:a16="http://schemas.microsoft.com/office/drawing/2014/main" id="{F408E344-5916-40E5-8FB7-0894B8C86DA7}"/>
              </a:ext>
            </a:extLst>
          </p:cNvPr>
          <p:cNvSpPr txBox="1"/>
          <p:nvPr/>
        </p:nvSpPr>
        <p:spPr>
          <a:xfrm>
            <a:off x="6202837" y="2262433"/>
            <a:ext cx="5175316" cy="3508653"/>
          </a:xfrm>
          <a:prstGeom prst="rect">
            <a:avLst/>
          </a:prstGeom>
          <a:noFill/>
        </p:spPr>
        <p:txBody>
          <a:bodyPr wrap="square" rtlCol="0">
            <a:spAutoFit/>
          </a:bodyPr>
          <a:lstStyle/>
          <a:p>
            <a:r>
              <a:rPr lang="en-US" b="1" dirty="0"/>
              <a:t>Insight: </a:t>
            </a:r>
            <a:r>
              <a:rPr lang="en-US" dirty="0"/>
              <a:t>The top 10 vehicles most prone to accidents are:</a:t>
            </a:r>
          </a:p>
          <a:p>
            <a:pPr marL="800100" lvl="1" indent="-342900">
              <a:buFont typeface="+mj-lt"/>
              <a:buAutoNum type="arabicPeriod"/>
            </a:pPr>
            <a:r>
              <a:rPr lang="en-US" sz="1400" dirty="0"/>
              <a:t>TOYOTA CAMRY with 87,396 accidents reported</a:t>
            </a:r>
          </a:p>
          <a:p>
            <a:pPr marL="800100" lvl="1" indent="-342900">
              <a:buFont typeface="+mj-lt"/>
              <a:buAutoNum type="arabicPeriod"/>
            </a:pPr>
            <a:r>
              <a:rPr lang="en-US" sz="1400" dirty="0"/>
              <a:t>HONDA CIVIC with 52,375 accidents reported</a:t>
            </a:r>
          </a:p>
          <a:p>
            <a:pPr marL="800100" lvl="1" indent="-342900">
              <a:buFont typeface="+mj-lt"/>
              <a:buAutoNum type="arabicPeriod"/>
            </a:pPr>
            <a:r>
              <a:rPr lang="en-US" sz="1400" dirty="0"/>
              <a:t>HONDA ACCORD with 47,035 accidents reported</a:t>
            </a:r>
          </a:p>
          <a:p>
            <a:pPr marL="800100" lvl="1" indent="-342900">
              <a:buFont typeface="+mj-lt"/>
              <a:buAutoNum type="arabicPeriod"/>
            </a:pPr>
            <a:r>
              <a:rPr lang="en-US" sz="1400" dirty="0"/>
              <a:t>CHEVROLET IMPALA with 37,739 accidents reported</a:t>
            </a:r>
          </a:p>
          <a:p>
            <a:pPr marL="800100" lvl="1" indent="-342900">
              <a:buFont typeface="+mj-lt"/>
              <a:buAutoNum type="arabicPeriod"/>
            </a:pPr>
            <a:r>
              <a:rPr lang="en-US" sz="1400" dirty="0"/>
              <a:t>NISSAN ROGUE with 36,619 accidents reported</a:t>
            </a:r>
          </a:p>
          <a:p>
            <a:pPr marL="800100" lvl="1" indent="-342900">
              <a:buFont typeface="+mj-lt"/>
              <a:buAutoNum type="arabicPeriod"/>
            </a:pPr>
            <a:r>
              <a:rPr lang="en-US" sz="1400" dirty="0"/>
              <a:t>FORD EXPLORER with 36,474 accidents reported</a:t>
            </a:r>
          </a:p>
          <a:p>
            <a:pPr marL="800100" lvl="1" indent="-342900">
              <a:buFont typeface="+mj-lt"/>
              <a:buAutoNum type="arabicPeriod"/>
            </a:pPr>
            <a:r>
              <a:rPr lang="en-US" sz="1400" dirty="0"/>
              <a:t>CHEVROLET EQUINOX with 34,638 accidents reported</a:t>
            </a:r>
          </a:p>
          <a:p>
            <a:pPr marL="800100" lvl="1" indent="-342900">
              <a:buFont typeface="+mj-lt"/>
              <a:buAutoNum type="arabicPeriod"/>
            </a:pPr>
            <a:r>
              <a:rPr lang="en-US" sz="1400" dirty="0"/>
              <a:t>HYUNDAI ELANTRA with 31,584 accidents reported</a:t>
            </a:r>
          </a:p>
          <a:p>
            <a:pPr marL="800100" lvl="1" indent="-342900">
              <a:buFont typeface="+mj-lt"/>
              <a:buAutoNum type="arabicPeriod"/>
            </a:pPr>
            <a:r>
              <a:rPr lang="en-US" sz="1400" dirty="0"/>
              <a:t>TOYOTA COROLLA with 30,719 accidents reported</a:t>
            </a:r>
          </a:p>
          <a:p>
            <a:pPr marL="800100" lvl="1" indent="-342900">
              <a:buFont typeface="+mj-lt"/>
              <a:buAutoNum type="arabicPeriod"/>
            </a:pPr>
            <a:r>
              <a:rPr lang="en-US" sz="1400" dirty="0"/>
              <a:t>NISSAN ALTIMA with 30,009 accidents </a:t>
            </a:r>
            <a:r>
              <a:rPr lang="en-US" dirty="0"/>
              <a:t>reported</a:t>
            </a:r>
          </a:p>
        </p:txBody>
      </p:sp>
    </p:spTree>
    <p:extLst>
      <p:ext uri="{BB962C8B-B14F-4D97-AF65-F5344CB8AC3E}">
        <p14:creationId xmlns:p14="http://schemas.microsoft.com/office/powerpoint/2010/main" val="2049901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0EB0-412E-4A79-87AD-61DBC5D85359}"/>
              </a:ext>
            </a:extLst>
          </p:cNvPr>
          <p:cNvSpPr>
            <a:spLocks noGrp="1"/>
          </p:cNvSpPr>
          <p:nvPr>
            <p:ph type="title"/>
          </p:nvPr>
        </p:nvSpPr>
        <p:spPr/>
        <p:txBody>
          <a:bodyPr/>
          <a:lstStyle/>
          <a:p>
            <a:r>
              <a:rPr lang="en-US" dirty="0"/>
              <a:t>Best Models and metrics</a:t>
            </a:r>
          </a:p>
        </p:txBody>
      </p:sp>
      <p:sp>
        <p:nvSpPr>
          <p:cNvPr id="3" name="Content Placeholder 2">
            <a:extLst>
              <a:ext uri="{FF2B5EF4-FFF2-40B4-BE49-F238E27FC236}">
                <a16:creationId xmlns:a16="http://schemas.microsoft.com/office/drawing/2014/main" id="{F6126F52-42FB-4620-9920-15E6A5B5CEC8}"/>
              </a:ext>
            </a:extLst>
          </p:cNvPr>
          <p:cNvSpPr>
            <a:spLocks noGrp="1"/>
          </p:cNvSpPr>
          <p:nvPr>
            <p:ph idx="1"/>
          </p:nvPr>
        </p:nvSpPr>
        <p:spPr>
          <a:xfrm>
            <a:off x="1066800" y="1763189"/>
            <a:ext cx="10058400" cy="4050792"/>
          </a:xfrm>
        </p:spPr>
        <p:txBody>
          <a:bodyPr>
            <a:normAutofit fontScale="92500" lnSpcReduction="20000"/>
          </a:bodyPr>
          <a:lstStyle/>
          <a:p>
            <a:r>
              <a:rPr lang="en-US" dirty="0"/>
              <a:t>1. </a:t>
            </a:r>
            <a:r>
              <a:rPr lang="en-US" dirty="0" err="1"/>
              <a:t>XGBoost</a:t>
            </a:r>
            <a:r>
              <a:rPr lang="en-US" dirty="0"/>
              <a:t> classifier.</a:t>
            </a:r>
          </a:p>
          <a:p>
            <a:pPr lvl="1"/>
            <a:r>
              <a:rPr lang="en-US" dirty="0"/>
              <a:t>Precision (</a:t>
            </a:r>
            <a:r>
              <a:rPr lang="en-US" dirty="0" err="1"/>
              <a:t>XGBoost</a:t>
            </a:r>
            <a:r>
              <a:rPr lang="en-US" dirty="0"/>
              <a:t>): 76.83%</a:t>
            </a:r>
          </a:p>
          <a:p>
            <a:pPr lvl="1"/>
            <a:r>
              <a:rPr lang="en-US" dirty="0"/>
              <a:t>Recall (</a:t>
            </a:r>
            <a:r>
              <a:rPr lang="en-US" dirty="0" err="1"/>
              <a:t>XGBoost</a:t>
            </a:r>
            <a:r>
              <a:rPr lang="en-US" dirty="0"/>
              <a:t>): 76.34%</a:t>
            </a:r>
          </a:p>
          <a:p>
            <a:pPr lvl="1"/>
            <a:r>
              <a:rPr lang="en-US" dirty="0"/>
              <a:t>F1-Score (</a:t>
            </a:r>
            <a:r>
              <a:rPr lang="en-US" dirty="0" err="1"/>
              <a:t>XGBoost</a:t>
            </a:r>
            <a:r>
              <a:rPr lang="en-US" dirty="0"/>
              <a:t>): 75.89%</a:t>
            </a:r>
          </a:p>
          <a:p>
            <a:pPr lvl="1"/>
            <a:r>
              <a:rPr lang="en-US" dirty="0"/>
              <a:t>AUC (</a:t>
            </a:r>
            <a:r>
              <a:rPr lang="en-US" dirty="0" err="1"/>
              <a:t>XGBoost</a:t>
            </a:r>
            <a:r>
              <a:rPr lang="en-US" dirty="0"/>
              <a:t>): 98.01%</a:t>
            </a:r>
          </a:p>
          <a:p>
            <a:pPr lvl="1"/>
            <a:r>
              <a:rPr lang="en-US" dirty="0" err="1"/>
              <a:t>XGBoost</a:t>
            </a:r>
            <a:r>
              <a:rPr lang="en-US" dirty="0"/>
              <a:t> Accuracy: 76.34%</a:t>
            </a:r>
          </a:p>
          <a:p>
            <a:endParaRPr lang="en-US" dirty="0"/>
          </a:p>
          <a:p>
            <a:r>
              <a:rPr lang="en-US" dirty="0"/>
              <a:t>2. Decision tree classifier with Entropy impurity. (</a:t>
            </a:r>
            <a:r>
              <a:rPr lang="en-US" dirty="0" err="1"/>
              <a:t>RandomizedSearchCV</a:t>
            </a:r>
            <a:r>
              <a:rPr lang="en-US" dirty="0"/>
              <a:t> Hyperparameter tuning)</a:t>
            </a:r>
          </a:p>
          <a:p>
            <a:pPr lvl="1"/>
            <a:r>
              <a:rPr lang="en-US" dirty="0"/>
              <a:t>Precision (Entropy): 77.17%</a:t>
            </a:r>
          </a:p>
          <a:p>
            <a:pPr lvl="1"/>
            <a:r>
              <a:rPr lang="en-US" dirty="0"/>
              <a:t>Recall (Entropy): 77.19%</a:t>
            </a:r>
          </a:p>
          <a:p>
            <a:pPr lvl="1"/>
            <a:r>
              <a:rPr lang="en-US" dirty="0"/>
              <a:t>F1-Score (Entropy): 77.16%</a:t>
            </a:r>
          </a:p>
          <a:p>
            <a:pPr lvl="1"/>
            <a:r>
              <a:rPr lang="en-US" dirty="0"/>
              <a:t>AUC (Entropy): 84.02%</a:t>
            </a:r>
          </a:p>
          <a:p>
            <a:pPr lvl="1"/>
            <a:r>
              <a:rPr lang="en-US" dirty="0"/>
              <a:t>Base Decision Tree (Entropy) Accuracy: 77.19% </a:t>
            </a:r>
          </a:p>
          <a:p>
            <a:endParaRPr lang="en-US" dirty="0"/>
          </a:p>
        </p:txBody>
      </p:sp>
    </p:spTree>
    <p:extLst>
      <p:ext uri="{BB962C8B-B14F-4D97-AF65-F5344CB8AC3E}">
        <p14:creationId xmlns:p14="http://schemas.microsoft.com/office/powerpoint/2010/main" val="26842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CF47-DB1B-4E0A-9C02-5CB127F1F9F7}"/>
              </a:ext>
            </a:extLst>
          </p:cNvPr>
          <p:cNvSpPr>
            <a:spLocks noGrp="1"/>
          </p:cNvSpPr>
          <p:nvPr>
            <p:ph type="title"/>
          </p:nvPr>
        </p:nvSpPr>
        <p:spPr/>
        <p:txBody>
          <a:bodyPr/>
          <a:lstStyle/>
          <a:p>
            <a:r>
              <a:rPr lang="en-US" dirty="0"/>
              <a:t>Model justification(</a:t>
            </a:r>
            <a:r>
              <a:rPr lang="en-US" dirty="0" err="1"/>
              <a:t>XGBoost</a:t>
            </a:r>
            <a:r>
              <a:rPr lang="en-US" dirty="0"/>
              <a:t> classifier)</a:t>
            </a:r>
          </a:p>
        </p:txBody>
      </p:sp>
      <p:sp>
        <p:nvSpPr>
          <p:cNvPr id="3" name="Content Placeholder 2">
            <a:extLst>
              <a:ext uri="{FF2B5EF4-FFF2-40B4-BE49-F238E27FC236}">
                <a16:creationId xmlns:a16="http://schemas.microsoft.com/office/drawing/2014/main" id="{518BFC5D-AAE1-4CF7-A61D-F809512DFA93}"/>
              </a:ext>
            </a:extLst>
          </p:cNvPr>
          <p:cNvSpPr>
            <a:spLocks noGrp="1"/>
          </p:cNvSpPr>
          <p:nvPr>
            <p:ph idx="1"/>
          </p:nvPr>
        </p:nvSpPr>
        <p:spPr/>
        <p:txBody>
          <a:bodyPr>
            <a:normAutofit fontScale="70000" lnSpcReduction="20000"/>
          </a:bodyPr>
          <a:lstStyle/>
          <a:p>
            <a:pPr marL="457200" indent="-457200">
              <a:buFont typeface="+mj-lt"/>
              <a:buAutoNum type="arabicPeriod"/>
            </a:pPr>
            <a:r>
              <a:rPr lang="en-US" dirty="0"/>
              <a:t>High Accuracy and Balanced F1-Score The Accuracy of 76.34% indicates that the model correctly predicts the class in over three-quarters of instances. The F1-Score of 75.89% is also high and well-balanced, showing that the model: Effectively balances precision and recall. Maintains good performance across all classes, suggesting robust generalization.</a:t>
            </a:r>
          </a:p>
          <a:p>
            <a:pPr marL="457200" indent="-457200">
              <a:buFont typeface="+mj-lt"/>
              <a:buAutoNum type="arabicPeriod"/>
            </a:pPr>
            <a:r>
              <a:rPr lang="en-US" dirty="0"/>
              <a:t>Precision vs. Recall Analysis Precision (76.83%) and Recall (76.34%) are very close, indicating: The model accurately identifies true positives with minimal false positives. It generalizes well to unseen data, with a good balance between sensitivity and specificity. This reflects consistency in model predictions, with no significant bias towards either precision or recall.</a:t>
            </a:r>
          </a:p>
          <a:p>
            <a:pPr marL="457200" indent="-457200">
              <a:buFont typeface="+mj-lt"/>
              <a:buAutoNum type="arabicPeriod"/>
            </a:pPr>
            <a:r>
              <a:rPr lang="en-US" dirty="0"/>
              <a:t>Outstanding AUC Performance The AUC of 98.01% is exceptional, demonstrating: Excellent discriminatory power in distinguishing between classes. High sensitivity and specificity, meaning the model effectively ranks predictions. A high AUC combined with strong accuracy and F1-Score indicates the model: Is well-calibrated and confident in its predictions. Is reliable for decision-making, with low risk of misclassification.</a:t>
            </a:r>
          </a:p>
          <a:p>
            <a:pPr marL="457200" indent="-457200">
              <a:buFont typeface="+mj-lt"/>
              <a:buAutoNum type="arabicPeriod"/>
            </a:pPr>
            <a:r>
              <a:rPr lang="en-US" dirty="0"/>
              <a:t>Insights and Potential Strengths The consistency across all metrics suggests: The model effectively learns complex patterns without overfitting. It handles class imbalance well, maintaining high recall and precision. The model is robust and adaptable, likely due to the regularization techniques in </a:t>
            </a:r>
            <a:r>
              <a:rPr lang="en-US" dirty="0" err="1"/>
              <a:t>XGBoost</a:t>
            </a:r>
            <a:r>
              <a:rPr lang="en-US" dirty="0"/>
              <a:t>. The high AUC with balanced F1-Score implies that the decision thresholds are well-optimized.</a:t>
            </a:r>
          </a:p>
          <a:p>
            <a:pPr marL="457200" indent="-457200">
              <a:buFont typeface="+mj-lt"/>
              <a:buAutoNum type="arabicPeriod"/>
            </a:pPr>
            <a:r>
              <a:rPr lang="en-US" dirty="0"/>
              <a:t>Comparison with Other Models Compared to Decision Trees and Random Forests, this </a:t>
            </a:r>
            <a:r>
              <a:rPr lang="en-US" dirty="0" err="1"/>
              <a:t>XGBoost</a:t>
            </a:r>
            <a:r>
              <a:rPr lang="en-US" dirty="0"/>
              <a:t> model: Outperforms in accuracy, precision, recall, and F1-Score, showing better generalization. Excels in AUC (98.01%), proving better discriminatory power. Balances precision and recall better, reducing the risk of overfitting or underfitting.</a:t>
            </a:r>
          </a:p>
        </p:txBody>
      </p:sp>
    </p:spTree>
    <p:extLst>
      <p:ext uri="{BB962C8B-B14F-4D97-AF65-F5344CB8AC3E}">
        <p14:creationId xmlns:p14="http://schemas.microsoft.com/office/powerpoint/2010/main" val="3558961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E67F-98C6-4D6E-91E7-8BD072C6CE1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3CBA639-A585-48ED-AD83-59864632B682}"/>
              </a:ext>
            </a:extLst>
          </p:cNvPr>
          <p:cNvSpPr>
            <a:spLocks noGrp="1"/>
          </p:cNvSpPr>
          <p:nvPr>
            <p:ph idx="1"/>
          </p:nvPr>
        </p:nvSpPr>
        <p:spPr>
          <a:xfrm>
            <a:off x="484632" y="1801368"/>
            <a:ext cx="10058400" cy="4050792"/>
          </a:xfrm>
        </p:spPr>
        <p:txBody>
          <a:bodyPr>
            <a:normAutofit/>
          </a:bodyPr>
          <a:lstStyle/>
          <a:p>
            <a:pPr marL="0" indent="0">
              <a:buNone/>
            </a:pPr>
            <a:r>
              <a:rPr lang="en-US" b="1" dirty="0"/>
              <a:t> Conclusions Related to Business Questions</a:t>
            </a:r>
            <a:r>
              <a:rPr lang="en-US" dirty="0"/>
              <a:t>:</a:t>
            </a:r>
          </a:p>
          <a:p>
            <a:r>
              <a:rPr lang="en-US" dirty="0"/>
              <a:t>1.  The most common primary contributory causes identified were:</a:t>
            </a:r>
          </a:p>
          <a:p>
            <a:pPr lvl="1"/>
            <a:r>
              <a:rPr lang="en-US" dirty="0"/>
              <a:t>    1. Failing to yield the right-of-way</a:t>
            </a:r>
          </a:p>
          <a:p>
            <a:pPr lvl="1"/>
            <a:r>
              <a:rPr lang="en-US" dirty="0"/>
              <a:t>    2. Following too closely</a:t>
            </a:r>
          </a:p>
          <a:p>
            <a:pPr lvl="1"/>
            <a:r>
              <a:rPr lang="en-US" dirty="0"/>
              <a:t>    3. Disregarding traffic signals</a:t>
            </a:r>
          </a:p>
          <a:p>
            <a:pPr lvl="1"/>
            <a:r>
              <a:rPr lang="en-US" dirty="0"/>
              <a:t>    4. Improper overtaking/passing</a:t>
            </a:r>
          </a:p>
          <a:p>
            <a:r>
              <a:rPr lang="en-US" dirty="0"/>
              <a:t>2. How do road and weather conditions impact the likelihood of different accident causes?</a:t>
            </a:r>
          </a:p>
          <a:p>
            <a:pPr lvl="1"/>
            <a:r>
              <a:rPr lang="en-US" dirty="0"/>
              <a:t>We observe increased accidents </a:t>
            </a:r>
            <a:r>
              <a:rPr lang="en-US" dirty="0" err="1"/>
              <a:t>occurence</a:t>
            </a:r>
            <a:r>
              <a:rPr lang="en-US" dirty="0"/>
              <a:t> over </a:t>
            </a:r>
            <a:r>
              <a:rPr lang="en-US" dirty="0" err="1"/>
              <a:t>claer</a:t>
            </a:r>
            <a:r>
              <a:rPr lang="en-US" dirty="0"/>
              <a:t> weather and dry roads meaning people take advantage of good weather to drive carelessly.</a:t>
            </a:r>
          </a:p>
          <a:p>
            <a:endParaRPr lang="en-US" dirty="0"/>
          </a:p>
        </p:txBody>
      </p:sp>
    </p:spTree>
    <p:extLst>
      <p:ext uri="{BB962C8B-B14F-4D97-AF65-F5344CB8AC3E}">
        <p14:creationId xmlns:p14="http://schemas.microsoft.com/office/powerpoint/2010/main" val="1304990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E67F-98C6-4D6E-91E7-8BD072C6CE1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3CBA639-A585-48ED-AD83-59864632B682}"/>
              </a:ext>
            </a:extLst>
          </p:cNvPr>
          <p:cNvSpPr>
            <a:spLocks noGrp="1"/>
          </p:cNvSpPr>
          <p:nvPr>
            <p:ph idx="1"/>
          </p:nvPr>
        </p:nvSpPr>
        <p:spPr/>
        <p:txBody>
          <a:bodyPr>
            <a:normAutofit/>
          </a:bodyPr>
          <a:lstStyle/>
          <a:p>
            <a:endParaRPr lang="en-US" dirty="0"/>
          </a:p>
          <a:p>
            <a:r>
              <a:rPr lang="en-US" dirty="0"/>
              <a:t>3.  Which car models are most prone to accidents.</a:t>
            </a:r>
          </a:p>
          <a:p>
            <a:pPr lvl="1"/>
            <a:r>
              <a:rPr lang="en-US" dirty="0"/>
              <a:t>We can see 60% of the top ten vehicles most prone to accidents are Japanese companies vehicles. These vehicles are also the budget friendly vehicles.</a:t>
            </a:r>
          </a:p>
          <a:p>
            <a:endParaRPr lang="en-US" dirty="0"/>
          </a:p>
          <a:p>
            <a:r>
              <a:rPr lang="en-US" dirty="0"/>
              <a:t>4.  Best model for primary crash cause.</a:t>
            </a:r>
          </a:p>
          <a:p>
            <a:pPr lvl="1"/>
            <a:r>
              <a:rPr lang="en-US" dirty="0" err="1"/>
              <a:t>XGBoost</a:t>
            </a:r>
            <a:r>
              <a:rPr lang="en-US" dirty="0"/>
              <a:t> and Decision Trees were the primary models tested for predicting the primary contributory cause of accidents. </a:t>
            </a:r>
            <a:r>
              <a:rPr lang="en-US" dirty="0" err="1"/>
              <a:t>XGBoost</a:t>
            </a:r>
            <a:r>
              <a:rPr lang="en-US" dirty="0"/>
              <a:t> outperformed Decision Trees in terms of accuracy, precision, recall, and AUC, indicating its superior ability to handle complex, non-linear relationships in the dataset.</a:t>
            </a:r>
          </a:p>
        </p:txBody>
      </p:sp>
    </p:spTree>
    <p:extLst>
      <p:ext uri="{BB962C8B-B14F-4D97-AF65-F5344CB8AC3E}">
        <p14:creationId xmlns:p14="http://schemas.microsoft.com/office/powerpoint/2010/main" val="1815854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C931-8156-42DC-9D61-2BADDBE9EBAB}"/>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B24D71E3-6147-4244-98F3-E9DB61D04582}"/>
              </a:ext>
            </a:extLst>
          </p:cNvPr>
          <p:cNvSpPr>
            <a:spLocks noGrp="1"/>
          </p:cNvSpPr>
          <p:nvPr>
            <p:ph idx="1"/>
          </p:nvPr>
        </p:nvSpPr>
        <p:spPr/>
        <p:txBody>
          <a:bodyPr>
            <a:normAutofit fontScale="92500"/>
          </a:bodyPr>
          <a:lstStyle/>
          <a:p>
            <a:r>
              <a:rPr lang="en-US" dirty="0"/>
              <a:t>1.  Implement targeted public awareness campaigns focusing on right-of-way rules and safe following distances.</a:t>
            </a:r>
          </a:p>
          <a:p>
            <a:pPr lvl="1"/>
            <a:r>
              <a:rPr lang="en-US" dirty="0"/>
              <a:t>Increase enforcement at high-risk intersections and areas prone to signal violations.</a:t>
            </a:r>
          </a:p>
          <a:p>
            <a:pPr lvl="1"/>
            <a:r>
              <a:rPr lang="en-US" dirty="0"/>
              <a:t>Enhance road design (e.g., better signage, dedicated turn lanes) to minimize overtaking risks.</a:t>
            </a:r>
          </a:p>
          <a:p>
            <a:pPr lvl="1"/>
            <a:r>
              <a:rPr lang="en-US" dirty="0"/>
              <a:t>When and where do most accidents occur, and how can resources be allocated effectively?</a:t>
            </a:r>
          </a:p>
          <a:p>
            <a:endParaRPr lang="en-US" dirty="0"/>
          </a:p>
          <a:p>
            <a:r>
              <a:rPr lang="en-US" dirty="0"/>
              <a:t>2.  Implement targeted public awareness campaigns focusing on educating drivers about right-of-way rules, safe following distances, and the importance of obeying traffic signals.</a:t>
            </a:r>
          </a:p>
          <a:p>
            <a:pPr lvl="1"/>
            <a:r>
              <a:rPr lang="en-US" dirty="0"/>
              <a:t>Enhance law enforcement at high-risk intersections and areas prone to signal violations and improper overtaking.</a:t>
            </a:r>
          </a:p>
          <a:p>
            <a:pPr lvl="1"/>
            <a:r>
              <a:rPr lang="en-US" dirty="0"/>
              <a:t>Introduce driver training programs emphasizing defensive driving techniques to reduce tailgating and aggressive driving behaviors.</a:t>
            </a:r>
          </a:p>
        </p:txBody>
      </p:sp>
    </p:spTree>
    <p:extLst>
      <p:ext uri="{BB962C8B-B14F-4D97-AF65-F5344CB8AC3E}">
        <p14:creationId xmlns:p14="http://schemas.microsoft.com/office/powerpoint/2010/main" val="898763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C931-8156-42DC-9D61-2BADDBE9EBAB}"/>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B24D71E3-6147-4244-98F3-E9DB61D04582}"/>
              </a:ext>
            </a:extLst>
          </p:cNvPr>
          <p:cNvSpPr>
            <a:spLocks noGrp="1"/>
          </p:cNvSpPr>
          <p:nvPr>
            <p:ph idx="1"/>
          </p:nvPr>
        </p:nvSpPr>
        <p:spPr/>
        <p:txBody>
          <a:bodyPr>
            <a:normAutofit/>
          </a:bodyPr>
          <a:lstStyle/>
          <a:p>
            <a:r>
              <a:rPr lang="en-US" dirty="0"/>
              <a:t>3.  Launch awareness initiatives that emphasize the importance of safe driving practices even in clear weather and dry road conditions.</a:t>
            </a:r>
          </a:p>
          <a:p>
            <a:pPr lvl="1"/>
            <a:r>
              <a:rPr lang="en-US" dirty="0"/>
              <a:t>Deploy speed monitoring and enforcement systems in areas with high accident rates during good weather conditions to discourage reckless driving.</a:t>
            </a:r>
          </a:p>
          <a:p>
            <a:pPr lvl="1"/>
            <a:r>
              <a:rPr lang="en-US" dirty="0"/>
              <a:t>Introduce variable speed limits that adjust based on traffic density and time of day to manage speeding during optimal weather conditions.</a:t>
            </a:r>
          </a:p>
          <a:p>
            <a:endParaRPr lang="en-US" dirty="0"/>
          </a:p>
          <a:p>
            <a:r>
              <a:rPr lang="en-US" dirty="0"/>
              <a:t>4.  Collaborate with automotive manufacturers to enhance safety features in budget-friendly vehicles, especially those prone to accidents.</a:t>
            </a:r>
          </a:p>
          <a:p>
            <a:pPr lvl="1"/>
            <a:r>
              <a:rPr lang="en-US" dirty="0"/>
              <a:t>Encourage the adoption of Advanced Driver Assistance Systems (ADAS) in popular Japanese models, such as automatic emergency braking and lane-keeping assistance.</a:t>
            </a:r>
          </a:p>
          <a:p>
            <a:pPr lvl="1"/>
            <a:r>
              <a:rPr lang="en-US" dirty="0"/>
              <a:t>Educate consumers on vehicle safety ratings and promote safer driving behaviors regardless of the vehicle's cost or brand.</a:t>
            </a:r>
          </a:p>
        </p:txBody>
      </p:sp>
    </p:spTree>
    <p:extLst>
      <p:ext uri="{BB962C8B-B14F-4D97-AF65-F5344CB8AC3E}">
        <p14:creationId xmlns:p14="http://schemas.microsoft.com/office/powerpoint/2010/main" val="4177260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C931-8156-42DC-9D61-2BADDBE9EBAB}"/>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B24D71E3-6147-4244-98F3-E9DB61D04582}"/>
              </a:ext>
            </a:extLst>
          </p:cNvPr>
          <p:cNvSpPr>
            <a:spLocks noGrp="1"/>
          </p:cNvSpPr>
          <p:nvPr>
            <p:ph idx="1"/>
          </p:nvPr>
        </p:nvSpPr>
        <p:spPr/>
        <p:txBody>
          <a:bodyPr>
            <a:normAutofit/>
          </a:bodyPr>
          <a:lstStyle/>
          <a:p>
            <a:r>
              <a:rPr lang="en-US" dirty="0"/>
              <a:t>5. Utilize the </a:t>
            </a:r>
            <a:r>
              <a:rPr lang="en-US" dirty="0" err="1"/>
              <a:t>XGBoost</a:t>
            </a:r>
            <a:r>
              <a:rPr lang="en-US" dirty="0"/>
              <a:t> model for real-time accident cause predictions due to its superior accuracy and ability to handle complex data relationships.</a:t>
            </a:r>
          </a:p>
          <a:p>
            <a:pPr lvl="1"/>
            <a:r>
              <a:rPr lang="en-US" dirty="0"/>
              <a:t>Integrate the model into traffic management systems to predict and mitigate high-risk scenarios in real-time.</a:t>
            </a:r>
          </a:p>
          <a:p>
            <a:pPr lvl="1"/>
            <a:r>
              <a:rPr lang="en-US" dirty="0"/>
              <a:t>Continuously update and retrain the model using new accident data to maintain its accuracy and relevance.</a:t>
            </a:r>
          </a:p>
          <a:p>
            <a:endParaRPr lang="en-US" dirty="0"/>
          </a:p>
          <a:p>
            <a:r>
              <a:rPr lang="en-US" dirty="0"/>
              <a:t>6. Increase road safety audits and implement infrastructure improvements at high-risk intersections and accident-prone areas.</a:t>
            </a:r>
          </a:p>
          <a:p>
            <a:pPr lvl="1"/>
            <a:r>
              <a:rPr lang="en-US" dirty="0"/>
              <a:t>Implement intelligent traffic signal controls in urban areas to optimize traffic flow and reduce collisions caused by traffic signal violations.</a:t>
            </a:r>
          </a:p>
          <a:p>
            <a:pPr lvl="1"/>
            <a:r>
              <a:rPr lang="en-US" dirty="0"/>
              <a:t>Enhance cross-industry collaboration between city planners, law enforcement, automotive manufacturers, and insurance companies to create holistic safety solutions.</a:t>
            </a:r>
          </a:p>
        </p:txBody>
      </p:sp>
    </p:spTree>
    <p:extLst>
      <p:ext uri="{BB962C8B-B14F-4D97-AF65-F5344CB8AC3E}">
        <p14:creationId xmlns:p14="http://schemas.microsoft.com/office/powerpoint/2010/main" val="2148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49096-F2A1-4672-9B14-BCF6B99A1309}"/>
              </a:ext>
            </a:extLst>
          </p:cNvPr>
          <p:cNvSpPr>
            <a:spLocks noGrp="1"/>
          </p:cNvSpPr>
          <p:nvPr>
            <p:ph type="title"/>
          </p:nvPr>
        </p:nvSpPr>
        <p:spPr>
          <a:xfrm>
            <a:off x="427348" y="277242"/>
            <a:ext cx="10289451" cy="5210573"/>
          </a:xfrm>
        </p:spPr>
        <p:txBody>
          <a:bodyPr>
            <a:normAutofit/>
          </a:bodyPr>
          <a:lstStyle/>
          <a:p>
            <a:pPr algn="ctr"/>
            <a:r>
              <a:rPr lang="en-US" sz="20000" dirty="0"/>
              <a:t>Q&amp;A</a:t>
            </a:r>
          </a:p>
        </p:txBody>
      </p:sp>
      <p:sp>
        <p:nvSpPr>
          <p:cNvPr id="3" name="Content Placeholder 2">
            <a:extLst>
              <a:ext uri="{FF2B5EF4-FFF2-40B4-BE49-F238E27FC236}">
                <a16:creationId xmlns:a16="http://schemas.microsoft.com/office/drawing/2014/main" id="{49AF783E-0113-47EC-87E0-2DE50646E00B}"/>
              </a:ext>
            </a:extLst>
          </p:cNvPr>
          <p:cNvSpPr>
            <a:spLocks noGrp="1"/>
          </p:cNvSpPr>
          <p:nvPr>
            <p:ph idx="1"/>
          </p:nvPr>
        </p:nvSpPr>
        <p:spPr>
          <a:xfrm flipV="1">
            <a:off x="11254127" y="6812281"/>
            <a:ext cx="937873" cy="45719"/>
          </a:xfrm>
        </p:spPr>
        <p:txBody>
          <a:bodyPr>
            <a:normAutofit fontScale="25000" lnSpcReduction="20000"/>
          </a:bodyPr>
          <a:lstStyle/>
          <a:p>
            <a:endParaRPr lang="en-US" dirty="0"/>
          </a:p>
        </p:txBody>
      </p:sp>
    </p:spTree>
    <p:extLst>
      <p:ext uri="{BB962C8B-B14F-4D97-AF65-F5344CB8AC3E}">
        <p14:creationId xmlns:p14="http://schemas.microsoft.com/office/powerpoint/2010/main" val="3082902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F11B-4574-4404-97A9-96B80E7D0594}"/>
              </a:ext>
            </a:extLst>
          </p:cNvPr>
          <p:cNvSpPr>
            <a:spLocks noGrp="1"/>
          </p:cNvSpPr>
          <p:nvPr>
            <p:ph type="title"/>
          </p:nvPr>
        </p:nvSpPr>
        <p:spPr>
          <a:xfrm>
            <a:off x="1069848" y="484632"/>
            <a:ext cx="10058400" cy="952282"/>
          </a:xfrm>
        </p:spPr>
        <p:txBody>
          <a:bodyPr>
            <a:normAutofit/>
          </a:bodyPr>
          <a:lstStyle/>
          <a:p>
            <a:r>
              <a:rPr lang="en-US" dirty="0"/>
              <a:t>Overview</a:t>
            </a:r>
          </a:p>
        </p:txBody>
      </p:sp>
      <p:sp>
        <p:nvSpPr>
          <p:cNvPr id="3" name="Content Placeholder 2">
            <a:extLst>
              <a:ext uri="{FF2B5EF4-FFF2-40B4-BE49-F238E27FC236}">
                <a16:creationId xmlns:a16="http://schemas.microsoft.com/office/drawing/2014/main" id="{669052DF-A99F-4869-93F6-CC34A50B1CEB}"/>
              </a:ext>
            </a:extLst>
          </p:cNvPr>
          <p:cNvSpPr>
            <a:spLocks noGrp="1"/>
          </p:cNvSpPr>
          <p:nvPr>
            <p:ph idx="1"/>
          </p:nvPr>
        </p:nvSpPr>
        <p:spPr>
          <a:xfrm>
            <a:off x="1069848" y="1436914"/>
            <a:ext cx="10058400" cy="4936454"/>
          </a:xfrm>
        </p:spPr>
        <p:txBody>
          <a:bodyPr>
            <a:normAutofit/>
          </a:bodyPr>
          <a:lstStyle/>
          <a:p>
            <a:r>
              <a:rPr lang="en-US" sz="2800" dirty="0"/>
              <a:t>Car accidents are complex events influenced by multiple factors, including vehicle characteristics, occupant details, road conditions, and weather. Understanding the primary contributory cause of an accident can help authorities implement better safety measures, reduce accident rates, and save lives.</a:t>
            </a:r>
          </a:p>
          <a:p>
            <a:r>
              <a:rPr lang="en-US" sz="2800" dirty="0"/>
              <a:t>The objective of this project is to develop a predictive model that accurately identifies the primary contributory cause of a car accident.</a:t>
            </a:r>
          </a:p>
        </p:txBody>
      </p:sp>
    </p:spTree>
    <p:extLst>
      <p:ext uri="{BB962C8B-B14F-4D97-AF65-F5344CB8AC3E}">
        <p14:creationId xmlns:p14="http://schemas.microsoft.com/office/powerpoint/2010/main" val="541620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69F08-9151-4269-9225-5DFEC73AEF72}"/>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70D1A59F-8396-47B6-90EA-881CF20D1E9F}"/>
              </a:ext>
            </a:extLst>
          </p:cNvPr>
          <p:cNvSpPr>
            <a:spLocks noGrp="1"/>
          </p:cNvSpPr>
          <p:nvPr>
            <p:ph idx="1"/>
          </p:nvPr>
        </p:nvSpPr>
        <p:spPr>
          <a:xfrm>
            <a:off x="1069848" y="2944368"/>
            <a:ext cx="10058400" cy="2203704"/>
          </a:xfrm>
        </p:spPr>
        <p:txBody>
          <a:bodyPr>
            <a:noAutofit/>
          </a:bodyPr>
          <a:lstStyle/>
          <a:p>
            <a:r>
              <a:rPr lang="en-US" sz="3600" dirty="0"/>
              <a:t>Email: </a:t>
            </a:r>
            <a:r>
              <a:rPr lang="en-US" sz="3600" dirty="0">
                <a:hlinkClick r:id="rId3"/>
              </a:rPr>
              <a:t>amanimkaya@students.moringaschool.com</a:t>
            </a:r>
            <a:endParaRPr lang="en-US" sz="3600" dirty="0"/>
          </a:p>
          <a:p>
            <a:r>
              <a:rPr lang="en-US" sz="3600" dirty="0"/>
              <a:t>LINKEDIN: </a:t>
            </a:r>
            <a:r>
              <a:rPr lang="en-US" sz="3600" dirty="0">
                <a:hlinkClick r:id="rId4"/>
              </a:rPr>
              <a:t>www.linkedin.com/in/amani-mkaya</a:t>
            </a:r>
            <a:endParaRPr lang="en-US" sz="3600" dirty="0"/>
          </a:p>
        </p:txBody>
      </p:sp>
    </p:spTree>
    <p:extLst>
      <p:ext uri="{BB962C8B-B14F-4D97-AF65-F5344CB8AC3E}">
        <p14:creationId xmlns:p14="http://schemas.microsoft.com/office/powerpoint/2010/main" val="31427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81B05-DD43-4CDD-86CD-C5C1B7676A47}"/>
              </a:ext>
            </a:extLst>
          </p:cNvPr>
          <p:cNvSpPr>
            <a:spLocks noGrp="1"/>
          </p:cNvSpPr>
          <p:nvPr>
            <p:ph type="title"/>
          </p:nvPr>
        </p:nvSpPr>
        <p:spPr>
          <a:xfrm>
            <a:off x="1069848" y="484632"/>
            <a:ext cx="10058400" cy="1844911"/>
          </a:xfrm>
        </p:spPr>
        <p:txBody>
          <a:bodyPr>
            <a:normAutofit/>
          </a:bodyPr>
          <a:lstStyle/>
          <a:p>
            <a:r>
              <a:rPr lang="en-US" sz="8000" dirty="0"/>
              <a:t>MAIN OBJECTIVE</a:t>
            </a:r>
          </a:p>
        </p:txBody>
      </p:sp>
      <p:sp>
        <p:nvSpPr>
          <p:cNvPr id="3" name="Content Placeholder 2">
            <a:extLst>
              <a:ext uri="{FF2B5EF4-FFF2-40B4-BE49-F238E27FC236}">
                <a16:creationId xmlns:a16="http://schemas.microsoft.com/office/drawing/2014/main" id="{2DD83543-68F0-4C9F-B676-F80F57591D6C}"/>
              </a:ext>
            </a:extLst>
          </p:cNvPr>
          <p:cNvSpPr>
            <a:spLocks noGrp="1"/>
          </p:cNvSpPr>
          <p:nvPr>
            <p:ph idx="1"/>
          </p:nvPr>
        </p:nvSpPr>
        <p:spPr>
          <a:xfrm>
            <a:off x="1069847" y="2612572"/>
            <a:ext cx="10229523" cy="2895600"/>
          </a:xfrm>
        </p:spPr>
        <p:txBody>
          <a:bodyPr>
            <a:normAutofit/>
          </a:bodyPr>
          <a:lstStyle/>
          <a:p>
            <a:r>
              <a:rPr lang="en-US" sz="4000" dirty="0"/>
              <a:t>Predict the primary contributory cause of a car accident, given information about the car, the people in the car, the road and weather conditions.</a:t>
            </a:r>
          </a:p>
        </p:txBody>
      </p:sp>
    </p:spTree>
    <p:extLst>
      <p:ext uri="{BB962C8B-B14F-4D97-AF65-F5344CB8AC3E}">
        <p14:creationId xmlns:p14="http://schemas.microsoft.com/office/powerpoint/2010/main" val="200949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B698-462E-4E25-9A1F-0C6E559AA2C4}"/>
              </a:ext>
            </a:extLst>
          </p:cNvPr>
          <p:cNvSpPr>
            <a:spLocks noGrp="1"/>
          </p:cNvSpPr>
          <p:nvPr>
            <p:ph type="title"/>
          </p:nvPr>
        </p:nvSpPr>
        <p:spPr>
          <a:xfrm>
            <a:off x="1069848" y="484632"/>
            <a:ext cx="10058400" cy="1082911"/>
          </a:xfrm>
        </p:spPr>
        <p:txBody>
          <a:bodyPr/>
          <a:lstStyle/>
          <a:p>
            <a:r>
              <a:rPr lang="en-US" dirty="0"/>
              <a:t>KEY BUSINESS QUESTIONS</a:t>
            </a:r>
          </a:p>
        </p:txBody>
      </p:sp>
      <p:sp>
        <p:nvSpPr>
          <p:cNvPr id="3" name="Content Placeholder 2">
            <a:extLst>
              <a:ext uri="{FF2B5EF4-FFF2-40B4-BE49-F238E27FC236}">
                <a16:creationId xmlns:a16="http://schemas.microsoft.com/office/drawing/2014/main" id="{6AA19236-96AF-4924-8E5E-1A4191778BD0}"/>
              </a:ext>
            </a:extLst>
          </p:cNvPr>
          <p:cNvSpPr>
            <a:spLocks noGrp="1"/>
          </p:cNvSpPr>
          <p:nvPr>
            <p:ph idx="1"/>
          </p:nvPr>
        </p:nvSpPr>
        <p:spPr>
          <a:xfrm>
            <a:off x="1069847" y="1567543"/>
            <a:ext cx="10229523" cy="4805825"/>
          </a:xfrm>
        </p:spPr>
        <p:txBody>
          <a:bodyPr/>
          <a:lstStyle/>
          <a:p>
            <a:pPr marL="457200" indent="-457200">
              <a:buFont typeface="+mj-lt"/>
              <a:buAutoNum type="arabicPeriod"/>
            </a:pPr>
            <a:r>
              <a:rPr lang="en-US" dirty="0"/>
              <a:t>What are the most common contributory causes of car accidents?</a:t>
            </a:r>
          </a:p>
          <a:p>
            <a:pPr marL="457200" indent="-457200">
              <a:buFont typeface="+mj-lt"/>
              <a:buAutoNum type="arabicPeriod"/>
            </a:pPr>
            <a:r>
              <a:rPr lang="en-US" dirty="0"/>
              <a:t>How do road and weather conditions impact the likelihood of different accident causes?</a:t>
            </a:r>
          </a:p>
          <a:p>
            <a:pPr marL="457200" indent="-457200">
              <a:buFont typeface="+mj-lt"/>
              <a:buAutoNum type="arabicPeriod"/>
            </a:pPr>
            <a:r>
              <a:rPr lang="en-US" dirty="0"/>
              <a:t>Do certain car models or vehicle types have a higher risk of specific accident causes?</a:t>
            </a:r>
          </a:p>
          <a:p>
            <a:pPr marL="457200" indent="-457200">
              <a:buFont typeface="+mj-lt"/>
              <a:buAutoNum type="arabicPeriod"/>
            </a:pPr>
            <a:r>
              <a:rPr lang="en-US" dirty="0"/>
              <a:t>Is blood alcohol content a major factor in accident </a:t>
            </a:r>
            <a:r>
              <a:rPr lang="en-US" dirty="0" err="1"/>
              <a:t>occurence</a:t>
            </a:r>
            <a:r>
              <a:rPr lang="en-US" dirty="0"/>
              <a:t>?</a:t>
            </a:r>
          </a:p>
          <a:p>
            <a:pPr marL="457200" indent="-457200">
              <a:buFont typeface="+mj-lt"/>
              <a:buAutoNum type="arabicPeriod"/>
            </a:pPr>
            <a:r>
              <a:rPr lang="en-US" dirty="0"/>
              <a:t>How do the above factors correlate with accident causes?</a:t>
            </a:r>
          </a:p>
          <a:p>
            <a:pPr marL="457200" indent="-457200">
              <a:buFont typeface="+mj-lt"/>
              <a:buAutoNum type="arabicPeriod"/>
            </a:pPr>
            <a:r>
              <a:rPr lang="en-US" dirty="0"/>
              <a:t>What machine learning techniques are most effective for accident cause prediction?</a:t>
            </a:r>
          </a:p>
        </p:txBody>
      </p:sp>
    </p:spTree>
    <p:extLst>
      <p:ext uri="{BB962C8B-B14F-4D97-AF65-F5344CB8AC3E}">
        <p14:creationId xmlns:p14="http://schemas.microsoft.com/office/powerpoint/2010/main" val="232899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7C1F-6E97-445F-9361-CCCE1DD93112}"/>
              </a:ext>
            </a:extLst>
          </p:cNvPr>
          <p:cNvSpPr>
            <a:spLocks noGrp="1"/>
          </p:cNvSpPr>
          <p:nvPr>
            <p:ph type="title"/>
          </p:nvPr>
        </p:nvSpPr>
        <p:spPr>
          <a:xfrm>
            <a:off x="1069848" y="484632"/>
            <a:ext cx="10058400" cy="1474797"/>
          </a:xfrm>
        </p:spPr>
        <p:txBody>
          <a:bodyPr>
            <a:normAutofit/>
          </a:bodyPr>
          <a:lstStyle/>
          <a:p>
            <a:r>
              <a:rPr lang="en-US" sz="7200" dirty="0"/>
              <a:t>DATA SOURCE</a:t>
            </a:r>
          </a:p>
        </p:txBody>
      </p:sp>
      <p:sp>
        <p:nvSpPr>
          <p:cNvPr id="3" name="Content Placeholder 2">
            <a:extLst>
              <a:ext uri="{FF2B5EF4-FFF2-40B4-BE49-F238E27FC236}">
                <a16:creationId xmlns:a16="http://schemas.microsoft.com/office/drawing/2014/main" id="{BF3ECA8D-50E2-40ED-B74F-5DDED098FCD1}"/>
              </a:ext>
            </a:extLst>
          </p:cNvPr>
          <p:cNvSpPr>
            <a:spLocks noGrp="1"/>
          </p:cNvSpPr>
          <p:nvPr>
            <p:ph idx="1"/>
          </p:nvPr>
        </p:nvSpPr>
        <p:spPr/>
        <p:txBody>
          <a:bodyPr>
            <a:normAutofit/>
          </a:bodyPr>
          <a:lstStyle/>
          <a:p>
            <a:r>
              <a:rPr lang="en-US" sz="3200" dirty="0"/>
              <a:t>The data was obtained from </a:t>
            </a:r>
            <a:r>
              <a:rPr lang="en-US" sz="3200" dirty="0">
                <a:hlinkClick r:id="rId3"/>
              </a:rPr>
              <a:t>Chicago Data </a:t>
            </a:r>
            <a:r>
              <a:rPr lang="pt-BR" sz="3200" dirty="0">
                <a:hlinkClick r:id="rId3"/>
              </a:rPr>
              <a:t>Portal </a:t>
            </a:r>
            <a:endParaRPr lang="pt-BR" sz="3200" dirty="0"/>
          </a:p>
          <a:p>
            <a:r>
              <a:rPr lang="en-US" sz="3200" dirty="0"/>
              <a:t>Data used are:</a:t>
            </a:r>
          </a:p>
          <a:p>
            <a:pPr marL="731520" lvl="1" indent="-457200">
              <a:buFont typeface="+mj-lt"/>
              <a:buAutoNum type="arabicPeriod"/>
            </a:pPr>
            <a:r>
              <a:rPr lang="en-US" sz="3200" dirty="0"/>
              <a:t>Traffic crashes- Crashes.</a:t>
            </a:r>
          </a:p>
          <a:p>
            <a:pPr marL="731520" lvl="1" indent="-457200">
              <a:buFont typeface="+mj-lt"/>
              <a:buAutoNum type="arabicPeriod"/>
            </a:pPr>
            <a:r>
              <a:rPr lang="en-US" sz="3200" dirty="0"/>
              <a:t>Traffic Crashes - Vehicles.</a:t>
            </a:r>
          </a:p>
          <a:p>
            <a:pPr marL="731520" lvl="1" indent="-457200">
              <a:buFont typeface="+mj-lt"/>
              <a:buAutoNum type="arabicPeriod"/>
            </a:pPr>
            <a:r>
              <a:rPr lang="en-US" sz="3200" dirty="0"/>
              <a:t>Traffic Crashes - People.</a:t>
            </a:r>
          </a:p>
        </p:txBody>
      </p:sp>
    </p:spTree>
    <p:extLst>
      <p:ext uri="{BB962C8B-B14F-4D97-AF65-F5344CB8AC3E}">
        <p14:creationId xmlns:p14="http://schemas.microsoft.com/office/powerpoint/2010/main" val="1451042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395F0C-3754-4696-A65B-39369C522BE4}"/>
              </a:ext>
            </a:extLst>
          </p:cNvPr>
          <p:cNvSpPr>
            <a:spLocks noGrp="1"/>
          </p:cNvSpPr>
          <p:nvPr>
            <p:ph idx="1"/>
          </p:nvPr>
        </p:nvSpPr>
        <p:spPr>
          <a:xfrm>
            <a:off x="1069847" y="1436914"/>
            <a:ext cx="10058527" cy="5421085"/>
          </a:xfrm>
        </p:spPr>
        <p:txBody>
          <a:bodyPr>
            <a:normAutofit fontScale="92500"/>
          </a:bodyPr>
          <a:lstStyle/>
          <a:p>
            <a:pPr marL="457200" indent="-457200">
              <a:lnSpc>
                <a:spcPct val="200000"/>
              </a:lnSpc>
              <a:buAutoNum type="arabicPeriod"/>
            </a:pPr>
            <a:r>
              <a:rPr lang="en-US" dirty="0"/>
              <a:t>DATA EXPLORATION - Looking into the data to understand the structure before </a:t>
            </a:r>
            <a:r>
              <a:rPr lang="en-US" sz="2200" dirty="0"/>
              <a:t>cleaning and analysis.</a:t>
            </a:r>
          </a:p>
          <a:p>
            <a:pPr marL="457200" indent="-457200">
              <a:lnSpc>
                <a:spcPct val="200000"/>
              </a:lnSpc>
              <a:buAutoNum type="arabicPeriod"/>
            </a:pPr>
            <a:r>
              <a:rPr lang="en-US" sz="2200" dirty="0"/>
              <a:t>DATA PREPARATION - Involves cleaning, transforming, and organizing raw data into a usable format for analysis or model building.</a:t>
            </a:r>
          </a:p>
          <a:p>
            <a:pPr marL="457200" indent="-457200">
              <a:lnSpc>
                <a:spcPct val="200000"/>
              </a:lnSpc>
              <a:buAutoNum type="arabicPeriod"/>
            </a:pPr>
            <a:r>
              <a:rPr lang="en-US" sz="2200" dirty="0"/>
              <a:t>EXPLORATORY DATA ANALYSIS - The process of analyzing and visualizing the dataset to understand its structure, patterns, and relationships.</a:t>
            </a:r>
          </a:p>
          <a:p>
            <a:pPr marL="457200" indent="-457200">
              <a:lnSpc>
                <a:spcPct val="200000"/>
              </a:lnSpc>
              <a:buAutoNum type="arabicPeriod"/>
            </a:pPr>
            <a:r>
              <a:rPr lang="en-US" sz="2200" dirty="0"/>
              <a:t>MODELING -  Develop a mathematical or computational representation of the underlying patterns within the data</a:t>
            </a:r>
          </a:p>
          <a:p>
            <a:endParaRPr lang="en-US" dirty="0"/>
          </a:p>
        </p:txBody>
      </p:sp>
      <p:sp>
        <p:nvSpPr>
          <p:cNvPr id="4" name="Title 1">
            <a:extLst>
              <a:ext uri="{FF2B5EF4-FFF2-40B4-BE49-F238E27FC236}">
                <a16:creationId xmlns:a16="http://schemas.microsoft.com/office/drawing/2014/main" id="{F53474AC-5D45-4575-BA4D-E55EDE5B9668}"/>
              </a:ext>
            </a:extLst>
          </p:cNvPr>
          <p:cNvSpPr>
            <a:spLocks noGrp="1"/>
          </p:cNvSpPr>
          <p:nvPr>
            <p:ph type="title"/>
          </p:nvPr>
        </p:nvSpPr>
        <p:spPr>
          <a:xfrm>
            <a:off x="1069975" y="484189"/>
            <a:ext cx="10058400" cy="952726"/>
          </a:xfrm>
        </p:spPr>
        <p:txBody>
          <a:bodyPr anchor="b">
            <a:normAutofit/>
          </a:bodyPr>
          <a:lstStyle/>
          <a:p>
            <a:r>
              <a:rPr lang="en-US" sz="5400" dirty="0">
                <a:ea typeface="Calibri Light"/>
                <a:cs typeface="Calibri Light"/>
              </a:rPr>
              <a:t>Analysis and modeling Steps</a:t>
            </a:r>
            <a:endParaRPr lang="en-US" sz="5400" dirty="0"/>
          </a:p>
        </p:txBody>
      </p:sp>
    </p:spTree>
    <p:extLst>
      <p:ext uri="{BB962C8B-B14F-4D97-AF65-F5344CB8AC3E}">
        <p14:creationId xmlns:p14="http://schemas.microsoft.com/office/powerpoint/2010/main" val="277607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5DAD-96B2-49CA-97BE-678131440471}"/>
              </a:ext>
            </a:extLst>
          </p:cNvPr>
          <p:cNvSpPr>
            <a:spLocks noGrp="1"/>
          </p:cNvSpPr>
          <p:nvPr>
            <p:ph type="title"/>
          </p:nvPr>
        </p:nvSpPr>
        <p:spPr>
          <a:xfrm>
            <a:off x="785295" y="2125544"/>
            <a:ext cx="10621409" cy="2606911"/>
          </a:xfrm>
        </p:spPr>
        <p:txBody>
          <a:bodyPr/>
          <a:lstStyle/>
          <a:p>
            <a:pPr algn="ctr"/>
            <a:r>
              <a:rPr lang="en-US" dirty="0"/>
              <a:t>Observations and insights</a:t>
            </a:r>
          </a:p>
        </p:txBody>
      </p:sp>
      <p:sp>
        <p:nvSpPr>
          <p:cNvPr id="3" name="Content Placeholder 2">
            <a:extLst>
              <a:ext uri="{FF2B5EF4-FFF2-40B4-BE49-F238E27FC236}">
                <a16:creationId xmlns:a16="http://schemas.microsoft.com/office/drawing/2014/main" id="{27549ECD-DE1B-4E66-A08C-12A7066403C7}"/>
              </a:ext>
            </a:extLst>
          </p:cNvPr>
          <p:cNvSpPr>
            <a:spLocks noGrp="1"/>
          </p:cNvSpPr>
          <p:nvPr>
            <p:ph idx="1"/>
          </p:nvPr>
        </p:nvSpPr>
        <p:spPr>
          <a:xfrm>
            <a:off x="2419678" y="6935943"/>
            <a:ext cx="10058400" cy="1609344"/>
          </a:xfrm>
        </p:spPr>
        <p:txBody>
          <a:bodyPr/>
          <a:lstStyle/>
          <a:p>
            <a:pPr marL="0" indent="0">
              <a:buNone/>
            </a:pPr>
            <a:endParaRPr lang="en-US" dirty="0"/>
          </a:p>
        </p:txBody>
      </p:sp>
    </p:spTree>
    <p:extLst>
      <p:ext uri="{BB962C8B-B14F-4D97-AF65-F5344CB8AC3E}">
        <p14:creationId xmlns:p14="http://schemas.microsoft.com/office/powerpoint/2010/main" val="53051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25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EE072-3ACD-4FB7-A3A9-48596B78DF16}"/>
              </a:ext>
            </a:extLst>
          </p:cNvPr>
          <p:cNvSpPr>
            <a:spLocks noGrp="1"/>
          </p:cNvSpPr>
          <p:nvPr>
            <p:ph type="title"/>
          </p:nvPr>
        </p:nvSpPr>
        <p:spPr/>
        <p:txBody>
          <a:bodyPr/>
          <a:lstStyle/>
          <a:p>
            <a:r>
              <a:rPr lang="en-US" dirty="0"/>
              <a:t>The top 10 primary accident contributors</a:t>
            </a:r>
          </a:p>
        </p:txBody>
      </p:sp>
      <p:pic>
        <p:nvPicPr>
          <p:cNvPr id="5" name="Content Placeholder 4">
            <a:extLst>
              <a:ext uri="{FF2B5EF4-FFF2-40B4-BE49-F238E27FC236}">
                <a16:creationId xmlns:a16="http://schemas.microsoft.com/office/drawing/2014/main" id="{708BE7E1-9C7C-462E-87A1-29953F2A7F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695" y="2093976"/>
            <a:ext cx="7324627" cy="4723334"/>
          </a:xfrm>
        </p:spPr>
      </p:pic>
      <p:sp>
        <p:nvSpPr>
          <p:cNvPr id="6" name="TextBox 5">
            <a:extLst>
              <a:ext uri="{FF2B5EF4-FFF2-40B4-BE49-F238E27FC236}">
                <a16:creationId xmlns:a16="http://schemas.microsoft.com/office/drawing/2014/main" id="{5255D59D-D744-4DE6-8247-E0272924AE9E}"/>
              </a:ext>
            </a:extLst>
          </p:cNvPr>
          <p:cNvSpPr txBox="1"/>
          <p:nvPr/>
        </p:nvSpPr>
        <p:spPr>
          <a:xfrm>
            <a:off x="7576457" y="2481943"/>
            <a:ext cx="3545568" cy="3416320"/>
          </a:xfrm>
          <a:prstGeom prst="rect">
            <a:avLst/>
          </a:prstGeom>
          <a:noFill/>
        </p:spPr>
        <p:txBody>
          <a:bodyPr wrap="square" rtlCol="0">
            <a:spAutoFit/>
          </a:bodyPr>
          <a:lstStyle/>
          <a:p>
            <a:r>
              <a:rPr lang="en-US" b="1" dirty="0"/>
              <a:t>Insight</a:t>
            </a:r>
            <a:r>
              <a:rPr lang="en-US" dirty="0"/>
              <a:t>: Top 10 primary crash causes are:</a:t>
            </a:r>
          </a:p>
          <a:p>
            <a:r>
              <a:rPr lang="en-US" dirty="0"/>
              <a:t>1. Failing to yield right-of-way.</a:t>
            </a:r>
          </a:p>
          <a:p>
            <a:r>
              <a:rPr lang="en-US" dirty="0"/>
              <a:t>2. Following too closely.</a:t>
            </a:r>
          </a:p>
          <a:p>
            <a:r>
              <a:rPr lang="en-US" dirty="0"/>
              <a:t>3. Failing to reduce speed to avoid crash.</a:t>
            </a:r>
          </a:p>
          <a:p>
            <a:r>
              <a:rPr lang="en-US" dirty="0"/>
              <a:t>4. Improper overtaking.</a:t>
            </a:r>
          </a:p>
          <a:p>
            <a:r>
              <a:rPr lang="en-US" dirty="0"/>
              <a:t>5. Improper lane usage.</a:t>
            </a:r>
          </a:p>
          <a:p>
            <a:r>
              <a:rPr lang="en-US" dirty="0"/>
              <a:t>6. Improper turning.</a:t>
            </a:r>
          </a:p>
          <a:p>
            <a:r>
              <a:rPr lang="en-US" dirty="0"/>
              <a:t>7. Improper backing.</a:t>
            </a:r>
          </a:p>
          <a:p>
            <a:r>
              <a:rPr lang="en-US" dirty="0"/>
              <a:t>8. Driving skills.</a:t>
            </a:r>
          </a:p>
          <a:p>
            <a:r>
              <a:rPr lang="en-US" dirty="0"/>
              <a:t>9. Disregarding traffic signals</a:t>
            </a:r>
          </a:p>
        </p:txBody>
      </p:sp>
    </p:spTree>
    <p:extLst>
      <p:ext uri="{BB962C8B-B14F-4D97-AF65-F5344CB8AC3E}">
        <p14:creationId xmlns:p14="http://schemas.microsoft.com/office/powerpoint/2010/main" val="95662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795D-483D-4431-9E0C-11E3A423DFC8}"/>
              </a:ext>
            </a:extLst>
          </p:cNvPr>
          <p:cNvSpPr>
            <a:spLocks noGrp="1"/>
          </p:cNvSpPr>
          <p:nvPr>
            <p:ph type="title"/>
          </p:nvPr>
        </p:nvSpPr>
        <p:spPr/>
        <p:txBody>
          <a:bodyPr/>
          <a:lstStyle/>
          <a:p>
            <a:r>
              <a:rPr lang="en-US" dirty="0"/>
              <a:t>Top 10 causes against road surface condition.</a:t>
            </a:r>
          </a:p>
        </p:txBody>
      </p:sp>
      <p:pic>
        <p:nvPicPr>
          <p:cNvPr id="5" name="Content Placeholder 4">
            <a:extLst>
              <a:ext uri="{FF2B5EF4-FFF2-40B4-BE49-F238E27FC236}">
                <a16:creationId xmlns:a16="http://schemas.microsoft.com/office/drawing/2014/main" id="{2E02F120-312B-4E4F-9CC2-803ECC4013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9975" y="2241550"/>
            <a:ext cx="10058273" cy="3122302"/>
          </a:xfrm>
        </p:spPr>
      </p:pic>
      <p:sp>
        <p:nvSpPr>
          <p:cNvPr id="6" name="TextBox 5">
            <a:extLst>
              <a:ext uri="{FF2B5EF4-FFF2-40B4-BE49-F238E27FC236}">
                <a16:creationId xmlns:a16="http://schemas.microsoft.com/office/drawing/2014/main" id="{D6BFA61C-D55D-47A6-B5EE-1B8ACF46AEBD}"/>
              </a:ext>
            </a:extLst>
          </p:cNvPr>
          <p:cNvSpPr txBox="1"/>
          <p:nvPr/>
        </p:nvSpPr>
        <p:spPr>
          <a:xfrm>
            <a:off x="1069848" y="5627802"/>
            <a:ext cx="9987793" cy="369332"/>
          </a:xfrm>
          <a:prstGeom prst="rect">
            <a:avLst/>
          </a:prstGeom>
          <a:noFill/>
        </p:spPr>
        <p:txBody>
          <a:bodyPr wrap="square" rtlCol="0">
            <a:spAutoFit/>
          </a:bodyPr>
          <a:lstStyle/>
          <a:p>
            <a:r>
              <a:rPr lang="en-US" b="1" dirty="0"/>
              <a:t>INSIGHT</a:t>
            </a:r>
            <a:r>
              <a:rPr lang="en-US" dirty="0"/>
              <a:t>: Most accidents occur on dry roads.</a:t>
            </a:r>
          </a:p>
        </p:txBody>
      </p:sp>
    </p:spTree>
    <p:extLst>
      <p:ext uri="{BB962C8B-B14F-4D97-AF65-F5344CB8AC3E}">
        <p14:creationId xmlns:p14="http://schemas.microsoft.com/office/powerpoint/2010/main" val="2628861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336</TotalTime>
  <Words>1459</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Rockwell</vt:lpstr>
      <vt:lpstr>Rockwell Condensed</vt:lpstr>
      <vt:lpstr>Wingdings</vt:lpstr>
      <vt:lpstr>Wood Type</vt:lpstr>
      <vt:lpstr>MODELING THE PRIMARY ACCIDENT CAUSE IN CHICAGO</vt:lpstr>
      <vt:lpstr>Overview</vt:lpstr>
      <vt:lpstr>MAIN OBJECTIVE</vt:lpstr>
      <vt:lpstr>KEY BUSINESS QUESTIONS</vt:lpstr>
      <vt:lpstr>DATA SOURCE</vt:lpstr>
      <vt:lpstr>Analysis and modeling Steps</vt:lpstr>
      <vt:lpstr>Observations and insights</vt:lpstr>
      <vt:lpstr>The top 10 primary accident contributors</vt:lpstr>
      <vt:lpstr>Top 10 causes against road surface condition.</vt:lpstr>
      <vt:lpstr>Top 10 causes against Weather conditions.</vt:lpstr>
      <vt:lpstr>top 10 Vehicle make and model prone to accidents</vt:lpstr>
      <vt:lpstr>Best Models and metrics</vt:lpstr>
      <vt:lpstr>Model justification(XGBoost classifier)</vt:lpstr>
      <vt:lpstr>Conclusion</vt:lpstr>
      <vt:lpstr>Conclusion</vt:lpstr>
      <vt:lpstr>Recommendation</vt:lpstr>
      <vt:lpstr>Recommendation</vt:lpstr>
      <vt:lpstr>Recommendation</vt:lpstr>
      <vt:lpstr>Q&amp;A</vt:lpstr>
      <vt:lpstr>Contact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amah</dc:creator>
  <cp:lastModifiedBy>sam amah</cp:lastModifiedBy>
  <cp:revision>20</cp:revision>
  <cp:lastPrinted>2025-02-23T20:16:44Z</cp:lastPrinted>
  <dcterms:created xsi:type="dcterms:W3CDTF">2025-02-22T21:06:19Z</dcterms:created>
  <dcterms:modified xsi:type="dcterms:W3CDTF">2025-02-23T20:50:55Z</dcterms:modified>
</cp:coreProperties>
</file>