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38"/>
  </p:notesMasterIdLst>
  <p:handoutMasterIdLst>
    <p:handoutMasterId r:id="rId39"/>
  </p:handoutMasterIdLst>
  <p:sldIdLst>
    <p:sldId id="338" r:id="rId7"/>
    <p:sldId id="494" r:id="rId8"/>
    <p:sldId id="562" r:id="rId9"/>
    <p:sldId id="537" r:id="rId10"/>
    <p:sldId id="563" r:id="rId11"/>
    <p:sldId id="567" r:id="rId12"/>
    <p:sldId id="545" r:id="rId13"/>
    <p:sldId id="536" r:id="rId14"/>
    <p:sldId id="540" r:id="rId15"/>
    <p:sldId id="568" r:id="rId16"/>
    <p:sldId id="565" r:id="rId17"/>
    <p:sldId id="566" r:id="rId18"/>
    <p:sldId id="549" r:id="rId19"/>
    <p:sldId id="538" r:id="rId20"/>
    <p:sldId id="542" r:id="rId21"/>
    <p:sldId id="551" r:id="rId22"/>
    <p:sldId id="550" r:id="rId23"/>
    <p:sldId id="571" r:id="rId24"/>
    <p:sldId id="572" r:id="rId25"/>
    <p:sldId id="573" r:id="rId26"/>
    <p:sldId id="574" r:id="rId27"/>
    <p:sldId id="576" r:id="rId28"/>
    <p:sldId id="575" r:id="rId29"/>
    <p:sldId id="570" r:id="rId30"/>
    <p:sldId id="577" r:id="rId31"/>
    <p:sldId id="564" r:id="rId32"/>
    <p:sldId id="587" r:id="rId33"/>
    <p:sldId id="588" r:id="rId34"/>
    <p:sldId id="589" r:id="rId35"/>
    <p:sldId id="590" r:id="rId36"/>
    <p:sldId id="592" r:id="rId37"/>
  </p:sldIdLst>
  <p:sldSz cx="9144000" cy="6858000" type="screen4x3"/>
  <p:notesSz cx="9939338" cy="6807200"/>
  <p:custDataLst>
    <p:tags r:id="rId4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5250" autoAdjust="0"/>
  </p:normalViewPr>
  <p:slideViewPr>
    <p:cSldViewPr snapToObjects="1" showGuides="1">
      <p:cViewPr varScale="1">
        <p:scale>
          <a:sx n="73" d="100"/>
          <a:sy n="73" d="100"/>
        </p:scale>
        <p:origin x="924" y="4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7/10/2023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7/10/2023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3445955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extLst>
      <p:ext uri="{BB962C8B-B14F-4D97-AF65-F5344CB8AC3E}">
        <p14:creationId xmlns:p14="http://schemas.microsoft.com/office/powerpoint/2010/main" val="9975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371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267187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424998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139650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317808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127387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22</a:t>
            </a:fld>
            <a:endParaRPr lang="en-US" altLang="en-US">
              <a:solidFill>
                <a:srgbClr val="000000"/>
              </a:solidFill>
            </a:endParaRPr>
          </a:p>
        </p:txBody>
      </p:sp>
    </p:spTree>
    <p:extLst>
      <p:ext uri="{BB962C8B-B14F-4D97-AF65-F5344CB8AC3E}">
        <p14:creationId xmlns:p14="http://schemas.microsoft.com/office/powerpoint/2010/main" val="240092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295029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mailto:kemal@gmail.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mailto:john@gmail.co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49088"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US" dirty="0"/>
              <a:t>Design, Develop, Implement, Test &amp; Document Used Car Sales Portal Website</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72752"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99888"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04 April 2023</a:t>
            </a:r>
          </a:p>
          <a:p>
            <a:pPr>
              <a:lnSpc>
                <a:spcPts val="1800"/>
              </a:lnSpc>
              <a:spcBef>
                <a:spcPts val="200"/>
              </a:spcBef>
              <a:spcAft>
                <a:spcPts val="200"/>
              </a:spcAft>
              <a:defRPr/>
            </a:pPr>
            <a:r>
              <a:rPr lang="en-US" altLang="en-US" sz="1400" b="1" dirty="0">
                <a:latin typeface="+mn-lt"/>
              </a:rPr>
              <a:t>End Date		: 06 Mei 2023</a:t>
            </a:r>
          </a:p>
          <a:p>
            <a:pPr>
              <a:lnSpc>
                <a:spcPts val="1800"/>
              </a:lnSpc>
              <a:spcBef>
                <a:spcPts val="200"/>
              </a:spcBef>
              <a:spcAft>
                <a:spcPts val="200"/>
              </a:spcAft>
              <a:defRPr/>
            </a:pPr>
            <a:r>
              <a:rPr lang="en-US" altLang="en-US" sz="1400" b="1" dirty="0">
                <a:latin typeface="+mn-lt"/>
              </a:rPr>
              <a:t>Submission Date	: </a:t>
            </a:r>
            <a:r>
              <a:rPr lang="id-ID" altLang="en-US" sz="1400" b="1" dirty="0">
                <a:latin typeface="+mn-lt"/>
              </a:rPr>
              <a:t>10</a:t>
            </a:r>
            <a:r>
              <a:rPr lang="en-US" altLang="en-US" sz="1400" b="1" dirty="0">
                <a:latin typeface="+mn-lt"/>
              </a:rPr>
              <a:t>/05/2023</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03087"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US" sz="1400" dirty="0"/>
              <a:t>Application Development &amp; Process</a:t>
            </a: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280098"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Muhamad kemal</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a:t>
            </a:r>
            <a:r>
              <a:rPr lang="id-ID" altLang="en-US" sz="1400" b="1" dirty="0">
                <a:latin typeface="+mn-lt"/>
              </a:rPr>
              <a:t>bdse-0922-084</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cs typeface="Arial" panose="020B0604020202020204" pitchFamily="34" charset="0"/>
              </a:rPr>
              <a:t>Types of risks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a:solidFill>
                <a:schemeClr val="tx1"/>
              </a:solidFill>
            </a:endParaRPr>
          </a:p>
          <a:p>
            <a:pPr>
              <a:spcBef>
                <a:spcPts val="600"/>
              </a:spcBef>
              <a:spcAft>
                <a:spcPts val="600"/>
              </a:spcAft>
              <a:defRPr/>
            </a:pPr>
            <a:endParaRPr lang="en-SG">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a:solidFill>
                <a:schemeClr val="tx1"/>
              </a:solidFill>
            </a:endParaRPr>
          </a:p>
          <a:p>
            <a:pPr marL="285750" indent="-285750">
              <a:buFont typeface="Wingdings" panose="05000000000000000000" pitchFamily="2" charset="2"/>
              <a:buChar char="q"/>
              <a:defRPr/>
            </a:pPr>
            <a:endParaRPr lang="en-SG">
              <a:solidFill>
                <a:schemeClr val="tx1"/>
              </a:solidFill>
            </a:endParaRPr>
          </a:p>
          <a:p>
            <a:pPr marL="742950" lvl="1" indent="-285750">
              <a:buFont typeface="Wingdings" panose="05000000000000000000" pitchFamily="2" charset="2"/>
              <a:buChar char="§"/>
              <a:defRPr/>
            </a:pPr>
            <a:endParaRPr lang="en-SG">
              <a:solidFill>
                <a:schemeClr val="tx1"/>
              </a:solidFill>
            </a:endParaRPr>
          </a:p>
          <a:p>
            <a:pPr marL="742950" lvl="1" indent="-285750">
              <a:buFont typeface="Wingdings" panose="05000000000000000000" pitchFamily="2" charset="2"/>
              <a:buChar char="§"/>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8" name="Table 7">
            <a:extLst>
              <a:ext uri="{FF2B5EF4-FFF2-40B4-BE49-F238E27FC236}">
                <a16:creationId xmlns:a16="http://schemas.microsoft.com/office/drawing/2014/main" id="{E252DD2C-C44C-494E-A6EC-30605F484E4F}"/>
              </a:ext>
            </a:extLst>
          </p:cNvPr>
          <p:cNvGraphicFramePr>
            <a:graphicFrameLocks noGrp="1"/>
          </p:cNvGraphicFramePr>
          <p:nvPr>
            <p:extLst>
              <p:ext uri="{D42A27DB-BD31-4B8C-83A1-F6EECF244321}">
                <p14:modId xmlns:p14="http://schemas.microsoft.com/office/powerpoint/2010/main" val="3456975320"/>
              </p:ext>
            </p:extLst>
          </p:nvPr>
        </p:nvGraphicFramePr>
        <p:xfrm>
          <a:off x="899592" y="1340768"/>
          <a:ext cx="6770018" cy="3384376"/>
        </p:xfrm>
        <a:graphic>
          <a:graphicData uri="http://schemas.openxmlformats.org/drawingml/2006/table">
            <a:tbl>
              <a:tblPr bandRow="1">
                <a:tableStyleId>{5C22544A-7EE6-4342-B048-85BDC9FD1C3A}</a:tableStyleId>
              </a:tblPr>
              <a:tblGrid>
                <a:gridCol w="1761048">
                  <a:extLst>
                    <a:ext uri="{9D8B030D-6E8A-4147-A177-3AD203B41FA5}">
                      <a16:colId xmlns:a16="http://schemas.microsoft.com/office/drawing/2014/main" val="2182127282"/>
                    </a:ext>
                  </a:extLst>
                </a:gridCol>
                <a:gridCol w="1834865">
                  <a:extLst>
                    <a:ext uri="{9D8B030D-6E8A-4147-A177-3AD203B41FA5}">
                      <a16:colId xmlns:a16="http://schemas.microsoft.com/office/drawing/2014/main" val="2429273494"/>
                    </a:ext>
                  </a:extLst>
                </a:gridCol>
                <a:gridCol w="1623961">
                  <a:extLst>
                    <a:ext uri="{9D8B030D-6E8A-4147-A177-3AD203B41FA5}">
                      <a16:colId xmlns:a16="http://schemas.microsoft.com/office/drawing/2014/main" val="598643714"/>
                    </a:ext>
                  </a:extLst>
                </a:gridCol>
                <a:gridCol w="1550144">
                  <a:extLst>
                    <a:ext uri="{9D8B030D-6E8A-4147-A177-3AD203B41FA5}">
                      <a16:colId xmlns:a16="http://schemas.microsoft.com/office/drawing/2014/main" val="1121901842"/>
                    </a:ext>
                  </a:extLst>
                </a:gridCol>
              </a:tblGrid>
              <a:tr h="1848966">
                <a:tc>
                  <a:txBody>
                    <a:bodyPr/>
                    <a:lstStyle/>
                    <a:p>
                      <a:pPr algn="just">
                        <a:lnSpc>
                          <a:spcPct val="150000"/>
                        </a:lnSpc>
                        <a:spcAft>
                          <a:spcPts val="800"/>
                        </a:spcAft>
                      </a:pPr>
                      <a:r>
                        <a:rPr lang="en-US" sz="1200" dirty="0">
                          <a:effectLst/>
                        </a:rPr>
                        <a:t> </a:t>
                      </a:r>
                      <a:endParaRPr lang="id-ID"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Aft>
                          <a:spcPts val="800"/>
                        </a:spcAft>
                      </a:pPr>
                      <a:r>
                        <a:rPr lang="en-US" sz="1200" dirty="0">
                          <a:effectLst/>
                        </a:rPr>
                        <a:t> </a:t>
                      </a:r>
                      <a:endParaRPr lang="id-ID"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Bef>
                          <a:spcPts val="400"/>
                        </a:spcBef>
                        <a:spcAft>
                          <a:spcPts val="800"/>
                        </a:spcAft>
                      </a:pPr>
                      <a:r>
                        <a:rPr lang="en-US" sz="1200">
                          <a:effectLst/>
                        </a:rPr>
                        <a:t>SQL injection</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Aft>
                          <a:spcPts val="800"/>
                        </a:spcAft>
                      </a:pPr>
                      <a:r>
                        <a:rPr lang="en-US" sz="1200">
                          <a:effectLst/>
                        </a:rPr>
                        <a:t>it can lead to data breaches, loss of sensitive information, and compromise of system integrity</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46276024"/>
                  </a:ext>
                </a:extLst>
              </a:tr>
              <a:tr h="1535410">
                <a:tc>
                  <a:txBody>
                    <a:bodyPr/>
                    <a:lstStyle/>
                    <a:p>
                      <a:pPr algn="just">
                        <a:lnSpc>
                          <a:spcPct val="150000"/>
                        </a:lnSpc>
                        <a:spcAft>
                          <a:spcPts val="800"/>
                        </a:spcAft>
                      </a:pPr>
                      <a:r>
                        <a:rPr lang="en-US" sz="1200">
                          <a:effectLst/>
                        </a:rPr>
                        <a:t> </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Aft>
                          <a:spcPts val="800"/>
                        </a:spcAft>
                      </a:pPr>
                      <a:r>
                        <a:rPr lang="en-US" sz="1200">
                          <a:effectLst/>
                        </a:rPr>
                        <a:t>Portability</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Aft>
                          <a:spcPts val="800"/>
                        </a:spcAft>
                      </a:pPr>
                      <a:r>
                        <a:rPr lang="en-US" sz="1200">
                          <a:effectLst/>
                        </a:rPr>
                        <a:t>Used car sale portal look and feel is different in phone/mobile devices</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50000"/>
                        </a:lnSpc>
                        <a:spcAft>
                          <a:spcPts val="800"/>
                        </a:spcAft>
                      </a:pPr>
                      <a:r>
                        <a:rPr lang="en-US" sz="1200" dirty="0">
                          <a:effectLst/>
                        </a:rPr>
                        <a:t>Users who are accustomed to utilizing a particular gadget will stop using the website.</a:t>
                      </a:r>
                      <a:endParaRPr lang="id-ID"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3834920"/>
                  </a:ext>
                </a:extLst>
              </a:tr>
            </a:tbl>
          </a:graphicData>
        </a:graphic>
      </p:graphicFrame>
    </p:spTree>
    <p:extLst>
      <p:ext uri="{BB962C8B-B14F-4D97-AF65-F5344CB8AC3E}">
        <p14:creationId xmlns:p14="http://schemas.microsoft.com/office/powerpoint/2010/main" val="144723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B119ABBE-DEA9-4C5A-BB9D-474E77EE127A}"/>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Risk Based Testing Strategies</a:t>
            </a:r>
            <a:endParaRPr lang="en-US" altLang="en-US" sz="2800" dirty="0">
              <a:solidFill>
                <a:schemeClr val="bg1"/>
              </a:solidFill>
              <a:cs typeface="Arial" panose="020B0604020202020204" pitchFamily="34" charset="0"/>
            </a:endParaRPr>
          </a:p>
        </p:txBody>
      </p:sp>
      <p:graphicFrame>
        <p:nvGraphicFramePr>
          <p:cNvPr id="6" name="Table 5">
            <a:extLst>
              <a:ext uri="{FF2B5EF4-FFF2-40B4-BE49-F238E27FC236}">
                <a16:creationId xmlns:a16="http://schemas.microsoft.com/office/drawing/2014/main" id="{0E1906BC-211C-44B1-8DAD-2B2C45C06D4D}"/>
              </a:ext>
            </a:extLst>
          </p:cNvPr>
          <p:cNvGraphicFramePr>
            <a:graphicFrameLocks noGrp="1"/>
          </p:cNvGraphicFramePr>
          <p:nvPr>
            <p:extLst>
              <p:ext uri="{D42A27DB-BD31-4B8C-83A1-F6EECF244321}">
                <p14:modId xmlns:p14="http://schemas.microsoft.com/office/powerpoint/2010/main" val="2645640583"/>
              </p:ext>
            </p:extLst>
          </p:nvPr>
        </p:nvGraphicFramePr>
        <p:xfrm>
          <a:off x="683568" y="1196752"/>
          <a:ext cx="7416825" cy="5112570"/>
        </p:xfrm>
        <a:graphic>
          <a:graphicData uri="http://schemas.openxmlformats.org/drawingml/2006/table">
            <a:tbl>
              <a:tblPr bandRow="1">
                <a:tableStyleId>{5C22544A-7EE6-4342-B048-85BDC9FD1C3A}</a:tableStyleId>
              </a:tblPr>
              <a:tblGrid>
                <a:gridCol w="460103">
                  <a:extLst>
                    <a:ext uri="{9D8B030D-6E8A-4147-A177-3AD203B41FA5}">
                      <a16:colId xmlns:a16="http://schemas.microsoft.com/office/drawing/2014/main" val="1231977250"/>
                    </a:ext>
                  </a:extLst>
                </a:gridCol>
                <a:gridCol w="761104">
                  <a:extLst>
                    <a:ext uri="{9D8B030D-6E8A-4147-A177-3AD203B41FA5}">
                      <a16:colId xmlns:a16="http://schemas.microsoft.com/office/drawing/2014/main" val="1624726753"/>
                    </a:ext>
                  </a:extLst>
                </a:gridCol>
                <a:gridCol w="945288">
                  <a:extLst>
                    <a:ext uri="{9D8B030D-6E8A-4147-A177-3AD203B41FA5}">
                      <a16:colId xmlns:a16="http://schemas.microsoft.com/office/drawing/2014/main" val="3978106427"/>
                    </a:ext>
                  </a:extLst>
                </a:gridCol>
                <a:gridCol w="1138789">
                  <a:extLst>
                    <a:ext uri="{9D8B030D-6E8A-4147-A177-3AD203B41FA5}">
                      <a16:colId xmlns:a16="http://schemas.microsoft.com/office/drawing/2014/main" val="3048766637"/>
                    </a:ext>
                  </a:extLst>
                </a:gridCol>
                <a:gridCol w="765405">
                  <a:extLst>
                    <a:ext uri="{9D8B030D-6E8A-4147-A177-3AD203B41FA5}">
                      <a16:colId xmlns:a16="http://schemas.microsoft.com/office/drawing/2014/main" val="2116647501"/>
                    </a:ext>
                  </a:extLst>
                </a:gridCol>
                <a:gridCol w="1019106">
                  <a:extLst>
                    <a:ext uri="{9D8B030D-6E8A-4147-A177-3AD203B41FA5}">
                      <a16:colId xmlns:a16="http://schemas.microsoft.com/office/drawing/2014/main" val="618228284"/>
                    </a:ext>
                  </a:extLst>
                </a:gridCol>
                <a:gridCol w="986855">
                  <a:extLst>
                    <a:ext uri="{9D8B030D-6E8A-4147-A177-3AD203B41FA5}">
                      <a16:colId xmlns:a16="http://schemas.microsoft.com/office/drawing/2014/main" val="53435806"/>
                    </a:ext>
                  </a:extLst>
                </a:gridCol>
                <a:gridCol w="1340175">
                  <a:extLst>
                    <a:ext uri="{9D8B030D-6E8A-4147-A177-3AD203B41FA5}">
                      <a16:colId xmlns:a16="http://schemas.microsoft.com/office/drawing/2014/main" val="663921433"/>
                    </a:ext>
                  </a:extLst>
                </a:gridCol>
              </a:tblGrid>
              <a:tr h="525466">
                <a:tc>
                  <a:txBody>
                    <a:bodyPr/>
                    <a:lstStyle/>
                    <a:p>
                      <a:pPr algn="just">
                        <a:lnSpc>
                          <a:spcPct val="107000"/>
                        </a:lnSpc>
                        <a:spcAft>
                          <a:spcPts val="800"/>
                        </a:spcAft>
                      </a:pPr>
                      <a:r>
                        <a:rPr lang="en-US" sz="900">
                          <a:effectLst/>
                        </a:rPr>
                        <a:t>Risk Id</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Test Scenario ID</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Test Scenario</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Test Objective</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Test Priority</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Risk</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Technique</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Expected Results</a:t>
                      </a:r>
                      <a:endParaRPr lang="id-ID" sz="100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2824552722"/>
                  </a:ext>
                </a:extLst>
              </a:tr>
              <a:tr h="1594435">
                <a:tc>
                  <a:txBody>
                    <a:bodyPr/>
                    <a:lstStyle/>
                    <a:p>
                      <a:pPr algn="ctr">
                        <a:lnSpc>
                          <a:spcPct val="107000"/>
                        </a:lnSpc>
                        <a:spcAft>
                          <a:spcPts val="800"/>
                        </a:spcAft>
                      </a:pPr>
                      <a:r>
                        <a:rPr lang="en-US" sz="900">
                          <a:effectLst/>
                        </a:rPr>
                        <a:t>1</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UA001</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Ensure user can register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To allow user to register with their credentials (name, username, email, password) successfully</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High</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 is not able to register with their credentials</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UAT Testing</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After registering user will see the succes message and their credentials saved in the database</a:t>
                      </a:r>
                      <a:endParaRPr lang="id-ID" sz="100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2114184496"/>
                  </a:ext>
                </a:extLst>
              </a:tr>
              <a:tr h="881788">
                <a:tc>
                  <a:txBody>
                    <a:bodyPr/>
                    <a:lstStyle/>
                    <a:p>
                      <a:pPr algn="ctr">
                        <a:lnSpc>
                          <a:spcPct val="107000"/>
                        </a:lnSpc>
                        <a:spcAft>
                          <a:spcPts val="800"/>
                        </a:spcAft>
                      </a:pPr>
                      <a:r>
                        <a:rPr lang="en-US" sz="900">
                          <a:effectLst/>
                        </a:rPr>
                        <a:t>2</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UA002</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Ensure user can login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To allow user to login with registered credentials</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High</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 is not able to log in with registered credentials</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UAT Testing</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After login, user will reach to the home page</a:t>
                      </a:r>
                      <a:endParaRPr lang="id-ID" sz="100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3384176254"/>
                  </a:ext>
                </a:extLst>
              </a:tr>
              <a:tr h="703627">
                <a:tc>
                  <a:txBody>
                    <a:bodyPr/>
                    <a:lstStyle/>
                    <a:p>
                      <a:pPr algn="ctr">
                        <a:lnSpc>
                          <a:spcPct val="107000"/>
                        </a:lnSpc>
                        <a:spcAft>
                          <a:spcPts val="800"/>
                        </a:spcAft>
                      </a:pPr>
                      <a:r>
                        <a:rPr lang="en-US" sz="900">
                          <a:effectLst/>
                        </a:rPr>
                        <a:t>3</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UA003</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Ensure user car post a car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To allow user to post a car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High</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 is not able to post a car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UAT Testing</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Users can post their car in the portal</a:t>
                      </a:r>
                      <a:endParaRPr lang="id-ID" sz="100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1281368715"/>
                  </a:ext>
                </a:extLst>
              </a:tr>
              <a:tr h="703627">
                <a:tc>
                  <a:txBody>
                    <a:bodyPr/>
                    <a:lstStyle/>
                    <a:p>
                      <a:pPr algn="ctr">
                        <a:lnSpc>
                          <a:spcPct val="107000"/>
                        </a:lnSpc>
                        <a:spcAft>
                          <a:spcPts val="800"/>
                        </a:spcAft>
                      </a:pPr>
                      <a:r>
                        <a:rPr lang="en-US" sz="900">
                          <a:effectLst/>
                        </a:rPr>
                        <a:t>4</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UA004</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Ensure user can search and view car detail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To allow user to search a particular car in the portal</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High</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 is not able to find the expected car</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UAT Testing</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After giving the keyword user will see matched search result</a:t>
                      </a:r>
                      <a:endParaRPr lang="id-ID" sz="100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3521670508"/>
                  </a:ext>
                </a:extLst>
              </a:tr>
              <a:tr h="703627">
                <a:tc>
                  <a:txBody>
                    <a:bodyPr/>
                    <a:lstStyle/>
                    <a:p>
                      <a:pPr algn="ctr">
                        <a:lnSpc>
                          <a:spcPct val="107000"/>
                        </a:lnSpc>
                        <a:spcAft>
                          <a:spcPts val="800"/>
                        </a:spcAft>
                      </a:pPr>
                      <a:r>
                        <a:rPr lang="en-US" sz="900">
                          <a:effectLst/>
                        </a:rPr>
                        <a:t>5</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UA005</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Ensure user can update his profile</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To allow user to update their profile </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ctr">
                        <a:lnSpc>
                          <a:spcPct val="107000"/>
                        </a:lnSpc>
                        <a:spcAft>
                          <a:spcPts val="800"/>
                        </a:spcAft>
                      </a:pPr>
                      <a:r>
                        <a:rPr lang="en-US" sz="900">
                          <a:effectLst/>
                        </a:rPr>
                        <a:t>High</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Users is not able to update their profile</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a:effectLst/>
                        </a:rPr>
                        <a:t>UAT Testing</a:t>
                      </a:r>
                      <a:endParaRPr lang="id-ID" sz="1000">
                        <a:effectLst/>
                        <a:latin typeface="Calibri" panose="020F0502020204030204" pitchFamily="34" charset="0"/>
                        <a:ea typeface="Calibri" panose="020F0502020204030204" pitchFamily="34" charset="0"/>
                      </a:endParaRPr>
                    </a:p>
                  </a:txBody>
                  <a:tcPr marL="63771" marR="63771" marT="0" marB="0"/>
                </a:tc>
                <a:tc>
                  <a:txBody>
                    <a:bodyPr/>
                    <a:lstStyle/>
                    <a:p>
                      <a:pPr algn="just">
                        <a:lnSpc>
                          <a:spcPct val="107000"/>
                        </a:lnSpc>
                        <a:spcAft>
                          <a:spcPts val="800"/>
                        </a:spcAft>
                      </a:pPr>
                      <a:r>
                        <a:rPr lang="en-US" sz="900" dirty="0">
                          <a:effectLst/>
                        </a:rPr>
                        <a:t>Users can see updated details in their profile</a:t>
                      </a:r>
                      <a:endParaRPr lang="id-ID" sz="1000" dirty="0">
                        <a:effectLst/>
                        <a:latin typeface="Calibri" panose="020F0502020204030204" pitchFamily="34" charset="0"/>
                        <a:ea typeface="Calibri" panose="020F0502020204030204" pitchFamily="34" charset="0"/>
                      </a:endParaRPr>
                    </a:p>
                  </a:txBody>
                  <a:tcPr marL="63771" marR="63771" marT="0" marB="0"/>
                </a:tc>
                <a:extLst>
                  <a:ext uri="{0D108BD9-81ED-4DB2-BD59-A6C34878D82A}">
                    <a16:rowId xmlns:a16="http://schemas.microsoft.com/office/drawing/2014/main" val="4072882963"/>
                  </a:ext>
                </a:extLst>
              </a:tr>
            </a:tbl>
          </a:graphicData>
        </a:graphic>
      </p:graphicFrame>
    </p:spTree>
    <p:extLst>
      <p:ext uri="{BB962C8B-B14F-4D97-AF65-F5344CB8AC3E}">
        <p14:creationId xmlns:p14="http://schemas.microsoft.com/office/powerpoint/2010/main" val="10075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532198"/>
            <a:ext cx="5797421" cy="369332"/>
          </a:xfrm>
          <a:prstGeom prst="rect">
            <a:avLst/>
          </a:prstGeom>
          <a:noFill/>
        </p:spPr>
        <p:txBody>
          <a:bodyPr wrap="none" rtlCol="0">
            <a:spAutoFit/>
          </a:bodyPr>
          <a:lstStyle/>
          <a:p>
            <a:r>
              <a:rPr lang="en-SG" dirty="0"/>
              <a:t>Insert the 5x5 matrix that’s used in the risk assessment</a:t>
            </a:r>
          </a:p>
        </p:txBody>
      </p:sp>
      <p:pic>
        <p:nvPicPr>
          <p:cNvPr id="5" name="Picture 4" descr="www.researchgate.net/profile/Gulsum-Kaya/public..."/>
          <p:cNvPicPr/>
          <p:nvPr/>
        </p:nvPicPr>
        <p:blipFill>
          <a:blip r:embed="rId2">
            <a:extLst>
              <a:ext uri="{28A0092B-C50C-407E-A947-70E740481C1C}">
                <a14:useLocalDpi xmlns:a14="http://schemas.microsoft.com/office/drawing/2010/main" val="0"/>
              </a:ext>
            </a:extLst>
          </a:blip>
          <a:srcRect/>
          <a:stretch>
            <a:fillRect/>
          </a:stretch>
        </p:blipFill>
        <p:spPr bwMode="auto">
          <a:xfrm>
            <a:off x="211388" y="3881619"/>
            <a:ext cx="4501098" cy="2422029"/>
          </a:xfrm>
          <a:prstGeom prst="rect">
            <a:avLst/>
          </a:prstGeom>
          <a:noFill/>
          <a:ln>
            <a:noFill/>
          </a:ln>
        </p:spPr>
      </p:pic>
      <p:sp>
        <p:nvSpPr>
          <p:cNvPr id="6" name="TextBox 2">
            <a:extLst>
              <a:ext uri="{FF2B5EF4-FFF2-40B4-BE49-F238E27FC236}">
                <a16:creationId xmlns:a16="http://schemas.microsoft.com/office/drawing/2014/main" id="{B119ABBE-DEA9-4C5A-BB9D-474E77EE127A}"/>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Risk Based Testing Strategies</a:t>
            </a:r>
            <a:endParaRPr lang="en-US" altLang="en-US" sz="2800" dirty="0">
              <a:solidFill>
                <a:schemeClr val="bg1"/>
              </a:solidFill>
              <a:cs typeface="Arial" panose="020B0604020202020204" pitchFamily="34" charset="0"/>
            </a:endParaRPr>
          </a:p>
        </p:txBody>
      </p:sp>
      <p:graphicFrame>
        <p:nvGraphicFramePr>
          <p:cNvPr id="7" name="Table 6">
            <a:extLst>
              <a:ext uri="{FF2B5EF4-FFF2-40B4-BE49-F238E27FC236}">
                <a16:creationId xmlns:a16="http://schemas.microsoft.com/office/drawing/2014/main" id="{38A9AC02-CAB0-49AA-889A-96B3687F74A7}"/>
              </a:ext>
            </a:extLst>
          </p:cNvPr>
          <p:cNvGraphicFramePr>
            <a:graphicFrameLocks noGrp="1"/>
          </p:cNvGraphicFramePr>
          <p:nvPr>
            <p:extLst>
              <p:ext uri="{D42A27DB-BD31-4B8C-83A1-F6EECF244321}">
                <p14:modId xmlns:p14="http://schemas.microsoft.com/office/powerpoint/2010/main" val="1596318216"/>
              </p:ext>
            </p:extLst>
          </p:nvPr>
        </p:nvGraphicFramePr>
        <p:xfrm>
          <a:off x="179513" y="1131505"/>
          <a:ext cx="6105525" cy="2315718"/>
        </p:xfrm>
        <a:graphic>
          <a:graphicData uri="http://schemas.openxmlformats.org/drawingml/2006/table">
            <a:tbl>
              <a:tblPr firstRow="1" firstCol="1" bandRow="1">
                <a:tableStyleId>{5C22544A-7EE6-4342-B048-85BDC9FD1C3A}</a:tableStyleId>
              </a:tblPr>
              <a:tblGrid>
                <a:gridCol w="539357">
                  <a:extLst>
                    <a:ext uri="{9D8B030D-6E8A-4147-A177-3AD203B41FA5}">
                      <a16:colId xmlns:a16="http://schemas.microsoft.com/office/drawing/2014/main" val="3888247208"/>
                    </a:ext>
                  </a:extLst>
                </a:gridCol>
                <a:gridCol w="1665028">
                  <a:extLst>
                    <a:ext uri="{9D8B030D-6E8A-4147-A177-3AD203B41FA5}">
                      <a16:colId xmlns:a16="http://schemas.microsoft.com/office/drawing/2014/main" val="3018496995"/>
                    </a:ext>
                  </a:extLst>
                </a:gridCol>
                <a:gridCol w="764618">
                  <a:extLst>
                    <a:ext uri="{9D8B030D-6E8A-4147-A177-3AD203B41FA5}">
                      <a16:colId xmlns:a16="http://schemas.microsoft.com/office/drawing/2014/main" val="276959888"/>
                    </a:ext>
                  </a:extLst>
                </a:gridCol>
                <a:gridCol w="604080">
                  <a:extLst>
                    <a:ext uri="{9D8B030D-6E8A-4147-A177-3AD203B41FA5}">
                      <a16:colId xmlns:a16="http://schemas.microsoft.com/office/drawing/2014/main" val="3580501737"/>
                    </a:ext>
                  </a:extLst>
                </a:gridCol>
                <a:gridCol w="948000">
                  <a:extLst>
                    <a:ext uri="{9D8B030D-6E8A-4147-A177-3AD203B41FA5}">
                      <a16:colId xmlns:a16="http://schemas.microsoft.com/office/drawing/2014/main" val="3058339322"/>
                    </a:ext>
                  </a:extLst>
                </a:gridCol>
                <a:gridCol w="829976">
                  <a:extLst>
                    <a:ext uri="{9D8B030D-6E8A-4147-A177-3AD203B41FA5}">
                      <a16:colId xmlns:a16="http://schemas.microsoft.com/office/drawing/2014/main" val="706774949"/>
                    </a:ext>
                  </a:extLst>
                </a:gridCol>
                <a:gridCol w="754466">
                  <a:extLst>
                    <a:ext uri="{9D8B030D-6E8A-4147-A177-3AD203B41FA5}">
                      <a16:colId xmlns:a16="http://schemas.microsoft.com/office/drawing/2014/main" val="3912707290"/>
                    </a:ext>
                  </a:extLst>
                </a:gridCol>
              </a:tblGrid>
              <a:tr h="0">
                <a:tc>
                  <a:txBody>
                    <a:bodyPr/>
                    <a:lstStyle/>
                    <a:p>
                      <a:pPr algn="ctr">
                        <a:lnSpc>
                          <a:spcPct val="107000"/>
                        </a:lnSpc>
                        <a:spcBef>
                          <a:spcPts val="400"/>
                        </a:spcBef>
                        <a:spcAft>
                          <a:spcPts val="200"/>
                        </a:spcAft>
                      </a:pPr>
                      <a:r>
                        <a:rPr lang="en-US" sz="1000" dirty="0">
                          <a:effectLst/>
                        </a:rPr>
                        <a:t>Risk ID</a:t>
                      </a:r>
                      <a:r>
                        <a:rPr lang="id-ID" sz="1000" dirty="0">
                          <a:effectLst/>
                        </a:rPr>
                        <a:t> </a:t>
                      </a:r>
                      <a:endParaRPr lang="id-ID" sz="11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Risk</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Likelihood</a:t>
                      </a:r>
                      <a:endParaRPr lang="id-ID" sz="1100">
                        <a:effectLst/>
                      </a:endParaRPr>
                    </a:p>
                    <a:p>
                      <a:pPr algn="ctr">
                        <a:lnSpc>
                          <a:spcPct val="107000"/>
                        </a:lnSpc>
                        <a:spcBef>
                          <a:spcPts val="400"/>
                        </a:spcBef>
                        <a:spcAft>
                          <a:spcPts val="200"/>
                        </a:spcAft>
                      </a:pPr>
                      <a:r>
                        <a:rPr lang="en-US" sz="1000">
                          <a:effectLst/>
                        </a:rPr>
                        <a:t>(1-5)</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Impact</a:t>
                      </a:r>
                      <a:endParaRPr lang="id-ID" sz="1100">
                        <a:effectLst/>
                      </a:endParaRPr>
                    </a:p>
                    <a:p>
                      <a:pPr algn="ctr">
                        <a:lnSpc>
                          <a:spcPct val="107000"/>
                        </a:lnSpc>
                        <a:spcBef>
                          <a:spcPts val="400"/>
                        </a:spcBef>
                        <a:spcAft>
                          <a:spcPts val="200"/>
                        </a:spcAft>
                      </a:pPr>
                      <a:r>
                        <a:rPr lang="en-US" sz="1000">
                          <a:effectLst/>
                        </a:rPr>
                        <a:t>(1 – 5)</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Type of</a:t>
                      </a:r>
                      <a:endParaRPr lang="id-ID" sz="1100">
                        <a:effectLst/>
                      </a:endParaRPr>
                    </a:p>
                    <a:p>
                      <a:pPr algn="ctr">
                        <a:lnSpc>
                          <a:spcPct val="107000"/>
                        </a:lnSpc>
                        <a:spcBef>
                          <a:spcPts val="400"/>
                        </a:spcBef>
                        <a:spcAft>
                          <a:spcPts val="200"/>
                        </a:spcAft>
                      </a:pPr>
                      <a:r>
                        <a:rPr lang="en-US" sz="1000">
                          <a:effectLst/>
                        </a:rPr>
                        <a:t>Testing                      </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Risk </a:t>
                      </a:r>
                      <a:endParaRPr lang="id-ID" sz="1100">
                        <a:effectLst/>
                      </a:endParaRPr>
                    </a:p>
                    <a:p>
                      <a:pPr algn="ctr">
                        <a:lnSpc>
                          <a:spcPct val="107000"/>
                        </a:lnSpc>
                        <a:spcBef>
                          <a:spcPts val="400"/>
                        </a:spcBef>
                        <a:spcAft>
                          <a:spcPts val="200"/>
                        </a:spcAft>
                      </a:pPr>
                      <a:r>
                        <a:rPr lang="en-US" sz="1000">
                          <a:effectLst/>
                        </a:rPr>
                        <a:t>Rating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Risk Level</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89596454"/>
                  </a:ext>
                </a:extLst>
              </a:tr>
              <a:tr h="0">
                <a:tc>
                  <a:txBody>
                    <a:bodyPr/>
                    <a:lstStyle/>
                    <a:p>
                      <a:pPr algn="ctr">
                        <a:lnSpc>
                          <a:spcPct val="107000"/>
                        </a:lnSpc>
                        <a:spcBef>
                          <a:spcPts val="400"/>
                        </a:spcBef>
                        <a:spcAft>
                          <a:spcPts val="200"/>
                        </a:spcAft>
                      </a:pPr>
                      <a:r>
                        <a:rPr lang="en-US" sz="1000">
                          <a:effectLst/>
                        </a:rPr>
                        <a:t>1</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000">
                          <a:effectLst/>
                        </a:rPr>
                        <a:t>User is not be able register in the system </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4</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UAT Testing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12</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High</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22479334"/>
                  </a:ext>
                </a:extLst>
              </a:tr>
              <a:tr h="0">
                <a:tc>
                  <a:txBody>
                    <a:bodyPr/>
                    <a:lstStyle/>
                    <a:p>
                      <a:pPr algn="ctr">
                        <a:lnSpc>
                          <a:spcPct val="107000"/>
                        </a:lnSpc>
                        <a:spcBef>
                          <a:spcPts val="400"/>
                        </a:spcBef>
                        <a:spcAft>
                          <a:spcPts val="200"/>
                        </a:spcAft>
                      </a:pPr>
                      <a:r>
                        <a:rPr lang="en-US" sz="1000">
                          <a:effectLst/>
                        </a:rPr>
                        <a:t>2</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000">
                          <a:effectLst/>
                        </a:rPr>
                        <a:t>User will not be able to reach the portal home page to post or view cars</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4</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UAT Testing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12</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High</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65899155"/>
                  </a:ext>
                </a:extLst>
              </a:tr>
              <a:tr h="0">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000">
                          <a:effectLst/>
                        </a:rPr>
                        <a:t>User will not be able to sell their car</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4</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UAT Testing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12</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High</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6766587"/>
                  </a:ext>
                </a:extLst>
              </a:tr>
              <a:tr h="0">
                <a:tc>
                  <a:txBody>
                    <a:bodyPr/>
                    <a:lstStyle/>
                    <a:p>
                      <a:pPr algn="ctr">
                        <a:lnSpc>
                          <a:spcPct val="107000"/>
                        </a:lnSpc>
                        <a:spcBef>
                          <a:spcPts val="400"/>
                        </a:spcBef>
                        <a:spcAft>
                          <a:spcPts val="200"/>
                        </a:spcAft>
                      </a:pPr>
                      <a:r>
                        <a:rPr lang="en-US" sz="1000">
                          <a:effectLst/>
                        </a:rPr>
                        <a:t>4</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000">
                          <a:effectLst/>
                        </a:rPr>
                        <a:t>User will not be able to find the car expected</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UAT Testing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9</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High</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27946397"/>
                  </a:ext>
                </a:extLst>
              </a:tr>
              <a:tr h="0">
                <a:tc>
                  <a:txBody>
                    <a:bodyPr/>
                    <a:lstStyle/>
                    <a:p>
                      <a:pPr algn="ctr">
                        <a:lnSpc>
                          <a:spcPct val="107000"/>
                        </a:lnSpc>
                        <a:spcBef>
                          <a:spcPts val="400"/>
                        </a:spcBef>
                        <a:spcAft>
                          <a:spcPts val="200"/>
                        </a:spcAft>
                      </a:pPr>
                      <a:r>
                        <a:rPr lang="en-US" sz="1000">
                          <a:effectLst/>
                        </a:rPr>
                        <a:t>5</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000">
                          <a:effectLst/>
                        </a:rPr>
                        <a:t>User will not be able to complete their profile information</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3</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UAT Testing</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a:effectLst/>
                        </a:rPr>
                        <a:t>9</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Bef>
                          <a:spcPts val="400"/>
                        </a:spcBef>
                        <a:spcAft>
                          <a:spcPts val="200"/>
                        </a:spcAft>
                      </a:pPr>
                      <a:r>
                        <a:rPr lang="en-US" sz="1000" dirty="0">
                          <a:effectLst/>
                        </a:rPr>
                        <a:t>High</a:t>
                      </a:r>
                      <a:endParaRPr lang="id-ID"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11350662"/>
                  </a:ext>
                </a:extLst>
              </a:tr>
            </a:tbl>
          </a:graphicData>
        </a:graphic>
      </p:graphicFrame>
    </p:spTree>
    <p:extLst>
      <p:ext uri="{BB962C8B-B14F-4D97-AF65-F5344CB8AC3E}">
        <p14:creationId xmlns:p14="http://schemas.microsoft.com/office/powerpoint/2010/main" val="239309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Risk Based Testing Strategies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a:spcBef>
                <a:spcPts val="600"/>
              </a:spcBef>
              <a:spcAft>
                <a:spcPts val="600"/>
              </a:spcAft>
              <a:defRPr/>
            </a:pPr>
            <a:endParaRPr lang="en-SG" dirty="0">
              <a:solidFill>
                <a:schemeClr val="tx1"/>
              </a:solidFill>
            </a:endParaRPr>
          </a:p>
          <a:p>
            <a:pPr>
              <a:spcBef>
                <a:spcPts val="600"/>
              </a:spcBef>
              <a:spcAft>
                <a:spcPts val="600"/>
              </a:spcAft>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3">
            <a:extLst>
              <a:ext uri="{FF2B5EF4-FFF2-40B4-BE49-F238E27FC236}">
                <a16:creationId xmlns:a16="http://schemas.microsoft.com/office/drawing/2014/main" id="{5DA7BF8B-9C22-459C-8009-14FF99808CEF}"/>
              </a:ext>
            </a:extLst>
          </p:cNvPr>
          <p:cNvGraphicFramePr>
            <a:graphicFrameLocks noGrp="1"/>
          </p:cNvGraphicFramePr>
          <p:nvPr>
            <p:extLst>
              <p:ext uri="{D42A27DB-BD31-4B8C-83A1-F6EECF244321}">
                <p14:modId xmlns:p14="http://schemas.microsoft.com/office/powerpoint/2010/main" val="4082591107"/>
              </p:ext>
            </p:extLst>
          </p:nvPr>
        </p:nvGraphicFramePr>
        <p:xfrm>
          <a:off x="432048" y="1628800"/>
          <a:ext cx="1979712" cy="4253096"/>
        </p:xfrm>
        <a:graphic>
          <a:graphicData uri="http://schemas.openxmlformats.org/drawingml/2006/table">
            <a:tbl>
              <a:tblPr firstRow="1" bandRow="1">
                <a:tableStyleId>{5C22544A-7EE6-4342-B048-85BDC9FD1C3A}</a:tableStyleId>
              </a:tblPr>
              <a:tblGrid>
                <a:gridCol w="1979712">
                  <a:extLst>
                    <a:ext uri="{9D8B030D-6E8A-4147-A177-3AD203B41FA5}">
                      <a16:colId xmlns:a16="http://schemas.microsoft.com/office/drawing/2014/main" val="3464848541"/>
                    </a:ext>
                  </a:extLst>
                </a:gridCol>
              </a:tblGrid>
              <a:tr h="523722">
                <a:tc>
                  <a:txBody>
                    <a:bodyPr/>
                    <a:lstStyle/>
                    <a:p>
                      <a:r>
                        <a:rPr lang="en-US" sz="1800" dirty="0"/>
                        <a:t>Risk Analysis</a:t>
                      </a:r>
                    </a:p>
                  </a:txBody>
                  <a:tcPr/>
                </a:tc>
                <a:extLst>
                  <a:ext uri="{0D108BD9-81ED-4DB2-BD59-A6C34878D82A}">
                    <a16:rowId xmlns:a16="http://schemas.microsoft.com/office/drawing/2014/main" val="2115563634"/>
                  </a:ext>
                </a:extLst>
              </a:tr>
              <a:tr h="3729374">
                <a:tc>
                  <a:txBody>
                    <a:bodyPr/>
                    <a:lstStyle/>
                    <a:p>
                      <a:r>
                        <a:rPr lang="en-US" sz="1600" dirty="0"/>
                        <a:t>Identify all possible risk</a:t>
                      </a:r>
                    </a:p>
                    <a:p>
                      <a:r>
                        <a:rPr lang="en-US" sz="1600" dirty="0"/>
                        <a:t>-Categorize the risk into functional , technical and , non functional risk.</a:t>
                      </a:r>
                    </a:p>
                    <a:p>
                      <a:pPr marL="285750" indent="-285750">
                        <a:buFontTx/>
                        <a:buChar char="-"/>
                      </a:pPr>
                      <a:r>
                        <a:rPr lang="en-US" sz="1600" dirty="0"/>
                        <a:t>Assess the risk level using the risk matrix</a:t>
                      </a:r>
                    </a:p>
                    <a:p>
                      <a:pPr marL="285750" indent="-285750">
                        <a:buFontTx/>
                        <a:buChar char="-"/>
                      </a:pPr>
                      <a:r>
                        <a:rPr lang="en-US" sz="1600" dirty="0"/>
                        <a:t>Prioritize the extreme high risk</a:t>
                      </a:r>
                    </a:p>
                  </a:txBody>
                  <a:tcPr/>
                </a:tc>
                <a:extLst>
                  <a:ext uri="{0D108BD9-81ED-4DB2-BD59-A6C34878D82A}">
                    <a16:rowId xmlns:a16="http://schemas.microsoft.com/office/drawing/2014/main" val="291082398"/>
                  </a:ext>
                </a:extLst>
              </a:tr>
            </a:tbl>
          </a:graphicData>
        </a:graphic>
      </p:graphicFrame>
      <p:graphicFrame>
        <p:nvGraphicFramePr>
          <p:cNvPr id="4" name="Table 3">
            <a:extLst>
              <a:ext uri="{FF2B5EF4-FFF2-40B4-BE49-F238E27FC236}">
                <a16:creationId xmlns:a16="http://schemas.microsoft.com/office/drawing/2014/main" id="{E70F2B50-C622-4B66-B748-504C447A4296}"/>
              </a:ext>
            </a:extLst>
          </p:cNvPr>
          <p:cNvGraphicFramePr>
            <a:graphicFrameLocks noGrp="1"/>
          </p:cNvGraphicFramePr>
          <p:nvPr>
            <p:extLst>
              <p:ext uri="{D42A27DB-BD31-4B8C-83A1-F6EECF244321}">
                <p14:modId xmlns:p14="http://schemas.microsoft.com/office/powerpoint/2010/main" val="2633982028"/>
              </p:ext>
            </p:extLst>
          </p:nvPr>
        </p:nvGraphicFramePr>
        <p:xfrm>
          <a:off x="3505945" y="1616462"/>
          <a:ext cx="1979712" cy="4093391"/>
        </p:xfrm>
        <a:graphic>
          <a:graphicData uri="http://schemas.openxmlformats.org/drawingml/2006/table">
            <a:tbl>
              <a:tblPr firstRow="1" bandRow="1">
                <a:tableStyleId>{5C22544A-7EE6-4342-B048-85BDC9FD1C3A}</a:tableStyleId>
              </a:tblPr>
              <a:tblGrid>
                <a:gridCol w="1979712">
                  <a:extLst>
                    <a:ext uri="{9D8B030D-6E8A-4147-A177-3AD203B41FA5}">
                      <a16:colId xmlns:a16="http://schemas.microsoft.com/office/drawing/2014/main" val="3464848541"/>
                    </a:ext>
                  </a:extLst>
                </a:gridCol>
              </a:tblGrid>
              <a:tr h="504056">
                <a:tc>
                  <a:txBody>
                    <a:bodyPr/>
                    <a:lstStyle/>
                    <a:p>
                      <a:r>
                        <a:rPr lang="en-US" sz="1800" dirty="0"/>
                        <a:t>Test planning</a:t>
                      </a:r>
                    </a:p>
                  </a:txBody>
                  <a:tcPr/>
                </a:tc>
                <a:extLst>
                  <a:ext uri="{0D108BD9-81ED-4DB2-BD59-A6C34878D82A}">
                    <a16:rowId xmlns:a16="http://schemas.microsoft.com/office/drawing/2014/main" val="2115563634"/>
                  </a:ext>
                </a:extLst>
              </a:tr>
              <a:tr h="3589335">
                <a:tc>
                  <a:txBody>
                    <a:bodyPr/>
                    <a:lstStyle/>
                    <a:p>
                      <a:pPr marL="285750" indent="-285750">
                        <a:buFontTx/>
                        <a:buChar char="-"/>
                      </a:pPr>
                      <a:r>
                        <a:rPr lang="en-US" sz="1600" kern="1200" dirty="0">
                          <a:solidFill>
                            <a:schemeClr val="dk1"/>
                          </a:solidFill>
                          <a:effectLst/>
                          <a:latin typeface="+mn-lt"/>
                          <a:ea typeface="+mn-ea"/>
                          <a:cs typeface="+mn-cs"/>
                        </a:rPr>
                        <a:t>SDLC Model, spiral model is selected</a:t>
                      </a:r>
                    </a:p>
                    <a:p>
                      <a:pPr marL="285750" indent="-285750">
                        <a:buFontTx/>
                        <a:buChar char="-"/>
                      </a:pPr>
                      <a:r>
                        <a:rPr lang="en-US" sz="1600" kern="1200" dirty="0">
                          <a:solidFill>
                            <a:schemeClr val="dk1"/>
                          </a:solidFill>
                          <a:effectLst/>
                          <a:latin typeface="+mn-lt"/>
                          <a:ea typeface="+mn-ea"/>
                          <a:cs typeface="+mn-cs"/>
                        </a:rPr>
                        <a:t>Test plan and schedule are prepared </a:t>
                      </a:r>
                      <a:r>
                        <a:rPr lang="en-US" sz="1600" kern="1200" dirty="0" err="1">
                          <a:solidFill>
                            <a:schemeClr val="dk1"/>
                          </a:solidFill>
                          <a:effectLst/>
                          <a:latin typeface="+mn-lt"/>
                          <a:ea typeface="+mn-ea"/>
                          <a:cs typeface="+mn-cs"/>
                        </a:rPr>
                        <a:t>tn</a:t>
                      </a:r>
                      <a:r>
                        <a:rPr lang="en-US" sz="1600" kern="1200" dirty="0">
                          <a:solidFill>
                            <a:schemeClr val="dk1"/>
                          </a:solidFill>
                          <a:effectLst/>
                          <a:latin typeface="+mn-lt"/>
                          <a:ea typeface="+mn-ea"/>
                          <a:cs typeface="+mn-cs"/>
                        </a:rPr>
                        <a:t> the basis of risk assessment</a:t>
                      </a:r>
                    </a:p>
                  </a:txBody>
                  <a:tcPr/>
                </a:tc>
                <a:extLst>
                  <a:ext uri="{0D108BD9-81ED-4DB2-BD59-A6C34878D82A}">
                    <a16:rowId xmlns:a16="http://schemas.microsoft.com/office/drawing/2014/main" val="291082398"/>
                  </a:ext>
                </a:extLst>
              </a:tr>
            </a:tbl>
          </a:graphicData>
        </a:graphic>
      </p:graphicFrame>
      <p:graphicFrame>
        <p:nvGraphicFramePr>
          <p:cNvPr id="7" name="Table 3">
            <a:extLst>
              <a:ext uri="{FF2B5EF4-FFF2-40B4-BE49-F238E27FC236}">
                <a16:creationId xmlns:a16="http://schemas.microsoft.com/office/drawing/2014/main" id="{B6C30045-6885-4C6C-8A5C-85F1266E5DDA}"/>
              </a:ext>
            </a:extLst>
          </p:cNvPr>
          <p:cNvGraphicFramePr>
            <a:graphicFrameLocks noGrp="1"/>
          </p:cNvGraphicFramePr>
          <p:nvPr>
            <p:extLst>
              <p:ext uri="{D42A27DB-BD31-4B8C-83A1-F6EECF244321}">
                <p14:modId xmlns:p14="http://schemas.microsoft.com/office/powerpoint/2010/main" val="1858886649"/>
              </p:ext>
            </p:extLst>
          </p:nvPr>
        </p:nvGraphicFramePr>
        <p:xfrm>
          <a:off x="6579842" y="1647786"/>
          <a:ext cx="1979712" cy="4230649"/>
        </p:xfrm>
        <a:graphic>
          <a:graphicData uri="http://schemas.openxmlformats.org/drawingml/2006/table">
            <a:tbl>
              <a:tblPr firstRow="1" bandRow="1">
                <a:tableStyleId>{5C22544A-7EE6-4342-B048-85BDC9FD1C3A}</a:tableStyleId>
              </a:tblPr>
              <a:tblGrid>
                <a:gridCol w="1979712">
                  <a:extLst>
                    <a:ext uri="{9D8B030D-6E8A-4147-A177-3AD203B41FA5}">
                      <a16:colId xmlns:a16="http://schemas.microsoft.com/office/drawing/2014/main" val="3464848541"/>
                    </a:ext>
                  </a:extLst>
                </a:gridCol>
              </a:tblGrid>
              <a:tr h="520958">
                <a:tc>
                  <a:txBody>
                    <a:bodyPr/>
                    <a:lstStyle/>
                    <a:p>
                      <a:r>
                        <a:rPr lang="en-US" sz="1800" dirty="0"/>
                        <a:t>Test Execution</a:t>
                      </a:r>
                    </a:p>
                  </a:txBody>
                  <a:tcPr/>
                </a:tc>
                <a:extLst>
                  <a:ext uri="{0D108BD9-81ED-4DB2-BD59-A6C34878D82A}">
                    <a16:rowId xmlns:a16="http://schemas.microsoft.com/office/drawing/2014/main" val="2115563634"/>
                  </a:ext>
                </a:extLst>
              </a:tr>
              <a:tr h="3709691">
                <a:tc>
                  <a:txBody>
                    <a:bodyPr/>
                    <a:lstStyle/>
                    <a:p>
                      <a:r>
                        <a:rPr lang="en-GB" sz="1600" kern="1200" dirty="0">
                          <a:solidFill>
                            <a:schemeClr val="dk1"/>
                          </a:solidFill>
                          <a:effectLst/>
                          <a:latin typeface="+mn-lt"/>
                          <a:ea typeface="+mn-ea"/>
                          <a:cs typeface="+mn-cs"/>
                        </a:rPr>
                        <a:t>Test execution is ……</a:t>
                      </a:r>
                    </a:p>
                    <a:p>
                      <a:pPr marL="342900" indent="-342900">
                        <a:buAutoNum type="arabicPeriod"/>
                      </a:pPr>
                      <a:r>
                        <a:rPr lang="en-GB" sz="1600" kern="1200" dirty="0">
                          <a:solidFill>
                            <a:schemeClr val="dk1"/>
                          </a:solidFill>
                          <a:effectLst/>
                          <a:latin typeface="+mn-lt"/>
                          <a:ea typeface="+mn-ea"/>
                          <a:cs typeface="+mn-cs"/>
                        </a:rPr>
                        <a:t>UAT</a:t>
                      </a:r>
                    </a:p>
                    <a:p>
                      <a:pPr marL="342900" indent="-342900">
                        <a:buAutoNum type="arabicPeriod"/>
                      </a:pPr>
                      <a:r>
                        <a:rPr lang="en-GB" sz="1600" kern="1200" dirty="0">
                          <a:solidFill>
                            <a:schemeClr val="dk1"/>
                          </a:solidFill>
                          <a:effectLst/>
                          <a:latin typeface="+mn-lt"/>
                          <a:ea typeface="+mn-ea"/>
                          <a:cs typeface="+mn-cs"/>
                        </a:rPr>
                        <a:t>Unit</a:t>
                      </a:r>
                    </a:p>
                    <a:p>
                      <a:pPr marL="342900" indent="-342900">
                        <a:buAutoNum type="arabicPeriod"/>
                      </a:pPr>
                      <a:r>
                        <a:rPr lang="en-GB" sz="1600" kern="1200" dirty="0">
                          <a:solidFill>
                            <a:schemeClr val="dk1"/>
                          </a:solidFill>
                          <a:effectLst/>
                          <a:latin typeface="+mn-lt"/>
                          <a:ea typeface="+mn-ea"/>
                          <a:cs typeface="+mn-cs"/>
                        </a:rPr>
                        <a:t>Performance</a:t>
                      </a:r>
                    </a:p>
                    <a:p>
                      <a:pPr marL="342900" indent="-342900">
                        <a:buAutoNum type="arabicPeriod"/>
                      </a:pPr>
                      <a:r>
                        <a:rPr lang="en-GB" sz="1600" kern="1200" baseline="0" dirty="0" err="1">
                          <a:solidFill>
                            <a:schemeClr val="dk1"/>
                          </a:solidFill>
                          <a:effectLst/>
                          <a:latin typeface="+mn-lt"/>
                          <a:ea typeface="+mn-ea"/>
                          <a:cs typeface="+mn-cs"/>
                        </a:rPr>
                        <a:t>Compability</a:t>
                      </a:r>
                      <a:endParaRPr lang="en-GB" sz="1600" kern="1200" baseline="0" dirty="0">
                        <a:solidFill>
                          <a:schemeClr val="dk1"/>
                        </a:solidFill>
                        <a:effectLst/>
                        <a:latin typeface="+mn-lt"/>
                        <a:ea typeface="+mn-ea"/>
                        <a:cs typeface="+mn-cs"/>
                      </a:endParaRPr>
                    </a:p>
                    <a:p>
                      <a:pPr marL="342900" indent="-342900">
                        <a:buAutoNum type="arabicPeriod"/>
                      </a:pPr>
                      <a:r>
                        <a:rPr lang="en-GB" sz="1600" kern="1200" baseline="0" dirty="0">
                          <a:solidFill>
                            <a:schemeClr val="dk1"/>
                          </a:solidFill>
                          <a:effectLst/>
                          <a:latin typeface="+mn-lt"/>
                          <a:ea typeface="+mn-ea"/>
                          <a:cs typeface="+mn-cs"/>
                        </a:rPr>
                        <a:t>Portability</a:t>
                      </a:r>
                    </a:p>
                    <a:p>
                      <a:pPr marL="342900" indent="-342900">
                        <a:buAutoNum type="arabicPeriod"/>
                      </a:pPr>
                      <a:r>
                        <a:rPr lang="en-GB" sz="1600" kern="1200" baseline="0" dirty="0">
                          <a:solidFill>
                            <a:schemeClr val="dk1"/>
                          </a:solidFill>
                          <a:effectLst/>
                          <a:latin typeface="+mn-lt"/>
                          <a:ea typeface="+mn-ea"/>
                          <a:cs typeface="+mn-cs"/>
                        </a:rPr>
                        <a:t>Usability</a:t>
                      </a:r>
                    </a:p>
                    <a:p>
                      <a:pPr marL="342900" indent="-342900">
                        <a:buAutoNum type="arabicPeriod"/>
                      </a:pPr>
                      <a:r>
                        <a:rPr lang="en-GB" sz="1600" kern="1200" baseline="0" dirty="0">
                          <a:solidFill>
                            <a:schemeClr val="dk1"/>
                          </a:solidFill>
                          <a:effectLst/>
                          <a:latin typeface="+mn-lt"/>
                          <a:ea typeface="+mn-ea"/>
                          <a:cs typeface="+mn-cs"/>
                        </a:rPr>
                        <a:t>security </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291082398"/>
                  </a:ext>
                </a:extLst>
              </a:tr>
            </a:tbl>
          </a:graphicData>
        </a:graphic>
      </p:graphicFrame>
      <p:sp>
        <p:nvSpPr>
          <p:cNvPr id="9" name="Arrow: Right 8">
            <a:extLst>
              <a:ext uri="{FF2B5EF4-FFF2-40B4-BE49-F238E27FC236}">
                <a16:creationId xmlns:a16="http://schemas.microsoft.com/office/drawing/2014/main" id="{B6848FD7-8428-4EE3-9578-D7618DED224C}"/>
              </a:ext>
            </a:extLst>
          </p:cNvPr>
          <p:cNvSpPr/>
          <p:nvPr/>
        </p:nvSpPr>
        <p:spPr>
          <a:xfrm>
            <a:off x="2591780" y="3539324"/>
            <a:ext cx="734145" cy="897788"/>
          </a:xfrm>
          <a:prstGeom prst="rightArrow">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37F9823-E6F0-4DBC-9A83-95AE86FBC8D2}"/>
              </a:ext>
            </a:extLst>
          </p:cNvPr>
          <p:cNvSpPr/>
          <p:nvPr/>
        </p:nvSpPr>
        <p:spPr>
          <a:xfrm>
            <a:off x="5665677" y="3501594"/>
            <a:ext cx="734145" cy="935517"/>
          </a:xfrm>
          <a:prstGeom prst="rightArrow">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68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9853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700" dirty="0">
                <a:solidFill>
                  <a:srgbClr val="FFFFFF"/>
                </a:solidFill>
                <a:cs typeface="Arial" panose="020B0604020202020204" pitchFamily="34" charset="0"/>
              </a:rPr>
              <a:t>7.Qualitative and Quantitative Risk Analysis</a:t>
            </a:r>
            <a:endParaRPr lang="en-US" altLang="en-US" sz="27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3" name="Table 3">
            <a:extLst>
              <a:ext uri="{FF2B5EF4-FFF2-40B4-BE49-F238E27FC236}">
                <a16:creationId xmlns:a16="http://schemas.microsoft.com/office/drawing/2014/main" id="{7327AE4A-CA5C-4FAB-898C-A7E19A8296A5}"/>
              </a:ext>
            </a:extLst>
          </p:cNvPr>
          <p:cNvGraphicFramePr>
            <a:graphicFrameLocks noGrp="1"/>
          </p:cNvGraphicFramePr>
          <p:nvPr>
            <p:extLst>
              <p:ext uri="{D42A27DB-BD31-4B8C-83A1-F6EECF244321}">
                <p14:modId xmlns:p14="http://schemas.microsoft.com/office/powerpoint/2010/main" val="3935326723"/>
              </p:ext>
            </p:extLst>
          </p:nvPr>
        </p:nvGraphicFramePr>
        <p:xfrm>
          <a:off x="323528" y="1397000"/>
          <a:ext cx="8496944" cy="2435932"/>
        </p:xfrm>
        <a:graphic>
          <a:graphicData uri="http://schemas.openxmlformats.org/drawingml/2006/table">
            <a:tbl>
              <a:tblPr firstRow="1" bandRow="1">
                <a:tableStyleId>{5C22544A-7EE6-4342-B048-85BDC9FD1C3A}</a:tableStyleId>
              </a:tblPr>
              <a:tblGrid>
                <a:gridCol w="4248472">
                  <a:extLst>
                    <a:ext uri="{9D8B030D-6E8A-4147-A177-3AD203B41FA5}">
                      <a16:colId xmlns:a16="http://schemas.microsoft.com/office/drawing/2014/main" val="1180907274"/>
                    </a:ext>
                  </a:extLst>
                </a:gridCol>
                <a:gridCol w="4248472">
                  <a:extLst>
                    <a:ext uri="{9D8B030D-6E8A-4147-A177-3AD203B41FA5}">
                      <a16:colId xmlns:a16="http://schemas.microsoft.com/office/drawing/2014/main" val="18957214"/>
                    </a:ext>
                  </a:extLst>
                </a:gridCol>
              </a:tblGrid>
              <a:tr h="591840">
                <a:tc>
                  <a:txBody>
                    <a:bodyPr/>
                    <a:lstStyle/>
                    <a:p>
                      <a:r>
                        <a:rPr lang="en-US" sz="1800" dirty="0"/>
                        <a:t>Qualitative Risk Analysis</a:t>
                      </a:r>
                    </a:p>
                  </a:txBody>
                  <a:tcPr/>
                </a:tc>
                <a:tc>
                  <a:txBody>
                    <a:bodyPr/>
                    <a:lstStyle/>
                    <a:p>
                      <a:r>
                        <a:rPr lang="en-US" sz="1800" dirty="0"/>
                        <a:t>Quantitative Risk Analysis</a:t>
                      </a:r>
                    </a:p>
                  </a:txBody>
                  <a:tcPr/>
                </a:tc>
                <a:extLst>
                  <a:ext uri="{0D108BD9-81ED-4DB2-BD59-A6C34878D82A}">
                    <a16:rowId xmlns:a16="http://schemas.microsoft.com/office/drawing/2014/main" val="2454366813"/>
                  </a:ext>
                </a:extLst>
              </a:tr>
              <a:tr h="1844092">
                <a:tc>
                  <a:txBody>
                    <a:bodyPr/>
                    <a:lstStyle/>
                    <a:p>
                      <a:r>
                        <a:rPr lang="en-GB" sz="1600" kern="1200" dirty="0">
                          <a:solidFill>
                            <a:schemeClr val="dk1"/>
                          </a:solidFill>
                          <a:effectLst/>
                          <a:latin typeface="+mn-lt"/>
                          <a:ea typeface="+mn-ea"/>
                          <a:cs typeface="+mn-cs"/>
                        </a:rPr>
                        <a:t>Qualitative risk analysis is subjective</a:t>
                      </a:r>
                    </a:p>
                    <a:p>
                      <a:pPr marL="285750" indent="-285750">
                        <a:buFontTx/>
                        <a:buChar char="-"/>
                      </a:pPr>
                      <a:r>
                        <a:rPr lang="en-GB" sz="1600" kern="1200" dirty="0">
                          <a:solidFill>
                            <a:schemeClr val="dk1"/>
                          </a:solidFill>
                          <a:effectLst/>
                          <a:latin typeface="+mn-lt"/>
                          <a:ea typeface="+mn-ea"/>
                          <a:cs typeface="+mn-cs"/>
                        </a:rPr>
                        <a:t>Predict risk severity by likelihood and impact using a risk assessment matrix</a:t>
                      </a:r>
                    </a:p>
                    <a:p>
                      <a:pPr marL="285750" indent="-285750">
                        <a:buFontTx/>
                        <a:buChar char="-"/>
                      </a:pPr>
                      <a:r>
                        <a:rPr lang="en-GB" sz="1600" kern="1200" dirty="0">
                          <a:solidFill>
                            <a:schemeClr val="dk1"/>
                          </a:solidFill>
                          <a:effectLst/>
                          <a:latin typeface="+mn-lt"/>
                          <a:ea typeface="+mn-ea"/>
                          <a:cs typeface="+mn-cs"/>
                        </a:rPr>
                        <a:t>Lacking numeral estimate for fund or budget </a:t>
                      </a:r>
                      <a:endParaRPr lang="en-US" sz="1600" dirty="0"/>
                    </a:p>
                  </a:txBody>
                  <a:tcPr/>
                </a:tc>
                <a:tc>
                  <a:txBody>
                    <a:bodyPr/>
                    <a:lstStyle/>
                    <a:p>
                      <a:r>
                        <a:rPr lang="en-GB" sz="1600" kern="1200" dirty="0">
                          <a:solidFill>
                            <a:schemeClr val="dk1"/>
                          </a:solidFill>
                          <a:effectLst/>
                          <a:latin typeface="+mn-lt"/>
                          <a:ea typeface="+mn-ea"/>
                          <a:cs typeface="+mn-cs"/>
                        </a:rPr>
                        <a:t>Quantitative risk analysis is objective</a:t>
                      </a:r>
                    </a:p>
                    <a:p>
                      <a:pPr marL="285750" indent="-285750">
                        <a:buFontTx/>
                        <a:buChar char="-"/>
                      </a:pPr>
                      <a:r>
                        <a:rPr lang="en-US" sz="1600" dirty="0"/>
                        <a:t>Include prioritized list of risk done using a risk matrix</a:t>
                      </a:r>
                    </a:p>
                    <a:p>
                      <a:pPr marL="285750" indent="-285750">
                        <a:buFontTx/>
                        <a:buChar char="-"/>
                      </a:pPr>
                      <a:r>
                        <a:rPr lang="en-US" sz="1600" dirty="0"/>
                        <a:t>Includes reliable data such as completion</a:t>
                      </a:r>
                    </a:p>
                    <a:p>
                      <a:pPr marL="285750" indent="-285750">
                        <a:buFontTx/>
                        <a:buChar char="-"/>
                      </a:pPr>
                      <a:r>
                        <a:rPr lang="en-US" sz="1600" dirty="0"/>
                        <a:t>Time ,schedule, budget resources and so on</a:t>
                      </a:r>
                    </a:p>
                  </a:txBody>
                  <a:tcPr/>
                </a:tc>
                <a:extLst>
                  <a:ext uri="{0D108BD9-81ED-4DB2-BD59-A6C34878D82A}">
                    <a16:rowId xmlns:a16="http://schemas.microsoft.com/office/drawing/2014/main" val="242944715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0A556F6-32D5-4839-A57E-7D0AF873ACFE}"/>
              </a:ext>
            </a:extLst>
          </p:cNvPr>
          <p:cNvSpPr>
            <a:spLocks noGrp="1" noChangeArrowheads="1"/>
          </p:cNvSpPr>
          <p:nvPr>
            <p:ph type="title"/>
          </p:nvPr>
        </p:nvSpPr>
        <p:spPr>
          <a:xfrm>
            <a:off x="179388" y="404813"/>
            <a:ext cx="662486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8. Security Testing</a:t>
            </a:r>
          </a:p>
        </p:txBody>
      </p:sp>
      <p:sp>
        <p:nvSpPr>
          <p:cNvPr id="4" name="Rectangle 3">
            <a:extLst>
              <a:ext uri="{FF2B5EF4-FFF2-40B4-BE49-F238E27FC236}">
                <a16:creationId xmlns:a16="http://schemas.microsoft.com/office/drawing/2014/main" id="{0F793AD7-CFAB-4639-A46D-27F89EDFDF94}"/>
              </a:ext>
            </a:extLst>
          </p:cNvPr>
          <p:cNvSpPr/>
          <p:nvPr/>
        </p:nvSpPr>
        <p:spPr>
          <a:xfrm>
            <a:off x="107950" y="1177891"/>
            <a:ext cx="8856663" cy="5661026"/>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GB" sz="1600" spc="-5" dirty="0">
                <a:solidFill>
                  <a:srgbClr val="000000"/>
                </a:solidFill>
                <a:effectLst/>
                <a:ea typeface="Calibri" panose="020F0502020204030204" pitchFamily="34" charset="0"/>
                <a:cs typeface="Myanmar Text" panose="020B0502040204020203" pitchFamily="34" charset="0"/>
              </a:rPr>
              <a:t>Security Testing is a form of software testing</a:t>
            </a:r>
          </a:p>
          <a:p>
            <a:pPr marL="727075">
              <a:lnSpc>
                <a:spcPct val="150000"/>
              </a:lnSpc>
              <a:spcAft>
                <a:spcPts val="800"/>
              </a:spcAft>
            </a:pPr>
            <a:r>
              <a:rPr lang="en-GB" sz="1600" spc="-5" dirty="0">
                <a:solidFill>
                  <a:srgbClr val="000000"/>
                </a:solidFill>
                <a:ea typeface="Calibri" panose="020F0502020204030204" pitchFamily="34" charset="0"/>
                <a:cs typeface="Myanmar Text" panose="020B0502040204020203" pitchFamily="34" charset="0"/>
              </a:rPr>
              <a:t>- </a:t>
            </a:r>
            <a:r>
              <a:rPr lang="en-US" sz="1400" dirty="0">
                <a:solidFill>
                  <a:schemeClr val="tx1">
                    <a:lumMod val="85000"/>
                    <a:lumOff val="15000"/>
                  </a:schemeClr>
                </a:solidFill>
                <a:effectLst/>
                <a:latin typeface="Calibri" panose="020F0502020204030204" pitchFamily="34" charset="0"/>
                <a:ea typeface="Calibri" panose="020F0502020204030204" pitchFamily="34" charset="0"/>
              </a:rPr>
              <a:t>What is security testing ?</a:t>
            </a:r>
            <a:endParaRPr lang="id-ID" sz="1400" dirty="0">
              <a:solidFill>
                <a:schemeClr val="tx1">
                  <a:lumMod val="85000"/>
                  <a:lumOff val="15000"/>
                </a:schemeClr>
              </a:solidFill>
              <a:effectLst/>
              <a:latin typeface="Calibri" panose="020F0502020204030204" pitchFamily="34" charset="0"/>
              <a:ea typeface="Calibri" panose="020F0502020204030204" pitchFamily="34" charset="0"/>
            </a:endParaRPr>
          </a:p>
          <a:p>
            <a:pPr marL="1170305" marR="355600">
              <a:lnSpc>
                <a:spcPct val="150000"/>
              </a:lnSpc>
              <a:spcAft>
                <a:spcPts val="800"/>
              </a:spcAft>
            </a:pPr>
            <a:r>
              <a:rPr lang="en-US" sz="1400" dirty="0">
                <a:solidFill>
                  <a:schemeClr val="tx1">
                    <a:lumMod val="85000"/>
                    <a:lumOff val="15000"/>
                  </a:schemeClr>
                </a:solidFill>
                <a:effectLst/>
                <a:latin typeface="Calibri" panose="020F0502020204030204" pitchFamily="34" charset="0"/>
                <a:ea typeface="Calibri" panose="020F0502020204030204" pitchFamily="34" charset="0"/>
              </a:rPr>
              <a:t>Software testing that focuses on finding holes and flaws in a system's or application's security defenses is known as security testing. To make sure that the system or application is safe from potential risks like hacking, unauthorized access, data breaches, and other cyber-attacks, security testing is conducted.</a:t>
            </a:r>
            <a:endParaRPr lang="en-GB" sz="1600" spc="-5" dirty="0">
              <a:solidFill>
                <a:srgbClr val="000000"/>
              </a:solidFill>
              <a:ea typeface="Calibri" panose="020F0502020204030204" pitchFamily="34" charset="0"/>
              <a:cs typeface="Myanmar Text" panose="020B0502040204020203" pitchFamily="34" charset="0"/>
            </a:endParaRPr>
          </a:p>
          <a:p>
            <a:pPr algn="just">
              <a:defRPr/>
            </a:pPr>
            <a:r>
              <a:rPr lang="en-GB" sz="1600" spc="-5" dirty="0">
                <a:solidFill>
                  <a:srgbClr val="000000"/>
                </a:solidFill>
                <a:ea typeface="Calibri" panose="020F0502020204030204" pitchFamily="34" charset="0"/>
                <a:cs typeface="Myanmar Text" panose="020B0502040204020203" pitchFamily="34" charset="0"/>
              </a:rPr>
              <a:t>-Types of security testing</a:t>
            </a: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endParaRPr lang="en-GB" sz="1600" spc="-5" dirty="0">
              <a:solidFill>
                <a:srgbClr val="000000"/>
              </a:solidFill>
              <a:ea typeface="Calibri" panose="020F0502020204030204" pitchFamily="34" charset="0"/>
              <a:cs typeface="Myanmar Text" panose="020B0502040204020203" pitchFamily="34" charset="0"/>
            </a:endParaRPr>
          </a:p>
          <a:p>
            <a:pPr algn="just">
              <a:defRPr/>
            </a:pPr>
            <a:r>
              <a:rPr lang="en-GB" sz="1600" spc="-5" dirty="0">
                <a:solidFill>
                  <a:srgbClr val="000000"/>
                </a:solidFill>
                <a:effectLst/>
                <a:ea typeface="Calibri" panose="020F0502020204030204" pitchFamily="34" charset="0"/>
                <a:cs typeface="Myanmar Text" panose="020B0502040204020203" pitchFamily="34" charset="0"/>
              </a:rPr>
              <a:t>- How it is conducted-  Authentication, Authorization, SQL injection. </a:t>
            </a:r>
          </a:p>
          <a:p>
            <a:pPr algn="just">
              <a:defRPr/>
            </a:pPr>
            <a:r>
              <a:rPr lang="en-US" sz="1400" dirty="0">
                <a:solidFill>
                  <a:schemeClr val="tx1"/>
                </a:solidFill>
              </a:rPr>
              <a:t>	To make sure that the system only permits authorized users to access it, authentication testing is done by 	attempting to get into the system using multiple sorts of credentials, such as legitimate and illegitimate 	usernames and passwords.</a:t>
            </a:r>
          </a:p>
          <a:p>
            <a:pPr marL="285750" indent="-285750" algn="just">
              <a:buFontTx/>
              <a:buChar char="-"/>
              <a:defRPr/>
            </a:pPr>
            <a:r>
              <a:rPr lang="en-US" sz="1400" dirty="0">
                <a:solidFill>
                  <a:schemeClr val="tx1"/>
                </a:solidFill>
              </a:rPr>
              <a:t>To make sure that the system only permits authorized users to access certain resources or take certain actions, authorization testing is carried out by making an effort to access those resources or do those actions.</a:t>
            </a:r>
          </a:p>
          <a:p>
            <a:pPr marL="285750" indent="-285750" algn="just">
              <a:buFontTx/>
              <a:buChar char="-"/>
              <a:defRPr/>
            </a:pPr>
            <a:r>
              <a:rPr lang="en-US" sz="1400" dirty="0">
                <a:solidFill>
                  <a:schemeClr val="tx1"/>
                </a:solidFill>
              </a:rPr>
              <a:t>To test whether the system can recognize and thwart these kinds of attacks, malicious SQL code is intentionally injected into the system.</a:t>
            </a: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0A556F6-32D5-4839-A57E-7D0AF873ACFE}"/>
              </a:ext>
            </a:extLst>
          </p:cNvPr>
          <p:cNvSpPr>
            <a:spLocks noGrp="1" noChangeArrowheads="1"/>
          </p:cNvSpPr>
          <p:nvPr>
            <p:ph type="title"/>
          </p:nvPr>
        </p:nvSpPr>
        <p:spPr>
          <a:xfrm>
            <a:off x="179388" y="404813"/>
            <a:ext cx="662486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9. Test plans and Test cases</a:t>
            </a:r>
          </a:p>
        </p:txBody>
      </p:sp>
      <p:sp>
        <p:nvSpPr>
          <p:cNvPr id="4" name="Rectangle 3">
            <a:extLst>
              <a:ext uri="{FF2B5EF4-FFF2-40B4-BE49-F238E27FC236}">
                <a16:creationId xmlns:a16="http://schemas.microsoft.com/office/drawing/2014/main" id="{8133EEC2-2049-4C29-87CA-05782372AFC0}"/>
              </a:ext>
            </a:extLst>
          </p:cNvPr>
          <p:cNvSpPr/>
          <p:nvPr/>
        </p:nvSpPr>
        <p:spPr>
          <a:xfrm>
            <a:off x="130846" y="1177891"/>
            <a:ext cx="8856663" cy="5661026"/>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spcBef>
                <a:spcPts val="0"/>
              </a:spcBef>
              <a:spcAft>
                <a:spcPts val="1000"/>
              </a:spcAft>
            </a:pPr>
            <a:r>
              <a:rPr lang="en-GB" sz="1600" dirty="0">
                <a:solidFill>
                  <a:schemeClr val="tx1"/>
                </a:solidFill>
                <a:effectLst/>
                <a:ea typeface="Calibri" panose="020F0502020204030204" pitchFamily="34" charset="0"/>
                <a:cs typeface="Myanmar Text" panose="020B0502040204020203" pitchFamily="34" charset="0"/>
              </a:rPr>
              <a:t>Test plan	: A Test Plan is a concept and deliverable that defines the strategy that will be used to </a:t>
            </a:r>
            <a:r>
              <a:rPr lang="en-GB" sz="1600" dirty="0" err="1">
                <a:solidFill>
                  <a:schemeClr val="tx1"/>
                </a:solidFill>
                <a:effectLst/>
                <a:ea typeface="Calibri" panose="020F0502020204030204" pitchFamily="34" charset="0"/>
                <a:cs typeface="Myanmar Text" panose="020B0502040204020203" pitchFamily="34" charset="0"/>
              </a:rPr>
              <a:t>verifiy</a:t>
            </a:r>
            <a:r>
              <a:rPr lang="en-GB" sz="1600" dirty="0">
                <a:solidFill>
                  <a:schemeClr val="tx1"/>
                </a:solidFill>
                <a:effectLst/>
                <a:ea typeface="Calibri" panose="020F0502020204030204" pitchFamily="34" charset="0"/>
                <a:cs typeface="Myanmar Text" panose="020B0502040204020203" pitchFamily="34" charset="0"/>
              </a:rPr>
              <a:t> that the product or system is </a:t>
            </a:r>
            <a:r>
              <a:rPr lang="en-GB" sz="1600" dirty="0" err="1">
                <a:solidFill>
                  <a:schemeClr val="tx1"/>
                </a:solidFill>
                <a:effectLst/>
                <a:ea typeface="Calibri" panose="020F0502020204030204" pitchFamily="34" charset="0"/>
                <a:cs typeface="Myanmar Text" panose="020B0502040204020203" pitchFamily="34" charset="0"/>
              </a:rPr>
              <a:t>develoved</a:t>
            </a:r>
            <a:r>
              <a:rPr lang="en-GB" sz="1600" dirty="0">
                <a:solidFill>
                  <a:schemeClr val="tx1"/>
                </a:solidFill>
                <a:effectLst/>
                <a:ea typeface="Calibri" panose="020F0502020204030204" pitchFamily="34" charset="0"/>
                <a:cs typeface="Myanmar Text" panose="020B0502040204020203" pitchFamily="34" charset="0"/>
              </a:rPr>
              <a:t> according to its specification and requirement.</a:t>
            </a:r>
          </a:p>
          <a:p>
            <a:pPr marL="0" marR="0">
              <a:spcBef>
                <a:spcPts val="0"/>
              </a:spcBef>
              <a:spcAft>
                <a:spcPts val="1000"/>
              </a:spcAft>
            </a:pPr>
            <a:r>
              <a:rPr lang="en-US" sz="1600" dirty="0">
                <a:solidFill>
                  <a:schemeClr val="tx1"/>
                </a:solidFill>
                <a:effectLst/>
                <a:ea typeface="Times New Roman" panose="02020603050405020304" pitchFamily="18" charset="0"/>
              </a:rPr>
              <a:t>Test case 	: Test case consist of test case name , precondition , steps / input condition , excepted result .</a:t>
            </a:r>
            <a:endParaRPr lang="en-SG" sz="1600" dirty="0">
              <a:solidFill>
                <a:schemeClr val="tx1"/>
              </a:solidFill>
            </a:endParaRPr>
          </a:p>
          <a:p>
            <a:pPr marL="342900" indent="-342900">
              <a:buAutoNum type="arabicPeriod"/>
              <a:defRPr/>
            </a:pPr>
            <a:r>
              <a:rPr lang="en-SG" sz="1600" dirty="0">
                <a:solidFill>
                  <a:schemeClr val="tx1"/>
                </a:solidFill>
              </a:rPr>
              <a:t>Functional testing</a:t>
            </a:r>
          </a:p>
          <a:p>
            <a:pPr marL="800100" lvl="1" indent="-342900">
              <a:buAutoNum type="arabicPeriod"/>
              <a:defRPr/>
            </a:pPr>
            <a:r>
              <a:rPr lang="en-SG" sz="1600" dirty="0">
                <a:solidFill>
                  <a:schemeClr val="tx1"/>
                </a:solidFill>
              </a:rPr>
              <a:t>UAT- </a:t>
            </a:r>
          </a:p>
          <a:p>
            <a:pPr marL="800100" lvl="1" indent="-342900">
              <a:buAutoNum type="arabicPeriod"/>
              <a:defRPr/>
            </a:pPr>
            <a:endParaRPr lang="en-SG" sz="1600" dirty="0">
              <a:solidFill>
                <a:schemeClr val="tx1"/>
              </a:solidFill>
            </a:endParaRPr>
          </a:p>
          <a:p>
            <a:pPr lvl="1">
              <a:defRPr/>
            </a:pPr>
            <a:endParaRPr lang="en-SG" sz="1600" dirty="0">
              <a:solidFill>
                <a:schemeClr val="tx1"/>
              </a:solidFill>
            </a:endParaRPr>
          </a:p>
          <a:p>
            <a:pPr>
              <a:defRPr/>
            </a:pPr>
            <a:r>
              <a:rPr lang="en-SG" sz="1600" dirty="0">
                <a:solidFill>
                  <a:schemeClr val="tx1"/>
                </a:solidFill>
              </a:rPr>
              <a:t>	</a:t>
            </a:r>
          </a:p>
          <a:p>
            <a:pPr>
              <a:defRPr/>
            </a:pPr>
            <a:endParaRPr lang="id-ID" sz="1600" dirty="0">
              <a:solidFill>
                <a:schemeClr val="tx1"/>
              </a:solidFill>
            </a:endParaRPr>
          </a:p>
          <a:p>
            <a:pPr>
              <a:defRPr/>
            </a:pPr>
            <a:endParaRPr lang="en-SG" sz="1600" dirty="0">
              <a:solidFill>
                <a:schemeClr val="tx1"/>
              </a:solidFill>
            </a:endParaRPr>
          </a:p>
          <a:p>
            <a:pPr>
              <a:defRPr/>
            </a:pPr>
            <a:r>
              <a:rPr lang="en-SG" sz="1600" dirty="0">
                <a:solidFill>
                  <a:schemeClr val="tx1"/>
                </a:solidFill>
              </a:rPr>
              <a:t>	2.    Unit testing</a:t>
            </a:r>
          </a:p>
          <a:p>
            <a:pPr>
              <a:defRPr/>
            </a:pPr>
            <a:r>
              <a:rPr lang="en-SG" sz="1600" dirty="0">
                <a:solidFill>
                  <a:schemeClr val="tx1"/>
                </a:solidFill>
              </a:rPr>
              <a:t>	</a:t>
            </a:r>
          </a:p>
          <a:p>
            <a:pPr>
              <a:defRPr/>
            </a:pPr>
            <a:endParaRPr lang="en-SG" sz="1600" dirty="0">
              <a:solidFill>
                <a:schemeClr val="tx1"/>
              </a:solidFill>
            </a:endParaRPr>
          </a:p>
          <a:p>
            <a:pPr>
              <a:defRPr/>
            </a:pPr>
            <a:endParaRPr lang="en-SG" sz="1600" dirty="0">
              <a:solidFill>
                <a:schemeClr val="tx1"/>
              </a:solidFill>
            </a:endParaRPr>
          </a:p>
          <a:p>
            <a:pPr>
              <a:defRPr/>
            </a:pPr>
            <a:endParaRPr lang="en-SG" sz="1600" dirty="0">
              <a:solidFill>
                <a:schemeClr val="tx1"/>
              </a:solidFill>
            </a:endParaRPr>
          </a:p>
          <a:p>
            <a:pPr>
              <a:defRPr/>
            </a:pPr>
            <a:endParaRPr lang="en-SG" sz="1600" dirty="0">
              <a:solidFill>
                <a:schemeClr val="tx1"/>
              </a:solidFill>
            </a:endParaRPr>
          </a:p>
          <a:p>
            <a:pPr>
              <a:defRPr/>
            </a:pPr>
            <a:r>
              <a:rPr lang="en-SG" sz="1600" dirty="0">
                <a:solidFill>
                  <a:schemeClr val="tx1"/>
                </a:solidFill>
              </a:rPr>
              <a:t>2. Performance testing</a:t>
            </a:r>
          </a:p>
        </p:txBody>
      </p:sp>
      <p:graphicFrame>
        <p:nvGraphicFramePr>
          <p:cNvPr id="5" name="Table 3">
            <a:extLst>
              <a:ext uri="{FF2B5EF4-FFF2-40B4-BE49-F238E27FC236}">
                <a16:creationId xmlns:a16="http://schemas.microsoft.com/office/drawing/2014/main" id="{5FF46196-7B2E-490F-8DF1-E1D49902BC95}"/>
              </a:ext>
            </a:extLst>
          </p:cNvPr>
          <p:cNvGraphicFramePr>
            <a:graphicFrameLocks noGrp="1"/>
          </p:cNvGraphicFramePr>
          <p:nvPr>
            <p:extLst>
              <p:ext uri="{D42A27DB-BD31-4B8C-83A1-F6EECF244321}">
                <p14:modId xmlns:p14="http://schemas.microsoft.com/office/powerpoint/2010/main" val="2178581786"/>
              </p:ext>
            </p:extLst>
          </p:nvPr>
        </p:nvGraphicFramePr>
        <p:xfrm>
          <a:off x="2339752" y="2217420"/>
          <a:ext cx="5753455" cy="1211580"/>
        </p:xfrm>
        <a:graphic>
          <a:graphicData uri="http://schemas.openxmlformats.org/drawingml/2006/table">
            <a:tbl>
              <a:tblPr firstRow="1" bandRow="1">
                <a:tableStyleId>{5C22544A-7EE6-4342-B048-85BDC9FD1C3A}</a:tableStyleId>
              </a:tblPr>
              <a:tblGrid>
                <a:gridCol w="1347319">
                  <a:extLst>
                    <a:ext uri="{9D8B030D-6E8A-4147-A177-3AD203B41FA5}">
                      <a16:colId xmlns:a16="http://schemas.microsoft.com/office/drawing/2014/main" val="3904250464"/>
                    </a:ext>
                  </a:extLst>
                </a:gridCol>
                <a:gridCol w="1529408">
                  <a:extLst>
                    <a:ext uri="{9D8B030D-6E8A-4147-A177-3AD203B41FA5}">
                      <a16:colId xmlns:a16="http://schemas.microsoft.com/office/drawing/2014/main" val="956683483"/>
                    </a:ext>
                  </a:extLst>
                </a:gridCol>
                <a:gridCol w="1438364">
                  <a:extLst>
                    <a:ext uri="{9D8B030D-6E8A-4147-A177-3AD203B41FA5}">
                      <a16:colId xmlns:a16="http://schemas.microsoft.com/office/drawing/2014/main" val="1725582402"/>
                    </a:ext>
                  </a:extLst>
                </a:gridCol>
                <a:gridCol w="1438364">
                  <a:extLst>
                    <a:ext uri="{9D8B030D-6E8A-4147-A177-3AD203B41FA5}">
                      <a16:colId xmlns:a16="http://schemas.microsoft.com/office/drawing/2014/main" val="3191712442"/>
                    </a:ext>
                  </a:extLst>
                </a:gridCol>
              </a:tblGrid>
              <a:tr h="464312">
                <a:tc>
                  <a:txBody>
                    <a:bodyPr/>
                    <a:lstStyle/>
                    <a:p>
                      <a:r>
                        <a:rPr lang="en-US" dirty="0" err="1"/>
                        <a:t>Requiment</a:t>
                      </a:r>
                      <a:endParaRPr lang="en-ID" dirty="0"/>
                    </a:p>
                  </a:txBody>
                  <a:tcPr/>
                </a:tc>
                <a:tc>
                  <a:txBody>
                    <a:bodyPr/>
                    <a:lstStyle/>
                    <a:p>
                      <a:r>
                        <a:rPr lang="en-US" dirty="0"/>
                        <a:t>Test Scenario ID</a:t>
                      </a:r>
                      <a:endParaRPr lang="en-ID" dirty="0"/>
                    </a:p>
                  </a:txBody>
                  <a:tcPr/>
                </a:tc>
                <a:tc>
                  <a:txBody>
                    <a:bodyPr/>
                    <a:lstStyle/>
                    <a:p>
                      <a:r>
                        <a:rPr lang="en-US" dirty="0"/>
                        <a:t>Test Scenario</a:t>
                      </a:r>
                      <a:endParaRPr lang="en-ID" dirty="0"/>
                    </a:p>
                  </a:txBody>
                  <a:tcPr/>
                </a:tc>
                <a:tc>
                  <a:txBody>
                    <a:bodyPr/>
                    <a:lstStyle/>
                    <a:p>
                      <a:r>
                        <a:rPr lang="en-US" dirty="0"/>
                        <a:t>Number of test </a:t>
                      </a:r>
                      <a:r>
                        <a:rPr lang="en-US" dirty="0" err="1"/>
                        <a:t>test</a:t>
                      </a:r>
                      <a:r>
                        <a:rPr lang="en-US" dirty="0"/>
                        <a:t> Cases</a:t>
                      </a:r>
                      <a:endParaRPr lang="en-ID" dirty="0"/>
                    </a:p>
                  </a:txBody>
                  <a:tcPr/>
                </a:tc>
                <a:extLst>
                  <a:ext uri="{0D108BD9-81ED-4DB2-BD59-A6C34878D82A}">
                    <a16:rowId xmlns:a16="http://schemas.microsoft.com/office/drawing/2014/main" val="3053471323"/>
                  </a:ext>
                </a:extLst>
              </a:tr>
              <a:tr h="654258">
                <a:tc>
                  <a:txBody>
                    <a:bodyPr/>
                    <a:lstStyle/>
                    <a:p>
                      <a:r>
                        <a:rPr lang="en-US" dirty="0">
                          <a:solidFill>
                            <a:schemeClr val="tx1"/>
                          </a:solidFill>
                        </a:rPr>
                        <a:t>Functional  Testing</a:t>
                      </a:r>
                      <a:endParaRPr lang="en-ID" dirty="0">
                        <a:solidFill>
                          <a:schemeClr val="tx1"/>
                        </a:solidFill>
                      </a:endParaRPr>
                    </a:p>
                  </a:txBody>
                  <a:tcPr>
                    <a:solidFill>
                      <a:schemeClr val="tx2">
                        <a:lumMod val="60000"/>
                        <a:lumOff val="40000"/>
                      </a:schemeClr>
                    </a:solidFill>
                  </a:tcPr>
                </a:tc>
                <a:tc>
                  <a:txBody>
                    <a:bodyPr/>
                    <a:lstStyle/>
                    <a:p>
                      <a:r>
                        <a:rPr lang="en-US" dirty="0"/>
                        <a:t>UA001 – UAT Testing</a:t>
                      </a:r>
                      <a:endParaRPr lang="en-ID" dirty="0"/>
                    </a:p>
                  </a:txBody>
                  <a:tcPr/>
                </a:tc>
                <a:tc>
                  <a:txBody>
                    <a:bodyPr/>
                    <a:lstStyle/>
                    <a:p>
                      <a:r>
                        <a:rPr lang="en-US" sz="1350" kern="1200" dirty="0">
                          <a:solidFill>
                            <a:schemeClr val="dk1"/>
                          </a:solidFill>
                          <a:effectLst/>
                          <a:latin typeface="+mn-lt"/>
                          <a:ea typeface="+mn-ea"/>
                          <a:cs typeface="+mn-cs"/>
                        </a:rPr>
                        <a:t>Ensure user can register in the portal</a:t>
                      </a:r>
                      <a:endParaRPr lang="en-ID" dirty="0"/>
                    </a:p>
                  </a:txBody>
                  <a:tcPr/>
                </a:tc>
                <a:tc>
                  <a:txBody>
                    <a:bodyPr/>
                    <a:lstStyle/>
                    <a:p>
                      <a:r>
                        <a:rPr lang="en-US" dirty="0"/>
                        <a:t>1</a:t>
                      </a:r>
                      <a:endParaRPr lang="en-ID" dirty="0"/>
                    </a:p>
                  </a:txBody>
                  <a:tcPr/>
                </a:tc>
                <a:extLst>
                  <a:ext uri="{0D108BD9-81ED-4DB2-BD59-A6C34878D82A}">
                    <a16:rowId xmlns:a16="http://schemas.microsoft.com/office/drawing/2014/main" val="591084361"/>
                  </a:ext>
                </a:extLst>
              </a:tr>
            </a:tbl>
          </a:graphicData>
        </a:graphic>
      </p:graphicFrame>
      <p:graphicFrame>
        <p:nvGraphicFramePr>
          <p:cNvPr id="6" name="Table 4">
            <a:extLst>
              <a:ext uri="{FF2B5EF4-FFF2-40B4-BE49-F238E27FC236}">
                <a16:creationId xmlns:a16="http://schemas.microsoft.com/office/drawing/2014/main" id="{8F03253C-019F-4ACC-B470-F16843412FC7}"/>
              </a:ext>
            </a:extLst>
          </p:cNvPr>
          <p:cNvGraphicFramePr>
            <a:graphicFrameLocks noGrp="1"/>
          </p:cNvGraphicFramePr>
          <p:nvPr>
            <p:extLst>
              <p:ext uri="{D42A27DB-BD31-4B8C-83A1-F6EECF244321}">
                <p14:modId xmlns:p14="http://schemas.microsoft.com/office/powerpoint/2010/main" val="1934986347"/>
              </p:ext>
            </p:extLst>
          </p:nvPr>
        </p:nvGraphicFramePr>
        <p:xfrm>
          <a:off x="2339752" y="3627006"/>
          <a:ext cx="5753456" cy="1417320"/>
        </p:xfrm>
        <a:graphic>
          <a:graphicData uri="http://schemas.openxmlformats.org/drawingml/2006/table">
            <a:tbl>
              <a:tblPr firstRow="1" bandRow="1">
                <a:tableStyleId>{5C22544A-7EE6-4342-B048-85BDC9FD1C3A}</a:tableStyleId>
              </a:tblPr>
              <a:tblGrid>
                <a:gridCol w="1438364">
                  <a:extLst>
                    <a:ext uri="{9D8B030D-6E8A-4147-A177-3AD203B41FA5}">
                      <a16:colId xmlns:a16="http://schemas.microsoft.com/office/drawing/2014/main" val="1684088374"/>
                    </a:ext>
                  </a:extLst>
                </a:gridCol>
                <a:gridCol w="1438364">
                  <a:extLst>
                    <a:ext uri="{9D8B030D-6E8A-4147-A177-3AD203B41FA5}">
                      <a16:colId xmlns:a16="http://schemas.microsoft.com/office/drawing/2014/main" val="3664420019"/>
                    </a:ext>
                  </a:extLst>
                </a:gridCol>
                <a:gridCol w="1438364">
                  <a:extLst>
                    <a:ext uri="{9D8B030D-6E8A-4147-A177-3AD203B41FA5}">
                      <a16:colId xmlns:a16="http://schemas.microsoft.com/office/drawing/2014/main" val="2002196849"/>
                    </a:ext>
                  </a:extLst>
                </a:gridCol>
                <a:gridCol w="1438364">
                  <a:extLst>
                    <a:ext uri="{9D8B030D-6E8A-4147-A177-3AD203B41FA5}">
                      <a16:colId xmlns:a16="http://schemas.microsoft.com/office/drawing/2014/main" val="1908467239"/>
                    </a:ext>
                  </a:extLst>
                </a:gridCol>
              </a:tblGrid>
              <a:tr h="417322">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err="1"/>
                        <a:t>Requiment</a:t>
                      </a:r>
                      <a:endParaRPr lang="en-ID" dirty="0"/>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Test Scenario ID</a:t>
                      </a:r>
                      <a:endParaRPr lang="en-ID" dirty="0"/>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Test Scenario</a:t>
                      </a:r>
                      <a:endParaRPr lang="en-ID" dirty="0"/>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Number of test </a:t>
                      </a:r>
                      <a:r>
                        <a:rPr lang="en-US" dirty="0" err="1"/>
                        <a:t>test</a:t>
                      </a:r>
                      <a:r>
                        <a:rPr lang="en-US" dirty="0"/>
                        <a:t> Cases</a:t>
                      </a:r>
                      <a:endParaRPr lang="en-ID" dirty="0"/>
                    </a:p>
                    <a:p>
                      <a:endParaRPr lang="en-ID" dirty="0"/>
                    </a:p>
                  </a:txBody>
                  <a:tcPr/>
                </a:tc>
                <a:extLst>
                  <a:ext uri="{0D108BD9-81ED-4DB2-BD59-A6C34878D82A}">
                    <a16:rowId xmlns:a16="http://schemas.microsoft.com/office/drawing/2014/main" val="1893459017"/>
                  </a:ext>
                </a:extLst>
              </a:tr>
              <a:tr h="417322">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solidFill>
                            <a:schemeClr val="tx1"/>
                          </a:solidFill>
                        </a:rPr>
                        <a:t>Functional  Testing</a:t>
                      </a:r>
                      <a:endParaRPr lang="en-ID" dirty="0">
                        <a:solidFill>
                          <a:schemeClr val="tx1"/>
                        </a:solidFill>
                      </a:endParaRPr>
                    </a:p>
                    <a:p>
                      <a:endParaRPr lang="en-ID" dirty="0"/>
                    </a:p>
                  </a:txBody>
                  <a:tcPr>
                    <a:solidFill>
                      <a:schemeClr val="tx2">
                        <a:lumMod val="60000"/>
                        <a:lumOff val="40000"/>
                      </a:schemeClr>
                    </a:solidFill>
                  </a:tcPr>
                </a:tc>
                <a:tc>
                  <a:txBody>
                    <a:bodyPr/>
                    <a:lstStyle/>
                    <a:p>
                      <a:r>
                        <a:rPr lang="en-US" dirty="0"/>
                        <a:t>TS001 – Unit Testing </a:t>
                      </a:r>
                      <a:endParaRPr lang="en-ID" dirty="0"/>
                    </a:p>
                  </a:txBody>
                  <a:tcPr/>
                </a:tc>
                <a:tc>
                  <a:txBody>
                    <a:bodyPr/>
                    <a:lstStyle/>
                    <a:p>
                      <a:r>
                        <a:rPr lang="en-US" dirty="0"/>
                        <a:t>Validating registration functionality</a:t>
                      </a:r>
                      <a:endParaRPr lang="en-ID" dirty="0"/>
                    </a:p>
                  </a:txBody>
                  <a:tcPr/>
                </a:tc>
                <a:tc>
                  <a:txBody>
                    <a:bodyPr/>
                    <a:lstStyle/>
                    <a:p>
                      <a:r>
                        <a:rPr lang="en-US" dirty="0"/>
                        <a:t>1</a:t>
                      </a:r>
                      <a:endParaRPr lang="en-ID" dirty="0"/>
                    </a:p>
                  </a:txBody>
                  <a:tcPr/>
                </a:tc>
                <a:extLst>
                  <a:ext uri="{0D108BD9-81ED-4DB2-BD59-A6C34878D82A}">
                    <a16:rowId xmlns:a16="http://schemas.microsoft.com/office/drawing/2014/main" val="583968921"/>
                  </a:ext>
                </a:extLst>
              </a:tr>
            </a:tbl>
          </a:graphicData>
        </a:graphic>
      </p:graphicFrame>
      <p:graphicFrame>
        <p:nvGraphicFramePr>
          <p:cNvPr id="7" name="Table 9">
            <a:extLst>
              <a:ext uri="{FF2B5EF4-FFF2-40B4-BE49-F238E27FC236}">
                <a16:creationId xmlns:a16="http://schemas.microsoft.com/office/drawing/2014/main" id="{EFF36C9D-2A03-46D1-A639-52F00B156A90}"/>
              </a:ext>
            </a:extLst>
          </p:cNvPr>
          <p:cNvGraphicFramePr>
            <a:graphicFrameLocks noGrp="1"/>
          </p:cNvGraphicFramePr>
          <p:nvPr>
            <p:extLst>
              <p:ext uri="{D42A27DB-BD31-4B8C-83A1-F6EECF244321}">
                <p14:modId xmlns:p14="http://schemas.microsoft.com/office/powerpoint/2010/main" val="905805951"/>
              </p:ext>
            </p:extLst>
          </p:nvPr>
        </p:nvGraphicFramePr>
        <p:xfrm>
          <a:off x="2339753" y="5242332"/>
          <a:ext cx="5753455" cy="1417320"/>
        </p:xfrm>
        <a:graphic>
          <a:graphicData uri="http://schemas.openxmlformats.org/drawingml/2006/table">
            <a:tbl>
              <a:tblPr firstRow="1" bandRow="1">
                <a:tableStyleId>{5C22544A-7EE6-4342-B048-85BDC9FD1C3A}</a:tableStyleId>
              </a:tblPr>
              <a:tblGrid>
                <a:gridCol w="1182741">
                  <a:extLst>
                    <a:ext uri="{9D8B030D-6E8A-4147-A177-3AD203B41FA5}">
                      <a16:colId xmlns:a16="http://schemas.microsoft.com/office/drawing/2014/main" val="2187291894"/>
                    </a:ext>
                  </a:extLst>
                </a:gridCol>
                <a:gridCol w="1693988">
                  <a:extLst>
                    <a:ext uri="{9D8B030D-6E8A-4147-A177-3AD203B41FA5}">
                      <a16:colId xmlns:a16="http://schemas.microsoft.com/office/drawing/2014/main" val="326374354"/>
                    </a:ext>
                  </a:extLst>
                </a:gridCol>
                <a:gridCol w="1438363">
                  <a:extLst>
                    <a:ext uri="{9D8B030D-6E8A-4147-A177-3AD203B41FA5}">
                      <a16:colId xmlns:a16="http://schemas.microsoft.com/office/drawing/2014/main" val="2011847503"/>
                    </a:ext>
                  </a:extLst>
                </a:gridCol>
                <a:gridCol w="1438363">
                  <a:extLst>
                    <a:ext uri="{9D8B030D-6E8A-4147-A177-3AD203B41FA5}">
                      <a16:colId xmlns:a16="http://schemas.microsoft.com/office/drawing/2014/main" val="117920826"/>
                    </a:ext>
                  </a:extLst>
                </a:gridCol>
              </a:tblGrid>
              <a:tr h="641506">
                <a:tc>
                  <a:txBody>
                    <a:bodyPr/>
                    <a:lstStyle/>
                    <a:p>
                      <a:r>
                        <a:rPr lang="en-US" dirty="0" err="1"/>
                        <a:t>Requiment</a:t>
                      </a:r>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Test Scenario ID</a:t>
                      </a:r>
                      <a:endParaRPr lang="en-ID" dirty="0"/>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Test Scenario</a:t>
                      </a:r>
                      <a:endParaRPr lang="en-ID" dirty="0"/>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Number of test </a:t>
                      </a:r>
                      <a:r>
                        <a:rPr lang="en-US" dirty="0" err="1"/>
                        <a:t>test</a:t>
                      </a:r>
                      <a:r>
                        <a:rPr lang="en-US" dirty="0"/>
                        <a:t> Cases</a:t>
                      </a:r>
                      <a:endParaRPr lang="en-ID" dirty="0"/>
                    </a:p>
                    <a:p>
                      <a:endParaRPr lang="en-ID" dirty="0"/>
                    </a:p>
                  </a:txBody>
                  <a:tcPr/>
                </a:tc>
                <a:extLst>
                  <a:ext uri="{0D108BD9-81ED-4DB2-BD59-A6C34878D82A}">
                    <a16:rowId xmlns:a16="http://schemas.microsoft.com/office/drawing/2014/main" val="3627119692"/>
                  </a:ext>
                </a:extLst>
              </a:tr>
              <a:tr h="641506">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solidFill>
                            <a:schemeClr val="tx1"/>
                          </a:solidFill>
                        </a:rPr>
                        <a:t>Functional  Testing</a:t>
                      </a:r>
                      <a:endParaRPr lang="en-ID" dirty="0">
                        <a:solidFill>
                          <a:schemeClr val="tx1"/>
                        </a:solidFill>
                      </a:endParaRPr>
                    </a:p>
                    <a:p>
                      <a:endParaRPr lang="en-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PM001 – Performance testing</a:t>
                      </a:r>
                      <a:endParaRPr lang="en-ID" dirty="0"/>
                    </a:p>
                  </a:txBody>
                  <a:tcPr/>
                </a:tc>
                <a:tc>
                  <a:txBody>
                    <a:bodyPr/>
                    <a:lstStyle/>
                    <a:p>
                      <a:r>
                        <a:rPr lang="en-US" dirty="0"/>
                        <a:t>Testing performance of registration</a:t>
                      </a:r>
                      <a:endParaRPr lang="en-ID" dirty="0"/>
                    </a:p>
                  </a:txBody>
                  <a:tcPr/>
                </a:tc>
                <a:tc>
                  <a:txBody>
                    <a:bodyPr/>
                    <a:lstStyle/>
                    <a:p>
                      <a:r>
                        <a:rPr lang="en-US" dirty="0"/>
                        <a:t>1</a:t>
                      </a:r>
                      <a:endParaRPr lang="en-ID" dirty="0"/>
                    </a:p>
                  </a:txBody>
                  <a:tcPr/>
                </a:tc>
                <a:extLst>
                  <a:ext uri="{0D108BD9-81ED-4DB2-BD59-A6C34878D82A}">
                    <a16:rowId xmlns:a16="http://schemas.microsoft.com/office/drawing/2014/main" val="2051399847"/>
                  </a:ext>
                </a:extLst>
              </a:tr>
            </a:tbl>
          </a:graphicData>
        </a:graphic>
      </p:graphicFrame>
      <p:sp>
        <p:nvSpPr>
          <p:cNvPr id="8" name="Arrow: Right 7">
            <a:extLst>
              <a:ext uri="{FF2B5EF4-FFF2-40B4-BE49-F238E27FC236}">
                <a16:creationId xmlns:a16="http://schemas.microsoft.com/office/drawing/2014/main" id="{B6B57302-D90D-46FE-BAFF-81722E93414C}"/>
              </a:ext>
            </a:extLst>
          </p:cNvPr>
          <p:cNvSpPr/>
          <p:nvPr/>
        </p:nvSpPr>
        <p:spPr>
          <a:xfrm>
            <a:off x="1619672" y="2924944"/>
            <a:ext cx="57606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9" name="Arrow: Right 8">
            <a:extLst>
              <a:ext uri="{FF2B5EF4-FFF2-40B4-BE49-F238E27FC236}">
                <a16:creationId xmlns:a16="http://schemas.microsoft.com/office/drawing/2014/main" id="{1F61E6DF-D5EA-4C57-8291-248B2467AAFB}"/>
              </a:ext>
            </a:extLst>
          </p:cNvPr>
          <p:cNvSpPr/>
          <p:nvPr/>
        </p:nvSpPr>
        <p:spPr>
          <a:xfrm>
            <a:off x="1611096" y="4344995"/>
            <a:ext cx="57606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0" name="Arrow: Right 9">
            <a:extLst>
              <a:ext uri="{FF2B5EF4-FFF2-40B4-BE49-F238E27FC236}">
                <a16:creationId xmlns:a16="http://schemas.microsoft.com/office/drawing/2014/main" id="{ABB7B0E9-B2ED-4613-8E9B-3B18A169C7FD}"/>
              </a:ext>
            </a:extLst>
          </p:cNvPr>
          <p:cNvSpPr/>
          <p:nvPr/>
        </p:nvSpPr>
        <p:spPr>
          <a:xfrm>
            <a:off x="1602520" y="5765046"/>
            <a:ext cx="57606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200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spcBef>
                <a:spcPts val="600"/>
              </a:spcBef>
              <a:spcAft>
                <a:spcPts val="600"/>
              </a:spcAft>
              <a:defRPr/>
            </a:pPr>
            <a:r>
              <a:rPr lang="en-GB" sz="1600" dirty="0">
                <a:solidFill>
                  <a:schemeClr val="tx1"/>
                </a:solidFill>
                <a:effectLst/>
                <a:ea typeface="Calibri" panose="020F0502020204030204" pitchFamily="34" charset="0"/>
                <a:cs typeface="Myanmar Text" panose="020B0502040204020203" pitchFamily="34" charset="0"/>
              </a:rPr>
              <a:t>Test log is typically a study object which is reviewed over the process of the preparation</a:t>
            </a:r>
            <a:r>
              <a:rPr lang="en-US" sz="1600" dirty="0">
                <a:solidFill>
                  <a:schemeClr val="tx1"/>
                </a:solidFill>
                <a:effectLst/>
                <a:ea typeface="Calibri" panose="020F0502020204030204" pitchFamily="34" charset="0"/>
                <a:cs typeface="Myanmar Text" panose="020B0502040204020203" pitchFamily="34" charset="0"/>
              </a:rPr>
              <a:t>……</a:t>
            </a:r>
          </a:p>
          <a:p>
            <a:pPr algn="just">
              <a:spcBef>
                <a:spcPts val="600"/>
              </a:spcBef>
              <a:spcAft>
                <a:spcPts val="600"/>
              </a:spcAft>
              <a:defRPr/>
            </a:pPr>
            <a:endParaRPr lang="en-SG" sz="1600" dirty="0">
              <a:solidFill>
                <a:schemeClr val="tx1"/>
              </a:solidFill>
            </a:endParaRPr>
          </a:p>
          <a:p>
            <a:pPr marL="285750" indent="-285750" algn="just">
              <a:spcBef>
                <a:spcPts val="600"/>
              </a:spcBef>
              <a:spcAft>
                <a:spcPts val="600"/>
              </a:spcAft>
              <a:buFont typeface="Wingdings" panose="05000000000000000000" pitchFamily="2" charset="2"/>
              <a:buChar char="q"/>
              <a:defRPr/>
            </a:pPr>
            <a:endParaRPr lang="en-SG" sz="1600" b="1"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742950" lvl="1" indent="-285750" algn="just">
              <a:buFont typeface="Wingdings" panose="05000000000000000000" pitchFamily="2" charset="2"/>
              <a:buChar char="§"/>
              <a:defRPr/>
            </a:pPr>
            <a:endParaRPr lang="en-SG" sz="1600" dirty="0">
              <a:solidFill>
                <a:schemeClr val="tx1"/>
              </a:solidFill>
            </a:endParaRPr>
          </a:p>
          <a:p>
            <a:pPr marL="742950" lvl="1" indent="-285750" algn="just">
              <a:buFont typeface="Wingdings" panose="05000000000000000000" pitchFamily="2" charset="2"/>
              <a:buChar char="§"/>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a:p>
            <a:pPr marL="285750" indent="-285750" algn="just">
              <a:buFont typeface="Wingdings" panose="05000000000000000000" pitchFamily="2" charset="2"/>
              <a:buChar char="q"/>
              <a:defRPr/>
            </a:pPr>
            <a:endParaRPr lang="en-SG" sz="1600" dirty="0">
              <a:solidFill>
                <a:schemeClr val="tx1"/>
              </a:solidFill>
            </a:endParaRPr>
          </a:p>
        </p:txBody>
      </p:sp>
      <p:graphicFrame>
        <p:nvGraphicFramePr>
          <p:cNvPr id="6" name="Table 5">
            <a:extLst>
              <a:ext uri="{FF2B5EF4-FFF2-40B4-BE49-F238E27FC236}">
                <a16:creationId xmlns:a16="http://schemas.microsoft.com/office/drawing/2014/main" id="{1A4DDC38-7ACE-449C-BD73-7D00C7B3D973}"/>
              </a:ext>
            </a:extLst>
          </p:cNvPr>
          <p:cNvGraphicFramePr>
            <a:graphicFrameLocks noGrp="1"/>
          </p:cNvGraphicFramePr>
          <p:nvPr>
            <p:extLst>
              <p:ext uri="{D42A27DB-BD31-4B8C-83A1-F6EECF244321}">
                <p14:modId xmlns:p14="http://schemas.microsoft.com/office/powerpoint/2010/main" val="1989073433"/>
              </p:ext>
            </p:extLst>
          </p:nvPr>
        </p:nvGraphicFramePr>
        <p:xfrm>
          <a:off x="1187624" y="1565503"/>
          <a:ext cx="7272809" cy="5107432"/>
        </p:xfrm>
        <a:graphic>
          <a:graphicData uri="http://schemas.openxmlformats.org/drawingml/2006/table">
            <a:tbl>
              <a:tblPr firstRow="1" firstCol="1" bandRow="1">
                <a:tableStyleId>{5C22544A-7EE6-4342-B048-85BDC9FD1C3A}</a:tableStyleId>
              </a:tblPr>
              <a:tblGrid>
                <a:gridCol w="1011976">
                  <a:extLst>
                    <a:ext uri="{9D8B030D-6E8A-4147-A177-3AD203B41FA5}">
                      <a16:colId xmlns:a16="http://schemas.microsoft.com/office/drawing/2014/main" val="3813137172"/>
                    </a:ext>
                  </a:extLst>
                </a:gridCol>
                <a:gridCol w="974890">
                  <a:extLst>
                    <a:ext uri="{9D8B030D-6E8A-4147-A177-3AD203B41FA5}">
                      <a16:colId xmlns:a16="http://schemas.microsoft.com/office/drawing/2014/main" val="2617942459"/>
                    </a:ext>
                  </a:extLst>
                </a:gridCol>
                <a:gridCol w="929962">
                  <a:extLst>
                    <a:ext uri="{9D8B030D-6E8A-4147-A177-3AD203B41FA5}">
                      <a16:colId xmlns:a16="http://schemas.microsoft.com/office/drawing/2014/main" val="3898252375"/>
                    </a:ext>
                  </a:extLst>
                </a:gridCol>
                <a:gridCol w="921403">
                  <a:extLst>
                    <a:ext uri="{9D8B030D-6E8A-4147-A177-3AD203B41FA5}">
                      <a16:colId xmlns:a16="http://schemas.microsoft.com/office/drawing/2014/main" val="4011016080"/>
                    </a:ext>
                  </a:extLst>
                </a:gridCol>
                <a:gridCol w="1615307">
                  <a:extLst>
                    <a:ext uri="{9D8B030D-6E8A-4147-A177-3AD203B41FA5}">
                      <a16:colId xmlns:a16="http://schemas.microsoft.com/office/drawing/2014/main" val="3047982604"/>
                    </a:ext>
                  </a:extLst>
                </a:gridCol>
                <a:gridCol w="1014828">
                  <a:extLst>
                    <a:ext uri="{9D8B030D-6E8A-4147-A177-3AD203B41FA5}">
                      <a16:colId xmlns:a16="http://schemas.microsoft.com/office/drawing/2014/main" val="2185558411"/>
                    </a:ext>
                  </a:extLst>
                </a:gridCol>
                <a:gridCol w="804443">
                  <a:extLst>
                    <a:ext uri="{9D8B030D-6E8A-4147-A177-3AD203B41FA5}">
                      <a16:colId xmlns:a16="http://schemas.microsoft.com/office/drawing/2014/main" val="3503209726"/>
                    </a:ext>
                  </a:extLst>
                </a:gridCol>
              </a:tblGrid>
              <a:tr h="429111">
                <a:tc>
                  <a:txBody>
                    <a:bodyPr/>
                    <a:lstStyle/>
                    <a:p>
                      <a:pPr>
                        <a:lnSpc>
                          <a:spcPct val="107000"/>
                        </a:lnSpc>
                        <a:spcAft>
                          <a:spcPts val="800"/>
                        </a:spcAft>
                      </a:pPr>
                      <a:r>
                        <a:rPr lang="en-US" sz="1200" dirty="0">
                          <a:effectLst/>
                        </a:rPr>
                        <a:t>Test Scenario ID</a:t>
                      </a:r>
                      <a:endParaRPr lang="en-ID" sz="1100" dirty="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Test Case ID</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SG" sz="1100">
                          <a:effectLst/>
                        </a:rPr>
                        <a:t>Test</a:t>
                      </a:r>
                      <a:r>
                        <a:rPr lang="en-SG" sz="1100" spc="-20">
                          <a:effectLst/>
                        </a:rPr>
                        <a:t> </a:t>
                      </a:r>
                      <a:r>
                        <a:rPr lang="en-SG" sz="1100">
                          <a:effectLst/>
                        </a:rPr>
                        <a:t>Case</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Pre-condition</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Expected Result</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Actual Result</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Pass/</a:t>
                      </a:r>
                      <a:endParaRPr lang="en-ID" sz="1100">
                        <a:effectLst/>
                      </a:endParaRPr>
                    </a:p>
                    <a:p>
                      <a:pPr>
                        <a:lnSpc>
                          <a:spcPct val="107000"/>
                        </a:lnSpc>
                        <a:spcAft>
                          <a:spcPts val="800"/>
                        </a:spcAft>
                      </a:pPr>
                      <a:r>
                        <a:rPr lang="en-US" sz="1200">
                          <a:effectLst/>
                        </a:rPr>
                        <a:t>Fail</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extLst>
                  <a:ext uri="{0D108BD9-81ED-4DB2-BD59-A6C34878D82A}">
                    <a16:rowId xmlns:a16="http://schemas.microsoft.com/office/drawing/2014/main" val="733505959"/>
                  </a:ext>
                </a:extLst>
              </a:tr>
              <a:tr h="824656">
                <a:tc>
                  <a:txBody>
                    <a:bodyPr/>
                    <a:lstStyle/>
                    <a:p>
                      <a:pPr>
                        <a:lnSpc>
                          <a:spcPct val="107000"/>
                        </a:lnSpc>
                        <a:spcAft>
                          <a:spcPts val="800"/>
                        </a:spcAft>
                      </a:pPr>
                      <a:r>
                        <a:rPr lang="en-SG" sz="1100">
                          <a:effectLst/>
                        </a:rPr>
                        <a:t>UA001</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SG" sz="1100" dirty="0">
                          <a:effectLst/>
                        </a:rPr>
                        <a:t>UATC001</a:t>
                      </a:r>
                      <a:endParaRPr lang="en-ID" sz="1100" dirty="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SG" sz="1100">
                          <a:effectLst/>
                        </a:rPr>
                        <a:t>Check all the</a:t>
                      </a:r>
                      <a:r>
                        <a:rPr lang="en-SG" sz="1100" spc="5">
                          <a:effectLst/>
                        </a:rPr>
                        <a:t> </a:t>
                      </a:r>
                      <a:r>
                        <a:rPr lang="en-SG" sz="1100">
                          <a:effectLst/>
                        </a:rPr>
                        <a:t>mandatory</a:t>
                      </a:r>
                      <a:r>
                        <a:rPr lang="en-SG" sz="1100" spc="-40">
                          <a:effectLst/>
                        </a:rPr>
                        <a:t> </a:t>
                      </a:r>
                      <a:r>
                        <a:rPr lang="en-SG" sz="1100">
                          <a:effectLst/>
                        </a:rPr>
                        <a:t>fields</a:t>
                      </a:r>
                      <a:r>
                        <a:rPr lang="en-SG" sz="1100" spc="-205">
                          <a:effectLst/>
                        </a:rPr>
                        <a:t> </a:t>
                      </a:r>
                      <a:r>
                        <a:rPr lang="en-SG" sz="1100">
                          <a:effectLst/>
                        </a:rPr>
                        <a:t>are</a:t>
                      </a:r>
                      <a:r>
                        <a:rPr lang="en-SG" sz="1100" spc="-5">
                          <a:effectLst/>
                        </a:rPr>
                        <a:t> </a:t>
                      </a:r>
                      <a:r>
                        <a:rPr lang="en-SG" sz="1100">
                          <a:effectLst/>
                        </a:rPr>
                        <a:t>entered</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ABC Cars Portal  website has completed and uploaded on server</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SG" sz="1100">
                          <a:effectLst/>
                        </a:rPr>
                        <a:t>After</a:t>
                      </a:r>
                      <a:r>
                        <a:rPr lang="en-SG" sz="1100" spc="-55">
                          <a:effectLst/>
                        </a:rPr>
                        <a:t> </a:t>
                      </a:r>
                      <a:r>
                        <a:rPr lang="en-SG" sz="1100">
                          <a:effectLst/>
                        </a:rPr>
                        <a:t>registering,</a:t>
                      </a:r>
                      <a:r>
                        <a:rPr lang="en-SG" sz="1100" spc="-205">
                          <a:effectLst/>
                        </a:rPr>
                        <a:t> </a:t>
                      </a:r>
                      <a:r>
                        <a:rPr lang="en-SG" sz="1100">
                          <a:effectLst/>
                        </a:rPr>
                        <a:t>user will see a</a:t>
                      </a:r>
                      <a:r>
                        <a:rPr lang="en-SG" sz="1100" spc="5">
                          <a:effectLst/>
                        </a:rPr>
                        <a:t> </a:t>
                      </a:r>
                      <a:r>
                        <a:rPr lang="en-SG" sz="1100">
                          <a:effectLst/>
                        </a:rPr>
                        <a:t>successful</a:t>
                      </a:r>
                      <a:r>
                        <a:rPr lang="en-SG" sz="1100" spc="5">
                          <a:effectLst/>
                        </a:rPr>
                        <a:t> </a:t>
                      </a:r>
                      <a:r>
                        <a:rPr lang="en-SG" sz="1100">
                          <a:effectLst/>
                        </a:rPr>
                        <a:t>registration</a:t>
                      </a:r>
                      <a:r>
                        <a:rPr lang="en-SG" sz="1100" spc="5">
                          <a:effectLst/>
                        </a:rPr>
                        <a:t> </a:t>
                      </a:r>
                      <a:r>
                        <a:rPr lang="en-SG" sz="1100">
                          <a:effectLst/>
                        </a:rPr>
                        <a:t>message and a</a:t>
                      </a:r>
                      <a:r>
                        <a:rPr lang="en-SG" sz="1100" spc="5">
                          <a:effectLst/>
                        </a:rPr>
                        <a:t> </a:t>
                      </a:r>
                      <a:r>
                        <a:rPr lang="en-SG" sz="1100">
                          <a:effectLst/>
                        </a:rPr>
                        <a:t>login</a:t>
                      </a:r>
                      <a:r>
                        <a:rPr lang="en-SG" sz="1100" spc="-15">
                          <a:effectLst/>
                        </a:rPr>
                        <a:t> </a:t>
                      </a:r>
                      <a:r>
                        <a:rPr lang="en-SG" sz="1100">
                          <a:effectLst/>
                        </a:rPr>
                        <a:t>link.</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Result is come out</a:t>
                      </a:r>
                      <a:endParaRPr lang="en-ID" sz="1100">
                        <a:effectLst/>
                      </a:endParaRPr>
                    </a:p>
                    <a:p>
                      <a:pPr>
                        <a:lnSpc>
                          <a:spcPct val="107000"/>
                        </a:lnSpc>
                        <a:spcAft>
                          <a:spcPts val="800"/>
                        </a:spcAft>
                      </a:pPr>
                      <a:r>
                        <a:rPr lang="en-US" sz="1200">
                          <a:effectLst/>
                        </a:rPr>
                        <a:t>as expected</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a:txBody>
                    <a:bodyPr/>
                    <a:lstStyle/>
                    <a:p>
                      <a:pPr>
                        <a:lnSpc>
                          <a:spcPct val="107000"/>
                        </a:lnSpc>
                        <a:spcAft>
                          <a:spcPts val="800"/>
                        </a:spcAft>
                      </a:pPr>
                      <a:r>
                        <a:rPr lang="en-US" sz="1200">
                          <a:effectLst/>
                        </a:rPr>
                        <a:t>Pass</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extLst>
                  <a:ext uri="{0D108BD9-81ED-4DB2-BD59-A6C34878D82A}">
                    <a16:rowId xmlns:a16="http://schemas.microsoft.com/office/drawing/2014/main" val="1359469970"/>
                  </a:ext>
                </a:extLst>
              </a:tr>
              <a:tr h="3130010">
                <a:tc>
                  <a:txBody>
                    <a:bodyPr/>
                    <a:lstStyle/>
                    <a:p>
                      <a:pPr>
                        <a:lnSpc>
                          <a:spcPct val="107000"/>
                        </a:lnSpc>
                        <a:spcAft>
                          <a:spcPts val="800"/>
                        </a:spcAft>
                      </a:pPr>
                      <a:r>
                        <a:rPr lang="en-US" sz="1200">
                          <a:effectLst/>
                        </a:rPr>
                        <a:t>Test data and steps</a:t>
                      </a:r>
                      <a:endParaRPr lang="en-ID" sz="110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gridSpan="6">
                  <a:txBody>
                    <a:bodyPr/>
                    <a:lstStyle/>
                    <a:p>
                      <a:pPr>
                        <a:lnSpc>
                          <a:spcPct val="107000"/>
                        </a:lnSpc>
                        <a:spcAft>
                          <a:spcPts val="800"/>
                        </a:spcAft>
                      </a:pPr>
                      <a:r>
                        <a:rPr lang="en-US" sz="1200" dirty="0">
                          <a:effectLst/>
                        </a:rPr>
                        <a:t>Name= </a:t>
                      </a:r>
                      <a:r>
                        <a:rPr lang="id-ID" sz="1200" dirty="0">
                          <a:effectLst/>
                        </a:rPr>
                        <a:t>kemal</a:t>
                      </a:r>
                      <a:endParaRPr lang="en-ID" sz="1100" dirty="0">
                        <a:effectLst/>
                      </a:endParaRPr>
                    </a:p>
                    <a:p>
                      <a:pPr>
                        <a:lnSpc>
                          <a:spcPct val="107000"/>
                        </a:lnSpc>
                        <a:spcAft>
                          <a:spcPts val="800"/>
                        </a:spcAft>
                      </a:pPr>
                      <a:r>
                        <a:rPr lang="en-US" sz="1200" dirty="0">
                          <a:effectLst/>
                        </a:rPr>
                        <a:t>Username = </a:t>
                      </a:r>
                      <a:r>
                        <a:rPr lang="id-ID" sz="1200" dirty="0">
                          <a:effectLst/>
                        </a:rPr>
                        <a:t>kemal</a:t>
                      </a:r>
                      <a:endParaRPr lang="en-ID" sz="1100" dirty="0">
                        <a:effectLst/>
                      </a:endParaRPr>
                    </a:p>
                    <a:p>
                      <a:pPr>
                        <a:lnSpc>
                          <a:spcPct val="107000"/>
                        </a:lnSpc>
                        <a:spcAft>
                          <a:spcPts val="800"/>
                        </a:spcAft>
                      </a:pPr>
                      <a:r>
                        <a:rPr lang="en-US" sz="1200" dirty="0">
                          <a:effectLst/>
                        </a:rPr>
                        <a:t>Email= </a:t>
                      </a:r>
                      <a:r>
                        <a:rPr lang="en-US" sz="1200" u="sng" dirty="0">
                          <a:effectLst/>
                          <a:hlinkClick r:id="rId3"/>
                        </a:rPr>
                        <a:t>k</a:t>
                      </a:r>
                      <a:r>
                        <a:rPr lang="id-ID" sz="1200" u="sng" dirty="0">
                          <a:effectLst/>
                          <a:hlinkClick r:id="rId3"/>
                        </a:rPr>
                        <a:t>emal</a:t>
                      </a:r>
                      <a:r>
                        <a:rPr lang="en-US" sz="1200" u="sng" dirty="0">
                          <a:effectLst/>
                          <a:hlinkClick r:id="rId3"/>
                        </a:rPr>
                        <a:t>@gmail.com</a:t>
                      </a:r>
                      <a:endParaRPr lang="en-ID" sz="1100" dirty="0">
                        <a:effectLst/>
                      </a:endParaRPr>
                    </a:p>
                    <a:p>
                      <a:pPr>
                        <a:lnSpc>
                          <a:spcPct val="107000"/>
                        </a:lnSpc>
                        <a:spcAft>
                          <a:spcPts val="800"/>
                        </a:spcAft>
                      </a:pPr>
                      <a:r>
                        <a:rPr lang="en-US" sz="1200" dirty="0">
                          <a:effectLst/>
                        </a:rPr>
                        <a:t>Password= </a:t>
                      </a:r>
                      <a:r>
                        <a:rPr lang="id-ID" sz="1200" dirty="0">
                          <a:effectLst/>
                        </a:rPr>
                        <a:t>kemal</a:t>
                      </a:r>
                      <a:endParaRPr lang="en-ID" sz="1100" dirty="0">
                        <a:effectLst/>
                      </a:endParaRPr>
                    </a:p>
                    <a:p>
                      <a:pPr>
                        <a:lnSpc>
                          <a:spcPct val="107000"/>
                        </a:lnSpc>
                        <a:spcAft>
                          <a:spcPts val="800"/>
                        </a:spcAft>
                      </a:pPr>
                      <a:r>
                        <a:rPr lang="en-US" sz="1200" dirty="0">
                          <a:effectLst/>
                        </a:rPr>
                        <a:t>1. Enter URL</a:t>
                      </a:r>
                      <a:endParaRPr lang="en-ID" sz="1100" dirty="0">
                        <a:effectLst/>
                      </a:endParaRPr>
                    </a:p>
                    <a:p>
                      <a:pPr>
                        <a:lnSpc>
                          <a:spcPct val="107000"/>
                        </a:lnSpc>
                        <a:spcAft>
                          <a:spcPts val="800"/>
                        </a:spcAft>
                      </a:pPr>
                      <a:r>
                        <a:rPr lang="en-US" sz="1200" dirty="0">
                          <a:effectLst/>
                        </a:rPr>
                        <a:t>localhost:8080</a:t>
                      </a:r>
                      <a:endParaRPr lang="en-ID" sz="1100" dirty="0">
                        <a:effectLst/>
                      </a:endParaRPr>
                    </a:p>
                    <a:p>
                      <a:pPr>
                        <a:lnSpc>
                          <a:spcPct val="107000"/>
                        </a:lnSpc>
                        <a:spcAft>
                          <a:spcPts val="800"/>
                        </a:spcAft>
                      </a:pPr>
                      <a:r>
                        <a:rPr lang="en-US" sz="1200" dirty="0">
                          <a:effectLst/>
                        </a:rPr>
                        <a:t>2. Click “Register”</a:t>
                      </a:r>
                      <a:endParaRPr lang="en-ID" sz="1100" dirty="0">
                        <a:effectLst/>
                      </a:endParaRPr>
                    </a:p>
                    <a:p>
                      <a:pPr>
                        <a:lnSpc>
                          <a:spcPct val="107000"/>
                        </a:lnSpc>
                        <a:spcAft>
                          <a:spcPts val="800"/>
                        </a:spcAft>
                      </a:pPr>
                      <a:r>
                        <a:rPr lang="en-US" sz="1200" dirty="0">
                          <a:effectLst/>
                        </a:rPr>
                        <a:t>on website</a:t>
                      </a:r>
                      <a:endParaRPr lang="en-ID" sz="1100" dirty="0">
                        <a:effectLst/>
                      </a:endParaRPr>
                    </a:p>
                    <a:p>
                      <a:pPr>
                        <a:lnSpc>
                          <a:spcPct val="107000"/>
                        </a:lnSpc>
                        <a:spcAft>
                          <a:spcPts val="800"/>
                        </a:spcAft>
                      </a:pPr>
                      <a:r>
                        <a:rPr lang="en-US" sz="1200" dirty="0">
                          <a:effectLst/>
                        </a:rPr>
                        <a:t>navigation bar</a:t>
                      </a:r>
                      <a:endParaRPr lang="en-ID" sz="1100" dirty="0">
                        <a:effectLst/>
                      </a:endParaRPr>
                    </a:p>
                    <a:p>
                      <a:pPr>
                        <a:lnSpc>
                          <a:spcPct val="107000"/>
                        </a:lnSpc>
                        <a:spcAft>
                          <a:spcPts val="800"/>
                        </a:spcAft>
                      </a:pPr>
                      <a:r>
                        <a:rPr lang="en-US" sz="1200" dirty="0">
                          <a:effectLst/>
                        </a:rPr>
                        <a:t>3. Enter all the</a:t>
                      </a:r>
                      <a:endParaRPr lang="en-ID" sz="1100" dirty="0">
                        <a:effectLst/>
                      </a:endParaRPr>
                    </a:p>
                    <a:p>
                      <a:pPr>
                        <a:lnSpc>
                          <a:spcPct val="107000"/>
                        </a:lnSpc>
                        <a:spcAft>
                          <a:spcPts val="800"/>
                        </a:spcAft>
                      </a:pPr>
                      <a:r>
                        <a:rPr lang="en-US" sz="1200" dirty="0">
                          <a:effectLst/>
                        </a:rPr>
                        <a:t>fields.</a:t>
                      </a:r>
                      <a:endParaRPr lang="en-ID" sz="1100" dirty="0">
                        <a:effectLst/>
                      </a:endParaRPr>
                    </a:p>
                    <a:p>
                      <a:pPr>
                        <a:lnSpc>
                          <a:spcPct val="107000"/>
                        </a:lnSpc>
                        <a:spcAft>
                          <a:spcPts val="800"/>
                        </a:spcAft>
                      </a:pPr>
                      <a:r>
                        <a:rPr lang="en-US" sz="1200" dirty="0">
                          <a:effectLst/>
                        </a:rPr>
                        <a:t>4. Click Register.</a:t>
                      </a:r>
                      <a:endParaRPr lang="en-ID" sz="1100" dirty="0">
                        <a:effectLst/>
                        <a:latin typeface="Calibri" panose="020F0502020204030204" pitchFamily="34" charset="0"/>
                        <a:ea typeface="SimSun" panose="02010600030101010101" pitchFamily="2" charset="-122"/>
                        <a:cs typeface="Arial" panose="020B0604020202020204" pitchFamily="34" charset="0"/>
                      </a:endParaRPr>
                    </a:p>
                  </a:txBody>
                  <a:tcPr marL="31724" marR="31724" marT="0" marB="0"/>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503998830"/>
                  </a:ext>
                </a:extLst>
              </a:tr>
            </a:tbl>
          </a:graphicData>
        </a:graphic>
      </p:graphicFrame>
    </p:spTree>
    <p:extLst>
      <p:ext uri="{BB962C8B-B14F-4D97-AF65-F5344CB8AC3E}">
        <p14:creationId xmlns:p14="http://schemas.microsoft.com/office/powerpoint/2010/main" val="1818920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50514D-618B-44F9-AC24-806DE426AC35}"/>
              </a:ext>
            </a:extLst>
          </p:cNvPr>
          <p:cNvPicPr>
            <a:picLocks noChangeAspect="1"/>
          </p:cNvPicPr>
          <p:nvPr/>
        </p:nvPicPr>
        <p:blipFill rotWithShape="1">
          <a:blip r:embed="rId3"/>
          <a:srcRect b="25128"/>
          <a:stretch/>
        </p:blipFill>
        <p:spPr bwMode="auto">
          <a:xfrm>
            <a:off x="190085" y="1268760"/>
            <a:ext cx="4267196" cy="3490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52A9227-CAE6-4CC4-BE15-DE57D543B354}"/>
              </a:ext>
            </a:extLst>
          </p:cNvPr>
          <p:cNvPicPr>
            <a:picLocks noChangeAspect="1"/>
          </p:cNvPicPr>
          <p:nvPr/>
        </p:nvPicPr>
        <p:blipFill rotWithShape="1">
          <a:blip r:embed="rId4"/>
          <a:srcRect b="24219"/>
          <a:stretch/>
        </p:blipFill>
        <p:spPr bwMode="auto">
          <a:xfrm>
            <a:off x="4563181" y="1268760"/>
            <a:ext cx="4041267" cy="3502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18DB822-338F-41C4-B7C7-E814B287B525}"/>
              </a:ext>
            </a:extLst>
          </p:cNvPr>
          <p:cNvPicPr>
            <a:picLocks noChangeAspect="1"/>
          </p:cNvPicPr>
          <p:nvPr/>
        </p:nvPicPr>
        <p:blipFill>
          <a:blip r:embed="rId5"/>
          <a:stretch>
            <a:fillRect/>
          </a:stretch>
        </p:blipFill>
        <p:spPr>
          <a:xfrm>
            <a:off x="1619672" y="4987322"/>
            <a:ext cx="6048672" cy="1336276"/>
          </a:xfrm>
          <a:prstGeom prst="rect">
            <a:avLst/>
          </a:prstGeom>
        </p:spPr>
      </p:pic>
      <p:cxnSp>
        <p:nvCxnSpPr>
          <p:cNvPr id="9" name="Straight Arrow Connector 8">
            <a:extLst>
              <a:ext uri="{FF2B5EF4-FFF2-40B4-BE49-F238E27FC236}">
                <a16:creationId xmlns:a16="http://schemas.microsoft.com/office/drawing/2014/main" id="{457A692E-CF07-48A6-81E7-3C002BB46D5E}"/>
              </a:ext>
            </a:extLst>
          </p:cNvPr>
          <p:cNvCxnSpPr>
            <a:cxnSpLocks/>
          </p:cNvCxnSpPr>
          <p:nvPr/>
        </p:nvCxnSpPr>
        <p:spPr>
          <a:xfrm>
            <a:off x="1115616" y="4987322"/>
            <a:ext cx="1080120" cy="9619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95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FF2CD11-61FA-450D-B1C7-FB48EEFA05C3}"/>
              </a:ext>
            </a:extLst>
          </p:cNvPr>
          <p:cNvGraphicFramePr>
            <a:graphicFrameLocks noGrp="1"/>
          </p:cNvGraphicFramePr>
          <p:nvPr>
            <p:extLst>
              <p:ext uri="{D42A27DB-BD31-4B8C-83A1-F6EECF244321}">
                <p14:modId xmlns:p14="http://schemas.microsoft.com/office/powerpoint/2010/main" val="3955149214"/>
              </p:ext>
            </p:extLst>
          </p:nvPr>
        </p:nvGraphicFramePr>
        <p:xfrm>
          <a:off x="368553" y="1412776"/>
          <a:ext cx="8119813" cy="1739680"/>
        </p:xfrm>
        <a:graphic>
          <a:graphicData uri="http://schemas.openxmlformats.org/drawingml/2006/table">
            <a:tbl>
              <a:tblPr firstRow="1" firstCol="1" bandRow="1">
                <a:tableStyleId>{5C22544A-7EE6-4342-B048-85BDC9FD1C3A}</a:tableStyleId>
              </a:tblPr>
              <a:tblGrid>
                <a:gridCol w="901725">
                  <a:extLst>
                    <a:ext uri="{9D8B030D-6E8A-4147-A177-3AD203B41FA5}">
                      <a16:colId xmlns:a16="http://schemas.microsoft.com/office/drawing/2014/main" val="1711717593"/>
                    </a:ext>
                  </a:extLst>
                </a:gridCol>
                <a:gridCol w="902261">
                  <a:extLst>
                    <a:ext uri="{9D8B030D-6E8A-4147-A177-3AD203B41FA5}">
                      <a16:colId xmlns:a16="http://schemas.microsoft.com/office/drawing/2014/main" val="2150978701"/>
                    </a:ext>
                  </a:extLst>
                </a:gridCol>
                <a:gridCol w="902261">
                  <a:extLst>
                    <a:ext uri="{9D8B030D-6E8A-4147-A177-3AD203B41FA5}">
                      <a16:colId xmlns:a16="http://schemas.microsoft.com/office/drawing/2014/main" val="2136626967"/>
                    </a:ext>
                  </a:extLst>
                </a:gridCol>
                <a:gridCol w="902261">
                  <a:extLst>
                    <a:ext uri="{9D8B030D-6E8A-4147-A177-3AD203B41FA5}">
                      <a16:colId xmlns:a16="http://schemas.microsoft.com/office/drawing/2014/main" val="1065558628"/>
                    </a:ext>
                  </a:extLst>
                </a:gridCol>
                <a:gridCol w="902261">
                  <a:extLst>
                    <a:ext uri="{9D8B030D-6E8A-4147-A177-3AD203B41FA5}">
                      <a16:colId xmlns:a16="http://schemas.microsoft.com/office/drawing/2014/main" val="3890399766"/>
                    </a:ext>
                  </a:extLst>
                </a:gridCol>
                <a:gridCol w="902261">
                  <a:extLst>
                    <a:ext uri="{9D8B030D-6E8A-4147-A177-3AD203B41FA5}">
                      <a16:colId xmlns:a16="http://schemas.microsoft.com/office/drawing/2014/main" val="232494616"/>
                    </a:ext>
                  </a:extLst>
                </a:gridCol>
                <a:gridCol w="902261">
                  <a:extLst>
                    <a:ext uri="{9D8B030D-6E8A-4147-A177-3AD203B41FA5}">
                      <a16:colId xmlns:a16="http://schemas.microsoft.com/office/drawing/2014/main" val="1732601114"/>
                    </a:ext>
                  </a:extLst>
                </a:gridCol>
                <a:gridCol w="902261">
                  <a:extLst>
                    <a:ext uri="{9D8B030D-6E8A-4147-A177-3AD203B41FA5}">
                      <a16:colId xmlns:a16="http://schemas.microsoft.com/office/drawing/2014/main" val="2685526647"/>
                    </a:ext>
                  </a:extLst>
                </a:gridCol>
                <a:gridCol w="902261">
                  <a:extLst>
                    <a:ext uri="{9D8B030D-6E8A-4147-A177-3AD203B41FA5}">
                      <a16:colId xmlns:a16="http://schemas.microsoft.com/office/drawing/2014/main" val="928708774"/>
                    </a:ext>
                  </a:extLst>
                </a:gridCol>
              </a:tblGrid>
              <a:tr h="308653">
                <a:tc>
                  <a:txBody>
                    <a:bodyPr/>
                    <a:lstStyle/>
                    <a:p>
                      <a:pPr algn="just">
                        <a:lnSpc>
                          <a:spcPts val="1300"/>
                        </a:lnSpc>
                        <a:spcBef>
                          <a:spcPts val="400"/>
                        </a:spcBef>
                        <a:spcAft>
                          <a:spcPts val="200"/>
                        </a:spcAft>
                      </a:pPr>
                      <a:r>
                        <a:rPr lang="en-US" sz="800" dirty="0">
                          <a:effectLst/>
                        </a:rPr>
                        <a:t>Scenario ID</a:t>
                      </a:r>
                      <a:endParaRPr lang="id-ID" sz="800" b="1" dirty="0">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Test Case ID</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dirty="0">
                          <a:effectLst/>
                        </a:rPr>
                        <a:t>Test Case</a:t>
                      </a:r>
                      <a:endParaRPr lang="id-ID" sz="800" b="1" dirty="0">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Preconditions</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Steps</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Test Data</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Expected Result</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Actual Result</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just">
                        <a:lnSpc>
                          <a:spcPts val="1300"/>
                        </a:lnSpc>
                        <a:spcBef>
                          <a:spcPts val="400"/>
                        </a:spcBef>
                        <a:spcAft>
                          <a:spcPts val="200"/>
                        </a:spcAft>
                      </a:pPr>
                      <a:r>
                        <a:rPr lang="en-US" sz="800">
                          <a:effectLst/>
                        </a:rPr>
                        <a:t>Pass/ Fail</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extLst>
                  <a:ext uri="{0D108BD9-81ED-4DB2-BD59-A6C34878D82A}">
                    <a16:rowId xmlns:a16="http://schemas.microsoft.com/office/drawing/2014/main" val="3633919717"/>
                  </a:ext>
                </a:extLst>
              </a:tr>
              <a:tr h="1431027">
                <a:tc>
                  <a:txBody>
                    <a:bodyPr/>
                    <a:lstStyle/>
                    <a:p>
                      <a:pPr algn="l">
                        <a:lnSpc>
                          <a:spcPts val="1300"/>
                        </a:lnSpc>
                        <a:spcBef>
                          <a:spcPts val="400"/>
                        </a:spcBef>
                        <a:spcAft>
                          <a:spcPts val="200"/>
                        </a:spcAft>
                      </a:pPr>
                      <a:r>
                        <a:rPr lang="en-US" sz="800">
                          <a:effectLst/>
                        </a:rPr>
                        <a:t>TS002</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US" sz="800">
                          <a:effectLst/>
                        </a:rPr>
                        <a:t>TC001</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a:effectLst/>
                        </a:rPr>
                        <a:t>Check if user credential is existing in the system</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a:effectLst/>
                        </a:rPr>
                        <a:t>Implementation of ABC Car Portal is complete with all webpages and navigation links and uploaded on localhost server</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a:effectLst/>
                        </a:rPr>
                        <a:t>Run Test script shown in screenshot below</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US" sz="800">
                          <a:effectLst/>
                        </a:rPr>
                        <a:t>Username = </a:t>
                      </a:r>
                      <a:r>
                        <a:rPr lang="id-ID" sz="800">
                          <a:effectLst/>
                        </a:rPr>
                        <a:t>rahman</a:t>
                      </a:r>
                    </a:p>
                    <a:p>
                      <a:pPr algn="l">
                        <a:lnSpc>
                          <a:spcPts val="1300"/>
                        </a:lnSpc>
                        <a:spcBef>
                          <a:spcPts val="400"/>
                        </a:spcBef>
                        <a:spcAft>
                          <a:spcPts val="200"/>
                        </a:spcAft>
                      </a:pPr>
                      <a:r>
                        <a:rPr lang="en-US" sz="800">
                          <a:effectLst/>
                        </a:rPr>
                        <a:t> </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a:effectLst/>
                        </a:rPr>
                        <a:t>After checking, junit should return a passing result as user data exist/present in the system</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a:effectLst/>
                        </a:rPr>
                        <a:t>Not As expected,</a:t>
                      </a:r>
                      <a:endParaRPr lang="id-ID" sz="800" b="1">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tc>
                  <a:txBody>
                    <a:bodyPr/>
                    <a:lstStyle/>
                    <a:p>
                      <a:pPr algn="l">
                        <a:lnSpc>
                          <a:spcPts val="1300"/>
                        </a:lnSpc>
                        <a:spcBef>
                          <a:spcPts val="400"/>
                        </a:spcBef>
                        <a:spcAft>
                          <a:spcPts val="200"/>
                        </a:spcAft>
                      </a:pPr>
                      <a:r>
                        <a:rPr lang="en-SG" sz="800" dirty="0">
                          <a:effectLst/>
                        </a:rPr>
                        <a:t>Fail</a:t>
                      </a:r>
                      <a:endParaRPr lang="id-ID" sz="800" b="1" dirty="0">
                        <a:effectLst/>
                        <a:latin typeface="Cambria" panose="02040503050406030204" pitchFamily="18" charset="0"/>
                        <a:ea typeface="Calibri" panose="020F0502020204030204" pitchFamily="34" charset="0"/>
                        <a:cs typeface="Calibri" panose="020F0502020204030204" pitchFamily="34" charset="0"/>
                      </a:endParaRPr>
                    </a:p>
                  </a:txBody>
                  <a:tcPr marL="56304" marR="56304" marT="0" marB="0"/>
                </a:tc>
                <a:extLst>
                  <a:ext uri="{0D108BD9-81ED-4DB2-BD59-A6C34878D82A}">
                    <a16:rowId xmlns:a16="http://schemas.microsoft.com/office/drawing/2014/main" val="1688056140"/>
                  </a:ext>
                </a:extLst>
              </a:tr>
            </a:tbl>
          </a:graphicData>
        </a:graphic>
      </p:graphicFrame>
    </p:spTree>
    <p:extLst>
      <p:ext uri="{BB962C8B-B14F-4D97-AF65-F5344CB8AC3E}">
        <p14:creationId xmlns:p14="http://schemas.microsoft.com/office/powerpoint/2010/main" val="147079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82E13A20-D46F-409D-9012-8F11C2A2AB37}"/>
              </a:ext>
            </a:extLst>
          </p:cNvPr>
          <p:cNvGraphicFramePr>
            <a:graphicFrameLocks noGrp="1"/>
          </p:cNvGraphicFramePr>
          <p:nvPr>
            <p:extLst>
              <p:ext uri="{D42A27DB-BD31-4B8C-83A1-F6EECF244321}">
                <p14:modId xmlns:p14="http://schemas.microsoft.com/office/powerpoint/2010/main" val="3495567377"/>
              </p:ext>
            </p:extLst>
          </p:nvPr>
        </p:nvGraphicFramePr>
        <p:xfrm>
          <a:off x="179512" y="2204864"/>
          <a:ext cx="8640762" cy="2756207"/>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36104">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01">
                <a:tc>
                  <a:txBody>
                    <a:bodyPr/>
                    <a:lstStyle/>
                    <a:p>
                      <a:pPr marL="57150" marR="0" algn="ctr">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01">
                <a:tc>
                  <a:txBody>
                    <a:bodyPr/>
                    <a:lstStyle/>
                    <a:p>
                      <a:pPr marL="57150" marR="0" algn="ctr">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2447348365"/>
                  </a:ext>
                </a:extLst>
              </a:tr>
              <a:tr h="606701">
                <a:tc>
                  <a:txBody>
                    <a:bodyPr/>
                    <a:lstStyle/>
                    <a:p>
                      <a:pPr marL="57150" marR="0" algn="ctr">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34724167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B00141-A6A1-4A77-8340-421709D4E324}"/>
              </a:ext>
            </a:extLst>
          </p:cNvPr>
          <p:cNvPicPr>
            <a:picLocks noChangeAspect="1"/>
          </p:cNvPicPr>
          <p:nvPr/>
        </p:nvPicPr>
        <p:blipFill>
          <a:blip r:embed="rId3"/>
          <a:stretch>
            <a:fillRect/>
          </a:stretch>
        </p:blipFill>
        <p:spPr>
          <a:xfrm>
            <a:off x="467544" y="1268760"/>
            <a:ext cx="6107978" cy="1152128"/>
          </a:xfrm>
          <a:prstGeom prst="rect">
            <a:avLst/>
          </a:prstGeom>
          <a:ln>
            <a:solidFill>
              <a:schemeClr val="tx1"/>
            </a:solidFill>
          </a:ln>
        </p:spPr>
      </p:pic>
      <p:pic>
        <p:nvPicPr>
          <p:cNvPr id="3" name="Picture 2">
            <a:extLst>
              <a:ext uri="{FF2B5EF4-FFF2-40B4-BE49-F238E27FC236}">
                <a16:creationId xmlns:a16="http://schemas.microsoft.com/office/drawing/2014/main" id="{0F39313E-2FA7-4D43-982A-01E174780DA6}"/>
              </a:ext>
            </a:extLst>
          </p:cNvPr>
          <p:cNvPicPr>
            <a:picLocks noChangeAspect="1"/>
          </p:cNvPicPr>
          <p:nvPr/>
        </p:nvPicPr>
        <p:blipFill>
          <a:blip r:embed="rId4"/>
          <a:stretch>
            <a:fillRect/>
          </a:stretch>
        </p:blipFill>
        <p:spPr>
          <a:xfrm>
            <a:off x="497656" y="2508508"/>
            <a:ext cx="4067175" cy="1724025"/>
          </a:xfrm>
          <a:prstGeom prst="rect">
            <a:avLst/>
          </a:prstGeom>
        </p:spPr>
      </p:pic>
    </p:spTree>
    <p:extLst>
      <p:ext uri="{BB962C8B-B14F-4D97-AF65-F5344CB8AC3E}">
        <p14:creationId xmlns:p14="http://schemas.microsoft.com/office/powerpoint/2010/main" val="369990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79F51C-D011-4E70-9C8F-EDAFB99A88D5}"/>
              </a:ext>
            </a:extLst>
          </p:cNvPr>
          <p:cNvPicPr>
            <a:picLocks noChangeAspect="1"/>
          </p:cNvPicPr>
          <p:nvPr/>
        </p:nvPicPr>
        <p:blipFill>
          <a:blip r:embed="rId3"/>
          <a:stretch>
            <a:fillRect/>
          </a:stretch>
        </p:blipFill>
        <p:spPr>
          <a:xfrm>
            <a:off x="323528" y="1340768"/>
            <a:ext cx="8528836" cy="3456384"/>
          </a:xfrm>
          <a:prstGeom prst="rect">
            <a:avLst/>
          </a:prstGeom>
        </p:spPr>
      </p:pic>
    </p:spTree>
    <p:extLst>
      <p:ext uri="{BB962C8B-B14F-4D97-AF65-F5344CB8AC3E}">
        <p14:creationId xmlns:p14="http://schemas.microsoft.com/office/powerpoint/2010/main" val="97186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8C574-5DFE-4985-A4D4-1AA2E3740B55}"/>
              </a:ext>
            </a:extLst>
          </p:cNvPr>
          <p:cNvSpPr txBox="1"/>
          <p:nvPr/>
        </p:nvSpPr>
        <p:spPr>
          <a:xfrm>
            <a:off x="4582996" y="1218592"/>
            <a:ext cx="2159566" cy="369332"/>
          </a:xfrm>
          <a:prstGeom prst="rect">
            <a:avLst/>
          </a:prstGeom>
          <a:noFill/>
        </p:spPr>
        <p:txBody>
          <a:bodyPr wrap="none" rtlCol="0">
            <a:spAutoFit/>
          </a:bodyPr>
          <a:lstStyle/>
          <a:p>
            <a:r>
              <a:rPr lang="en-US" dirty="0"/>
              <a:t>Before modification</a:t>
            </a:r>
            <a:endParaRPr lang="en-ID" dirty="0"/>
          </a:p>
        </p:txBody>
      </p:sp>
      <p:pic>
        <p:nvPicPr>
          <p:cNvPr id="4" name="Picture 3">
            <a:extLst>
              <a:ext uri="{FF2B5EF4-FFF2-40B4-BE49-F238E27FC236}">
                <a16:creationId xmlns:a16="http://schemas.microsoft.com/office/drawing/2014/main" id="{2C4DBFC8-CE99-4833-9277-B42926FC8275}"/>
              </a:ext>
            </a:extLst>
          </p:cNvPr>
          <p:cNvPicPr>
            <a:picLocks noChangeAspect="1"/>
          </p:cNvPicPr>
          <p:nvPr/>
        </p:nvPicPr>
        <p:blipFill>
          <a:blip r:embed="rId3"/>
          <a:stretch>
            <a:fillRect/>
          </a:stretch>
        </p:blipFill>
        <p:spPr>
          <a:xfrm>
            <a:off x="479719" y="3796386"/>
            <a:ext cx="5706110" cy="1076325"/>
          </a:xfrm>
          <a:prstGeom prst="rect">
            <a:avLst/>
          </a:prstGeom>
          <a:ln>
            <a:solidFill>
              <a:schemeClr val="tx1"/>
            </a:solidFill>
          </a:ln>
        </p:spPr>
      </p:pic>
      <p:pic>
        <p:nvPicPr>
          <p:cNvPr id="5" name="Picture 4">
            <a:extLst>
              <a:ext uri="{FF2B5EF4-FFF2-40B4-BE49-F238E27FC236}">
                <a16:creationId xmlns:a16="http://schemas.microsoft.com/office/drawing/2014/main" id="{B6C3DD9A-0B15-4893-A5BC-91CE37D0CF33}"/>
              </a:ext>
            </a:extLst>
          </p:cNvPr>
          <p:cNvPicPr>
            <a:picLocks noChangeAspect="1"/>
          </p:cNvPicPr>
          <p:nvPr/>
        </p:nvPicPr>
        <p:blipFill>
          <a:blip r:embed="rId4"/>
          <a:stretch>
            <a:fillRect/>
          </a:stretch>
        </p:blipFill>
        <p:spPr>
          <a:xfrm>
            <a:off x="432112" y="1216502"/>
            <a:ext cx="3686175" cy="730885"/>
          </a:xfrm>
          <a:prstGeom prst="rect">
            <a:avLst/>
          </a:prstGeom>
          <a:ln>
            <a:solidFill>
              <a:schemeClr val="tx1"/>
            </a:solidFill>
          </a:ln>
        </p:spPr>
      </p:pic>
      <p:pic>
        <p:nvPicPr>
          <p:cNvPr id="6" name="Picture 5">
            <a:extLst>
              <a:ext uri="{FF2B5EF4-FFF2-40B4-BE49-F238E27FC236}">
                <a16:creationId xmlns:a16="http://schemas.microsoft.com/office/drawing/2014/main" id="{91AA149F-94D6-46C5-B99D-5D48DE164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112" y="2219370"/>
            <a:ext cx="3469005" cy="1369695"/>
          </a:xfrm>
          <a:prstGeom prst="rect">
            <a:avLst/>
          </a:prstGeom>
          <a:ln>
            <a:solidFill>
              <a:schemeClr val="tx1"/>
            </a:solidFill>
          </a:ln>
        </p:spPr>
      </p:pic>
      <p:pic>
        <p:nvPicPr>
          <p:cNvPr id="7" name="Picture 6">
            <a:extLst>
              <a:ext uri="{FF2B5EF4-FFF2-40B4-BE49-F238E27FC236}">
                <a16:creationId xmlns:a16="http://schemas.microsoft.com/office/drawing/2014/main" id="{86330DB6-409F-475F-8C65-A149B3D3D7F3}"/>
              </a:ext>
            </a:extLst>
          </p:cNvPr>
          <p:cNvPicPr>
            <a:picLocks noChangeAspect="1"/>
          </p:cNvPicPr>
          <p:nvPr/>
        </p:nvPicPr>
        <p:blipFill>
          <a:blip r:embed="rId6"/>
          <a:stretch>
            <a:fillRect/>
          </a:stretch>
        </p:blipFill>
        <p:spPr>
          <a:xfrm>
            <a:off x="461151" y="5133975"/>
            <a:ext cx="4067175" cy="1724025"/>
          </a:xfrm>
          <a:prstGeom prst="rect">
            <a:avLst/>
          </a:prstGeom>
        </p:spPr>
      </p:pic>
      <p:sp>
        <p:nvSpPr>
          <p:cNvPr id="8" name="Text Box 2">
            <a:extLst>
              <a:ext uri="{FF2B5EF4-FFF2-40B4-BE49-F238E27FC236}">
                <a16:creationId xmlns:a16="http://schemas.microsoft.com/office/drawing/2014/main" id="{53BCC482-8BDE-49DA-AFF8-EB8FBA9303DB}"/>
              </a:ext>
            </a:extLst>
          </p:cNvPr>
          <p:cNvSpPr txBox="1">
            <a:spLocks noChangeArrowheads="1"/>
          </p:cNvSpPr>
          <p:nvPr/>
        </p:nvSpPr>
        <p:spPr bwMode="auto">
          <a:xfrm>
            <a:off x="5130776" y="5445224"/>
            <a:ext cx="2110105" cy="6959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mbria" panose="02040503050406030204" pitchFamily="18" charset="0"/>
                <a:ea typeface="Calibri" panose="020F0502020204030204" pitchFamily="34" charset="0"/>
              </a:rPr>
              <a:t>After Modification, JUnit shows a passing result</a:t>
            </a:r>
            <a:endParaRPr lang="id-ID" sz="1100">
              <a:effectLst/>
              <a:latin typeface="Calibri" panose="020F0502020204030204" pitchFamily="34" charset="0"/>
              <a:ea typeface="Calibri" panose="020F0502020204030204" pitchFamily="34" charset="0"/>
            </a:endParaRPr>
          </a:p>
          <a:p>
            <a:pPr>
              <a:lnSpc>
                <a:spcPct val="107000"/>
              </a:lnSpc>
              <a:spcAft>
                <a:spcPts val="800"/>
              </a:spcAft>
            </a:pPr>
            <a:r>
              <a:rPr lang="en-US" sz="1100">
                <a:effectLst/>
                <a:latin typeface="Cambria" panose="02040503050406030204" pitchFamily="18" charset="0"/>
                <a:ea typeface="Calibri" panose="020F0502020204030204" pitchFamily="34" charset="0"/>
              </a:rPr>
              <a:t> </a:t>
            </a:r>
            <a:endParaRPr lang="id-ID" sz="11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07828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756EF21-4CC5-432D-9AA1-7870148C5414}"/>
              </a:ext>
            </a:extLst>
          </p:cNvPr>
          <p:cNvGraphicFramePr>
            <a:graphicFrameLocks noGrp="1"/>
          </p:cNvGraphicFramePr>
          <p:nvPr>
            <p:extLst>
              <p:ext uri="{D42A27DB-BD31-4B8C-83A1-F6EECF244321}">
                <p14:modId xmlns:p14="http://schemas.microsoft.com/office/powerpoint/2010/main" val="4089962117"/>
              </p:ext>
            </p:extLst>
          </p:nvPr>
        </p:nvGraphicFramePr>
        <p:xfrm>
          <a:off x="2267744" y="1124744"/>
          <a:ext cx="3877422" cy="5141312"/>
        </p:xfrm>
        <a:graphic>
          <a:graphicData uri="http://schemas.openxmlformats.org/drawingml/2006/table">
            <a:tbl>
              <a:tblPr firstRow="1" firstCol="1" bandRow="1">
                <a:tableStyleId>{5C22544A-7EE6-4342-B048-85BDC9FD1C3A}</a:tableStyleId>
              </a:tblPr>
              <a:tblGrid>
                <a:gridCol w="1938711">
                  <a:extLst>
                    <a:ext uri="{9D8B030D-6E8A-4147-A177-3AD203B41FA5}">
                      <a16:colId xmlns:a16="http://schemas.microsoft.com/office/drawing/2014/main" val="2401334523"/>
                    </a:ext>
                  </a:extLst>
                </a:gridCol>
                <a:gridCol w="1938711">
                  <a:extLst>
                    <a:ext uri="{9D8B030D-6E8A-4147-A177-3AD203B41FA5}">
                      <a16:colId xmlns:a16="http://schemas.microsoft.com/office/drawing/2014/main" val="3381108900"/>
                    </a:ext>
                  </a:extLst>
                </a:gridCol>
              </a:tblGrid>
              <a:tr h="106750">
                <a:tc>
                  <a:txBody>
                    <a:bodyPr/>
                    <a:lstStyle/>
                    <a:p>
                      <a:pPr>
                        <a:lnSpc>
                          <a:spcPct val="107000"/>
                        </a:lnSpc>
                        <a:spcBef>
                          <a:spcPts val="200"/>
                        </a:spcBef>
                      </a:pPr>
                      <a:r>
                        <a:rPr lang="en-US" sz="600">
                          <a:effectLst/>
                        </a:rPr>
                        <a:t> </a:t>
                      </a:r>
                      <a:endParaRPr lang="id-ID" sz="6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343" marR="36343" marT="0" marB="0"/>
                </a:tc>
                <a:tc>
                  <a:txBody>
                    <a:bodyPr/>
                    <a:lstStyle/>
                    <a:p>
                      <a:pPr>
                        <a:lnSpc>
                          <a:spcPct val="107000"/>
                        </a:lnSpc>
                        <a:spcBef>
                          <a:spcPts val="200"/>
                        </a:spcBef>
                      </a:pPr>
                      <a:r>
                        <a:rPr lang="en-US" sz="600">
                          <a:effectLst/>
                        </a:rPr>
                        <a:t>Used Car Sale Portal Project</a:t>
                      </a:r>
                      <a:endParaRPr lang="id-ID" sz="6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343" marR="36343" marT="0" marB="0"/>
                </a:tc>
                <a:extLst>
                  <a:ext uri="{0D108BD9-81ED-4DB2-BD59-A6C34878D82A}">
                    <a16:rowId xmlns:a16="http://schemas.microsoft.com/office/drawing/2014/main" val="1642189263"/>
                  </a:ext>
                </a:extLst>
              </a:tr>
              <a:tr h="106750">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772190218"/>
                  </a:ext>
                </a:extLst>
              </a:tr>
              <a:tr h="104358">
                <a:tc>
                  <a:txBody>
                    <a:bodyPr/>
                    <a:lstStyle/>
                    <a:p>
                      <a:pPr>
                        <a:lnSpc>
                          <a:spcPct val="107000"/>
                        </a:lnSpc>
                        <a:spcAft>
                          <a:spcPts val="800"/>
                        </a:spcAft>
                      </a:pPr>
                      <a:r>
                        <a:rPr lang="en-US" sz="500">
                          <a:effectLst/>
                        </a:rPr>
                        <a:t>Reported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r>
                        <a:rPr lang="id-ID" sz="600">
                          <a:effectLst/>
                        </a:rPr>
                        <a:t>Muhammad kemal</a:t>
                      </a:r>
                      <a:endParaRPr lang="id-ID" sz="600">
                        <a:solidFill>
                          <a:srgbClr val="000000"/>
                        </a:solidFill>
                        <a:effectLst/>
                        <a:latin typeface="Arial" panose="020B0604020202020204" pitchFamily="34" charset="0"/>
                        <a:ea typeface="ヒラギノ角ゴ Pro W3"/>
                        <a:cs typeface="Times New Roman" panose="02020603050405020304" pitchFamily="18" charset="0"/>
                      </a:endParaRPr>
                    </a:p>
                  </a:txBody>
                  <a:tcPr marL="36343" marR="36343" marT="0" marB="0"/>
                </a:tc>
                <a:extLst>
                  <a:ext uri="{0D108BD9-81ED-4DB2-BD59-A6C34878D82A}">
                    <a16:rowId xmlns:a16="http://schemas.microsoft.com/office/drawing/2014/main" val="1244998850"/>
                  </a:ext>
                </a:extLst>
              </a:tr>
              <a:tr h="106750">
                <a:tc>
                  <a:txBody>
                    <a:bodyPr/>
                    <a:lstStyle/>
                    <a:p>
                      <a:pPr>
                        <a:lnSpc>
                          <a:spcPct val="107000"/>
                        </a:lnSpc>
                        <a:spcAft>
                          <a:spcPts val="800"/>
                        </a:spcAft>
                      </a:pPr>
                      <a:r>
                        <a:rPr lang="en-US" sz="500">
                          <a:effectLst/>
                        </a:rPr>
                        <a:t>Report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298216495"/>
                  </a:ext>
                </a:extLst>
              </a:tr>
              <a:tr h="106750">
                <a:tc>
                  <a:txBody>
                    <a:bodyPr/>
                    <a:lstStyle/>
                    <a:p>
                      <a:pPr>
                        <a:lnSpc>
                          <a:spcPct val="107000"/>
                        </a:lnSpc>
                        <a:spcAft>
                          <a:spcPts val="800"/>
                        </a:spcAft>
                      </a:pPr>
                      <a:r>
                        <a:rPr lang="en-US" sz="5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417213210"/>
                  </a:ext>
                </a:extLst>
              </a:tr>
              <a:tr h="106750">
                <a:tc>
                  <a:txBody>
                    <a:bodyPr/>
                    <a:lstStyle/>
                    <a:p>
                      <a:pPr>
                        <a:lnSpc>
                          <a:spcPct val="107000"/>
                        </a:lnSpc>
                        <a:spcAft>
                          <a:spcPts val="800"/>
                        </a:spcAft>
                      </a:pPr>
                      <a:r>
                        <a:rPr lang="en-US" sz="500">
                          <a:effectLst/>
                        </a:rPr>
                        <a:t>Tested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127588191"/>
                  </a:ext>
                </a:extLst>
              </a:tr>
              <a:tr h="106750">
                <a:tc>
                  <a:txBody>
                    <a:bodyPr/>
                    <a:lstStyle/>
                    <a:p>
                      <a:pPr>
                        <a:lnSpc>
                          <a:spcPct val="107000"/>
                        </a:lnSpc>
                        <a:spcAft>
                          <a:spcPts val="800"/>
                        </a:spcAft>
                      </a:pPr>
                      <a:r>
                        <a:rPr lang="en-US" sz="500">
                          <a:effectLst/>
                        </a:rPr>
                        <a:t>Tested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474402685"/>
                  </a:ext>
                </a:extLst>
              </a:tr>
              <a:tr h="218426">
                <a:tc>
                  <a:txBody>
                    <a:bodyPr/>
                    <a:lstStyle/>
                    <a:p>
                      <a:pPr>
                        <a:lnSpc>
                          <a:spcPct val="107000"/>
                        </a:lnSpc>
                        <a:spcAft>
                          <a:spcPts val="800"/>
                        </a:spcAft>
                      </a:pPr>
                      <a:r>
                        <a:rPr lang="en-US" sz="500">
                          <a:effectLst/>
                        </a:rPr>
                        <a:t>Testing Name/ Test Scenario ID</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Functional testing:- Unit Testing/ TS001 / TS002 / TS003 / TS004 /TS005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339911717"/>
                  </a:ext>
                </a:extLst>
              </a:tr>
              <a:tr h="106750">
                <a:tc>
                  <a:txBody>
                    <a:bodyPr/>
                    <a:lstStyle/>
                    <a:p>
                      <a:pPr>
                        <a:lnSpc>
                          <a:spcPct val="107000"/>
                        </a:lnSpc>
                        <a:spcAft>
                          <a:spcPts val="800"/>
                        </a:spcAft>
                      </a:pPr>
                      <a:r>
                        <a:rPr lang="en-US" sz="500">
                          <a:effectLst/>
                        </a:rPr>
                        <a:t>Total Number of Test Cases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335625939"/>
                  </a:ext>
                </a:extLst>
              </a:tr>
              <a:tr h="106750">
                <a:tc>
                  <a:txBody>
                    <a:bodyPr/>
                    <a:lstStyle/>
                    <a:p>
                      <a:pPr>
                        <a:lnSpc>
                          <a:spcPct val="107000"/>
                        </a:lnSpc>
                        <a:spcAft>
                          <a:spcPts val="800"/>
                        </a:spcAft>
                      </a:pPr>
                      <a:r>
                        <a:rPr lang="en-US" sz="500">
                          <a:effectLst/>
                        </a:rPr>
                        <a:t>No. of Pass: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4</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397022532"/>
                  </a:ext>
                </a:extLst>
              </a:tr>
              <a:tr h="106750">
                <a:tc>
                  <a:txBody>
                    <a:bodyPr/>
                    <a:lstStyle/>
                    <a:p>
                      <a:pPr>
                        <a:lnSpc>
                          <a:spcPct val="107000"/>
                        </a:lnSpc>
                        <a:spcAft>
                          <a:spcPts val="800"/>
                        </a:spcAft>
                      </a:pPr>
                      <a:r>
                        <a:rPr lang="en-US" sz="500">
                          <a:effectLst/>
                        </a:rPr>
                        <a:t>No. of Failures: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386335211"/>
                  </a:ext>
                </a:extLst>
              </a:tr>
              <a:tr h="106750">
                <a:tc>
                  <a:txBody>
                    <a:bodyPr/>
                    <a:lstStyle/>
                    <a:p>
                      <a:pPr>
                        <a:lnSpc>
                          <a:spcPct val="107000"/>
                        </a:lnSpc>
                        <a:spcAft>
                          <a:spcPts val="800"/>
                        </a:spcAft>
                      </a:pPr>
                      <a:r>
                        <a:rPr lang="en-US" sz="500">
                          <a:effectLst/>
                        </a:rPr>
                        <a:t>Elapsed Time: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00:45:00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86474698"/>
                  </a:ext>
                </a:extLst>
              </a:tr>
              <a:tr h="106750">
                <a:tc>
                  <a:txBody>
                    <a:bodyPr/>
                    <a:lstStyle/>
                    <a:p>
                      <a:pPr>
                        <a:lnSpc>
                          <a:spcPct val="107000"/>
                        </a:lnSpc>
                        <a:spcAft>
                          <a:spcPts val="800"/>
                        </a:spcAft>
                      </a:pPr>
                      <a:r>
                        <a:rPr lang="en-US" sz="5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133375986"/>
                  </a:ext>
                </a:extLst>
              </a:tr>
              <a:tr h="106750">
                <a:tc>
                  <a:txBody>
                    <a:bodyPr/>
                    <a:lstStyle/>
                    <a:p>
                      <a:pPr>
                        <a:lnSpc>
                          <a:spcPct val="107000"/>
                        </a:lnSpc>
                        <a:spcAft>
                          <a:spcPts val="800"/>
                        </a:spcAft>
                      </a:pPr>
                      <a:r>
                        <a:rPr lang="en-US" sz="500">
                          <a:effectLst/>
                        </a:rPr>
                        <a:t>Tested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74065629"/>
                  </a:ext>
                </a:extLst>
              </a:tr>
              <a:tr h="106750">
                <a:tc>
                  <a:txBody>
                    <a:bodyPr/>
                    <a:lstStyle/>
                    <a:p>
                      <a:pPr>
                        <a:lnSpc>
                          <a:spcPct val="107000"/>
                        </a:lnSpc>
                        <a:spcAft>
                          <a:spcPts val="800"/>
                        </a:spcAft>
                      </a:pPr>
                      <a:r>
                        <a:rPr lang="en-US" sz="500">
                          <a:effectLst/>
                        </a:rPr>
                        <a:t>Tested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770502389"/>
                  </a:ext>
                </a:extLst>
              </a:tr>
              <a:tr h="218426">
                <a:tc>
                  <a:txBody>
                    <a:bodyPr/>
                    <a:lstStyle/>
                    <a:p>
                      <a:pPr>
                        <a:lnSpc>
                          <a:spcPct val="107000"/>
                        </a:lnSpc>
                        <a:spcAft>
                          <a:spcPts val="800"/>
                        </a:spcAft>
                      </a:pPr>
                      <a:r>
                        <a:rPr lang="en-US" sz="500">
                          <a:effectLst/>
                        </a:rPr>
                        <a:t>Testing Name/ Test Scenario ID</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Functional testing: -UAT Testing/ UA001 / UA002 / UA003 / UA004 /UA005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300220036"/>
                  </a:ext>
                </a:extLst>
              </a:tr>
              <a:tr h="106750">
                <a:tc>
                  <a:txBody>
                    <a:bodyPr/>
                    <a:lstStyle/>
                    <a:p>
                      <a:pPr>
                        <a:lnSpc>
                          <a:spcPct val="107000"/>
                        </a:lnSpc>
                        <a:spcAft>
                          <a:spcPts val="800"/>
                        </a:spcAft>
                      </a:pPr>
                      <a:r>
                        <a:rPr lang="en-US" sz="500">
                          <a:effectLst/>
                        </a:rPr>
                        <a:t>Total Number of Test Cases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451623957"/>
                  </a:ext>
                </a:extLst>
              </a:tr>
              <a:tr h="106750">
                <a:tc>
                  <a:txBody>
                    <a:bodyPr/>
                    <a:lstStyle/>
                    <a:p>
                      <a:pPr>
                        <a:lnSpc>
                          <a:spcPct val="107000"/>
                        </a:lnSpc>
                        <a:spcAft>
                          <a:spcPts val="800"/>
                        </a:spcAft>
                      </a:pPr>
                      <a:r>
                        <a:rPr lang="en-US" sz="500">
                          <a:effectLst/>
                        </a:rPr>
                        <a:t>No. of Pass: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9</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822266971"/>
                  </a:ext>
                </a:extLst>
              </a:tr>
              <a:tr h="106750">
                <a:tc>
                  <a:txBody>
                    <a:bodyPr/>
                    <a:lstStyle/>
                    <a:p>
                      <a:pPr>
                        <a:lnSpc>
                          <a:spcPct val="107000"/>
                        </a:lnSpc>
                        <a:spcAft>
                          <a:spcPts val="800"/>
                        </a:spcAft>
                      </a:pPr>
                      <a:r>
                        <a:rPr lang="en-US" sz="500">
                          <a:effectLst/>
                        </a:rPr>
                        <a:t>No. of Failures: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645731492"/>
                  </a:ext>
                </a:extLst>
              </a:tr>
              <a:tr h="106750">
                <a:tc>
                  <a:txBody>
                    <a:bodyPr/>
                    <a:lstStyle/>
                    <a:p>
                      <a:pPr>
                        <a:lnSpc>
                          <a:spcPct val="107000"/>
                        </a:lnSpc>
                        <a:spcAft>
                          <a:spcPts val="800"/>
                        </a:spcAft>
                      </a:pPr>
                      <a:r>
                        <a:rPr lang="en-US" sz="500">
                          <a:effectLst/>
                        </a:rPr>
                        <a:t>Elapsed Time: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00:35:00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133630577"/>
                  </a:ext>
                </a:extLst>
              </a:tr>
              <a:tr h="106750">
                <a:tc>
                  <a:txBody>
                    <a:bodyPr/>
                    <a:lstStyle/>
                    <a:p>
                      <a:pPr>
                        <a:lnSpc>
                          <a:spcPct val="107000"/>
                        </a:lnSpc>
                        <a:spcAft>
                          <a:spcPts val="800"/>
                        </a:spcAft>
                      </a:pPr>
                      <a:r>
                        <a:rPr lang="en-US" sz="5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515572119"/>
                  </a:ext>
                </a:extLst>
              </a:tr>
              <a:tr h="106750">
                <a:tc>
                  <a:txBody>
                    <a:bodyPr/>
                    <a:lstStyle/>
                    <a:p>
                      <a:pPr>
                        <a:lnSpc>
                          <a:spcPct val="107000"/>
                        </a:lnSpc>
                        <a:spcAft>
                          <a:spcPts val="800"/>
                        </a:spcAft>
                      </a:pPr>
                      <a:r>
                        <a:rPr lang="en-US" sz="500">
                          <a:effectLst/>
                        </a:rPr>
                        <a:t>Tested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291118279"/>
                  </a:ext>
                </a:extLst>
              </a:tr>
              <a:tr h="106750">
                <a:tc>
                  <a:txBody>
                    <a:bodyPr/>
                    <a:lstStyle/>
                    <a:p>
                      <a:pPr>
                        <a:lnSpc>
                          <a:spcPct val="107000"/>
                        </a:lnSpc>
                        <a:spcAft>
                          <a:spcPts val="800"/>
                        </a:spcAft>
                      </a:pPr>
                      <a:r>
                        <a:rPr lang="en-US" sz="500">
                          <a:effectLst/>
                        </a:rPr>
                        <a:t>Tested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789630037"/>
                  </a:ext>
                </a:extLst>
              </a:tr>
              <a:tr h="106750">
                <a:tc>
                  <a:txBody>
                    <a:bodyPr/>
                    <a:lstStyle/>
                    <a:p>
                      <a:pPr>
                        <a:lnSpc>
                          <a:spcPct val="107000"/>
                        </a:lnSpc>
                        <a:spcAft>
                          <a:spcPts val="800"/>
                        </a:spcAft>
                      </a:pPr>
                      <a:r>
                        <a:rPr lang="en-US" sz="500">
                          <a:effectLst/>
                        </a:rPr>
                        <a:t>Testing Name/ Test Scenario ID</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Performance Testing/ PM001</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080737520"/>
                  </a:ext>
                </a:extLst>
              </a:tr>
              <a:tr h="106750">
                <a:tc>
                  <a:txBody>
                    <a:bodyPr/>
                    <a:lstStyle/>
                    <a:p>
                      <a:pPr>
                        <a:lnSpc>
                          <a:spcPct val="107000"/>
                        </a:lnSpc>
                        <a:spcAft>
                          <a:spcPts val="800"/>
                        </a:spcAft>
                      </a:pPr>
                      <a:r>
                        <a:rPr lang="en-US" sz="500">
                          <a:effectLst/>
                        </a:rPr>
                        <a:t>Total Number of Test Cases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2</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793032538"/>
                  </a:ext>
                </a:extLst>
              </a:tr>
              <a:tr h="106750">
                <a:tc>
                  <a:txBody>
                    <a:bodyPr/>
                    <a:lstStyle/>
                    <a:p>
                      <a:pPr>
                        <a:lnSpc>
                          <a:spcPct val="107000"/>
                        </a:lnSpc>
                        <a:spcAft>
                          <a:spcPts val="800"/>
                        </a:spcAft>
                      </a:pPr>
                      <a:r>
                        <a:rPr lang="en-US" sz="500">
                          <a:effectLst/>
                        </a:rPr>
                        <a:t>No. of Pass: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2</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891422899"/>
                  </a:ext>
                </a:extLst>
              </a:tr>
              <a:tr h="106750">
                <a:tc>
                  <a:txBody>
                    <a:bodyPr/>
                    <a:lstStyle/>
                    <a:p>
                      <a:pPr>
                        <a:lnSpc>
                          <a:spcPct val="107000"/>
                        </a:lnSpc>
                        <a:spcAft>
                          <a:spcPts val="800"/>
                        </a:spcAft>
                      </a:pPr>
                      <a:r>
                        <a:rPr lang="en-US" sz="500">
                          <a:effectLst/>
                        </a:rPr>
                        <a:t>No. of Failures: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445932573"/>
                  </a:ext>
                </a:extLst>
              </a:tr>
              <a:tr h="106750">
                <a:tc>
                  <a:txBody>
                    <a:bodyPr/>
                    <a:lstStyle/>
                    <a:p>
                      <a:pPr>
                        <a:lnSpc>
                          <a:spcPct val="107000"/>
                        </a:lnSpc>
                        <a:spcAft>
                          <a:spcPts val="800"/>
                        </a:spcAft>
                      </a:pPr>
                      <a:r>
                        <a:rPr lang="en-US" sz="500">
                          <a:effectLst/>
                        </a:rPr>
                        <a:t>Elapsed Time: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00:15:00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59202679"/>
                  </a:ext>
                </a:extLst>
              </a:tr>
              <a:tr h="106750">
                <a:tc>
                  <a:txBody>
                    <a:bodyPr/>
                    <a:lstStyle/>
                    <a:p>
                      <a:pPr>
                        <a:lnSpc>
                          <a:spcPct val="107000"/>
                        </a:lnSpc>
                        <a:spcAft>
                          <a:spcPts val="800"/>
                        </a:spcAft>
                      </a:pPr>
                      <a:r>
                        <a:rPr lang="en-US" sz="5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377447074"/>
                  </a:ext>
                </a:extLst>
              </a:tr>
              <a:tr h="106750">
                <a:tc>
                  <a:txBody>
                    <a:bodyPr/>
                    <a:lstStyle/>
                    <a:p>
                      <a:pPr>
                        <a:lnSpc>
                          <a:spcPct val="107000"/>
                        </a:lnSpc>
                        <a:spcAft>
                          <a:spcPts val="800"/>
                        </a:spcAft>
                      </a:pPr>
                      <a:r>
                        <a:rPr lang="en-US" sz="500">
                          <a:effectLst/>
                        </a:rPr>
                        <a:t>Tested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834116306"/>
                  </a:ext>
                </a:extLst>
              </a:tr>
              <a:tr h="106750">
                <a:tc>
                  <a:txBody>
                    <a:bodyPr/>
                    <a:lstStyle/>
                    <a:p>
                      <a:pPr>
                        <a:lnSpc>
                          <a:spcPct val="107000"/>
                        </a:lnSpc>
                        <a:spcAft>
                          <a:spcPts val="800"/>
                        </a:spcAft>
                      </a:pPr>
                      <a:r>
                        <a:rPr lang="en-US" sz="500">
                          <a:effectLst/>
                        </a:rPr>
                        <a:t>Tested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092852248"/>
                  </a:ext>
                </a:extLst>
              </a:tr>
              <a:tr h="218426">
                <a:tc>
                  <a:txBody>
                    <a:bodyPr/>
                    <a:lstStyle/>
                    <a:p>
                      <a:pPr>
                        <a:lnSpc>
                          <a:spcPct val="107000"/>
                        </a:lnSpc>
                        <a:spcAft>
                          <a:spcPts val="800"/>
                        </a:spcAft>
                      </a:pPr>
                      <a:r>
                        <a:rPr lang="en-US" sz="500">
                          <a:effectLst/>
                        </a:rPr>
                        <a:t>Testing Name/ Test Scenario ID</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Compatibility Testing/ CB001 / CB002 / CB003 / CB004 / CB005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417503100"/>
                  </a:ext>
                </a:extLst>
              </a:tr>
              <a:tr h="106750">
                <a:tc>
                  <a:txBody>
                    <a:bodyPr/>
                    <a:lstStyle/>
                    <a:p>
                      <a:pPr>
                        <a:lnSpc>
                          <a:spcPct val="107000"/>
                        </a:lnSpc>
                        <a:spcAft>
                          <a:spcPts val="800"/>
                        </a:spcAft>
                      </a:pPr>
                      <a:r>
                        <a:rPr lang="en-US" sz="500">
                          <a:effectLst/>
                        </a:rPr>
                        <a:t>Total Number of Test Cases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451641186"/>
                  </a:ext>
                </a:extLst>
              </a:tr>
              <a:tr h="106750">
                <a:tc>
                  <a:txBody>
                    <a:bodyPr/>
                    <a:lstStyle/>
                    <a:p>
                      <a:pPr>
                        <a:lnSpc>
                          <a:spcPct val="107000"/>
                        </a:lnSpc>
                        <a:spcAft>
                          <a:spcPts val="800"/>
                        </a:spcAft>
                      </a:pPr>
                      <a:r>
                        <a:rPr lang="en-US" sz="500">
                          <a:effectLst/>
                        </a:rPr>
                        <a:t>No. of Pass: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538676096"/>
                  </a:ext>
                </a:extLst>
              </a:tr>
              <a:tr h="106750">
                <a:tc>
                  <a:txBody>
                    <a:bodyPr/>
                    <a:lstStyle/>
                    <a:p>
                      <a:pPr>
                        <a:lnSpc>
                          <a:spcPct val="107000"/>
                        </a:lnSpc>
                        <a:spcAft>
                          <a:spcPts val="800"/>
                        </a:spcAft>
                      </a:pPr>
                      <a:r>
                        <a:rPr lang="en-US" sz="500">
                          <a:effectLst/>
                        </a:rPr>
                        <a:t>No. of Failures: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2257524141"/>
                  </a:ext>
                </a:extLst>
              </a:tr>
              <a:tr h="106750">
                <a:tc>
                  <a:txBody>
                    <a:bodyPr/>
                    <a:lstStyle/>
                    <a:p>
                      <a:pPr>
                        <a:lnSpc>
                          <a:spcPct val="107000"/>
                        </a:lnSpc>
                        <a:spcAft>
                          <a:spcPts val="800"/>
                        </a:spcAft>
                      </a:pPr>
                      <a:r>
                        <a:rPr lang="en-US" sz="500">
                          <a:effectLst/>
                        </a:rPr>
                        <a:t>Elapsed Time: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00:45:00</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4007152227"/>
                  </a:ext>
                </a:extLst>
              </a:tr>
              <a:tr h="106750">
                <a:tc>
                  <a:txBody>
                    <a:bodyPr/>
                    <a:lstStyle/>
                    <a:p>
                      <a:pPr>
                        <a:lnSpc>
                          <a:spcPct val="107000"/>
                        </a:lnSpc>
                        <a:spcAft>
                          <a:spcPts val="800"/>
                        </a:spcAft>
                      </a:pPr>
                      <a:r>
                        <a:rPr lang="en-US" sz="500">
                          <a:effectLst/>
                        </a:rPr>
                        <a:t> </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677552994"/>
                  </a:ext>
                </a:extLst>
              </a:tr>
              <a:tr h="106750">
                <a:tc>
                  <a:txBody>
                    <a:bodyPr/>
                    <a:lstStyle/>
                    <a:p>
                      <a:pPr>
                        <a:lnSpc>
                          <a:spcPct val="107000"/>
                        </a:lnSpc>
                        <a:spcAft>
                          <a:spcPts val="800"/>
                        </a:spcAft>
                      </a:pPr>
                      <a:r>
                        <a:rPr lang="en-US" sz="500">
                          <a:effectLst/>
                        </a:rPr>
                        <a:t>Tested By:</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29616881"/>
                  </a:ext>
                </a:extLst>
              </a:tr>
              <a:tr h="106750">
                <a:tc>
                  <a:txBody>
                    <a:bodyPr/>
                    <a:lstStyle/>
                    <a:p>
                      <a:pPr>
                        <a:lnSpc>
                          <a:spcPct val="107000"/>
                        </a:lnSpc>
                        <a:spcAft>
                          <a:spcPts val="800"/>
                        </a:spcAft>
                      </a:pPr>
                      <a:r>
                        <a:rPr lang="en-US" sz="500">
                          <a:effectLst/>
                        </a:rPr>
                        <a:t>Tested Date: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06/05/2023</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983543477"/>
                  </a:ext>
                </a:extLst>
              </a:tr>
              <a:tr h="218426">
                <a:tc>
                  <a:txBody>
                    <a:bodyPr/>
                    <a:lstStyle/>
                    <a:p>
                      <a:pPr>
                        <a:lnSpc>
                          <a:spcPct val="107000"/>
                        </a:lnSpc>
                        <a:spcAft>
                          <a:spcPts val="800"/>
                        </a:spcAft>
                      </a:pPr>
                      <a:r>
                        <a:rPr lang="en-US" sz="500">
                          <a:effectLst/>
                        </a:rPr>
                        <a:t>Testing Name/ Test Scenario ID</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Usability Testing/ UB001/ UB002/UB003/UB004/UB005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311609892"/>
                  </a:ext>
                </a:extLst>
              </a:tr>
              <a:tr h="106750">
                <a:tc>
                  <a:txBody>
                    <a:bodyPr/>
                    <a:lstStyle/>
                    <a:p>
                      <a:pPr>
                        <a:lnSpc>
                          <a:spcPct val="107000"/>
                        </a:lnSpc>
                        <a:spcAft>
                          <a:spcPts val="800"/>
                        </a:spcAft>
                      </a:pPr>
                      <a:r>
                        <a:rPr lang="en-US" sz="500">
                          <a:effectLst/>
                        </a:rPr>
                        <a:t>Total Number of Test Cases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5</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1442880921"/>
                  </a:ext>
                </a:extLst>
              </a:tr>
              <a:tr h="106750">
                <a:tc>
                  <a:txBody>
                    <a:bodyPr/>
                    <a:lstStyle/>
                    <a:p>
                      <a:pPr>
                        <a:lnSpc>
                          <a:spcPct val="107000"/>
                        </a:lnSpc>
                        <a:spcAft>
                          <a:spcPts val="800"/>
                        </a:spcAft>
                      </a:pPr>
                      <a:r>
                        <a:rPr lang="en-US" sz="500">
                          <a:effectLst/>
                        </a:rPr>
                        <a:t>No. of Pass: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4</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465228552"/>
                  </a:ext>
                </a:extLst>
              </a:tr>
              <a:tr h="106750">
                <a:tc>
                  <a:txBody>
                    <a:bodyPr/>
                    <a:lstStyle/>
                    <a:p>
                      <a:pPr>
                        <a:lnSpc>
                          <a:spcPct val="107000"/>
                        </a:lnSpc>
                        <a:spcAft>
                          <a:spcPts val="800"/>
                        </a:spcAft>
                      </a:pPr>
                      <a:r>
                        <a:rPr lang="en-US" sz="500">
                          <a:effectLst/>
                        </a:rPr>
                        <a:t>No. of Failures:</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3865188232"/>
                  </a:ext>
                </a:extLst>
              </a:tr>
              <a:tr h="106750">
                <a:tc>
                  <a:txBody>
                    <a:bodyPr/>
                    <a:lstStyle/>
                    <a:p>
                      <a:pPr>
                        <a:lnSpc>
                          <a:spcPct val="107000"/>
                        </a:lnSpc>
                        <a:spcAft>
                          <a:spcPts val="800"/>
                        </a:spcAft>
                      </a:pPr>
                      <a:r>
                        <a:rPr lang="en-US" sz="500">
                          <a:effectLst/>
                        </a:rPr>
                        <a:t>Elapsed Time:</a:t>
                      </a:r>
                      <a:endParaRPr lang="id-ID" sz="600">
                        <a:effectLst/>
                        <a:latin typeface="Calibri" panose="020F0502020204030204" pitchFamily="34" charset="0"/>
                        <a:ea typeface="Calibri" panose="020F0502020204030204" pitchFamily="34" charset="0"/>
                      </a:endParaRPr>
                    </a:p>
                  </a:txBody>
                  <a:tcPr marL="36343" marR="36343" marT="0" marB="0"/>
                </a:tc>
                <a:tc>
                  <a:txBody>
                    <a:bodyPr/>
                    <a:lstStyle/>
                    <a:p>
                      <a:pPr>
                        <a:lnSpc>
                          <a:spcPct val="107000"/>
                        </a:lnSpc>
                        <a:spcAft>
                          <a:spcPts val="800"/>
                        </a:spcAft>
                      </a:pPr>
                      <a:r>
                        <a:rPr lang="en-US" sz="600" dirty="0">
                          <a:effectLst/>
                        </a:rPr>
                        <a:t>00:25:00</a:t>
                      </a:r>
                      <a:endParaRPr lang="id-ID" sz="600" dirty="0">
                        <a:effectLst/>
                        <a:latin typeface="Calibri" panose="020F0502020204030204" pitchFamily="34" charset="0"/>
                        <a:ea typeface="Calibri" panose="020F0502020204030204" pitchFamily="34" charset="0"/>
                      </a:endParaRPr>
                    </a:p>
                  </a:txBody>
                  <a:tcPr marL="36343" marR="36343" marT="0" marB="0"/>
                </a:tc>
                <a:extLst>
                  <a:ext uri="{0D108BD9-81ED-4DB2-BD59-A6C34878D82A}">
                    <a16:rowId xmlns:a16="http://schemas.microsoft.com/office/drawing/2014/main" val="4068574197"/>
                  </a:ext>
                </a:extLst>
              </a:tr>
            </a:tbl>
          </a:graphicData>
        </a:graphic>
      </p:graphicFrame>
      <p:sp>
        <p:nvSpPr>
          <p:cNvPr id="4" name="Title 1">
            <a:extLst>
              <a:ext uri="{FF2B5EF4-FFF2-40B4-BE49-F238E27FC236}">
                <a16:creationId xmlns:a16="http://schemas.microsoft.com/office/drawing/2014/main" id="{3D0F3FF1-6BCD-4D4A-A188-BC5AA58FD042}"/>
              </a:ext>
            </a:extLst>
          </p:cNvPr>
          <p:cNvSpPr>
            <a:spLocks noGrp="1" noChangeArrowheads="1"/>
          </p:cNvSpPr>
          <p:nvPr>
            <p:ph type="title"/>
          </p:nvPr>
        </p:nvSpPr>
        <p:spPr>
          <a:xfrm>
            <a:off x="179388" y="404813"/>
            <a:ext cx="662486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id-ID" altLang="en-US" sz="2800" b="0" dirty="0">
                <a:solidFill>
                  <a:srgbClr val="FFFFFF"/>
                </a:solidFill>
                <a:latin typeface="Arial" panose="020B0604020202020204" pitchFamily="34" charset="0"/>
                <a:ea typeface="ヒラギノ角ゴ Pro W3" charset="-128"/>
                <a:cs typeface="Arial" panose="020B0604020202020204" pitchFamily="34" charset="0"/>
              </a:rPr>
              <a:t>10</a:t>
            </a:r>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 </a:t>
            </a:r>
            <a:r>
              <a:rPr lang="id-ID" altLang="en-US" sz="2800" b="0" dirty="0">
                <a:solidFill>
                  <a:srgbClr val="FFFFFF"/>
                </a:solidFill>
                <a:latin typeface="Arial" panose="020B0604020202020204" pitchFamily="34" charset="0"/>
                <a:ea typeface="ヒラギノ角ゴ Pro W3" charset="-128"/>
                <a:cs typeface="Arial" panose="020B0604020202020204" pitchFamily="34" charset="0"/>
              </a:rPr>
              <a:t>Modifaciton of fail test cases</a:t>
            </a:r>
            <a:endParaRPr lang="en-SG" altLang="en-US" sz="2800" b="0" dirty="0">
              <a:solidFill>
                <a:srgbClr val="FFFFFF"/>
              </a:solidFill>
              <a:latin typeface="Arial" panose="020B0604020202020204" pitchFamily="34" charset="0"/>
              <a:ea typeface="ヒラギノ角ゴ Pro W3" charset="-128"/>
              <a:cs typeface="Arial" panose="020B0604020202020204" pitchFamily="34" charset="0"/>
            </a:endParaRPr>
          </a:p>
        </p:txBody>
      </p:sp>
    </p:spTree>
    <p:extLst>
      <p:ext uri="{BB962C8B-B14F-4D97-AF65-F5344CB8AC3E}">
        <p14:creationId xmlns:p14="http://schemas.microsoft.com/office/powerpoint/2010/main" val="396000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D0FCF6B-492A-4895-9ED0-D97564D7FA4E}"/>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11.Modification of fail test cases</a:t>
            </a:r>
          </a:p>
        </p:txBody>
      </p:sp>
      <p:sp>
        <p:nvSpPr>
          <p:cNvPr id="3" name="Rectangle 2">
            <a:extLst>
              <a:ext uri="{FF2B5EF4-FFF2-40B4-BE49-F238E27FC236}">
                <a16:creationId xmlns:a16="http://schemas.microsoft.com/office/drawing/2014/main" id="{DA98F469-4DE3-4609-B63F-4AAE3856938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4" name="Rectangle 1"/>
          <p:cNvSpPr>
            <a:spLocks noChangeArrowheads="1"/>
          </p:cNvSpPr>
          <p:nvPr/>
        </p:nvSpPr>
        <p:spPr bwMode="auto">
          <a:xfrm>
            <a:off x="1043608" y="19888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Log Result after modification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61333F51-D1F4-440C-8791-6480F3587E12}"/>
              </a:ext>
            </a:extLst>
          </p:cNvPr>
          <p:cNvGraphicFramePr>
            <a:graphicFrameLocks noGrp="1"/>
          </p:cNvGraphicFramePr>
          <p:nvPr>
            <p:extLst>
              <p:ext uri="{D42A27DB-BD31-4B8C-83A1-F6EECF244321}">
                <p14:modId xmlns:p14="http://schemas.microsoft.com/office/powerpoint/2010/main" val="960198759"/>
              </p:ext>
            </p:extLst>
          </p:nvPr>
        </p:nvGraphicFramePr>
        <p:xfrm>
          <a:off x="539837" y="1412776"/>
          <a:ext cx="7992888" cy="4836479"/>
        </p:xfrm>
        <a:graphic>
          <a:graphicData uri="http://schemas.openxmlformats.org/drawingml/2006/table">
            <a:tbl>
              <a:tblPr firstRow="1" firstCol="1" bandRow="1">
                <a:tableStyleId>{5C22544A-7EE6-4342-B048-85BDC9FD1C3A}</a:tableStyleId>
              </a:tblPr>
              <a:tblGrid>
                <a:gridCol w="1112171">
                  <a:extLst>
                    <a:ext uri="{9D8B030D-6E8A-4147-A177-3AD203B41FA5}">
                      <a16:colId xmlns:a16="http://schemas.microsoft.com/office/drawing/2014/main" val="1036114288"/>
                    </a:ext>
                  </a:extLst>
                </a:gridCol>
                <a:gridCol w="1071414">
                  <a:extLst>
                    <a:ext uri="{9D8B030D-6E8A-4147-A177-3AD203B41FA5}">
                      <a16:colId xmlns:a16="http://schemas.microsoft.com/office/drawing/2014/main" val="3331892072"/>
                    </a:ext>
                  </a:extLst>
                </a:gridCol>
                <a:gridCol w="1022036">
                  <a:extLst>
                    <a:ext uri="{9D8B030D-6E8A-4147-A177-3AD203B41FA5}">
                      <a16:colId xmlns:a16="http://schemas.microsoft.com/office/drawing/2014/main" val="3386739231"/>
                    </a:ext>
                  </a:extLst>
                </a:gridCol>
                <a:gridCol w="1012632">
                  <a:extLst>
                    <a:ext uri="{9D8B030D-6E8A-4147-A177-3AD203B41FA5}">
                      <a16:colId xmlns:a16="http://schemas.microsoft.com/office/drawing/2014/main" val="2307637051"/>
                    </a:ext>
                  </a:extLst>
                </a:gridCol>
                <a:gridCol w="1775238">
                  <a:extLst>
                    <a:ext uri="{9D8B030D-6E8A-4147-A177-3AD203B41FA5}">
                      <a16:colId xmlns:a16="http://schemas.microsoft.com/office/drawing/2014/main" val="2483551579"/>
                    </a:ext>
                  </a:extLst>
                </a:gridCol>
                <a:gridCol w="1115304">
                  <a:extLst>
                    <a:ext uri="{9D8B030D-6E8A-4147-A177-3AD203B41FA5}">
                      <a16:colId xmlns:a16="http://schemas.microsoft.com/office/drawing/2014/main" val="624211116"/>
                    </a:ext>
                  </a:extLst>
                </a:gridCol>
                <a:gridCol w="884093">
                  <a:extLst>
                    <a:ext uri="{9D8B030D-6E8A-4147-A177-3AD203B41FA5}">
                      <a16:colId xmlns:a16="http://schemas.microsoft.com/office/drawing/2014/main" val="596368439"/>
                    </a:ext>
                  </a:extLst>
                </a:gridCol>
              </a:tblGrid>
              <a:tr h="361518">
                <a:tc>
                  <a:txBody>
                    <a:bodyPr/>
                    <a:lstStyle/>
                    <a:p>
                      <a:pPr>
                        <a:lnSpc>
                          <a:spcPct val="107000"/>
                        </a:lnSpc>
                        <a:spcAft>
                          <a:spcPts val="800"/>
                        </a:spcAft>
                      </a:pPr>
                      <a:r>
                        <a:rPr lang="en-US" sz="1800" dirty="0">
                          <a:effectLst/>
                        </a:rPr>
                        <a:t>Test Scenario ID</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Test Case ID</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Test Case</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Pre-condition</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Expected Result</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Actual Result</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a:effectLst/>
                        </a:rPr>
                        <a:t>Pass/</a:t>
                      </a:r>
                      <a:endParaRPr lang="en-ID" sz="1600">
                        <a:effectLst/>
                      </a:endParaRPr>
                    </a:p>
                    <a:p>
                      <a:pPr>
                        <a:lnSpc>
                          <a:spcPct val="107000"/>
                        </a:lnSpc>
                        <a:spcAft>
                          <a:spcPts val="800"/>
                        </a:spcAft>
                      </a:pPr>
                      <a:r>
                        <a:rPr lang="en-US" sz="1800">
                          <a:effectLst/>
                        </a:rPr>
                        <a:t>Fail</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extLst>
                  <a:ext uri="{0D108BD9-81ED-4DB2-BD59-A6C34878D82A}">
                    <a16:rowId xmlns:a16="http://schemas.microsoft.com/office/drawing/2014/main" val="3069615482"/>
                  </a:ext>
                </a:extLst>
              </a:tr>
              <a:tr h="974321">
                <a:tc>
                  <a:txBody>
                    <a:bodyPr/>
                    <a:lstStyle/>
                    <a:p>
                      <a:pPr>
                        <a:lnSpc>
                          <a:spcPct val="107000"/>
                        </a:lnSpc>
                        <a:spcAft>
                          <a:spcPts val="800"/>
                        </a:spcAft>
                      </a:pPr>
                      <a:r>
                        <a:rPr lang="en-US" sz="1800">
                          <a:effectLst/>
                        </a:rPr>
                        <a:t>TS001</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dirty="0">
                          <a:effectLst/>
                        </a:rPr>
                        <a:t>TC001</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SG" sz="1350" kern="1200" dirty="0">
                          <a:solidFill>
                            <a:schemeClr val="dk1"/>
                          </a:solidFill>
                          <a:effectLst/>
                          <a:latin typeface="+mn-lt"/>
                          <a:ea typeface="+mn-ea"/>
                          <a:cs typeface="+mn-cs"/>
                        </a:rPr>
                        <a:t>Check if user credential is existing in the system</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SG" sz="1350" kern="1200" dirty="0">
                          <a:solidFill>
                            <a:schemeClr val="dk1"/>
                          </a:solidFill>
                          <a:effectLst/>
                          <a:latin typeface="+mn-lt"/>
                          <a:ea typeface="+mn-ea"/>
                          <a:cs typeface="+mn-cs"/>
                        </a:rPr>
                        <a:t>Implementation of ABC Car Portal is complete with all webpages and navigation links and uploaded on localhost server</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SG" sz="1350" kern="1200" dirty="0">
                          <a:solidFill>
                            <a:schemeClr val="dk1"/>
                          </a:solidFill>
                          <a:effectLst/>
                          <a:latin typeface="+mn-lt"/>
                          <a:ea typeface="+mn-ea"/>
                          <a:cs typeface="+mn-cs"/>
                        </a:rPr>
                        <a:t>After checking, </a:t>
                      </a:r>
                      <a:r>
                        <a:rPr lang="en-SG" sz="1350" kern="1200" dirty="0" err="1">
                          <a:solidFill>
                            <a:schemeClr val="dk1"/>
                          </a:solidFill>
                          <a:effectLst/>
                          <a:latin typeface="+mn-lt"/>
                          <a:ea typeface="+mn-ea"/>
                          <a:cs typeface="+mn-cs"/>
                        </a:rPr>
                        <a:t>junit</a:t>
                      </a:r>
                      <a:r>
                        <a:rPr lang="en-SG" sz="1350" kern="1200" dirty="0">
                          <a:solidFill>
                            <a:schemeClr val="dk1"/>
                          </a:solidFill>
                          <a:effectLst/>
                          <a:latin typeface="+mn-lt"/>
                          <a:ea typeface="+mn-ea"/>
                          <a:cs typeface="+mn-cs"/>
                        </a:rPr>
                        <a:t> should return a passing result as user data exist/present in the system</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SG" sz="1600" dirty="0">
                          <a:effectLst/>
                        </a:rPr>
                        <a:t> </a:t>
                      </a:r>
                      <a:r>
                        <a:rPr lang="en-SG" sz="1350" kern="1200" dirty="0">
                          <a:solidFill>
                            <a:schemeClr val="dk1"/>
                          </a:solidFill>
                          <a:effectLst/>
                          <a:latin typeface="+mn-lt"/>
                          <a:ea typeface="+mn-ea"/>
                          <a:cs typeface="+mn-cs"/>
                        </a:rPr>
                        <a:t>Not As expected</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a:txBody>
                    <a:bodyPr/>
                    <a:lstStyle/>
                    <a:p>
                      <a:pPr>
                        <a:lnSpc>
                          <a:spcPct val="107000"/>
                        </a:lnSpc>
                        <a:spcAft>
                          <a:spcPts val="800"/>
                        </a:spcAft>
                      </a:pPr>
                      <a:r>
                        <a:rPr lang="en-US" sz="1800" dirty="0">
                          <a:effectLst/>
                          <a:latin typeface="Calibri" panose="020F0502020204030204" pitchFamily="34" charset="0"/>
                          <a:ea typeface="SimSun" panose="02010600030101010101" pitchFamily="2" charset="-122"/>
                          <a:cs typeface="Arial" panose="020B0604020202020204" pitchFamily="34" charset="0"/>
                        </a:rPr>
                        <a:t>pass</a:t>
                      </a:r>
                      <a:endParaRPr lang="en-ID" sz="1600" dirty="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extLst>
                  <a:ext uri="{0D108BD9-81ED-4DB2-BD59-A6C34878D82A}">
                    <a16:rowId xmlns:a16="http://schemas.microsoft.com/office/drawing/2014/main" val="1092731155"/>
                  </a:ext>
                </a:extLst>
              </a:tr>
              <a:tr h="811238">
                <a:tc>
                  <a:txBody>
                    <a:bodyPr/>
                    <a:lstStyle/>
                    <a:p>
                      <a:pPr>
                        <a:lnSpc>
                          <a:spcPct val="107000"/>
                        </a:lnSpc>
                        <a:spcAft>
                          <a:spcPts val="800"/>
                        </a:spcAft>
                      </a:pPr>
                      <a:r>
                        <a:rPr lang="en-US" sz="1800">
                          <a:effectLst/>
                        </a:rPr>
                        <a:t>Test Step &amp; Test data</a:t>
                      </a:r>
                      <a:endParaRPr lang="en-ID" sz="1600">
                        <a:effectLst/>
                        <a:latin typeface="Calibri" panose="020F0502020204030204" pitchFamily="34" charset="0"/>
                        <a:ea typeface="SimSun" panose="02010600030101010101" pitchFamily="2" charset="-122"/>
                        <a:cs typeface="Arial" panose="020B0604020202020204" pitchFamily="34" charset="0"/>
                      </a:endParaRPr>
                    </a:p>
                  </a:txBody>
                  <a:tcPr marL="42948" marR="42948" marT="0" marB="0"/>
                </a:tc>
                <a:tc gridSpan="6">
                  <a:txBody>
                    <a:bodyPr/>
                    <a:lstStyle/>
                    <a:p>
                      <a:pPr>
                        <a:lnSpc>
                          <a:spcPct val="107000"/>
                        </a:lnSpc>
                        <a:spcAft>
                          <a:spcPts val="800"/>
                        </a:spcAft>
                      </a:pPr>
                      <a:r>
                        <a:rPr lang="en-SG" sz="1600" dirty="0">
                          <a:effectLst/>
                        </a:rPr>
                        <a:t>Name= </a:t>
                      </a:r>
                      <a:r>
                        <a:rPr lang="id-ID" sz="1600" dirty="0">
                          <a:effectLst/>
                        </a:rPr>
                        <a:t>kemal</a:t>
                      </a:r>
                      <a:endParaRPr lang="en-ID" sz="1600" dirty="0">
                        <a:effectLst/>
                      </a:endParaRPr>
                    </a:p>
                    <a:p>
                      <a:pPr>
                        <a:lnSpc>
                          <a:spcPct val="107000"/>
                        </a:lnSpc>
                        <a:spcAft>
                          <a:spcPts val="800"/>
                        </a:spcAft>
                      </a:pPr>
                      <a:r>
                        <a:rPr lang="en-SG" sz="1600" dirty="0">
                          <a:effectLst/>
                        </a:rPr>
                        <a:t>Username =</a:t>
                      </a:r>
                      <a:r>
                        <a:rPr lang="id-ID" sz="1600" dirty="0">
                          <a:effectLst/>
                        </a:rPr>
                        <a:t> kemal</a:t>
                      </a:r>
                      <a:endParaRPr lang="en-ID" sz="1600" dirty="0">
                        <a:effectLst/>
                      </a:endParaRPr>
                    </a:p>
                    <a:p>
                      <a:pPr>
                        <a:lnSpc>
                          <a:spcPct val="107000"/>
                        </a:lnSpc>
                        <a:spcAft>
                          <a:spcPts val="800"/>
                        </a:spcAft>
                      </a:pPr>
                      <a:r>
                        <a:rPr lang="en-SG" sz="1600" dirty="0">
                          <a:effectLst/>
                        </a:rPr>
                        <a:t>Email= </a:t>
                      </a:r>
                      <a:r>
                        <a:rPr lang="id-ID" sz="1600" u="sng" dirty="0">
                          <a:effectLst/>
                        </a:rPr>
                        <a:t>kemal</a:t>
                      </a:r>
                      <a:r>
                        <a:rPr lang="en-SG" sz="1600" u="sng" dirty="0">
                          <a:effectLst/>
                          <a:hlinkClick r:id="rId2"/>
                        </a:rPr>
                        <a:t>@gmail.com</a:t>
                      </a:r>
                      <a:r>
                        <a:rPr lang="en-SG" sz="1600" dirty="0">
                          <a:effectLst/>
                        </a:rPr>
                        <a:t> </a:t>
                      </a:r>
                      <a:endParaRPr lang="en-ID" sz="1600" dirty="0">
                        <a:effectLst/>
                      </a:endParaRPr>
                    </a:p>
                    <a:p>
                      <a:pPr>
                        <a:lnSpc>
                          <a:spcPct val="107000"/>
                        </a:lnSpc>
                        <a:spcAft>
                          <a:spcPts val="800"/>
                        </a:spcAft>
                      </a:pPr>
                      <a:r>
                        <a:rPr lang="en-SG" sz="1600" dirty="0">
                          <a:effectLst/>
                        </a:rPr>
                        <a:t>Password= </a:t>
                      </a:r>
                      <a:r>
                        <a:rPr lang="id-ID" sz="1600" dirty="0">
                          <a:effectLst/>
                        </a:rPr>
                        <a:t>kemal</a:t>
                      </a:r>
                      <a:endParaRPr lang="en-ID" sz="1600" dirty="0">
                        <a:effectLst/>
                      </a:endParaRPr>
                    </a:p>
                  </a:txBody>
                  <a:tcPr marL="42948" marR="42948" marT="0" marB="0"/>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20356492"/>
                  </a:ext>
                </a:extLst>
              </a:tr>
            </a:tbl>
          </a:graphicData>
        </a:graphic>
      </p:graphicFrame>
    </p:spTree>
    <p:extLst>
      <p:ext uri="{BB962C8B-B14F-4D97-AF65-F5344CB8AC3E}">
        <p14:creationId xmlns:p14="http://schemas.microsoft.com/office/powerpoint/2010/main" val="24462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D0FCF6B-492A-4895-9ED0-D97564D7FA4E}"/>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11.Modification of fail test cases</a:t>
            </a:r>
          </a:p>
        </p:txBody>
      </p:sp>
      <p:sp>
        <p:nvSpPr>
          <p:cNvPr id="3" name="Rectangle 2">
            <a:extLst>
              <a:ext uri="{FF2B5EF4-FFF2-40B4-BE49-F238E27FC236}">
                <a16:creationId xmlns:a16="http://schemas.microsoft.com/office/drawing/2014/main" id="{DA98F469-4DE3-4609-B63F-4AAE3856938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a:extLst>
              <a:ext uri="{FF2B5EF4-FFF2-40B4-BE49-F238E27FC236}">
                <a16:creationId xmlns:a16="http://schemas.microsoft.com/office/drawing/2014/main" id="{025EB417-0D4F-457D-B1DB-69E1068AED3C}"/>
              </a:ext>
            </a:extLst>
          </p:cNvPr>
          <p:cNvGraphicFramePr>
            <a:graphicFrameLocks noGrp="1"/>
          </p:cNvGraphicFramePr>
          <p:nvPr>
            <p:extLst>
              <p:ext uri="{D42A27DB-BD31-4B8C-83A1-F6EECF244321}">
                <p14:modId xmlns:p14="http://schemas.microsoft.com/office/powerpoint/2010/main" val="1814000268"/>
              </p:ext>
            </p:extLst>
          </p:nvPr>
        </p:nvGraphicFramePr>
        <p:xfrm>
          <a:off x="467544" y="1412776"/>
          <a:ext cx="3816424" cy="4596237"/>
        </p:xfrm>
        <a:graphic>
          <a:graphicData uri="http://schemas.openxmlformats.org/drawingml/2006/table">
            <a:tbl>
              <a:tblPr firstRow="1" firstCol="1" bandRow="1">
                <a:tableStyleId>{5C22544A-7EE6-4342-B048-85BDC9FD1C3A}</a:tableStyleId>
              </a:tblPr>
              <a:tblGrid>
                <a:gridCol w="1908212">
                  <a:extLst>
                    <a:ext uri="{9D8B030D-6E8A-4147-A177-3AD203B41FA5}">
                      <a16:colId xmlns:a16="http://schemas.microsoft.com/office/drawing/2014/main" val="2373203961"/>
                    </a:ext>
                  </a:extLst>
                </a:gridCol>
                <a:gridCol w="1908212">
                  <a:extLst>
                    <a:ext uri="{9D8B030D-6E8A-4147-A177-3AD203B41FA5}">
                      <a16:colId xmlns:a16="http://schemas.microsoft.com/office/drawing/2014/main" val="2312537103"/>
                    </a:ext>
                  </a:extLst>
                </a:gridCol>
              </a:tblGrid>
              <a:tr h="105803">
                <a:tc>
                  <a:txBody>
                    <a:bodyPr/>
                    <a:lstStyle/>
                    <a:p>
                      <a:pPr>
                        <a:lnSpc>
                          <a:spcPct val="107000"/>
                        </a:lnSpc>
                        <a:spcBef>
                          <a:spcPts val="200"/>
                        </a:spcBef>
                      </a:pPr>
                      <a:r>
                        <a:rPr lang="en-US" sz="600">
                          <a:effectLst/>
                        </a:rPr>
                        <a:t>Project ID/ Project Name:</a:t>
                      </a:r>
                      <a:endParaRPr lang="id-ID" sz="6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220" marR="40220" marT="0" marB="0"/>
                </a:tc>
                <a:tc>
                  <a:txBody>
                    <a:bodyPr/>
                    <a:lstStyle/>
                    <a:p>
                      <a:pPr>
                        <a:lnSpc>
                          <a:spcPct val="107000"/>
                        </a:lnSpc>
                        <a:spcBef>
                          <a:spcPts val="200"/>
                        </a:spcBef>
                      </a:pPr>
                      <a:r>
                        <a:rPr lang="en-US" sz="600">
                          <a:effectLst/>
                        </a:rPr>
                        <a:t>Used Car Sale Portal Project</a:t>
                      </a:r>
                      <a:endParaRPr lang="id-ID" sz="6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0220" marR="40220" marT="0" marB="0"/>
                </a:tc>
                <a:extLst>
                  <a:ext uri="{0D108BD9-81ED-4DB2-BD59-A6C34878D82A}">
                    <a16:rowId xmlns:a16="http://schemas.microsoft.com/office/drawing/2014/main" val="2555643035"/>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564151380"/>
                  </a:ext>
                </a:extLst>
              </a:tr>
              <a:tr h="105803">
                <a:tc>
                  <a:txBody>
                    <a:bodyPr/>
                    <a:lstStyle/>
                    <a:p>
                      <a:pPr>
                        <a:lnSpc>
                          <a:spcPct val="107000"/>
                        </a:lnSpc>
                        <a:spcAft>
                          <a:spcPts val="800"/>
                        </a:spcAft>
                      </a:pPr>
                      <a:r>
                        <a:rPr lang="en-US" sz="600">
                          <a:effectLst/>
                        </a:rPr>
                        <a:t>Reported By:</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516281059"/>
                  </a:ext>
                </a:extLst>
              </a:tr>
              <a:tr h="115588">
                <a:tc>
                  <a:txBody>
                    <a:bodyPr/>
                    <a:lstStyle/>
                    <a:p>
                      <a:pPr>
                        <a:lnSpc>
                          <a:spcPct val="107000"/>
                        </a:lnSpc>
                        <a:spcAft>
                          <a:spcPts val="800"/>
                        </a:spcAft>
                      </a:pPr>
                      <a:r>
                        <a:rPr lang="en-US" sz="600">
                          <a:effectLst/>
                        </a:rPr>
                        <a:t>Report Date: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700">
                          <a:effectLst/>
                        </a:rPr>
                        <a:t>06/05/2023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595746902"/>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906250020"/>
                  </a:ext>
                </a:extLst>
              </a:tr>
              <a:tr h="105803">
                <a:tc>
                  <a:txBody>
                    <a:bodyPr/>
                    <a:lstStyle/>
                    <a:p>
                      <a:pPr>
                        <a:lnSpc>
                          <a:spcPct val="107000"/>
                        </a:lnSpc>
                        <a:spcAft>
                          <a:spcPts val="800"/>
                        </a:spcAft>
                      </a:pPr>
                      <a:r>
                        <a:rPr lang="en-US" sz="600">
                          <a:effectLst/>
                        </a:rPr>
                        <a:t>Tested By:</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4170083535"/>
                  </a:ext>
                </a:extLst>
              </a:tr>
              <a:tr h="115588">
                <a:tc>
                  <a:txBody>
                    <a:bodyPr/>
                    <a:lstStyle/>
                    <a:p>
                      <a:pPr>
                        <a:lnSpc>
                          <a:spcPct val="107000"/>
                        </a:lnSpc>
                        <a:spcAft>
                          <a:spcPts val="800"/>
                        </a:spcAft>
                      </a:pPr>
                      <a:r>
                        <a:rPr lang="en-US" sz="600">
                          <a:effectLst/>
                        </a:rPr>
                        <a:t>Tested Date: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700">
                          <a:effectLst/>
                        </a:rPr>
                        <a:t>06/05/2023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784228166"/>
                  </a:ext>
                </a:extLst>
              </a:tr>
              <a:tr h="105803">
                <a:tc>
                  <a:txBody>
                    <a:bodyPr/>
                    <a:lstStyle/>
                    <a:p>
                      <a:pPr>
                        <a:lnSpc>
                          <a:spcPct val="107000"/>
                        </a:lnSpc>
                        <a:spcAft>
                          <a:spcPts val="800"/>
                        </a:spcAft>
                      </a:pPr>
                      <a:r>
                        <a:rPr lang="en-US" sz="600">
                          <a:effectLst/>
                        </a:rPr>
                        <a:t>Testing Name/ Test Scenario ID</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Functional</a:t>
                      </a:r>
                      <a:r>
                        <a:rPr lang="en-US" sz="600" spc="-20">
                          <a:effectLst/>
                        </a:rPr>
                        <a:t> </a:t>
                      </a:r>
                      <a:r>
                        <a:rPr lang="en-US" sz="600">
                          <a:effectLst/>
                        </a:rPr>
                        <a:t>testing:</a:t>
                      </a:r>
                      <a:r>
                        <a:rPr lang="en-US" sz="600" spc="-20">
                          <a:effectLst/>
                        </a:rPr>
                        <a:t> </a:t>
                      </a:r>
                      <a:r>
                        <a:rPr lang="en-US" sz="600">
                          <a:effectLst/>
                        </a:rPr>
                        <a:t>-Unit</a:t>
                      </a:r>
                      <a:r>
                        <a:rPr lang="en-US" sz="600" spc="-15">
                          <a:effectLst/>
                        </a:rPr>
                        <a:t> </a:t>
                      </a:r>
                      <a:r>
                        <a:rPr lang="en-US" sz="600">
                          <a:effectLst/>
                        </a:rPr>
                        <a:t>Testing/</a:t>
                      </a:r>
                      <a:r>
                        <a:rPr lang="en-US" sz="600" spc="-15">
                          <a:effectLst/>
                        </a:rPr>
                        <a:t> </a:t>
                      </a:r>
                      <a:r>
                        <a:rPr lang="en-US" sz="600">
                          <a:effectLst/>
                        </a:rPr>
                        <a:t>TS001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008521670"/>
                  </a:ext>
                </a:extLst>
              </a:tr>
              <a:tr h="105803">
                <a:tc>
                  <a:txBody>
                    <a:bodyPr/>
                    <a:lstStyle/>
                    <a:p>
                      <a:pPr>
                        <a:lnSpc>
                          <a:spcPct val="107000"/>
                        </a:lnSpc>
                        <a:spcAft>
                          <a:spcPts val="800"/>
                        </a:spcAft>
                      </a:pPr>
                      <a:r>
                        <a:rPr lang="en-US" sz="600">
                          <a:effectLst/>
                        </a:rPr>
                        <a:t>Total Number of Test Cases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856858462"/>
                  </a:ext>
                </a:extLst>
              </a:tr>
              <a:tr h="105803">
                <a:tc>
                  <a:txBody>
                    <a:bodyPr/>
                    <a:lstStyle/>
                    <a:p>
                      <a:pPr>
                        <a:lnSpc>
                          <a:spcPct val="107000"/>
                        </a:lnSpc>
                        <a:spcAft>
                          <a:spcPts val="800"/>
                        </a:spcAft>
                      </a:pPr>
                      <a:r>
                        <a:rPr lang="en-US" sz="600">
                          <a:effectLst/>
                        </a:rPr>
                        <a:t>No. of Pass: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935339703"/>
                  </a:ext>
                </a:extLst>
              </a:tr>
              <a:tr h="105803">
                <a:tc>
                  <a:txBody>
                    <a:bodyPr/>
                    <a:lstStyle/>
                    <a:p>
                      <a:pPr>
                        <a:lnSpc>
                          <a:spcPct val="107000"/>
                        </a:lnSpc>
                        <a:spcAft>
                          <a:spcPts val="800"/>
                        </a:spcAft>
                      </a:pPr>
                      <a:r>
                        <a:rPr lang="en-US" sz="600">
                          <a:effectLst/>
                        </a:rPr>
                        <a:t>No. of Failures: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682436699"/>
                  </a:ext>
                </a:extLst>
              </a:tr>
              <a:tr h="40733">
                <a:tc>
                  <a:txBody>
                    <a:bodyPr/>
                    <a:lstStyle/>
                    <a:p>
                      <a:pPr>
                        <a:lnSpc>
                          <a:spcPct val="107000"/>
                        </a:lnSpc>
                        <a:spcAft>
                          <a:spcPts val="800"/>
                        </a:spcAft>
                      </a:pPr>
                      <a:r>
                        <a:rPr lang="en-US" sz="600">
                          <a:effectLst/>
                        </a:rPr>
                        <a:t>Elapsed Time: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00:10:00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918887231"/>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913583017"/>
                  </a:ext>
                </a:extLst>
              </a:tr>
              <a:tr h="105803">
                <a:tc>
                  <a:txBody>
                    <a:bodyPr/>
                    <a:lstStyle/>
                    <a:p>
                      <a:pPr>
                        <a:lnSpc>
                          <a:spcPct val="107000"/>
                        </a:lnSpc>
                        <a:spcAft>
                          <a:spcPts val="800"/>
                        </a:spcAft>
                      </a:pPr>
                      <a:r>
                        <a:rPr lang="en-US" sz="600">
                          <a:effectLst/>
                        </a:rPr>
                        <a:t>Tested By:</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079893007"/>
                  </a:ext>
                </a:extLst>
              </a:tr>
              <a:tr h="115588">
                <a:tc>
                  <a:txBody>
                    <a:bodyPr/>
                    <a:lstStyle/>
                    <a:p>
                      <a:pPr>
                        <a:lnSpc>
                          <a:spcPct val="107000"/>
                        </a:lnSpc>
                        <a:spcAft>
                          <a:spcPts val="800"/>
                        </a:spcAft>
                      </a:pPr>
                      <a:r>
                        <a:rPr lang="en-US" sz="600">
                          <a:effectLst/>
                        </a:rPr>
                        <a:t>Tested Date: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700">
                          <a:effectLst/>
                        </a:rPr>
                        <a:t>06/05/2023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978221798"/>
                  </a:ext>
                </a:extLst>
              </a:tr>
              <a:tr h="105803">
                <a:tc>
                  <a:txBody>
                    <a:bodyPr/>
                    <a:lstStyle/>
                    <a:p>
                      <a:pPr>
                        <a:lnSpc>
                          <a:spcPct val="107000"/>
                        </a:lnSpc>
                        <a:spcAft>
                          <a:spcPts val="800"/>
                        </a:spcAft>
                      </a:pPr>
                      <a:r>
                        <a:rPr lang="en-US" sz="600">
                          <a:effectLst/>
                        </a:rPr>
                        <a:t>Testing Name/ Test Scenario ID</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Functional</a:t>
                      </a:r>
                      <a:r>
                        <a:rPr lang="en-US" sz="600" spc="-25">
                          <a:effectLst/>
                        </a:rPr>
                        <a:t> </a:t>
                      </a:r>
                      <a:r>
                        <a:rPr lang="en-US" sz="600">
                          <a:effectLst/>
                        </a:rPr>
                        <a:t>testing:</a:t>
                      </a:r>
                      <a:r>
                        <a:rPr lang="en-US" sz="600" spc="-20">
                          <a:effectLst/>
                        </a:rPr>
                        <a:t> </a:t>
                      </a:r>
                      <a:r>
                        <a:rPr lang="en-US" sz="600">
                          <a:effectLst/>
                        </a:rPr>
                        <a:t>-UAT</a:t>
                      </a:r>
                      <a:r>
                        <a:rPr lang="en-US" sz="600" spc="-20">
                          <a:effectLst/>
                        </a:rPr>
                        <a:t> </a:t>
                      </a:r>
                      <a:r>
                        <a:rPr lang="en-US" sz="600">
                          <a:effectLst/>
                        </a:rPr>
                        <a:t>Testing/</a:t>
                      </a:r>
                      <a:r>
                        <a:rPr lang="en-US" sz="600" spc="-15">
                          <a:effectLst/>
                        </a:rPr>
                        <a:t> </a:t>
                      </a:r>
                      <a:r>
                        <a:rPr lang="en-US" sz="600">
                          <a:effectLst/>
                        </a:rPr>
                        <a:t>UA004</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051750338"/>
                  </a:ext>
                </a:extLst>
              </a:tr>
              <a:tr h="105803">
                <a:tc>
                  <a:txBody>
                    <a:bodyPr/>
                    <a:lstStyle/>
                    <a:p>
                      <a:pPr>
                        <a:lnSpc>
                          <a:spcPct val="107000"/>
                        </a:lnSpc>
                        <a:spcAft>
                          <a:spcPts val="800"/>
                        </a:spcAft>
                      </a:pPr>
                      <a:r>
                        <a:rPr lang="en-US" sz="600">
                          <a:effectLst/>
                        </a:rPr>
                        <a:t>Total Number of Test Cases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277252376"/>
                  </a:ext>
                </a:extLst>
              </a:tr>
              <a:tr h="105803">
                <a:tc>
                  <a:txBody>
                    <a:bodyPr/>
                    <a:lstStyle/>
                    <a:p>
                      <a:pPr>
                        <a:lnSpc>
                          <a:spcPct val="107000"/>
                        </a:lnSpc>
                        <a:spcAft>
                          <a:spcPts val="800"/>
                        </a:spcAft>
                      </a:pPr>
                      <a:r>
                        <a:rPr lang="en-US" sz="600">
                          <a:effectLst/>
                        </a:rPr>
                        <a:t>No. of Pass: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029318007"/>
                  </a:ext>
                </a:extLst>
              </a:tr>
              <a:tr h="105803">
                <a:tc>
                  <a:txBody>
                    <a:bodyPr/>
                    <a:lstStyle/>
                    <a:p>
                      <a:pPr>
                        <a:lnSpc>
                          <a:spcPct val="107000"/>
                        </a:lnSpc>
                        <a:spcAft>
                          <a:spcPts val="800"/>
                        </a:spcAft>
                      </a:pPr>
                      <a:r>
                        <a:rPr lang="en-US" sz="600">
                          <a:effectLst/>
                        </a:rPr>
                        <a:t>No. of Failures: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555204333"/>
                  </a:ext>
                </a:extLst>
              </a:tr>
              <a:tr h="105803">
                <a:tc>
                  <a:txBody>
                    <a:bodyPr/>
                    <a:lstStyle/>
                    <a:p>
                      <a:pPr>
                        <a:lnSpc>
                          <a:spcPct val="107000"/>
                        </a:lnSpc>
                        <a:spcAft>
                          <a:spcPts val="800"/>
                        </a:spcAft>
                      </a:pPr>
                      <a:r>
                        <a:rPr lang="en-US" sz="600">
                          <a:effectLst/>
                        </a:rPr>
                        <a:t>Elapsed Time: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00:10:00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497191008"/>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64226555"/>
                  </a:ext>
                </a:extLst>
              </a:tr>
              <a:tr h="105803">
                <a:tc>
                  <a:txBody>
                    <a:bodyPr/>
                    <a:lstStyle/>
                    <a:p>
                      <a:pPr>
                        <a:lnSpc>
                          <a:spcPct val="107000"/>
                        </a:lnSpc>
                        <a:spcAft>
                          <a:spcPts val="800"/>
                        </a:spcAft>
                      </a:pPr>
                      <a:r>
                        <a:rPr lang="en-US" sz="600">
                          <a:effectLst/>
                        </a:rPr>
                        <a:t>Tested By:</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989473967"/>
                  </a:ext>
                </a:extLst>
              </a:tr>
              <a:tr h="115588">
                <a:tc>
                  <a:txBody>
                    <a:bodyPr/>
                    <a:lstStyle/>
                    <a:p>
                      <a:pPr>
                        <a:lnSpc>
                          <a:spcPct val="107000"/>
                        </a:lnSpc>
                        <a:spcAft>
                          <a:spcPts val="800"/>
                        </a:spcAft>
                      </a:pPr>
                      <a:r>
                        <a:rPr lang="en-US" sz="600">
                          <a:effectLst/>
                        </a:rPr>
                        <a:t>Tested Date: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700">
                          <a:effectLst/>
                        </a:rPr>
                        <a:t>06/05/2023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463563737"/>
                  </a:ext>
                </a:extLst>
              </a:tr>
              <a:tr h="106473">
                <a:tc>
                  <a:txBody>
                    <a:bodyPr/>
                    <a:lstStyle/>
                    <a:p>
                      <a:pPr>
                        <a:lnSpc>
                          <a:spcPct val="107000"/>
                        </a:lnSpc>
                        <a:spcAft>
                          <a:spcPts val="800"/>
                        </a:spcAft>
                      </a:pPr>
                      <a:r>
                        <a:rPr lang="en-US" sz="600">
                          <a:effectLst/>
                        </a:rPr>
                        <a:t>Testing Name/ Test Scenario ID</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Usability Testing/ UB003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524325351"/>
                  </a:ext>
                </a:extLst>
              </a:tr>
              <a:tr h="106473">
                <a:tc>
                  <a:txBody>
                    <a:bodyPr/>
                    <a:lstStyle/>
                    <a:p>
                      <a:pPr>
                        <a:lnSpc>
                          <a:spcPct val="107000"/>
                        </a:lnSpc>
                        <a:spcAft>
                          <a:spcPts val="800"/>
                        </a:spcAft>
                      </a:pPr>
                      <a:r>
                        <a:rPr lang="en-US" sz="600">
                          <a:effectLst/>
                        </a:rPr>
                        <a:t>Total Number of Test Cases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101245546"/>
                  </a:ext>
                </a:extLst>
              </a:tr>
              <a:tr h="106473">
                <a:tc>
                  <a:txBody>
                    <a:bodyPr/>
                    <a:lstStyle/>
                    <a:p>
                      <a:pPr>
                        <a:lnSpc>
                          <a:spcPct val="107000"/>
                        </a:lnSpc>
                        <a:spcAft>
                          <a:spcPts val="800"/>
                        </a:spcAft>
                      </a:pPr>
                      <a:r>
                        <a:rPr lang="en-US" sz="600">
                          <a:effectLst/>
                        </a:rPr>
                        <a:t>No. of Pass: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631685928"/>
                  </a:ext>
                </a:extLst>
              </a:tr>
              <a:tr h="106473">
                <a:tc>
                  <a:txBody>
                    <a:bodyPr/>
                    <a:lstStyle/>
                    <a:p>
                      <a:pPr>
                        <a:lnSpc>
                          <a:spcPct val="107000"/>
                        </a:lnSpc>
                        <a:spcAft>
                          <a:spcPts val="800"/>
                        </a:spcAft>
                      </a:pPr>
                      <a:r>
                        <a:rPr lang="en-US" sz="600">
                          <a:effectLst/>
                        </a:rPr>
                        <a:t>No. of Failures: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4096684149"/>
                  </a:ext>
                </a:extLst>
              </a:tr>
              <a:tr h="106473">
                <a:tc>
                  <a:txBody>
                    <a:bodyPr/>
                    <a:lstStyle/>
                    <a:p>
                      <a:pPr>
                        <a:lnSpc>
                          <a:spcPct val="107000"/>
                        </a:lnSpc>
                        <a:spcAft>
                          <a:spcPts val="800"/>
                        </a:spcAft>
                      </a:pPr>
                      <a:r>
                        <a:rPr lang="en-US" sz="600">
                          <a:effectLst/>
                        </a:rPr>
                        <a:t>Elapsed Time: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00:10:00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069850365"/>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04578558"/>
                  </a:ext>
                </a:extLst>
              </a:tr>
              <a:tr h="105803">
                <a:tc>
                  <a:txBody>
                    <a:bodyPr/>
                    <a:lstStyle/>
                    <a:p>
                      <a:pPr>
                        <a:lnSpc>
                          <a:spcPct val="107000"/>
                        </a:lnSpc>
                        <a:spcAft>
                          <a:spcPts val="800"/>
                        </a:spcAft>
                      </a:pPr>
                      <a:r>
                        <a:rPr lang="en-US" sz="600">
                          <a:effectLst/>
                        </a:rPr>
                        <a:t>Tested By:</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id-ID" sz="600">
                          <a:effectLst/>
                        </a:rPr>
                        <a:t>Muhammad kemal</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649989383"/>
                  </a:ext>
                </a:extLst>
              </a:tr>
              <a:tr h="115588">
                <a:tc>
                  <a:txBody>
                    <a:bodyPr/>
                    <a:lstStyle/>
                    <a:p>
                      <a:pPr>
                        <a:lnSpc>
                          <a:spcPct val="107000"/>
                        </a:lnSpc>
                        <a:spcAft>
                          <a:spcPts val="800"/>
                        </a:spcAft>
                      </a:pPr>
                      <a:r>
                        <a:rPr lang="en-US" sz="600">
                          <a:effectLst/>
                        </a:rPr>
                        <a:t>Tested Date: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700">
                          <a:effectLst/>
                        </a:rPr>
                        <a:t>06/05/2023</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461450032"/>
                  </a:ext>
                </a:extLst>
              </a:tr>
              <a:tr h="106473">
                <a:tc>
                  <a:txBody>
                    <a:bodyPr/>
                    <a:lstStyle/>
                    <a:p>
                      <a:pPr>
                        <a:lnSpc>
                          <a:spcPct val="107000"/>
                        </a:lnSpc>
                        <a:spcAft>
                          <a:spcPts val="800"/>
                        </a:spcAft>
                      </a:pPr>
                      <a:r>
                        <a:rPr lang="en-US" sz="600">
                          <a:effectLst/>
                        </a:rPr>
                        <a:t>Testing Name/ Test Scenario ID</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Security Testing/ SE001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417796086"/>
                  </a:ext>
                </a:extLst>
              </a:tr>
              <a:tr h="106473">
                <a:tc>
                  <a:txBody>
                    <a:bodyPr/>
                    <a:lstStyle/>
                    <a:p>
                      <a:pPr>
                        <a:lnSpc>
                          <a:spcPct val="107000"/>
                        </a:lnSpc>
                        <a:spcAft>
                          <a:spcPts val="800"/>
                        </a:spcAft>
                      </a:pPr>
                      <a:r>
                        <a:rPr lang="en-US" sz="600">
                          <a:effectLst/>
                        </a:rPr>
                        <a:t>Total Number of Test Cases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602500708"/>
                  </a:ext>
                </a:extLst>
              </a:tr>
              <a:tr h="106473">
                <a:tc>
                  <a:txBody>
                    <a:bodyPr/>
                    <a:lstStyle/>
                    <a:p>
                      <a:pPr>
                        <a:lnSpc>
                          <a:spcPct val="107000"/>
                        </a:lnSpc>
                        <a:spcAft>
                          <a:spcPts val="800"/>
                        </a:spcAft>
                      </a:pPr>
                      <a:r>
                        <a:rPr lang="en-US" sz="600">
                          <a:effectLst/>
                        </a:rPr>
                        <a:t>No. of Pass: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340552099"/>
                  </a:ext>
                </a:extLst>
              </a:tr>
              <a:tr h="106473">
                <a:tc>
                  <a:txBody>
                    <a:bodyPr/>
                    <a:lstStyle/>
                    <a:p>
                      <a:pPr>
                        <a:lnSpc>
                          <a:spcPct val="107000"/>
                        </a:lnSpc>
                        <a:spcAft>
                          <a:spcPts val="800"/>
                        </a:spcAft>
                      </a:pPr>
                      <a:r>
                        <a:rPr lang="en-US" sz="600">
                          <a:effectLst/>
                        </a:rPr>
                        <a:t>No. of Failures: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47231802"/>
                  </a:ext>
                </a:extLst>
              </a:tr>
              <a:tr h="106473">
                <a:tc>
                  <a:txBody>
                    <a:bodyPr/>
                    <a:lstStyle/>
                    <a:p>
                      <a:pPr>
                        <a:lnSpc>
                          <a:spcPct val="107000"/>
                        </a:lnSpc>
                        <a:spcAft>
                          <a:spcPts val="800"/>
                        </a:spcAft>
                      </a:pPr>
                      <a:r>
                        <a:rPr lang="en-US" sz="600">
                          <a:effectLst/>
                        </a:rPr>
                        <a:t>Elapsed Time: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00:10:00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60590388"/>
                  </a:ext>
                </a:extLst>
              </a:tr>
              <a:tr h="105803">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478407370"/>
                  </a:ext>
                </a:extLst>
              </a:tr>
              <a:tr h="105803">
                <a:tc gridSpan="2">
                  <a:txBody>
                    <a:bodyPr/>
                    <a:lstStyle/>
                    <a:p>
                      <a:pPr algn="ctr">
                        <a:lnSpc>
                          <a:spcPct val="107000"/>
                        </a:lnSpc>
                        <a:spcAft>
                          <a:spcPts val="800"/>
                        </a:spcAft>
                      </a:pPr>
                      <a:r>
                        <a:rPr lang="en-US" sz="600">
                          <a:effectLst/>
                        </a:rPr>
                        <a:t>SUMMARY LOG STATUS</a:t>
                      </a:r>
                      <a:endParaRPr lang="id-ID" sz="600">
                        <a:effectLst/>
                        <a:latin typeface="Calibri" panose="020F0502020204030204" pitchFamily="34" charset="0"/>
                        <a:ea typeface="Calibri" panose="020F0502020204030204" pitchFamily="34" charset="0"/>
                      </a:endParaRPr>
                    </a:p>
                  </a:txBody>
                  <a:tcPr marL="40220" marR="40220" marT="0" marB="0"/>
                </a:tc>
                <a:tc hMerge="1">
                  <a:txBody>
                    <a:bodyPr/>
                    <a:lstStyle/>
                    <a:p>
                      <a:endParaRPr lang="id-ID"/>
                    </a:p>
                  </a:txBody>
                  <a:tcPr/>
                </a:tc>
                <a:extLst>
                  <a:ext uri="{0D108BD9-81ED-4DB2-BD59-A6C34878D82A}">
                    <a16:rowId xmlns:a16="http://schemas.microsoft.com/office/drawing/2014/main" val="487615323"/>
                  </a:ext>
                </a:extLst>
              </a:tr>
              <a:tr h="106473">
                <a:tc>
                  <a:txBody>
                    <a:bodyPr/>
                    <a:lstStyle/>
                    <a:p>
                      <a:pPr>
                        <a:lnSpc>
                          <a:spcPct val="107000"/>
                        </a:lnSpc>
                        <a:spcAft>
                          <a:spcPts val="800"/>
                        </a:spcAft>
                      </a:pPr>
                      <a:r>
                        <a:rPr lang="en-US" sz="600">
                          <a:effectLst/>
                        </a:rPr>
                        <a:t>Total Number of Test Cases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4</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2622430972"/>
                  </a:ext>
                </a:extLst>
              </a:tr>
              <a:tr h="106473">
                <a:tc>
                  <a:txBody>
                    <a:bodyPr/>
                    <a:lstStyle/>
                    <a:p>
                      <a:pPr>
                        <a:lnSpc>
                          <a:spcPct val="107000"/>
                        </a:lnSpc>
                        <a:spcAft>
                          <a:spcPts val="800"/>
                        </a:spcAft>
                      </a:pPr>
                      <a:r>
                        <a:rPr lang="en-US" sz="600">
                          <a:effectLst/>
                        </a:rPr>
                        <a:t>Total Number of Pass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4</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625671050"/>
                  </a:ext>
                </a:extLst>
              </a:tr>
              <a:tr h="106473">
                <a:tc>
                  <a:txBody>
                    <a:bodyPr/>
                    <a:lstStyle/>
                    <a:p>
                      <a:pPr>
                        <a:lnSpc>
                          <a:spcPct val="107000"/>
                        </a:lnSpc>
                        <a:spcAft>
                          <a:spcPts val="800"/>
                        </a:spcAft>
                      </a:pPr>
                      <a:r>
                        <a:rPr lang="en-US" sz="600">
                          <a:effectLst/>
                        </a:rPr>
                        <a:t>Total Number of Failures</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355775090"/>
                  </a:ext>
                </a:extLst>
              </a:tr>
              <a:tr h="106473">
                <a:tc>
                  <a:txBody>
                    <a:bodyPr/>
                    <a:lstStyle/>
                    <a:p>
                      <a:pPr>
                        <a:lnSpc>
                          <a:spcPct val="107000"/>
                        </a:lnSpc>
                        <a:spcAft>
                          <a:spcPts val="800"/>
                        </a:spcAft>
                      </a:pPr>
                      <a:r>
                        <a:rPr lang="en-US" sz="600">
                          <a:effectLst/>
                        </a:rPr>
                        <a:t>Pass %</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a:effectLst/>
                        </a:rPr>
                        <a:t>100%</a:t>
                      </a:r>
                      <a:endParaRPr lang="id-ID" sz="60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155067265"/>
                  </a:ext>
                </a:extLst>
              </a:tr>
              <a:tr h="106473">
                <a:tc>
                  <a:txBody>
                    <a:bodyPr/>
                    <a:lstStyle/>
                    <a:p>
                      <a:pPr>
                        <a:lnSpc>
                          <a:spcPct val="107000"/>
                        </a:lnSpc>
                        <a:spcAft>
                          <a:spcPts val="800"/>
                        </a:spcAft>
                      </a:pPr>
                      <a:r>
                        <a:rPr lang="en-US" sz="600">
                          <a:effectLst/>
                        </a:rPr>
                        <a:t>Total Elapsed Time</a:t>
                      </a:r>
                      <a:endParaRPr lang="id-ID" sz="600">
                        <a:effectLst/>
                        <a:latin typeface="Calibri" panose="020F0502020204030204" pitchFamily="34" charset="0"/>
                        <a:ea typeface="Calibri" panose="020F0502020204030204" pitchFamily="34" charset="0"/>
                      </a:endParaRPr>
                    </a:p>
                  </a:txBody>
                  <a:tcPr marL="40220" marR="40220" marT="0" marB="0"/>
                </a:tc>
                <a:tc>
                  <a:txBody>
                    <a:bodyPr/>
                    <a:lstStyle/>
                    <a:p>
                      <a:pPr>
                        <a:lnSpc>
                          <a:spcPct val="107000"/>
                        </a:lnSpc>
                        <a:spcAft>
                          <a:spcPts val="800"/>
                        </a:spcAft>
                      </a:pPr>
                      <a:r>
                        <a:rPr lang="en-US" sz="600" dirty="0">
                          <a:effectLst/>
                        </a:rPr>
                        <a:t>00:40:00</a:t>
                      </a:r>
                      <a:endParaRPr lang="id-ID" sz="600" dirty="0">
                        <a:effectLst/>
                        <a:latin typeface="Calibri" panose="020F0502020204030204" pitchFamily="34" charset="0"/>
                        <a:ea typeface="Calibri" panose="020F0502020204030204" pitchFamily="34" charset="0"/>
                      </a:endParaRPr>
                    </a:p>
                  </a:txBody>
                  <a:tcPr marL="40220" marR="40220" marT="0" marB="0"/>
                </a:tc>
                <a:extLst>
                  <a:ext uri="{0D108BD9-81ED-4DB2-BD59-A6C34878D82A}">
                    <a16:rowId xmlns:a16="http://schemas.microsoft.com/office/drawing/2014/main" val="3114642283"/>
                  </a:ext>
                </a:extLst>
              </a:tr>
            </a:tbl>
          </a:graphicData>
        </a:graphic>
      </p:graphicFrame>
    </p:spTree>
    <p:extLst>
      <p:ext uri="{BB962C8B-B14F-4D97-AF65-F5344CB8AC3E}">
        <p14:creationId xmlns:p14="http://schemas.microsoft.com/office/powerpoint/2010/main" val="20399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4811CE-B835-4711-856C-25512DEAF7DB}"/>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charset="-128"/>
                <a:cs typeface="Arial" panose="020B0604020202020204" pitchFamily="34" charset="0"/>
              </a:rPr>
              <a:t>13. Project Results</a:t>
            </a:r>
          </a:p>
        </p:txBody>
      </p:sp>
      <p:sp>
        <p:nvSpPr>
          <p:cNvPr id="4" name="Rectangle 3">
            <a:extLst>
              <a:ext uri="{FF2B5EF4-FFF2-40B4-BE49-F238E27FC236}">
                <a16:creationId xmlns:a16="http://schemas.microsoft.com/office/drawing/2014/main" id="{B986187B-999C-4D18-B363-6735EDAC02B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US" sz="1800" dirty="0">
                <a:solidFill>
                  <a:schemeClr val="tx1"/>
                </a:solidFill>
              </a:rPr>
              <a:t>Provide </a:t>
            </a:r>
            <a:r>
              <a:rPr lang="en-US" dirty="0">
                <a:solidFill>
                  <a:schemeClr val="tx1"/>
                </a:solidFill>
              </a:rPr>
              <a:t>Screen Capture of </a:t>
            </a:r>
            <a:r>
              <a:rPr lang="en-US" sz="1800" dirty="0">
                <a:solidFill>
                  <a:schemeClr val="tx1"/>
                </a:solidFill>
              </a:rPr>
              <a:t>Developed Pages</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4408E452-AB7A-45EB-8C83-CE30A6195EB8}"/>
              </a:ext>
            </a:extLst>
          </p:cNvPr>
          <p:cNvPicPr>
            <a:picLocks noChangeAspect="1"/>
          </p:cNvPicPr>
          <p:nvPr/>
        </p:nvPicPr>
        <p:blipFill>
          <a:blip r:embed="rId2"/>
          <a:stretch>
            <a:fillRect/>
          </a:stretch>
        </p:blipFill>
        <p:spPr>
          <a:xfrm>
            <a:off x="467544" y="1682115"/>
            <a:ext cx="3456384" cy="3156179"/>
          </a:xfrm>
          <a:prstGeom prst="rect">
            <a:avLst/>
          </a:prstGeom>
          <a:ln>
            <a:solidFill>
              <a:schemeClr val="tx1"/>
            </a:solidFill>
          </a:ln>
        </p:spPr>
      </p:pic>
      <p:pic>
        <p:nvPicPr>
          <p:cNvPr id="6" name="Picture 5">
            <a:extLst>
              <a:ext uri="{FF2B5EF4-FFF2-40B4-BE49-F238E27FC236}">
                <a16:creationId xmlns:a16="http://schemas.microsoft.com/office/drawing/2014/main" id="{FB086A31-E005-479C-AB13-C32837C792FB}"/>
              </a:ext>
            </a:extLst>
          </p:cNvPr>
          <p:cNvPicPr>
            <a:picLocks noChangeAspect="1"/>
          </p:cNvPicPr>
          <p:nvPr/>
        </p:nvPicPr>
        <p:blipFill>
          <a:blip r:embed="rId3"/>
          <a:stretch>
            <a:fillRect/>
          </a:stretch>
        </p:blipFill>
        <p:spPr>
          <a:xfrm>
            <a:off x="4536281" y="1682114"/>
            <a:ext cx="3668002" cy="4195157"/>
          </a:xfrm>
          <a:prstGeom prst="rect">
            <a:avLst/>
          </a:prstGeom>
          <a:ln>
            <a:solidFill>
              <a:schemeClr val="tx1"/>
            </a:solidFill>
          </a:ln>
        </p:spPr>
      </p:pic>
    </p:spTree>
    <p:extLst>
      <p:ext uri="{BB962C8B-B14F-4D97-AF65-F5344CB8AC3E}">
        <p14:creationId xmlns:p14="http://schemas.microsoft.com/office/powerpoint/2010/main" val="281578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43C8-9803-1862-F37B-9ED6E1DCD3DA}"/>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590CF15D-357E-4163-A35E-95F2AE41C268}"/>
              </a:ext>
            </a:extLst>
          </p:cNvPr>
          <p:cNvPicPr>
            <a:picLocks noChangeAspect="1"/>
          </p:cNvPicPr>
          <p:nvPr/>
        </p:nvPicPr>
        <p:blipFill>
          <a:blip r:embed="rId2"/>
          <a:stretch>
            <a:fillRect/>
          </a:stretch>
        </p:blipFill>
        <p:spPr>
          <a:xfrm>
            <a:off x="539552" y="1268760"/>
            <a:ext cx="3689350" cy="4740275"/>
          </a:xfrm>
          <a:prstGeom prst="rect">
            <a:avLst/>
          </a:prstGeom>
        </p:spPr>
      </p:pic>
      <p:pic>
        <p:nvPicPr>
          <p:cNvPr id="6" name="Picture 5">
            <a:extLst>
              <a:ext uri="{FF2B5EF4-FFF2-40B4-BE49-F238E27FC236}">
                <a16:creationId xmlns:a16="http://schemas.microsoft.com/office/drawing/2014/main" id="{56EB2263-B334-4E19-97C7-AC16C191ABAD}"/>
              </a:ext>
            </a:extLst>
          </p:cNvPr>
          <p:cNvPicPr>
            <a:picLocks noChangeAspect="1"/>
          </p:cNvPicPr>
          <p:nvPr/>
        </p:nvPicPr>
        <p:blipFill>
          <a:blip r:embed="rId3"/>
          <a:stretch>
            <a:fillRect/>
          </a:stretch>
        </p:blipFill>
        <p:spPr>
          <a:xfrm>
            <a:off x="4427984" y="1269009"/>
            <a:ext cx="4152855" cy="2159992"/>
          </a:xfrm>
          <a:prstGeom prst="rect">
            <a:avLst/>
          </a:prstGeom>
        </p:spPr>
      </p:pic>
    </p:spTree>
    <p:extLst>
      <p:ext uri="{BB962C8B-B14F-4D97-AF65-F5344CB8AC3E}">
        <p14:creationId xmlns:p14="http://schemas.microsoft.com/office/powerpoint/2010/main" val="3707667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0731-6205-8CD9-3766-CD433C4E044D}"/>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7EF2CEBC-7D16-4D02-9519-557D833A68B9}"/>
              </a:ext>
            </a:extLst>
          </p:cNvPr>
          <p:cNvPicPr>
            <a:picLocks noChangeAspect="1"/>
          </p:cNvPicPr>
          <p:nvPr/>
        </p:nvPicPr>
        <p:blipFill>
          <a:blip r:embed="rId2"/>
          <a:stretch>
            <a:fillRect/>
          </a:stretch>
        </p:blipFill>
        <p:spPr>
          <a:xfrm>
            <a:off x="539552" y="1404302"/>
            <a:ext cx="7632848" cy="3970014"/>
          </a:xfrm>
          <a:prstGeom prst="rect">
            <a:avLst/>
          </a:prstGeom>
        </p:spPr>
      </p:pic>
    </p:spTree>
    <p:extLst>
      <p:ext uri="{BB962C8B-B14F-4D97-AF65-F5344CB8AC3E}">
        <p14:creationId xmlns:p14="http://schemas.microsoft.com/office/powerpoint/2010/main" val="2159276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AC4E-9AC0-34F4-0B45-80B9B09DB3AE}"/>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5B3812C0-B8B9-497A-A401-2ACFAA08AD6B}"/>
              </a:ext>
            </a:extLst>
          </p:cNvPr>
          <p:cNvPicPr>
            <a:picLocks noChangeAspect="1"/>
          </p:cNvPicPr>
          <p:nvPr/>
        </p:nvPicPr>
        <p:blipFill>
          <a:blip r:embed="rId2"/>
          <a:stretch>
            <a:fillRect/>
          </a:stretch>
        </p:blipFill>
        <p:spPr>
          <a:xfrm>
            <a:off x="467544" y="1340768"/>
            <a:ext cx="6027420" cy="2861945"/>
          </a:xfrm>
          <a:prstGeom prst="rect">
            <a:avLst/>
          </a:prstGeom>
        </p:spPr>
      </p:pic>
      <p:pic>
        <p:nvPicPr>
          <p:cNvPr id="7" name="Picture 6">
            <a:extLst>
              <a:ext uri="{FF2B5EF4-FFF2-40B4-BE49-F238E27FC236}">
                <a16:creationId xmlns:a16="http://schemas.microsoft.com/office/drawing/2014/main" id="{819DF90B-6728-424B-B85D-A3248DAA3647}"/>
              </a:ext>
            </a:extLst>
          </p:cNvPr>
          <p:cNvPicPr>
            <a:picLocks noChangeAspect="1"/>
          </p:cNvPicPr>
          <p:nvPr/>
        </p:nvPicPr>
        <p:blipFill>
          <a:blip r:embed="rId3"/>
          <a:stretch>
            <a:fillRect/>
          </a:stretch>
        </p:blipFill>
        <p:spPr>
          <a:xfrm>
            <a:off x="3418618" y="3744016"/>
            <a:ext cx="5163324" cy="2730709"/>
          </a:xfrm>
          <a:prstGeom prst="rect">
            <a:avLst/>
          </a:prstGeom>
        </p:spPr>
      </p:pic>
    </p:spTree>
    <p:extLst>
      <p:ext uri="{BB962C8B-B14F-4D97-AF65-F5344CB8AC3E}">
        <p14:creationId xmlns:p14="http://schemas.microsoft.com/office/powerpoint/2010/main" val="40403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3079388726"/>
              </p:ext>
            </p:extLst>
          </p:nvPr>
        </p:nvGraphicFramePr>
        <p:xfrm>
          <a:off x="179388" y="1182418"/>
          <a:ext cx="8569076" cy="5375538"/>
        </p:xfrm>
        <a:graphic>
          <a:graphicData uri="http://schemas.openxmlformats.org/drawingml/2006/table">
            <a:tbl>
              <a:tblPr firstRow="1" bandRow="1">
                <a:tableStyleId>{5C22544A-7EE6-4342-B048-85BDC9FD1C3A}</a:tableStyleId>
              </a:tblPr>
              <a:tblGrid>
                <a:gridCol w="1193182">
                  <a:extLst>
                    <a:ext uri="{9D8B030D-6E8A-4147-A177-3AD203B41FA5}">
                      <a16:colId xmlns:a16="http://schemas.microsoft.com/office/drawing/2014/main" val="2834307532"/>
                    </a:ext>
                  </a:extLst>
                </a:gridCol>
                <a:gridCol w="7375894">
                  <a:extLst>
                    <a:ext uri="{9D8B030D-6E8A-4147-A177-3AD203B41FA5}">
                      <a16:colId xmlns:a16="http://schemas.microsoft.com/office/drawing/2014/main" val="4186691054"/>
                    </a:ext>
                  </a:extLst>
                </a:gridCol>
              </a:tblGrid>
              <a:tr h="383967">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83967">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 List of software used</a:t>
                      </a:r>
                    </a:p>
                  </a:txBody>
                  <a:tcPr marL="6350" marR="6350" marT="6351" marB="0" anchor="b"/>
                </a:tc>
                <a:extLst>
                  <a:ext uri="{0D108BD9-81ED-4DB2-BD59-A6C34878D82A}">
                    <a16:rowId xmlns:a16="http://schemas.microsoft.com/office/drawing/2014/main" val="3383460755"/>
                  </a:ext>
                </a:extLst>
              </a:tr>
              <a:tr h="383967">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 Business Process</a:t>
                      </a:r>
                    </a:p>
                  </a:txBody>
                  <a:tcPr marL="6350" marR="6350" marT="6351" marB="0" anchor="b"/>
                </a:tc>
                <a:extLst>
                  <a:ext uri="{0D108BD9-81ED-4DB2-BD59-A6C34878D82A}">
                    <a16:rowId xmlns:a16="http://schemas.microsoft.com/office/drawing/2014/main" val="3888214698"/>
                  </a:ext>
                </a:extLst>
              </a:tr>
              <a:tr h="383967">
                <a:tc>
                  <a:txBody>
                    <a:bodyPr/>
                    <a:lstStyle/>
                    <a:p>
                      <a:pPr algn="ctr"/>
                      <a:r>
                        <a:rPr lang="en-SG" sz="1600" dirty="0">
                          <a:latin typeface="+mn-lt"/>
                        </a:rPr>
                        <a:t>03</a:t>
                      </a:r>
                    </a:p>
                  </a:txBody>
                  <a:tcPr marL="91436" marR="91436" marT="45709" marB="45709" anchor="ctr"/>
                </a:tc>
                <a:tc>
                  <a:txBody>
                    <a:bodyPr/>
                    <a:lstStyle/>
                    <a:p>
                      <a:pPr algn="l"/>
                      <a:r>
                        <a:rPr lang="en-US" sz="1600" dirty="0"/>
                        <a:t> Project Plan</a:t>
                      </a:r>
                    </a:p>
                  </a:txBody>
                  <a:tcPr marL="6350" marR="6350" marT="6351" marB="0" anchor="b"/>
                </a:tc>
                <a:extLst>
                  <a:ext uri="{0D108BD9-81ED-4DB2-BD59-A6C34878D82A}">
                    <a16:rowId xmlns:a16="http://schemas.microsoft.com/office/drawing/2014/main" val="2803516679"/>
                  </a:ext>
                </a:extLst>
              </a:tr>
              <a:tr h="383967">
                <a:tc>
                  <a:txBody>
                    <a:bodyPr/>
                    <a:lstStyle/>
                    <a:p>
                      <a:pPr algn="ctr"/>
                      <a:r>
                        <a:rPr lang="en-SG" sz="1600" dirty="0">
                          <a:latin typeface="+mn-lt"/>
                        </a:rPr>
                        <a:t>04</a:t>
                      </a:r>
                    </a:p>
                  </a:txBody>
                  <a:tcPr marL="91436" marR="91436" marT="45709" marB="45709" anchor="ctr"/>
                </a:tc>
                <a:tc>
                  <a:txBody>
                    <a:bodyPr/>
                    <a:lstStyle/>
                    <a:p>
                      <a:pPr algn="l"/>
                      <a:r>
                        <a:rPr lang="en-US" sz="1600" b="0" i="0" u="none" strike="noStrike" dirty="0">
                          <a:solidFill>
                            <a:srgbClr val="000000"/>
                          </a:solidFill>
                          <a:effectLst/>
                          <a:latin typeface="+mn-lt"/>
                        </a:rPr>
                        <a:t> </a:t>
                      </a:r>
                      <a:r>
                        <a:rPr lang="en-SG" sz="1600" b="0" i="0" u="none" strike="noStrike" dirty="0">
                          <a:solidFill>
                            <a:srgbClr val="000000"/>
                          </a:solidFill>
                          <a:effectLst/>
                          <a:latin typeface="+mn-lt"/>
                        </a:rPr>
                        <a:t>Stages of Risk Based Testing models</a:t>
                      </a:r>
                      <a:endParaRPr lang="en-US" sz="1600" dirty="0"/>
                    </a:p>
                  </a:txBody>
                  <a:tcPr marL="6350" marR="6350" marT="6351" marB="0" anchor="b"/>
                </a:tc>
                <a:extLst>
                  <a:ext uri="{0D108BD9-81ED-4DB2-BD59-A6C34878D82A}">
                    <a16:rowId xmlns:a16="http://schemas.microsoft.com/office/drawing/2014/main" val="1429497512"/>
                  </a:ext>
                </a:extLst>
              </a:tr>
              <a:tr h="383967">
                <a:tc>
                  <a:txBody>
                    <a:bodyPr/>
                    <a:lstStyle/>
                    <a:p>
                      <a:pPr algn="ctr"/>
                      <a:r>
                        <a:rPr lang="en-SG" sz="1600" dirty="0">
                          <a:latin typeface="+mn-lt"/>
                        </a:rPr>
                        <a:t>05</a:t>
                      </a:r>
                    </a:p>
                  </a:txBody>
                  <a:tcPr marL="91436" marR="91436" marT="45709" marB="45709" anchor="ctr"/>
                </a:tc>
                <a:tc>
                  <a:txBody>
                    <a:bodyPr/>
                    <a:lstStyle/>
                    <a:p>
                      <a:pPr algn="l"/>
                      <a:r>
                        <a:rPr lang="en-US" sz="1600" dirty="0"/>
                        <a:t> Types of risks</a:t>
                      </a:r>
                    </a:p>
                  </a:txBody>
                  <a:tcPr marL="6350" marR="6350" marT="6351" marB="0" anchor="b"/>
                </a:tc>
                <a:extLst>
                  <a:ext uri="{0D108BD9-81ED-4DB2-BD59-A6C34878D82A}">
                    <a16:rowId xmlns:a16="http://schemas.microsoft.com/office/drawing/2014/main" val="2323112843"/>
                  </a:ext>
                </a:extLst>
              </a:tr>
              <a:tr h="383967">
                <a:tc>
                  <a:txBody>
                    <a:bodyPr/>
                    <a:lstStyle/>
                    <a:p>
                      <a:pPr algn="ctr"/>
                      <a:r>
                        <a:rPr lang="en-SG" sz="1600" dirty="0">
                          <a:latin typeface="+mn-lt"/>
                        </a:rPr>
                        <a:t>06</a:t>
                      </a:r>
                    </a:p>
                  </a:txBody>
                  <a:tcPr marL="91436" marR="91436" marT="45709" marB="45709" anchor="ctr"/>
                </a:tc>
                <a:tc>
                  <a:txBody>
                    <a:bodyPr/>
                    <a:lstStyle/>
                    <a:p>
                      <a:pPr algn="l"/>
                      <a:r>
                        <a:rPr lang="en-US" sz="1600" dirty="0"/>
                        <a:t> Risk Based Testing Strategies</a:t>
                      </a:r>
                    </a:p>
                  </a:txBody>
                  <a:tcPr marL="6350" marR="6350" marT="6351" marB="0" anchor="b"/>
                </a:tc>
                <a:extLst>
                  <a:ext uri="{0D108BD9-81ED-4DB2-BD59-A6C34878D82A}">
                    <a16:rowId xmlns:a16="http://schemas.microsoft.com/office/drawing/2014/main" val="1257684296"/>
                  </a:ext>
                </a:extLst>
              </a:tr>
              <a:tr h="383967">
                <a:tc>
                  <a:txBody>
                    <a:bodyPr/>
                    <a:lstStyle/>
                    <a:p>
                      <a:pPr algn="ctr"/>
                      <a:r>
                        <a:rPr lang="en-SG" sz="1600" dirty="0">
                          <a:latin typeface="+mn-lt"/>
                        </a:rPr>
                        <a:t>07</a:t>
                      </a:r>
                    </a:p>
                  </a:txBody>
                  <a:tcPr marL="91436" marR="91436" marT="45709" marB="45709" anchor="ctr"/>
                </a:tc>
                <a:tc>
                  <a:txBody>
                    <a:bodyPr/>
                    <a:lstStyle/>
                    <a:p>
                      <a:pPr algn="l" fontAlgn="b"/>
                      <a:r>
                        <a:rPr lang="en-SG" sz="1600" b="0" i="0" u="none" strike="noStrike" dirty="0">
                          <a:solidFill>
                            <a:srgbClr val="000000"/>
                          </a:solidFill>
                          <a:effectLst/>
                          <a:latin typeface="+mn-lt"/>
                        </a:rPr>
                        <a:t> Qualitative and Quantitative Risk Analysis </a:t>
                      </a:r>
                    </a:p>
                  </a:txBody>
                  <a:tcPr marL="6350" marR="6350" marT="6351" marB="0" anchor="b"/>
                </a:tc>
                <a:extLst>
                  <a:ext uri="{0D108BD9-81ED-4DB2-BD59-A6C34878D82A}">
                    <a16:rowId xmlns:a16="http://schemas.microsoft.com/office/drawing/2014/main" val="3512515867"/>
                  </a:ext>
                </a:extLst>
              </a:tr>
              <a:tr h="383967">
                <a:tc>
                  <a:txBody>
                    <a:bodyPr/>
                    <a:lstStyle/>
                    <a:p>
                      <a:pPr algn="ctr"/>
                      <a:r>
                        <a:rPr lang="en-SG" sz="1600" dirty="0">
                          <a:latin typeface="+mn-lt"/>
                        </a:rPr>
                        <a:t>08</a:t>
                      </a:r>
                    </a:p>
                  </a:txBody>
                  <a:tcPr marL="91436" marR="91436" marT="45709" marB="45709" anchor="ctr"/>
                </a:tc>
                <a:tc>
                  <a:txBody>
                    <a:bodyPr/>
                    <a:lstStyle/>
                    <a:p>
                      <a:pPr marL="0" marR="0" lvl="0" indent="0" algn="l" defTabSz="342900" rtl="0" eaLnBrk="1" fontAlgn="b"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mn-lt"/>
                        </a:rPr>
                        <a:t> Security Testing</a:t>
                      </a:r>
                    </a:p>
                  </a:txBody>
                  <a:tcPr marL="6350" marR="6350" marT="6351" marB="0" anchor="b"/>
                </a:tc>
                <a:extLst>
                  <a:ext uri="{0D108BD9-81ED-4DB2-BD59-A6C34878D82A}">
                    <a16:rowId xmlns:a16="http://schemas.microsoft.com/office/drawing/2014/main" val="1297185499"/>
                  </a:ext>
                </a:extLst>
              </a:tr>
              <a:tr h="383967">
                <a:tc>
                  <a:txBody>
                    <a:bodyPr/>
                    <a:lstStyle/>
                    <a:p>
                      <a:pPr algn="ctr"/>
                      <a:r>
                        <a:rPr lang="en-SG" sz="1600" dirty="0">
                          <a:latin typeface="+mn-lt"/>
                        </a:rPr>
                        <a:t>09</a:t>
                      </a:r>
                    </a:p>
                  </a:txBody>
                  <a:tcPr marL="91436" marR="91436" marT="45709" marB="45709" anchor="ctr"/>
                </a:tc>
                <a:tc>
                  <a:txBody>
                    <a:bodyPr/>
                    <a:lstStyle/>
                    <a:p>
                      <a:pPr algn="l" fontAlgn="b"/>
                      <a:r>
                        <a:rPr lang="en-SG" sz="1600" b="0" i="0" u="none" strike="noStrike" dirty="0">
                          <a:solidFill>
                            <a:srgbClr val="000000"/>
                          </a:solidFill>
                          <a:effectLst/>
                          <a:latin typeface="+mn-lt"/>
                        </a:rPr>
                        <a:t> Test plans and Test cases</a:t>
                      </a:r>
                    </a:p>
                  </a:txBody>
                  <a:tcPr marL="6350" marR="6350" marT="6351" marB="0" anchor="b"/>
                </a:tc>
                <a:extLst>
                  <a:ext uri="{0D108BD9-81ED-4DB2-BD59-A6C34878D82A}">
                    <a16:rowId xmlns:a16="http://schemas.microsoft.com/office/drawing/2014/main" val="3134097065"/>
                  </a:ext>
                </a:extLst>
              </a:tr>
              <a:tr h="383967">
                <a:tc>
                  <a:txBody>
                    <a:bodyPr/>
                    <a:lstStyle/>
                    <a:p>
                      <a:pPr algn="ctr"/>
                      <a:r>
                        <a:rPr lang="en-SG" sz="1600" dirty="0">
                          <a:latin typeface="+mn-lt"/>
                        </a:rPr>
                        <a:t>10</a:t>
                      </a:r>
                    </a:p>
                  </a:txBody>
                  <a:tcPr marL="91436" marR="91436" marT="45709" marB="45709" anchor="ctr"/>
                </a:tc>
                <a:tc>
                  <a:txBody>
                    <a:bodyPr/>
                    <a:lstStyle/>
                    <a:p>
                      <a:pPr algn="l" fontAlgn="b"/>
                      <a:r>
                        <a:rPr lang="en-SG" sz="1600" b="0" i="0" u="none" strike="noStrike" dirty="0">
                          <a:solidFill>
                            <a:srgbClr val="000000"/>
                          </a:solidFill>
                          <a:effectLst/>
                          <a:latin typeface="+mn-lt"/>
                        </a:rPr>
                        <a:t> Logs of Test Results</a:t>
                      </a:r>
                    </a:p>
                  </a:txBody>
                  <a:tcPr marL="6350" marR="6350" marT="6351" marB="0" anchor="b"/>
                </a:tc>
                <a:extLst>
                  <a:ext uri="{0D108BD9-81ED-4DB2-BD59-A6C34878D82A}">
                    <a16:rowId xmlns:a16="http://schemas.microsoft.com/office/drawing/2014/main" val="1391025220"/>
                  </a:ext>
                </a:extLst>
              </a:tr>
              <a:tr h="383967">
                <a:tc>
                  <a:txBody>
                    <a:bodyPr/>
                    <a:lstStyle/>
                    <a:p>
                      <a:pPr algn="ctr"/>
                      <a:r>
                        <a:rPr lang="en-SG" sz="1600" dirty="0">
                          <a:latin typeface="+mn-lt"/>
                        </a:rPr>
                        <a:t>11</a:t>
                      </a:r>
                    </a:p>
                  </a:txBody>
                  <a:tcPr marL="91436" marR="91436" marT="45709" marB="45709" anchor="ctr"/>
                </a:tc>
                <a:tc>
                  <a:txBody>
                    <a:bodyPr/>
                    <a:lstStyle/>
                    <a:p>
                      <a:pPr algn="l" fontAlgn="b"/>
                      <a:r>
                        <a:rPr lang="en-SG" sz="1600" b="0" i="0" u="none" strike="noStrike" dirty="0">
                          <a:solidFill>
                            <a:srgbClr val="000000"/>
                          </a:solidFill>
                          <a:effectLst/>
                          <a:latin typeface="+mn-lt"/>
                        </a:rPr>
                        <a:t> Modifications of fail Test Cases</a:t>
                      </a:r>
                    </a:p>
                  </a:txBody>
                  <a:tcPr marL="6350" marR="6350" marT="6351" marB="0" anchor="b"/>
                </a:tc>
                <a:extLst>
                  <a:ext uri="{0D108BD9-81ED-4DB2-BD59-A6C34878D82A}">
                    <a16:rowId xmlns:a16="http://schemas.microsoft.com/office/drawing/2014/main" val="547760610"/>
                  </a:ext>
                </a:extLst>
              </a:tr>
              <a:tr h="383967">
                <a:tc>
                  <a:txBody>
                    <a:bodyPr/>
                    <a:lstStyle/>
                    <a:p>
                      <a:pPr algn="ctr"/>
                      <a:r>
                        <a:rPr lang="en-SG" sz="1600" dirty="0">
                          <a:latin typeface="+mn-lt"/>
                        </a:rPr>
                        <a:t>12</a:t>
                      </a:r>
                    </a:p>
                  </a:txBody>
                  <a:tcPr marL="91436" marR="91436" marT="45709" marB="45709" anchor="ctr"/>
                </a:tc>
                <a:tc>
                  <a:txBody>
                    <a:bodyPr/>
                    <a:lstStyle/>
                    <a:p>
                      <a:pPr algn="l" fontAlgn="b"/>
                      <a:r>
                        <a:rPr lang="en-SG" sz="1600" b="0" i="0" u="none" strike="noStrike" dirty="0">
                          <a:solidFill>
                            <a:srgbClr val="000000"/>
                          </a:solidFill>
                          <a:effectLst/>
                          <a:latin typeface="+mn-lt"/>
                        </a:rPr>
                        <a:t> Effectiveness of RBT strategy</a:t>
                      </a:r>
                    </a:p>
                  </a:txBody>
                  <a:tcPr marL="6350" marR="6350" marT="6351" marB="0" anchor="b"/>
                </a:tc>
                <a:extLst>
                  <a:ext uri="{0D108BD9-81ED-4DB2-BD59-A6C34878D82A}">
                    <a16:rowId xmlns:a16="http://schemas.microsoft.com/office/drawing/2014/main" val="2359766755"/>
                  </a:ext>
                </a:extLst>
              </a:tr>
              <a:tr h="383967">
                <a:tc>
                  <a:txBody>
                    <a:bodyPr/>
                    <a:lstStyle/>
                    <a:p>
                      <a:pPr algn="ctr"/>
                      <a:r>
                        <a:rPr lang="en-SG" sz="1600" dirty="0">
                          <a:latin typeface="+mn-lt"/>
                        </a:rPr>
                        <a:t>13</a:t>
                      </a:r>
                    </a:p>
                  </a:txBody>
                  <a:tcPr marL="91436" marR="91436" marT="45709" marB="45709" anchor="ctr"/>
                </a:tc>
                <a:tc>
                  <a:txBody>
                    <a:bodyPr/>
                    <a:lstStyle/>
                    <a:p>
                      <a:pPr algn="l" fontAlgn="b"/>
                      <a:r>
                        <a:rPr lang="en-US" sz="1600" dirty="0"/>
                        <a:t> Project Results</a:t>
                      </a:r>
                      <a:endParaRPr lang="en-SG" sz="1600" b="0" i="0" u="none" strike="noStrike" dirty="0">
                        <a:solidFill>
                          <a:srgbClr val="000000"/>
                        </a:solidFill>
                        <a:effectLst/>
                        <a:latin typeface="+mn-lt"/>
                      </a:endParaRPr>
                    </a:p>
                  </a:txBody>
                  <a:tcPr marL="6350" marR="6350" marT="6351" marB="0" anchor="b"/>
                </a:tc>
                <a:extLst>
                  <a:ext uri="{0D108BD9-81ED-4DB2-BD59-A6C34878D82A}">
                    <a16:rowId xmlns:a16="http://schemas.microsoft.com/office/drawing/2014/main" val="937174814"/>
                  </a:ext>
                </a:extLst>
              </a:tr>
            </a:tbl>
          </a:graphicData>
        </a:graphic>
      </p:graphicFrame>
    </p:spTree>
    <p:extLst>
      <p:ext uri="{BB962C8B-B14F-4D97-AF65-F5344CB8AC3E}">
        <p14:creationId xmlns:p14="http://schemas.microsoft.com/office/powerpoint/2010/main" val="50698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061A-8428-9C00-FB97-A26E158618A5}"/>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5BBF2E6F-5A96-421F-A139-085B17C2BCF9}"/>
              </a:ext>
            </a:extLst>
          </p:cNvPr>
          <p:cNvPicPr>
            <a:picLocks noChangeAspect="1"/>
          </p:cNvPicPr>
          <p:nvPr/>
        </p:nvPicPr>
        <p:blipFill>
          <a:blip r:embed="rId2"/>
          <a:stretch>
            <a:fillRect/>
          </a:stretch>
        </p:blipFill>
        <p:spPr>
          <a:xfrm>
            <a:off x="683568" y="1628800"/>
            <a:ext cx="5136515" cy="2144395"/>
          </a:xfrm>
          <a:prstGeom prst="rect">
            <a:avLst/>
          </a:prstGeom>
        </p:spPr>
      </p:pic>
      <p:pic>
        <p:nvPicPr>
          <p:cNvPr id="5" name="Picture 4">
            <a:extLst>
              <a:ext uri="{FF2B5EF4-FFF2-40B4-BE49-F238E27FC236}">
                <a16:creationId xmlns:a16="http://schemas.microsoft.com/office/drawing/2014/main" id="{B003807B-26B6-49E2-8B23-E860DC4F1454}"/>
              </a:ext>
            </a:extLst>
          </p:cNvPr>
          <p:cNvPicPr>
            <a:picLocks noChangeAspect="1"/>
          </p:cNvPicPr>
          <p:nvPr/>
        </p:nvPicPr>
        <p:blipFill>
          <a:blip r:embed="rId3"/>
          <a:stretch>
            <a:fillRect/>
          </a:stretch>
        </p:blipFill>
        <p:spPr>
          <a:xfrm>
            <a:off x="597107" y="3997791"/>
            <a:ext cx="6027420" cy="2455545"/>
          </a:xfrm>
          <a:prstGeom prst="rect">
            <a:avLst/>
          </a:prstGeom>
        </p:spPr>
      </p:pic>
    </p:spTree>
    <p:extLst>
      <p:ext uri="{BB962C8B-B14F-4D97-AF65-F5344CB8AC3E}">
        <p14:creationId xmlns:p14="http://schemas.microsoft.com/office/powerpoint/2010/main" val="117436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061A-8428-9C00-FB97-A26E158618A5}"/>
              </a:ext>
            </a:extLst>
          </p:cNvPr>
          <p:cNvSpPr>
            <a:spLocks noGrp="1"/>
          </p:cNvSpPr>
          <p:nvPr>
            <p:ph type="title"/>
          </p:nvPr>
        </p:nvSpPr>
        <p:spPr/>
        <p:txBody>
          <a:bodyPr/>
          <a:lstStyle/>
          <a:p>
            <a:endParaRPr lang="en-ID"/>
          </a:p>
        </p:txBody>
      </p:sp>
      <p:pic>
        <p:nvPicPr>
          <p:cNvPr id="6" name="Picture 5">
            <a:extLst>
              <a:ext uri="{FF2B5EF4-FFF2-40B4-BE49-F238E27FC236}">
                <a16:creationId xmlns:a16="http://schemas.microsoft.com/office/drawing/2014/main" id="{5414A564-9C94-4124-9503-60CE987FEDC0}"/>
              </a:ext>
            </a:extLst>
          </p:cNvPr>
          <p:cNvPicPr>
            <a:picLocks noChangeAspect="1"/>
          </p:cNvPicPr>
          <p:nvPr/>
        </p:nvPicPr>
        <p:blipFill>
          <a:blip r:embed="rId2"/>
          <a:stretch>
            <a:fillRect/>
          </a:stretch>
        </p:blipFill>
        <p:spPr>
          <a:xfrm>
            <a:off x="467544" y="1334759"/>
            <a:ext cx="4383460" cy="3966449"/>
          </a:xfrm>
          <a:prstGeom prst="rect">
            <a:avLst/>
          </a:prstGeom>
        </p:spPr>
      </p:pic>
      <p:pic>
        <p:nvPicPr>
          <p:cNvPr id="7" name="Picture 6">
            <a:extLst>
              <a:ext uri="{FF2B5EF4-FFF2-40B4-BE49-F238E27FC236}">
                <a16:creationId xmlns:a16="http://schemas.microsoft.com/office/drawing/2014/main" id="{54036B33-30F6-4A78-ACE2-798472313FE6}"/>
              </a:ext>
            </a:extLst>
          </p:cNvPr>
          <p:cNvPicPr>
            <a:picLocks noChangeAspect="1"/>
          </p:cNvPicPr>
          <p:nvPr/>
        </p:nvPicPr>
        <p:blipFill>
          <a:blip r:embed="rId3"/>
          <a:stretch>
            <a:fillRect/>
          </a:stretch>
        </p:blipFill>
        <p:spPr>
          <a:xfrm>
            <a:off x="3212576" y="2636912"/>
            <a:ext cx="5456555" cy="3622675"/>
          </a:xfrm>
          <a:prstGeom prst="rect">
            <a:avLst/>
          </a:prstGeom>
        </p:spPr>
      </p:pic>
    </p:spTree>
    <p:extLst>
      <p:ext uri="{BB962C8B-B14F-4D97-AF65-F5344CB8AC3E}">
        <p14:creationId xmlns:p14="http://schemas.microsoft.com/office/powerpoint/2010/main" val="390343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software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STS IDE &lt;screen capture&gt;  </a:t>
            </a: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a:extLst>
              <a:ext uri="{FF2B5EF4-FFF2-40B4-BE49-F238E27FC236}">
                <a16:creationId xmlns:a16="http://schemas.microsoft.com/office/drawing/2014/main" id="{DB18A4A9-BF2F-42F0-9B3E-C53ECD2D9496}"/>
              </a:ext>
            </a:extLst>
          </p:cNvPr>
          <p:cNvGraphicFramePr>
            <a:graphicFrameLocks noGrp="1"/>
          </p:cNvGraphicFramePr>
          <p:nvPr>
            <p:extLst>
              <p:ext uri="{D42A27DB-BD31-4B8C-83A1-F6EECF244321}">
                <p14:modId xmlns:p14="http://schemas.microsoft.com/office/powerpoint/2010/main" val="3165504811"/>
              </p:ext>
            </p:extLst>
          </p:nvPr>
        </p:nvGraphicFramePr>
        <p:xfrm>
          <a:off x="539552" y="1719453"/>
          <a:ext cx="7488832" cy="2069586"/>
        </p:xfrm>
        <a:graphic>
          <a:graphicData uri="http://schemas.openxmlformats.org/drawingml/2006/table">
            <a:tbl>
              <a:tblPr firstRow="1" firstCol="1" bandRow="1">
                <a:tableStyleId>{5C22544A-7EE6-4342-B048-85BDC9FD1C3A}</a:tableStyleId>
              </a:tblPr>
              <a:tblGrid>
                <a:gridCol w="2073368">
                  <a:extLst>
                    <a:ext uri="{9D8B030D-6E8A-4147-A177-3AD203B41FA5}">
                      <a16:colId xmlns:a16="http://schemas.microsoft.com/office/drawing/2014/main" val="1628445934"/>
                    </a:ext>
                  </a:extLst>
                </a:gridCol>
                <a:gridCol w="5415464">
                  <a:extLst>
                    <a:ext uri="{9D8B030D-6E8A-4147-A177-3AD203B41FA5}">
                      <a16:colId xmlns:a16="http://schemas.microsoft.com/office/drawing/2014/main" val="3319805359"/>
                    </a:ext>
                  </a:extLst>
                </a:gridCol>
              </a:tblGrid>
              <a:tr h="226469">
                <a:tc>
                  <a:txBody>
                    <a:bodyPr/>
                    <a:lstStyle/>
                    <a:p>
                      <a:pPr algn="just">
                        <a:lnSpc>
                          <a:spcPct val="107000"/>
                        </a:lnSpc>
                        <a:spcBef>
                          <a:spcPts val="400"/>
                        </a:spcBef>
                        <a:spcAft>
                          <a:spcPts val="200"/>
                        </a:spcAft>
                      </a:pPr>
                      <a:r>
                        <a:rPr lang="en-US" sz="1200">
                          <a:effectLst/>
                        </a:rPr>
                        <a:t>Software</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a:effectLst/>
                        </a:rPr>
                        <a:t>Purpose</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40805176"/>
                  </a:ext>
                </a:extLst>
              </a:tr>
              <a:tr h="463393">
                <a:tc>
                  <a:txBody>
                    <a:bodyPr/>
                    <a:lstStyle/>
                    <a:p>
                      <a:pPr algn="just">
                        <a:lnSpc>
                          <a:spcPct val="107000"/>
                        </a:lnSpc>
                        <a:spcBef>
                          <a:spcPts val="400"/>
                        </a:spcBef>
                        <a:spcAft>
                          <a:spcPts val="200"/>
                        </a:spcAft>
                      </a:pPr>
                      <a:r>
                        <a:rPr lang="en-US" sz="1200" dirty="0">
                          <a:effectLst/>
                        </a:rPr>
                        <a:t>Spring Tool Suite 3 </a:t>
                      </a:r>
                      <a:endParaRPr lang="id-ID"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a:effectLst/>
                        </a:rPr>
                        <a:t>Java IDE used to develop web application based used car sales website</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40611148"/>
                  </a:ext>
                </a:extLst>
              </a:tr>
              <a:tr h="463393">
                <a:tc>
                  <a:txBody>
                    <a:bodyPr/>
                    <a:lstStyle/>
                    <a:p>
                      <a:pPr algn="just">
                        <a:lnSpc>
                          <a:spcPct val="107000"/>
                        </a:lnSpc>
                        <a:spcBef>
                          <a:spcPts val="400"/>
                        </a:spcBef>
                        <a:spcAft>
                          <a:spcPts val="200"/>
                        </a:spcAft>
                      </a:pPr>
                      <a:r>
                        <a:rPr lang="en-US" sz="1200">
                          <a:effectLst/>
                        </a:rPr>
                        <a:t>MySQL Workbench</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a:effectLst/>
                        </a:rPr>
                        <a:t>Visual database design tool that allows to create, manage, and administer MySQL databases.</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4162624"/>
                  </a:ext>
                </a:extLst>
              </a:tr>
              <a:tr h="226469">
                <a:tc>
                  <a:txBody>
                    <a:bodyPr/>
                    <a:lstStyle/>
                    <a:p>
                      <a:pPr algn="just">
                        <a:lnSpc>
                          <a:spcPct val="107000"/>
                        </a:lnSpc>
                        <a:spcBef>
                          <a:spcPts val="400"/>
                        </a:spcBef>
                        <a:spcAft>
                          <a:spcPts val="200"/>
                        </a:spcAft>
                      </a:pPr>
                      <a:r>
                        <a:rPr lang="en-US" sz="1200">
                          <a:effectLst/>
                        </a:rPr>
                        <a:t>Lambdatest.com</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a:effectLst/>
                        </a:rPr>
                        <a:t>Used to conduct cross-browser testing</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91258075"/>
                  </a:ext>
                </a:extLst>
              </a:tr>
              <a:tr h="226469">
                <a:tc>
                  <a:txBody>
                    <a:bodyPr/>
                    <a:lstStyle/>
                    <a:p>
                      <a:pPr algn="just">
                        <a:lnSpc>
                          <a:spcPct val="107000"/>
                        </a:lnSpc>
                        <a:spcBef>
                          <a:spcPts val="400"/>
                        </a:spcBef>
                        <a:spcAft>
                          <a:spcPts val="200"/>
                        </a:spcAft>
                      </a:pPr>
                      <a:r>
                        <a:rPr lang="en-US" sz="1200">
                          <a:effectLst/>
                        </a:rPr>
                        <a:t>Ngrok</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a:effectLst/>
                        </a:rPr>
                        <a:t>Used to generate a forwarding URL for cross-browser testing</a:t>
                      </a:r>
                      <a:endParaRPr lang="id-ID"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395171735"/>
                  </a:ext>
                </a:extLst>
              </a:tr>
              <a:tr h="463393">
                <a:tc>
                  <a:txBody>
                    <a:bodyPr/>
                    <a:lstStyle/>
                    <a:p>
                      <a:pPr algn="just">
                        <a:lnSpc>
                          <a:spcPct val="107000"/>
                        </a:lnSpc>
                        <a:spcBef>
                          <a:spcPts val="400"/>
                        </a:spcBef>
                        <a:spcAft>
                          <a:spcPts val="200"/>
                        </a:spcAft>
                      </a:pPr>
                      <a:r>
                        <a:rPr lang="en-US" sz="1200">
                          <a:effectLst/>
                        </a:rPr>
                        <a:t>Microsoft Word</a:t>
                      </a:r>
                      <a:endParaRPr lang="id-ID"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07000"/>
                        </a:lnSpc>
                        <a:spcBef>
                          <a:spcPts val="400"/>
                        </a:spcBef>
                        <a:spcAft>
                          <a:spcPts val="200"/>
                        </a:spcAft>
                      </a:pPr>
                      <a:r>
                        <a:rPr lang="en-US" sz="1200" dirty="0">
                          <a:effectLst/>
                        </a:rPr>
                        <a:t>Used to write Application Development &amp; Make report or </a:t>
                      </a:r>
                      <a:r>
                        <a:rPr lang="en-US" sz="1200" dirty="0" err="1">
                          <a:effectLst/>
                        </a:rPr>
                        <a:t>doccumentation</a:t>
                      </a:r>
                      <a:endParaRPr lang="id-ID"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60304609"/>
                  </a:ext>
                </a:extLst>
              </a:tr>
            </a:tbl>
          </a:graphicData>
        </a:graphic>
      </p:graphicFrame>
      <p:pic>
        <p:nvPicPr>
          <p:cNvPr id="6" name="Picture 2">
            <a:extLst>
              <a:ext uri="{FF2B5EF4-FFF2-40B4-BE49-F238E27FC236}">
                <a16:creationId xmlns:a16="http://schemas.microsoft.com/office/drawing/2014/main" id="{2C1F0B57-DCB3-444F-ACE6-6B44F76C8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98" y="3988086"/>
            <a:ext cx="2111378" cy="10250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38EC6DD-08C1-4CC0-BD20-1BDE2D671930}"/>
              </a:ext>
            </a:extLst>
          </p:cNvPr>
          <p:cNvPicPr>
            <a:picLocks noChangeAspect="1"/>
          </p:cNvPicPr>
          <p:nvPr/>
        </p:nvPicPr>
        <p:blipFill>
          <a:blip r:embed="rId3"/>
          <a:stretch>
            <a:fillRect/>
          </a:stretch>
        </p:blipFill>
        <p:spPr>
          <a:xfrm>
            <a:off x="2771800" y="3969506"/>
            <a:ext cx="1477150" cy="1025091"/>
          </a:xfrm>
          <a:prstGeom prst="rect">
            <a:avLst/>
          </a:prstGeom>
        </p:spPr>
      </p:pic>
      <p:pic>
        <p:nvPicPr>
          <p:cNvPr id="4" name="Picture 3">
            <a:extLst>
              <a:ext uri="{FF2B5EF4-FFF2-40B4-BE49-F238E27FC236}">
                <a16:creationId xmlns:a16="http://schemas.microsoft.com/office/drawing/2014/main" id="{E3D0F9B0-0E31-4511-8BA7-A8F7F3E0CC45}"/>
              </a:ext>
            </a:extLst>
          </p:cNvPr>
          <p:cNvPicPr>
            <a:picLocks noChangeAspect="1"/>
          </p:cNvPicPr>
          <p:nvPr/>
        </p:nvPicPr>
        <p:blipFill>
          <a:blip r:embed="rId4"/>
          <a:stretch>
            <a:fillRect/>
          </a:stretch>
        </p:blipFill>
        <p:spPr>
          <a:xfrm>
            <a:off x="4421016" y="3894152"/>
            <a:ext cx="912379" cy="834730"/>
          </a:xfrm>
          <a:prstGeom prst="rect">
            <a:avLst/>
          </a:prstGeom>
        </p:spPr>
      </p:pic>
      <p:pic>
        <p:nvPicPr>
          <p:cNvPr id="9" name="Picture 8">
            <a:extLst>
              <a:ext uri="{FF2B5EF4-FFF2-40B4-BE49-F238E27FC236}">
                <a16:creationId xmlns:a16="http://schemas.microsoft.com/office/drawing/2014/main" id="{38020914-3E17-4786-9EAD-A4E3D79383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895" y="3918337"/>
            <a:ext cx="1116464" cy="11645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38CC033-F5E8-49D9-80C9-33BDE5D6FBFF}"/>
              </a:ext>
            </a:extLst>
          </p:cNvPr>
          <p:cNvPicPr>
            <a:picLocks noChangeAspect="1"/>
          </p:cNvPicPr>
          <p:nvPr/>
        </p:nvPicPr>
        <p:blipFill>
          <a:blip r:embed="rId6"/>
          <a:stretch>
            <a:fillRect/>
          </a:stretch>
        </p:blipFill>
        <p:spPr>
          <a:xfrm>
            <a:off x="6979563" y="3988086"/>
            <a:ext cx="1066458" cy="11696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83FEB-F9AD-4931-B37B-18B83721D83F}"/>
              </a:ext>
            </a:extLst>
          </p:cNvPr>
          <p:cNvSpPr txBox="1">
            <a:spLocks noGrp="1" noChangeArrowheads="1"/>
          </p:cNvSpPr>
          <p:nvPr>
            <p:ph type="title"/>
          </p:nvPr>
        </p:nvSpPr>
        <p:spPr bwMode="auto">
          <a:xfrm>
            <a:off x="179388" y="404813"/>
            <a:ext cx="37445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l"/>
            <a:r>
              <a:rPr lang="en-US" altLang="en-US" sz="2800" b="0" dirty="0">
                <a:solidFill>
                  <a:srgbClr val="FFFFFF"/>
                </a:solidFill>
                <a:cs typeface="Arial" panose="020B0604020202020204" pitchFamily="34" charset="0"/>
              </a:rPr>
              <a:t>2. </a:t>
            </a:r>
            <a:r>
              <a:rPr lang="en-SG" altLang="en-US" sz="2800" b="0" dirty="0">
                <a:solidFill>
                  <a:schemeClr val="bg1"/>
                </a:solidFill>
              </a:rPr>
              <a:t>Business Process</a:t>
            </a:r>
            <a:endParaRPr lang="en-US" altLang="en-US" sz="2800" b="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98FEF09-E1DD-4D69-85F8-460C8A18260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dirty="0">
                <a:solidFill>
                  <a:schemeClr val="tx1"/>
                </a:solidFill>
              </a:rPr>
              <a:t>Post car</a:t>
            </a:r>
          </a:p>
          <a:p>
            <a:pPr marL="285750" indent="-285750">
              <a:buFont typeface="Wingdings" panose="05000000000000000000" pitchFamily="2" charset="2"/>
              <a:buChar char="q"/>
              <a:defRPr/>
            </a:pPr>
            <a:r>
              <a:rPr lang="en-SG" dirty="0">
                <a:solidFill>
                  <a:schemeClr val="tx1"/>
                </a:solidFill>
              </a:rPr>
              <a:t>&lt;algorithm/flow of the business process&gt;</a:t>
            </a:r>
          </a:p>
          <a:p>
            <a:pPr marL="742950" lvl="1" indent="-285750" algn="just">
              <a:lnSpc>
                <a:spcPts val="1300"/>
              </a:lnSpc>
              <a:spcBef>
                <a:spcPts val="400"/>
              </a:spcBef>
              <a:spcAft>
                <a:spcPts val="200"/>
              </a:spcAft>
              <a:buFont typeface="+mj-lt"/>
              <a:buAutoNum type="alphaLcPeriod"/>
            </a:pPr>
            <a:r>
              <a:rPr lang="en-US" sz="1400" b="1" i="1" dirty="0">
                <a:solidFill>
                  <a:schemeClr val="tx1"/>
                </a:solidFill>
                <a:effectLst/>
                <a:latin typeface="Cambria" panose="02040503050406030204" pitchFamily="18" charset="0"/>
                <a:ea typeface="SimSun" panose="02010600030101010101" pitchFamily="2" charset="-122"/>
                <a:cs typeface="Arial" panose="020B0604020202020204" pitchFamily="34" charset="0"/>
              </a:rPr>
              <a:t>Document 2 Business Process </a:t>
            </a:r>
            <a:endParaRPr lang="en-ID" sz="10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143000" lvl="2" indent="-228600" algn="just">
              <a:lnSpc>
                <a:spcPts val="1300"/>
              </a:lnSpc>
              <a:spcBef>
                <a:spcPts val="400"/>
              </a:spcBef>
              <a:spcAft>
                <a:spcPts val="200"/>
              </a:spcAft>
              <a:buFont typeface="+mj-lt"/>
              <a:buAutoNum type="romanLcPeriod"/>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Scenario 1 – Register User</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906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1. Enter the URL http://localhost:9090 to access the used car sales portal</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906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2. click Register in navbar</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906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3. the user must fill in data such as Name, Username, Email, Password. then click submit</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906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4. User will see a register success message</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143000" lvl="2" indent="-228600" algn="just">
              <a:lnSpc>
                <a:spcPts val="1300"/>
              </a:lnSpc>
              <a:spcBef>
                <a:spcPts val="400"/>
              </a:spcBef>
              <a:spcAft>
                <a:spcPts val="200"/>
              </a:spcAft>
              <a:buFont typeface="+mj-lt"/>
              <a:buAutoNum type="romanLcPeriod"/>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Scenario 2- Post Car</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045845" indent="-228600" algn="just">
              <a:lnSpc>
                <a:spcPts val="1300"/>
              </a:lnSpc>
              <a:spcBef>
                <a:spcPts val="400"/>
              </a:spcBef>
              <a:spcAft>
                <a:spcPts val="200"/>
              </a:spcAft>
              <a:buAutoNum type="arabicPeriod"/>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Enter the URL http://localhost:9090 to access the used car sales portal</a:t>
            </a:r>
            <a:endParaRPr lang="id-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817245" algn="just">
              <a:lnSpc>
                <a:spcPts val="1300"/>
              </a:lnSpc>
              <a:spcBef>
                <a:spcPts val="400"/>
              </a:spcBef>
              <a:spcAft>
                <a:spcPts val="200"/>
              </a:spcAft>
            </a:pP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indent="194310" algn="just">
              <a:lnSpc>
                <a:spcPts val="1300"/>
              </a:lnSpc>
              <a:spcBef>
                <a:spcPts val="400"/>
              </a:spcBef>
              <a:spcAft>
                <a:spcPts val="200"/>
              </a:spcAft>
            </a:pPr>
            <a:r>
              <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2. </a:t>
            </a: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Click ‘Register’ and enter name, username, email and password to register as new user</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3. The message "Register Success" will include a link to the login page for users.</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4. On the login page, enter your registered username and password.</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5. User can search for car by navigating to the search bar on the header and click it</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6. User can search for car by make, model, registration and price</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7. Search for model “</a:t>
            </a:r>
            <a:r>
              <a:rPr lang="en-US" sz="1400" dirty="0" err="1">
                <a:solidFill>
                  <a:schemeClr val="tx1"/>
                </a:solidFill>
                <a:effectLst/>
                <a:latin typeface="Cambria" panose="02040503050406030204" pitchFamily="18" charset="0"/>
                <a:ea typeface="SimSun" panose="02010600030101010101" pitchFamily="2" charset="-122"/>
                <a:cs typeface="Arial" panose="020B0604020202020204" pitchFamily="34" charset="0"/>
              </a:rPr>
              <a:t>toyota</a:t>
            </a: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 and click ‘search’</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914400"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8. User will see a search result page containing all list of cars matching the search keyword</a:t>
            </a: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35687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83FEB-F9AD-4931-B37B-18B83721D83F}"/>
              </a:ext>
            </a:extLst>
          </p:cNvPr>
          <p:cNvSpPr txBox="1">
            <a:spLocks noGrp="1" noChangeArrowheads="1"/>
          </p:cNvSpPr>
          <p:nvPr>
            <p:ph type="title"/>
          </p:nvPr>
        </p:nvSpPr>
        <p:spPr bwMode="auto">
          <a:xfrm>
            <a:off x="179388" y="404813"/>
            <a:ext cx="37445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l"/>
            <a:r>
              <a:rPr lang="en-US" altLang="en-US" sz="2800" b="0" dirty="0">
                <a:solidFill>
                  <a:srgbClr val="FFFFFF"/>
                </a:solidFill>
                <a:cs typeface="Arial" panose="020B0604020202020204" pitchFamily="34" charset="0"/>
              </a:rPr>
              <a:t>2. </a:t>
            </a:r>
            <a:r>
              <a:rPr lang="en-SG" altLang="en-US" sz="2800" b="0" dirty="0">
                <a:solidFill>
                  <a:schemeClr val="bg1"/>
                </a:solidFill>
              </a:rPr>
              <a:t>Business Process</a:t>
            </a:r>
            <a:endParaRPr lang="en-US" altLang="en-US" sz="2800" b="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98FEF09-E1DD-4D69-85F8-460C8A18260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ID"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1AAB4755-9E77-495F-B27E-D538B64CB036}"/>
              </a:ext>
            </a:extLst>
          </p:cNvPr>
          <p:cNvSpPr txBox="1"/>
          <p:nvPr/>
        </p:nvSpPr>
        <p:spPr>
          <a:xfrm>
            <a:off x="18401" y="1106543"/>
            <a:ext cx="3617495" cy="646331"/>
          </a:xfrm>
          <a:prstGeom prst="rect">
            <a:avLst/>
          </a:prstGeom>
          <a:noFill/>
        </p:spPr>
        <p:txBody>
          <a:bodyPr wrap="square">
            <a:spAutoFit/>
          </a:bodyPr>
          <a:lstStyle/>
          <a:p>
            <a:pPr marL="285750" indent="-285750">
              <a:buFont typeface="Wingdings" panose="05000000000000000000" pitchFamily="2" charset="2"/>
              <a:buChar char="q"/>
              <a:defRPr/>
            </a:pPr>
            <a:r>
              <a:rPr lang="en-SG" dirty="0">
                <a:solidFill>
                  <a:schemeClr val="tx1"/>
                </a:solidFill>
              </a:rPr>
              <a:t>UI screenshot</a:t>
            </a:r>
          </a:p>
          <a:p>
            <a:pPr>
              <a:defRPr/>
            </a:pPr>
            <a:r>
              <a:rPr lang="en-US" sz="1800" b="0" dirty="0" err="1">
                <a:effectLst/>
                <a:latin typeface="Cambria" panose="02040503050406030204" pitchFamily="18" charset="0"/>
                <a:ea typeface="SimSun" panose="02010600030101010101" pitchFamily="2" charset="-122"/>
                <a:cs typeface="Arial" panose="020B0604020202020204" pitchFamily="34" charset="0"/>
              </a:rPr>
              <a:t>i</a:t>
            </a:r>
            <a:r>
              <a:rPr lang="en-US" sz="1800" b="0" dirty="0">
                <a:effectLst/>
                <a:latin typeface="Cambria" panose="02040503050406030204" pitchFamily="18" charset="0"/>
                <a:ea typeface="SimSun" panose="02010600030101010101" pitchFamily="2" charset="-122"/>
                <a:cs typeface="Arial" panose="020B0604020202020204" pitchFamily="34" charset="0"/>
              </a:rPr>
              <a:t>. Scenario – registration</a:t>
            </a:r>
            <a:endParaRPr lang="en-ID" sz="1800" b="1" dirty="0">
              <a:effectLst/>
              <a:latin typeface="Cambria" panose="02040503050406030204" pitchFamily="18" charset="0"/>
              <a:ea typeface="SimSun" panose="02010600030101010101" pitchFamily="2" charset="-122"/>
              <a:cs typeface="Arial" panose="020B0604020202020204" pitchFamily="34" charset="0"/>
            </a:endParaRPr>
          </a:p>
        </p:txBody>
      </p:sp>
      <p:pic>
        <p:nvPicPr>
          <p:cNvPr id="6" name="image6.png">
            <a:extLst>
              <a:ext uri="{FF2B5EF4-FFF2-40B4-BE49-F238E27FC236}">
                <a16:creationId xmlns:a16="http://schemas.microsoft.com/office/drawing/2014/main" id="{D233CDCC-88A5-4496-AE39-0F57E5A5BE2A}"/>
              </a:ext>
            </a:extLst>
          </p:cNvPr>
          <p:cNvPicPr/>
          <p:nvPr/>
        </p:nvPicPr>
        <p:blipFill>
          <a:blip r:embed="rId2"/>
          <a:srcRect r="-41156" b="-7983"/>
          <a:stretch>
            <a:fillRect/>
          </a:stretch>
        </p:blipFill>
        <p:spPr>
          <a:xfrm>
            <a:off x="641018" y="1886428"/>
            <a:ext cx="4897755" cy="4280535"/>
          </a:xfrm>
          <a:prstGeom prst="rect">
            <a:avLst/>
          </a:prstGeom>
          <a:ln/>
        </p:spPr>
      </p:pic>
      <p:pic>
        <p:nvPicPr>
          <p:cNvPr id="7" name="image12.png">
            <a:extLst>
              <a:ext uri="{FF2B5EF4-FFF2-40B4-BE49-F238E27FC236}">
                <a16:creationId xmlns:a16="http://schemas.microsoft.com/office/drawing/2014/main" id="{E3EACA2C-952A-4FE2-90C5-7DFEE939E3DE}"/>
              </a:ext>
            </a:extLst>
          </p:cNvPr>
          <p:cNvPicPr/>
          <p:nvPr/>
        </p:nvPicPr>
        <p:blipFill>
          <a:blip r:embed="rId3"/>
          <a:srcRect/>
          <a:stretch>
            <a:fillRect/>
          </a:stretch>
        </p:blipFill>
        <p:spPr>
          <a:xfrm>
            <a:off x="4572000" y="1761524"/>
            <a:ext cx="3856355" cy="2012315"/>
          </a:xfrm>
          <a:prstGeom prst="rect">
            <a:avLst/>
          </a:prstGeom>
          <a:ln/>
        </p:spPr>
      </p:pic>
      <p:pic>
        <p:nvPicPr>
          <p:cNvPr id="8" name="image4.png">
            <a:extLst>
              <a:ext uri="{FF2B5EF4-FFF2-40B4-BE49-F238E27FC236}">
                <a16:creationId xmlns:a16="http://schemas.microsoft.com/office/drawing/2014/main" id="{5627B326-CFA2-4DBC-880E-616B70F012FB}"/>
              </a:ext>
            </a:extLst>
          </p:cNvPr>
          <p:cNvPicPr/>
          <p:nvPr/>
        </p:nvPicPr>
        <p:blipFill>
          <a:blip r:embed="rId4"/>
          <a:srcRect/>
          <a:stretch>
            <a:fillRect/>
          </a:stretch>
        </p:blipFill>
        <p:spPr>
          <a:xfrm>
            <a:off x="4881306" y="4076413"/>
            <a:ext cx="3237741" cy="2246619"/>
          </a:xfrm>
          <a:prstGeom prst="rect">
            <a:avLst/>
          </a:prstGeom>
          <a:ln/>
        </p:spPr>
      </p:pic>
    </p:spTree>
    <p:extLst>
      <p:ext uri="{BB962C8B-B14F-4D97-AF65-F5344CB8AC3E}">
        <p14:creationId xmlns:p14="http://schemas.microsoft.com/office/powerpoint/2010/main" val="12182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Project Plan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dirty="0">
                <a:solidFill>
                  <a:schemeClr val="tx1"/>
                </a:solidFill>
              </a:rPr>
              <a:t>&lt;Add the project plan table&gt;</a:t>
            </a:r>
          </a:p>
        </p:txBody>
      </p:sp>
      <p:graphicFrame>
        <p:nvGraphicFramePr>
          <p:cNvPr id="3" name="Table 2">
            <a:extLst>
              <a:ext uri="{FF2B5EF4-FFF2-40B4-BE49-F238E27FC236}">
                <a16:creationId xmlns:a16="http://schemas.microsoft.com/office/drawing/2014/main" id="{E5CF2AED-7B9C-44AF-97FD-625A6D817B9A}"/>
              </a:ext>
            </a:extLst>
          </p:cNvPr>
          <p:cNvGraphicFramePr>
            <a:graphicFrameLocks noGrp="1"/>
          </p:cNvGraphicFramePr>
          <p:nvPr>
            <p:extLst>
              <p:ext uri="{D42A27DB-BD31-4B8C-83A1-F6EECF244321}">
                <p14:modId xmlns:p14="http://schemas.microsoft.com/office/powerpoint/2010/main" val="2349536815"/>
              </p:ext>
            </p:extLst>
          </p:nvPr>
        </p:nvGraphicFramePr>
        <p:xfrm>
          <a:off x="2195736" y="1615627"/>
          <a:ext cx="5256584" cy="4837559"/>
        </p:xfrm>
        <a:graphic>
          <a:graphicData uri="http://schemas.openxmlformats.org/drawingml/2006/table">
            <a:tbl>
              <a:tblPr bandRow="1">
                <a:tableStyleId>{5C22544A-7EE6-4342-B048-85BDC9FD1C3A}</a:tableStyleId>
              </a:tblPr>
              <a:tblGrid>
                <a:gridCol w="1271581">
                  <a:extLst>
                    <a:ext uri="{9D8B030D-6E8A-4147-A177-3AD203B41FA5}">
                      <a16:colId xmlns:a16="http://schemas.microsoft.com/office/drawing/2014/main" val="74727964"/>
                    </a:ext>
                  </a:extLst>
                </a:gridCol>
                <a:gridCol w="3985003">
                  <a:extLst>
                    <a:ext uri="{9D8B030D-6E8A-4147-A177-3AD203B41FA5}">
                      <a16:colId xmlns:a16="http://schemas.microsoft.com/office/drawing/2014/main" val="1579432421"/>
                    </a:ext>
                  </a:extLst>
                </a:gridCol>
              </a:tblGrid>
              <a:tr h="150301">
                <a:tc>
                  <a:txBody>
                    <a:bodyPr/>
                    <a:lstStyle/>
                    <a:p>
                      <a:pPr algn="just">
                        <a:lnSpc>
                          <a:spcPct val="150000"/>
                        </a:lnSpc>
                        <a:spcBef>
                          <a:spcPts val="400"/>
                        </a:spcBef>
                        <a:spcAft>
                          <a:spcPts val="200"/>
                        </a:spcAft>
                      </a:pPr>
                      <a:r>
                        <a:rPr lang="en-US" sz="700">
                          <a:effectLst/>
                        </a:rPr>
                        <a:t>Pages</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Functionality</a:t>
                      </a:r>
                      <a:r>
                        <a:rPr lang="en-US" sz="700">
                          <a:effectLst/>
                          <a:highlight>
                            <a:srgbClr val="FFFF00"/>
                          </a:highlight>
                        </a:rPr>
                        <a:t> </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975678362"/>
                  </a:ext>
                </a:extLst>
              </a:tr>
              <a:tr h="317893">
                <a:tc>
                  <a:txBody>
                    <a:bodyPr/>
                    <a:lstStyle/>
                    <a:p>
                      <a:pPr algn="just">
                        <a:lnSpc>
                          <a:spcPct val="150000"/>
                        </a:lnSpc>
                        <a:spcBef>
                          <a:spcPts val="400"/>
                        </a:spcBef>
                        <a:spcAft>
                          <a:spcPts val="200"/>
                        </a:spcAft>
                      </a:pPr>
                      <a:r>
                        <a:rPr lang="en-US" sz="700">
                          <a:effectLst/>
                        </a:rPr>
                        <a:t>Register</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To register new user for the abc car portal by storing user’s information such as user’s name, username, email and password</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614138448"/>
                  </a:ext>
                </a:extLst>
              </a:tr>
              <a:tr h="317893">
                <a:tc>
                  <a:txBody>
                    <a:bodyPr/>
                    <a:lstStyle/>
                    <a:p>
                      <a:pPr algn="just">
                        <a:lnSpc>
                          <a:spcPct val="150000"/>
                        </a:lnSpc>
                        <a:spcBef>
                          <a:spcPts val="400"/>
                        </a:spcBef>
                        <a:spcAft>
                          <a:spcPts val="200"/>
                        </a:spcAft>
                      </a:pPr>
                      <a:r>
                        <a:rPr lang="en-US" sz="700">
                          <a:effectLst/>
                        </a:rPr>
                        <a:t>Login</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To validate user registered credentials, username and password before user can actually access the portal</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360051858"/>
                  </a:ext>
                </a:extLst>
              </a:tr>
              <a:tr h="317893">
                <a:tc>
                  <a:txBody>
                    <a:bodyPr/>
                    <a:lstStyle/>
                    <a:p>
                      <a:pPr algn="just">
                        <a:lnSpc>
                          <a:spcPct val="150000"/>
                        </a:lnSpc>
                        <a:spcBef>
                          <a:spcPts val="400"/>
                        </a:spcBef>
                        <a:spcAft>
                          <a:spcPts val="200"/>
                        </a:spcAft>
                      </a:pPr>
                      <a:r>
                        <a:rPr lang="en-US" sz="700">
                          <a:effectLst/>
                        </a:rPr>
                        <a:t>Home</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The first page seen by user after successful login which contains list of all car posted and post a car sale form</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2581498014"/>
                  </a:ext>
                </a:extLst>
              </a:tr>
              <a:tr h="485485">
                <a:tc>
                  <a:txBody>
                    <a:bodyPr/>
                    <a:lstStyle/>
                    <a:p>
                      <a:pPr algn="just">
                        <a:lnSpc>
                          <a:spcPct val="150000"/>
                        </a:lnSpc>
                        <a:spcBef>
                          <a:spcPts val="400"/>
                        </a:spcBef>
                        <a:spcAft>
                          <a:spcPts val="200"/>
                        </a:spcAft>
                      </a:pPr>
                      <a:r>
                        <a:rPr lang="en-US" sz="700">
                          <a:effectLst/>
                        </a:rPr>
                        <a:t>Car Detail</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Allows user to see the car details after they are posting a new car for sale or selecting the listing car detail button from selected list of all car in home page or search results</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1611237762"/>
                  </a:ext>
                </a:extLst>
              </a:tr>
              <a:tr h="653077">
                <a:tc>
                  <a:txBody>
                    <a:bodyPr/>
                    <a:lstStyle/>
                    <a:p>
                      <a:pPr algn="just">
                        <a:lnSpc>
                          <a:spcPct val="150000"/>
                        </a:lnSpc>
                        <a:spcBef>
                          <a:spcPts val="400"/>
                        </a:spcBef>
                        <a:spcAft>
                          <a:spcPts val="200"/>
                        </a:spcAft>
                      </a:pPr>
                      <a:r>
                        <a:rPr lang="en-US" sz="700">
                          <a:effectLst/>
                        </a:rPr>
                        <a:t>Search Result</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The result page after user search for car according to the details of the car such as make, model, registration or price in the search bar located on the header and showing the list of car matching to the search keyword</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785648394"/>
                  </a:ext>
                </a:extLst>
              </a:tr>
              <a:tr h="653077">
                <a:tc>
                  <a:txBody>
                    <a:bodyPr/>
                    <a:lstStyle/>
                    <a:p>
                      <a:pPr algn="just">
                        <a:lnSpc>
                          <a:spcPct val="150000"/>
                        </a:lnSpc>
                        <a:spcBef>
                          <a:spcPts val="400"/>
                        </a:spcBef>
                        <a:spcAft>
                          <a:spcPts val="200"/>
                        </a:spcAft>
                      </a:pPr>
                      <a:r>
                        <a:rPr lang="en-US" sz="700">
                          <a:effectLst/>
                        </a:rPr>
                        <a:t>Profile </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In this page user is allowed  to update profile their detail information such as mobile, address, avatar. Also user can track posted car sale and booking status or removing the posted car for sale</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7470043"/>
                  </a:ext>
                </a:extLst>
              </a:tr>
              <a:tr h="653077">
                <a:tc>
                  <a:txBody>
                    <a:bodyPr/>
                    <a:lstStyle/>
                    <a:p>
                      <a:pPr algn="just">
                        <a:lnSpc>
                          <a:spcPct val="150000"/>
                        </a:lnSpc>
                        <a:spcBef>
                          <a:spcPts val="400"/>
                        </a:spcBef>
                        <a:spcAft>
                          <a:spcPts val="200"/>
                        </a:spcAft>
                      </a:pPr>
                      <a:r>
                        <a:rPr lang="en-US" sz="700">
                          <a:effectLst/>
                        </a:rPr>
                        <a:t>User Management</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To allow administrator to view and manage list of registered users, this page can only access by administrator, administrator can do various functionality such as mark a user as administrator or update their profile or delete the user</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713517108"/>
                  </a:ext>
                </a:extLst>
              </a:tr>
              <a:tr h="653077">
                <a:tc>
                  <a:txBody>
                    <a:bodyPr/>
                    <a:lstStyle/>
                    <a:p>
                      <a:pPr algn="just">
                        <a:lnSpc>
                          <a:spcPct val="150000"/>
                        </a:lnSpc>
                        <a:spcBef>
                          <a:spcPts val="400"/>
                        </a:spcBef>
                        <a:spcAft>
                          <a:spcPts val="200"/>
                        </a:spcAft>
                      </a:pPr>
                      <a:r>
                        <a:rPr lang="en-US" sz="700">
                          <a:effectLst/>
                        </a:rPr>
                        <a:t>Car Management</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Same as user management page, in this page Administrator can perform varios functinality to manage all the posted car in the portal such as delete car post, update status for user booking based on bidding or updating status for car sale</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2888768394"/>
                  </a:ext>
                </a:extLst>
              </a:tr>
              <a:tr h="317893">
                <a:tc>
                  <a:txBody>
                    <a:bodyPr/>
                    <a:lstStyle/>
                    <a:p>
                      <a:pPr algn="just">
                        <a:lnSpc>
                          <a:spcPct val="150000"/>
                        </a:lnSpc>
                        <a:spcBef>
                          <a:spcPts val="400"/>
                        </a:spcBef>
                        <a:spcAft>
                          <a:spcPts val="200"/>
                        </a:spcAft>
                      </a:pPr>
                      <a:r>
                        <a:rPr lang="en-US" sz="700">
                          <a:effectLst/>
                        </a:rPr>
                        <a:t>About Us</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a:effectLst/>
                        </a:rPr>
                        <a:t>Page seen by user which contains description about the abc used car sales portal</a:t>
                      </a:r>
                      <a:endParaRPr lang="id-ID" sz="60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3124497212"/>
                  </a:ext>
                </a:extLst>
              </a:tr>
              <a:tr h="317893">
                <a:tc>
                  <a:txBody>
                    <a:bodyPr/>
                    <a:lstStyle/>
                    <a:p>
                      <a:pPr algn="just">
                        <a:lnSpc>
                          <a:spcPct val="150000"/>
                        </a:lnSpc>
                        <a:spcBef>
                          <a:spcPts val="400"/>
                        </a:spcBef>
                        <a:spcAft>
                          <a:spcPts val="200"/>
                        </a:spcAft>
                      </a:pPr>
                      <a:r>
                        <a:rPr lang="en-US" sz="700">
                          <a:effectLst/>
                        </a:rPr>
                        <a:t>Contact Us</a:t>
                      </a:r>
                      <a:endParaRPr lang="id-ID" sz="600">
                        <a:effectLst/>
                        <a:latin typeface="Calibri" panose="020F0502020204030204" pitchFamily="34" charset="0"/>
                        <a:ea typeface="Calibri" panose="020F0502020204030204" pitchFamily="34" charset="0"/>
                      </a:endParaRPr>
                    </a:p>
                  </a:txBody>
                  <a:tcPr marL="37751" marR="37751" marT="0" marB="0"/>
                </a:tc>
                <a:tc>
                  <a:txBody>
                    <a:bodyPr/>
                    <a:lstStyle/>
                    <a:p>
                      <a:pPr algn="just">
                        <a:lnSpc>
                          <a:spcPct val="150000"/>
                        </a:lnSpc>
                        <a:spcBef>
                          <a:spcPts val="400"/>
                        </a:spcBef>
                        <a:spcAft>
                          <a:spcPts val="200"/>
                        </a:spcAft>
                      </a:pPr>
                      <a:r>
                        <a:rPr lang="en-US" sz="700" dirty="0">
                          <a:effectLst/>
                        </a:rPr>
                        <a:t>Page seen by user which contains contact information to reach </a:t>
                      </a:r>
                      <a:r>
                        <a:rPr lang="en-US" sz="700" dirty="0" err="1">
                          <a:effectLst/>
                        </a:rPr>
                        <a:t>abc</a:t>
                      </a:r>
                      <a:r>
                        <a:rPr lang="en-US" sz="700" dirty="0">
                          <a:effectLst/>
                        </a:rPr>
                        <a:t> used car sales</a:t>
                      </a:r>
                      <a:endParaRPr lang="id-ID" sz="600" dirty="0">
                        <a:effectLst/>
                        <a:latin typeface="Calibri" panose="020F0502020204030204" pitchFamily="34" charset="0"/>
                        <a:ea typeface="Calibri" panose="020F0502020204030204" pitchFamily="34" charset="0"/>
                      </a:endParaRPr>
                    </a:p>
                  </a:txBody>
                  <a:tcPr marL="37751" marR="37751" marT="0" marB="0"/>
                </a:tc>
                <a:extLst>
                  <a:ext uri="{0D108BD9-81ED-4DB2-BD59-A6C34878D82A}">
                    <a16:rowId xmlns:a16="http://schemas.microsoft.com/office/drawing/2014/main" val="929485974"/>
                  </a:ext>
                </a:extLst>
              </a:tr>
            </a:tbl>
          </a:graphicData>
        </a:graphic>
      </p:graphicFrame>
    </p:spTree>
    <p:extLst>
      <p:ext uri="{BB962C8B-B14F-4D97-AF65-F5344CB8AC3E}">
        <p14:creationId xmlns:p14="http://schemas.microsoft.com/office/powerpoint/2010/main" val="217340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cs typeface="Arial" panose="020B0604020202020204" pitchFamily="34" charset="0"/>
              </a:rPr>
              <a:t>Stages of Risk Based Testing model</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1600" b="1"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742950" lvl="1" indent="-285750">
              <a:buFont typeface="Wingdings" panose="05000000000000000000" pitchFamily="2" charset="2"/>
              <a:buChar char="§"/>
              <a:defRPr/>
            </a:pPr>
            <a:endParaRPr lang="en-SG" sz="1600" dirty="0">
              <a:solidFill>
                <a:schemeClr val="tx1"/>
              </a:solidFill>
            </a:endParaRPr>
          </a:p>
          <a:p>
            <a:pPr marL="742950" lvl="1" indent="-285750">
              <a:buFont typeface="Wingdings" panose="05000000000000000000" pitchFamily="2" charset="2"/>
              <a:buChar char="§"/>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p:txBody>
      </p:sp>
      <p:graphicFrame>
        <p:nvGraphicFramePr>
          <p:cNvPr id="2" name="Table 2">
            <a:extLst>
              <a:ext uri="{FF2B5EF4-FFF2-40B4-BE49-F238E27FC236}">
                <a16:creationId xmlns:a16="http://schemas.microsoft.com/office/drawing/2014/main" id="{6B69582D-91C8-4764-9268-36A045BA5250}"/>
              </a:ext>
            </a:extLst>
          </p:cNvPr>
          <p:cNvGraphicFramePr>
            <a:graphicFrameLocks noGrp="1"/>
          </p:cNvGraphicFramePr>
          <p:nvPr>
            <p:extLst>
              <p:ext uri="{D42A27DB-BD31-4B8C-83A1-F6EECF244321}">
                <p14:modId xmlns:p14="http://schemas.microsoft.com/office/powerpoint/2010/main" val="2992019069"/>
              </p:ext>
            </p:extLst>
          </p:nvPr>
        </p:nvGraphicFramePr>
        <p:xfrm>
          <a:off x="201680" y="1190476"/>
          <a:ext cx="8496944" cy="5438062"/>
        </p:xfrm>
        <a:graphic>
          <a:graphicData uri="http://schemas.openxmlformats.org/drawingml/2006/table">
            <a:tbl>
              <a:tblPr firstRow="1" bandRow="1">
                <a:tableStyleId>{5C22544A-7EE6-4342-B048-85BDC9FD1C3A}</a:tableStyleId>
              </a:tblPr>
              <a:tblGrid>
                <a:gridCol w="2124236">
                  <a:extLst>
                    <a:ext uri="{9D8B030D-6E8A-4147-A177-3AD203B41FA5}">
                      <a16:colId xmlns:a16="http://schemas.microsoft.com/office/drawing/2014/main" val="535599340"/>
                    </a:ext>
                  </a:extLst>
                </a:gridCol>
                <a:gridCol w="2124236">
                  <a:extLst>
                    <a:ext uri="{9D8B030D-6E8A-4147-A177-3AD203B41FA5}">
                      <a16:colId xmlns:a16="http://schemas.microsoft.com/office/drawing/2014/main" val="4260241572"/>
                    </a:ext>
                  </a:extLst>
                </a:gridCol>
                <a:gridCol w="2124236">
                  <a:extLst>
                    <a:ext uri="{9D8B030D-6E8A-4147-A177-3AD203B41FA5}">
                      <a16:colId xmlns:a16="http://schemas.microsoft.com/office/drawing/2014/main" val="1376327206"/>
                    </a:ext>
                  </a:extLst>
                </a:gridCol>
                <a:gridCol w="2124236">
                  <a:extLst>
                    <a:ext uri="{9D8B030D-6E8A-4147-A177-3AD203B41FA5}">
                      <a16:colId xmlns:a16="http://schemas.microsoft.com/office/drawing/2014/main" val="1637052044"/>
                    </a:ext>
                  </a:extLst>
                </a:gridCol>
              </a:tblGrid>
              <a:tr h="652702">
                <a:tc>
                  <a:txBody>
                    <a:bodyPr/>
                    <a:lstStyle/>
                    <a:p>
                      <a:r>
                        <a:rPr lang="en-US" sz="1800" dirty="0">
                          <a:latin typeface="+mn-lt"/>
                        </a:rPr>
                        <a:t>Risk identifying </a:t>
                      </a:r>
                    </a:p>
                  </a:txBody>
                  <a:tcPr/>
                </a:tc>
                <a:tc>
                  <a:txBody>
                    <a:bodyPr/>
                    <a:lstStyle/>
                    <a:p>
                      <a:r>
                        <a:rPr lang="en-US" sz="1800" dirty="0">
                          <a:latin typeface="+mn-lt"/>
                        </a:rPr>
                        <a:t>Risk Impact Analysis</a:t>
                      </a:r>
                    </a:p>
                  </a:txBody>
                  <a:tcPr/>
                </a:tc>
                <a:tc>
                  <a:txBody>
                    <a:bodyPr/>
                    <a:lstStyle/>
                    <a:p>
                      <a:r>
                        <a:rPr lang="en-US" sz="1800" dirty="0">
                          <a:latin typeface="+mn-lt"/>
                        </a:rPr>
                        <a:t>Risk Mitigating </a:t>
                      </a:r>
                    </a:p>
                  </a:txBody>
                  <a:tcPr/>
                </a:tc>
                <a:tc>
                  <a:txBody>
                    <a:bodyPr/>
                    <a:lstStyle/>
                    <a:p>
                      <a:r>
                        <a:rPr lang="en-US" sz="1800" dirty="0">
                          <a:latin typeface="+mn-lt"/>
                        </a:rPr>
                        <a:t>Risk Monitoring</a:t>
                      </a:r>
                    </a:p>
                  </a:txBody>
                  <a:tcPr/>
                </a:tc>
                <a:extLst>
                  <a:ext uri="{0D108BD9-81ED-4DB2-BD59-A6C34878D82A}">
                    <a16:rowId xmlns:a16="http://schemas.microsoft.com/office/drawing/2014/main" val="2954822104"/>
                  </a:ext>
                </a:extLst>
              </a:tr>
              <a:tr h="4403485">
                <a:tc>
                  <a:txBody>
                    <a:bodyPr/>
                    <a:lstStyle/>
                    <a:p>
                      <a:r>
                        <a:rPr lang="en-US" sz="1400" b="1" kern="1200" dirty="0">
                          <a:solidFill>
                            <a:schemeClr val="dk1"/>
                          </a:solidFill>
                          <a:effectLst/>
                          <a:latin typeface="+mn-lt"/>
                          <a:ea typeface="+mn-ea"/>
                          <a:cs typeface="+mn-cs"/>
                        </a:rPr>
                        <a:t>Various ways to identify risk includes:</a:t>
                      </a:r>
                      <a:endParaRPr lang="en-ID" sz="1400" b="1" kern="1200" dirty="0">
                        <a:solidFill>
                          <a:schemeClr val="dk1"/>
                        </a:solidFill>
                        <a:effectLst/>
                        <a:latin typeface="+mn-lt"/>
                        <a:ea typeface="+mn-ea"/>
                        <a:cs typeface="+mn-cs"/>
                      </a:endParaRPr>
                    </a:p>
                    <a:p>
                      <a:r>
                        <a:rPr lang="en-US" sz="1400" b="1" kern="1200" dirty="0">
                          <a:solidFill>
                            <a:schemeClr val="dk1"/>
                          </a:solidFill>
                          <a:effectLst/>
                          <a:latin typeface="+mn-lt"/>
                          <a:ea typeface="+mn-ea"/>
                          <a:cs typeface="+mn-cs"/>
                        </a:rPr>
                        <a:t>-Brainstorming</a:t>
                      </a:r>
                      <a:endParaRPr lang="en-ID" sz="1400" b="1" kern="1200" dirty="0">
                        <a:solidFill>
                          <a:schemeClr val="dk1"/>
                        </a:solidFill>
                        <a:effectLst/>
                        <a:latin typeface="+mn-lt"/>
                        <a:ea typeface="+mn-ea"/>
                        <a:cs typeface="+mn-cs"/>
                      </a:endParaRPr>
                    </a:p>
                    <a:p>
                      <a:pPr marL="285750" indent="-285750">
                        <a:buFontTx/>
                        <a:buChar char="-"/>
                      </a:pPr>
                      <a:r>
                        <a:rPr lang="en-US" sz="1400" b="1" kern="1200" dirty="0">
                          <a:solidFill>
                            <a:schemeClr val="dk1"/>
                          </a:solidFill>
                          <a:effectLst/>
                          <a:latin typeface="+mn-lt"/>
                          <a:ea typeface="+mn-ea"/>
                          <a:cs typeface="+mn-cs"/>
                        </a:rPr>
                        <a:t>Interviewing</a:t>
                      </a:r>
                      <a:endParaRPr lang="en-ID" sz="1400" b="1" i="0" kern="1200" dirty="0">
                        <a:solidFill>
                          <a:schemeClr val="dk1"/>
                        </a:solidFill>
                        <a:effectLst/>
                        <a:latin typeface="+mn-lt"/>
                        <a:ea typeface="+mn-ea"/>
                        <a:cs typeface="+mn-cs"/>
                      </a:endParaRPr>
                    </a:p>
                    <a:p>
                      <a:pPr marL="0" indent="0">
                        <a:buFontTx/>
                        <a:buNone/>
                      </a:pPr>
                      <a:r>
                        <a:rPr lang="en-US" sz="1400" b="0" i="1" kern="1200" dirty="0">
                          <a:solidFill>
                            <a:schemeClr val="dk1"/>
                          </a:solidFill>
                          <a:effectLst/>
                          <a:latin typeface="+mn-lt"/>
                          <a:ea typeface="+mn-ea"/>
                          <a:cs typeface="+mn-cs"/>
                        </a:rPr>
                        <a:t>The risk can alternatively be divided into three groups, including:</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Known risk</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Functional risk</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Non-functional risk</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Technical risk</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Unknown risk: appear during testing:</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Not enough resources</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Delayed testing due to sudden defect appearing</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Unknowable risk: not anticipated and having critical impact:</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System down for more than 1 day</a:t>
                      </a:r>
                      <a:endParaRPr lang="en-ID" sz="1400" b="1" kern="1200" dirty="0">
                        <a:solidFill>
                          <a:schemeClr val="dk1"/>
                        </a:solidFill>
                        <a:effectLst/>
                        <a:latin typeface="+mn-lt"/>
                        <a:ea typeface="+mn-ea"/>
                        <a:cs typeface="+mn-cs"/>
                      </a:endParaRPr>
                    </a:p>
                    <a:p>
                      <a:r>
                        <a:rPr lang="en-US" sz="1400" b="0" i="1" kern="1200" dirty="0">
                          <a:solidFill>
                            <a:schemeClr val="dk1"/>
                          </a:solidFill>
                          <a:effectLst/>
                          <a:latin typeface="+mn-lt"/>
                          <a:ea typeface="+mn-ea"/>
                          <a:cs typeface="+mn-cs"/>
                        </a:rPr>
                        <a:t>- Natural calamities</a:t>
                      </a:r>
                      <a:endParaRPr lang="en-US" sz="1400" dirty="0">
                        <a:solidFill>
                          <a:schemeClr val="tx1"/>
                        </a:solidFill>
                        <a:latin typeface="+mn-lt"/>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Project managers can use the risk matrix to evaluate how likely a risk is to materialize and how much it would impact the project. Project managers can prioritize which hazards require the greatest attention by giving them a value on a scale. It's a strategy to guarantee that hazards are recognized and handled in a methodical and efficient manner.</a:t>
                      </a:r>
                      <a:endParaRPr lang="en-ID" sz="1400" b="0" kern="1200" dirty="0">
                        <a:solidFill>
                          <a:schemeClr val="dk1"/>
                        </a:solidFill>
                        <a:effectLst/>
                        <a:latin typeface="+mn-lt"/>
                        <a:ea typeface="+mn-ea"/>
                        <a:cs typeface="+mn-cs"/>
                      </a:endParaRPr>
                    </a:p>
                    <a:p>
                      <a:pPr algn="l"/>
                      <a:endParaRPr lang="en-US" sz="1600" dirty="0">
                        <a:solidFill>
                          <a:schemeClr val="tx1"/>
                        </a:solidFill>
                        <a:latin typeface="+mn-lt"/>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Developing a response strategy to manage risks comes next once risks have been identified and evaluated. The response plan can comprise either getting rid of the danger or lessening its effects to a manageable level. This is known as risk minimization, and it is an important aspect of risk management in software development.</a:t>
                      </a:r>
                      <a:endParaRPr lang="en-ID" sz="1600" b="0" kern="1200" dirty="0">
                        <a:solidFill>
                          <a:schemeClr val="dk1"/>
                        </a:solidFill>
                        <a:effectLst/>
                        <a:latin typeface="+mn-lt"/>
                        <a:ea typeface="+mn-ea"/>
                        <a:cs typeface="+mn-cs"/>
                      </a:endParaRPr>
                    </a:p>
                    <a:p>
                      <a:pPr algn="l"/>
                      <a:endParaRPr lang="en-US" sz="1600" dirty="0">
                        <a:solidFill>
                          <a:schemeClr val="tx1"/>
                        </a:solidFill>
                        <a:latin typeface="+mn-lt"/>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Monitoring and controlling risks entails keeping an eye out for those that may still exist and recognizing any new ones that may appear as the project progresses. The team can employ techniques including risk reassessment, auditing, trend analysis, and project status updates in meetings to monitor and control risk.</a:t>
                      </a:r>
                      <a:endParaRPr lang="en-ID" sz="1600" b="0" kern="1200" dirty="0">
                        <a:solidFill>
                          <a:schemeClr val="dk1"/>
                        </a:solidFill>
                        <a:effectLst/>
                        <a:latin typeface="+mn-lt"/>
                        <a:ea typeface="+mn-ea"/>
                        <a:cs typeface="+mn-cs"/>
                      </a:endParaRPr>
                    </a:p>
                    <a:p>
                      <a:pPr algn="l"/>
                      <a:endParaRPr lang="en-US" sz="1600" dirty="0">
                        <a:solidFill>
                          <a:schemeClr val="tx1"/>
                        </a:solidFill>
                        <a:latin typeface="+mn-lt"/>
                      </a:endParaRPr>
                    </a:p>
                  </a:txBody>
                  <a:tcPr/>
                </a:tc>
                <a:extLst>
                  <a:ext uri="{0D108BD9-81ED-4DB2-BD59-A6C34878D82A}">
                    <a16:rowId xmlns:a16="http://schemas.microsoft.com/office/drawing/2014/main" val="210523139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cs typeface="Arial" panose="020B0604020202020204" pitchFamily="34" charset="0"/>
              </a:rPr>
              <a:t>Types of risks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a:solidFill>
                <a:schemeClr val="tx1"/>
              </a:solidFill>
            </a:endParaRPr>
          </a:p>
          <a:p>
            <a:pPr>
              <a:spcBef>
                <a:spcPts val="600"/>
              </a:spcBef>
              <a:spcAft>
                <a:spcPts val="600"/>
              </a:spcAft>
              <a:defRPr/>
            </a:pPr>
            <a:endParaRPr lang="en-SG">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a:solidFill>
                <a:schemeClr val="tx1"/>
              </a:solidFill>
            </a:endParaRPr>
          </a:p>
          <a:p>
            <a:pPr marL="285750" indent="-285750">
              <a:buFont typeface="Wingdings" panose="05000000000000000000" pitchFamily="2" charset="2"/>
              <a:buChar char="q"/>
              <a:defRPr/>
            </a:pPr>
            <a:endParaRPr lang="en-SG">
              <a:solidFill>
                <a:schemeClr val="tx1"/>
              </a:solidFill>
            </a:endParaRPr>
          </a:p>
          <a:p>
            <a:pPr marL="742950" lvl="1" indent="-285750">
              <a:buFont typeface="Wingdings" panose="05000000000000000000" pitchFamily="2" charset="2"/>
              <a:buChar char="§"/>
              <a:defRPr/>
            </a:pPr>
            <a:endParaRPr lang="en-SG">
              <a:solidFill>
                <a:schemeClr val="tx1"/>
              </a:solidFill>
            </a:endParaRPr>
          </a:p>
          <a:p>
            <a:pPr marL="742950" lvl="1" indent="-285750">
              <a:buFont typeface="Wingdings" panose="05000000000000000000" pitchFamily="2" charset="2"/>
              <a:buChar char="§"/>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a:extLst>
              <a:ext uri="{FF2B5EF4-FFF2-40B4-BE49-F238E27FC236}">
                <a16:creationId xmlns:a16="http://schemas.microsoft.com/office/drawing/2014/main" id="{1D15B451-D962-4B05-99C5-C97FF7FDB429}"/>
              </a:ext>
            </a:extLst>
          </p:cNvPr>
          <p:cNvGraphicFramePr>
            <a:graphicFrameLocks noGrp="1"/>
          </p:cNvGraphicFramePr>
          <p:nvPr>
            <p:extLst>
              <p:ext uri="{D42A27DB-BD31-4B8C-83A1-F6EECF244321}">
                <p14:modId xmlns:p14="http://schemas.microsoft.com/office/powerpoint/2010/main" val="2688009716"/>
              </p:ext>
            </p:extLst>
          </p:nvPr>
        </p:nvGraphicFramePr>
        <p:xfrm>
          <a:off x="150060" y="1451328"/>
          <a:ext cx="4100028" cy="4824388"/>
        </p:xfrm>
        <a:graphic>
          <a:graphicData uri="http://schemas.openxmlformats.org/drawingml/2006/table">
            <a:tbl>
              <a:tblPr bandRow="1">
                <a:tableStyleId>{5C22544A-7EE6-4342-B048-85BDC9FD1C3A}</a:tableStyleId>
              </a:tblPr>
              <a:tblGrid>
                <a:gridCol w="1066518">
                  <a:extLst>
                    <a:ext uri="{9D8B030D-6E8A-4147-A177-3AD203B41FA5}">
                      <a16:colId xmlns:a16="http://schemas.microsoft.com/office/drawing/2014/main" val="598185324"/>
                    </a:ext>
                  </a:extLst>
                </a:gridCol>
                <a:gridCol w="1111222">
                  <a:extLst>
                    <a:ext uri="{9D8B030D-6E8A-4147-A177-3AD203B41FA5}">
                      <a16:colId xmlns:a16="http://schemas.microsoft.com/office/drawing/2014/main" val="362023632"/>
                    </a:ext>
                  </a:extLst>
                </a:gridCol>
                <a:gridCol w="983496">
                  <a:extLst>
                    <a:ext uri="{9D8B030D-6E8A-4147-A177-3AD203B41FA5}">
                      <a16:colId xmlns:a16="http://schemas.microsoft.com/office/drawing/2014/main" val="24550398"/>
                    </a:ext>
                  </a:extLst>
                </a:gridCol>
                <a:gridCol w="938792">
                  <a:extLst>
                    <a:ext uri="{9D8B030D-6E8A-4147-A177-3AD203B41FA5}">
                      <a16:colId xmlns:a16="http://schemas.microsoft.com/office/drawing/2014/main" val="1955828905"/>
                    </a:ext>
                  </a:extLst>
                </a:gridCol>
              </a:tblGrid>
              <a:tr h="167354">
                <a:tc>
                  <a:txBody>
                    <a:bodyPr/>
                    <a:lstStyle/>
                    <a:p>
                      <a:pPr algn="just">
                        <a:lnSpc>
                          <a:spcPct val="150000"/>
                        </a:lnSpc>
                        <a:spcAft>
                          <a:spcPts val="800"/>
                        </a:spcAft>
                      </a:pPr>
                      <a:r>
                        <a:rPr lang="en-US" sz="700">
                          <a:effectLst/>
                        </a:rPr>
                        <a:t>Type of risk</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Risk identification</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Risk description</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Impact</a:t>
                      </a:r>
                      <a:endParaRPr lang="id-ID" sz="70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1271430437"/>
                  </a:ext>
                </a:extLst>
              </a:tr>
              <a:tr h="917515">
                <a:tc>
                  <a:txBody>
                    <a:bodyPr/>
                    <a:lstStyle/>
                    <a:p>
                      <a:pPr algn="just">
                        <a:lnSpc>
                          <a:spcPct val="150000"/>
                        </a:lnSpc>
                        <a:spcAft>
                          <a:spcPts val="800"/>
                        </a:spcAft>
                      </a:pPr>
                      <a:r>
                        <a:rPr lang="en-US" sz="700">
                          <a:effectLst/>
                        </a:rPr>
                        <a:t>Functional</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Login risk</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 is not able to login</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Users won't be able to enjoy all of the functions offered by the website if they are unable to log in.</a:t>
                      </a:r>
                      <a:endParaRPr lang="id-ID" sz="70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3968180093"/>
                  </a:ext>
                </a:extLst>
              </a:tr>
              <a:tr h="1105055">
                <a:tc>
                  <a:txBody>
                    <a:bodyPr/>
                    <a:lstStyle/>
                    <a:p>
                      <a:pPr algn="just">
                        <a:lnSpc>
                          <a:spcPct val="150000"/>
                        </a:lnSpc>
                        <a:spcAft>
                          <a:spcPts val="800"/>
                        </a:spcAft>
                      </a:pPr>
                      <a:r>
                        <a:rPr lang="en-US" sz="700">
                          <a:effectLst/>
                        </a:rPr>
                        <a:t> </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Searching risk</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 is not able to seach a car</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The user must search manually to find a specific car because it is difficult to do so through the portal.</a:t>
                      </a:r>
                      <a:endParaRPr lang="id-ID" sz="70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2450520651"/>
                  </a:ext>
                </a:extLst>
              </a:tr>
              <a:tr h="542435">
                <a:tc>
                  <a:txBody>
                    <a:bodyPr/>
                    <a:lstStyle/>
                    <a:p>
                      <a:pPr algn="just">
                        <a:lnSpc>
                          <a:spcPct val="150000"/>
                        </a:lnSpc>
                        <a:spcAft>
                          <a:spcPts val="800"/>
                        </a:spcAft>
                      </a:pPr>
                      <a:r>
                        <a:rPr lang="en-US" sz="700">
                          <a:effectLst/>
                        </a:rPr>
                        <a:t> </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Posting a car risk</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 is not able to post his car</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The user cannot use the site to post a car for sale.</a:t>
                      </a:r>
                      <a:endParaRPr lang="id-ID" sz="70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3067770108"/>
                  </a:ext>
                </a:extLst>
              </a:tr>
              <a:tr h="917515">
                <a:tc>
                  <a:txBody>
                    <a:bodyPr/>
                    <a:lstStyle/>
                    <a:p>
                      <a:pPr algn="just">
                        <a:lnSpc>
                          <a:spcPct val="150000"/>
                        </a:lnSpc>
                        <a:spcAft>
                          <a:spcPts val="800"/>
                        </a:spcAft>
                      </a:pPr>
                      <a:r>
                        <a:rPr lang="en-US" sz="700">
                          <a:effectLst/>
                        </a:rPr>
                        <a:t> </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Viewing car detail risk</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 is not able to view selected car details</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User cannot place a bid, make a reservation, or view the details for a certain automobile.  </a:t>
                      </a:r>
                      <a:endParaRPr lang="id-ID" sz="70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2724147340"/>
                  </a:ext>
                </a:extLst>
              </a:tr>
              <a:tr h="1174514">
                <a:tc>
                  <a:txBody>
                    <a:bodyPr/>
                    <a:lstStyle/>
                    <a:p>
                      <a:pPr algn="just">
                        <a:lnSpc>
                          <a:spcPct val="150000"/>
                        </a:lnSpc>
                        <a:spcAft>
                          <a:spcPts val="800"/>
                        </a:spcAft>
                      </a:pPr>
                      <a:r>
                        <a:rPr lang="en-US" sz="700">
                          <a:effectLst/>
                        </a:rPr>
                        <a:t> </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Data is not saved, deleted, or updated in the database</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a:effectLst/>
                        </a:rPr>
                        <a:t>No rows affected during the operation</a:t>
                      </a:r>
                      <a:endParaRPr lang="id-ID" sz="700">
                        <a:effectLst/>
                        <a:latin typeface="Calibri" panose="020F0502020204030204" pitchFamily="34" charset="0"/>
                        <a:ea typeface="Calibri" panose="020F0502020204030204" pitchFamily="34" charset="0"/>
                      </a:endParaRPr>
                    </a:p>
                  </a:txBody>
                  <a:tcPr marL="42288" marR="42288" marT="0" marB="0"/>
                </a:tc>
                <a:tc>
                  <a:txBody>
                    <a:bodyPr/>
                    <a:lstStyle/>
                    <a:p>
                      <a:pPr algn="just">
                        <a:lnSpc>
                          <a:spcPct val="150000"/>
                        </a:lnSpc>
                        <a:spcAft>
                          <a:spcPts val="800"/>
                        </a:spcAft>
                      </a:pPr>
                      <a:r>
                        <a:rPr lang="en-US" sz="700" dirty="0">
                          <a:effectLst/>
                        </a:rPr>
                        <a:t>The application won't function properly in its entirety or with some features.</a:t>
                      </a:r>
                      <a:endParaRPr lang="id-ID" sz="700" dirty="0">
                        <a:effectLst/>
                      </a:endParaRPr>
                    </a:p>
                    <a:p>
                      <a:pPr algn="just">
                        <a:lnSpc>
                          <a:spcPct val="150000"/>
                        </a:lnSpc>
                        <a:spcAft>
                          <a:spcPts val="800"/>
                        </a:spcAft>
                      </a:pPr>
                      <a:r>
                        <a:rPr lang="en-US" sz="700" dirty="0">
                          <a:effectLst/>
                        </a:rPr>
                        <a:t> </a:t>
                      </a:r>
                      <a:endParaRPr lang="id-ID" sz="700" dirty="0">
                        <a:effectLst/>
                        <a:latin typeface="Calibri" panose="020F0502020204030204" pitchFamily="34" charset="0"/>
                        <a:ea typeface="Calibri" panose="020F0502020204030204" pitchFamily="34" charset="0"/>
                      </a:endParaRPr>
                    </a:p>
                  </a:txBody>
                  <a:tcPr marL="42288" marR="42288" marT="0" marB="0"/>
                </a:tc>
                <a:extLst>
                  <a:ext uri="{0D108BD9-81ED-4DB2-BD59-A6C34878D82A}">
                    <a16:rowId xmlns:a16="http://schemas.microsoft.com/office/drawing/2014/main" val="3181088783"/>
                  </a:ext>
                </a:extLst>
              </a:tr>
            </a:tbl>
          </a:graphicData>
        </a:graphic>
      </p:graphicFrame>
      <p:graphicFrame>
        <p:nvGraphicFramePr>
          <p:cNvPr id="7" name="Table 6">
            <a:extLst>
              <a:ext uri="{FF2B5EF4-FFF2-40B4-BE49-F238E27FC236}">
                <a16:creationId xmlns:a16="http://schemas.microsoft.com/office/drawing/2014/main" id="{2741A06E-5197-462B-A0C0-4507798E285F}"/>
              </a:ext>
            </a:extLst>
          </p:cNvPr>
          <p:cNvGraphicFramePr>
            <a:graphicFrameLocks noGrp="1"/>
          </p:cNvGraphicFramePr>
          <p:nvPr>
            <p:extLst>
              <p:ext uri="{D42A27DB-BD31-4B8C-83A1-F6EECF244321}">
                <p14:modId xmlns:p14="http://schemas.microsoft.com/office/powerpoint/2010/main" val="476303970"/>
              </p:ext>
            </p:extLst>
          </p:nvPr>
        </p:nvGraphicFramePr>
        <p:xfrm>
          <a:off x="4313024" y="1470576"/>
          <a:ext cx="3787368" cy="4824387"/>
        </p:xfrm>
        <a:graphic>
          <a:graphicData uri="http://schemas.openxmlformats.org/drawingml/2006/table">
            <a:tbl>
              <a:tblPr bandRow="1">
                <a:tableStyleId>{5C22544A-7EE6-4342-B048-85BDC9FD1C3A}</a:tableStyleId>
              </a:tblPr>
              <a:tblGrid>
                <a:gridCol w="985188">
                  <a:extLst>
                    <a:ext uri="{9D8B030D-6E8A-4147-A177-3AD203B41FA5}">
                      <a16:colId xmlns:a16="http://schemas.microsoft.com/office/drawing/2014/main" val="3596173165"/>
                    </a:ext>
                  </a:extLst>
                </a:gridCol>
                <a:gridCol w="1026483">
                  <a:extLst>
                    <a:ext uri="{9D8B030D-6E8A-4147-A177-3AD203B41FA5}">
                      <a16:colId xmlns:a16="http://schemas.microsoft.com/office/drawing/2014/main" val="890285280"/>
                    </a:ext>
                  </a:extLst>
                </a:gridCol>
                <a:gridCol w="908496">
                  <a:extLst>
                    <a:ext uri="{9D8B030D-6E8A-4147-A177-3AD203B41FA5}">
                      <a16:colId xmlns:a16="http://schemas.microsoft.com/office/drawing/2014/main" val="425643307"/>
                    </a:ext>
                  </a:extLst>
                </a:gridCol>
                <a:gridCol w="867201">
                  <a:extLst>
                    <a:ext uri="{9D8B030D-6E8A-4147-A177-3AD203B41FA5}">
                      <a16:colId xmlns:a16="http://schemas.microsoft.com/office/drawing/2014/main" val="1349651066"/>
                    </a:ext>
                  </a:extLst>
                </a:gridCol>
              </a:tblGrid>
              <a:tr h="1214377">
                <a:tc>
                  <a:txBody>
                    <a:bodyPr/>
                    <a:lstStyle/>
                    <a:p>
                      <a:pPr algn="just">
                        <a:lnSpc>
                          <a:spcPct val="150000"/>
                        </a:lnSpc>
                        <a:spcAft>
                          <a:spcPts val="800"/>
                        </a:spcAft>
                      </a:pPr>
                      <a:r>
                        <a:rPr lang="en-US" sz="600" dirty="0">
                          <a:effectLst/>
                        </a:rPr>
                        <a:t>Non-Functional Risk</a:t>
                      </a:r>
                      <a:r>
                        <a:rPr lang="id-ID" sz="600" dirty="0">
                          <a:effectLst/>
                        </a:rPr>
                        <a:t> </a:t>
                      </a:r>
                      <a:endParaRPr lang="id-ID" sz="600" dirty="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dirty="0">
                          <a:effectLst/>
                        </a:rPr>
                        <a:t>Performance</a:t>
                      </a:r>
                      <a:endParaRPr lang="id-ID" sz="600" dirty="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Home page is not loading in expected time</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The user would eventually choose another website that better suits their demands after losing interest and patience in the first one.</a:t>
                      </a:r>
                      <a:endParaRPr lang="id-ID" sz="60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3475579761"/>
                  </a:ext>
                </a:extLst>
              </a:tr>
              <a:tr h="598908">
                <a:tc>
                  <a:txBody>
                    <a:bodyPr/>
                    <a:lstStyle/>
                    <a:p>
                      <a:pPr algn="just">
                        <a:lnSpc>
                          <a:spcPct val="150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Compatibility</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Home page has different look and feel into different browsers</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User will lose interest due to the difference of user interface</a:t>
                      </a:r>
                      <a:endParaRPr lang="id-ID" sz="60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3730765949"/>
                  </a:ext>
                </a:extLst>
              </a:tr>
              <a:tr h="445041">
                <a:tc>
                  <a:txBody>
                    <a:bodyPr/>
                    <a:lstStyle/>
                    <a:p>
                      <a:pPr algn="just">
                        <a:lnSpc>
                          <a:spcPct val="150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Maintainability</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Bef>
                          <a:spcPts val="400"/>
                        </a:spcBef>
                        <a:spcAft>
                          <a:spcPts val="800"/>
                        </a:spcAft>
                      </a:pPr>
                      <a:r>
                        <a:rPr lang="en-US" sz="600">
                          <a:effectLst/>
                        </a:rPr>
                        <a:t>Used car portal cannot be modified or make changes</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User will judge the portal as not up to date </a:t>
                      </a:r>
                      <a:endParaRPr lang="id-ID" sz="60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4215160067"/>
                  </a:ext>
                </a:extLst>
              </a:tr>
              <a:tr h="1214377">
                <a:tc>
                  <a:txBody>
                    <a:bodyPr/>
                    <a:lstStyle/>
                    <a:p>
                      <a:pPr algn="just">
                        <a:lnSpc>
                          <a:spcPct val="150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Usability</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The portal is not easy to navigate and does not have clear label or instructions to use</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users may find it difficult to learn and use the software, leading to frustration and potential abandonment of the product.</a:t>
                      </a:r>
                      <a:endParaRPr lang="id-ID" sz="60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1041392504"/>
                  </a:ext>
                </a:extLst>
              </a:tr>
              <a:tr h="598908">
                <a:tc>
                  <a:txBody>
                    <a:bodyPr/>
                    <a:lstStyle/>
                    <a:p>
                      <a:pPr algn="just">
                        <a:lnSpc>
                          <a:spcPct val="150000"/>
                        </a:lnSpc>
                        <a:spcAft>
                          <a:spcPts val="800"/>
                        </a:spcAft>
                      </a:pPr>
                      <a:r>
                        <a:rPr lang="en-US" sz="600">
                          <a:effectLst/>
                        </a:rPr>
                        <a:t>Technical Risk</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Security</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Bef>
                          <a:spcPts val="400"/>
                        </a:spcBef>
                        <a:spcAft>
                          <a:spcPts val="800"/>
                        </a:spcAft>
                      </a:pPr>
                      <a:r>
                        <a:rPr lang="en-US" sz="600">
                          <a:effectLst/>
                        </a:rPr>
                        <a:t>The user is not authenticated correctly after logging in</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User will not be able to log in to the portal and reach the home page</a:t>
                      </a:r>
                      <a:endParaRPr lang="id-ID" sz="60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2220204418"/>
                  </a:ext>
                </a:extLst>
              </a:tr>
              <a:tr h="752776">
                <a:tc>
                  <a:txBody>
                    <a:bodyPr/>
                    <a:lstStyle/>
                    <a:p>
                      <a:pPr algn="just">
                        <a:lnSpc>
                          <a:spcPct val="150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a:effectLst/>
                        </a:rPr>
                        <a:t> </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Bef>
                          <a:spcPts val="400"/>
                        </a:spcBef>
                        <a:spcAft>
                          <a:spcPts val="800"/>
                        </a:spcAft>
                      </a:pPr>
                      <a:r>
                        <a:rPr lang="en-US" sz="600">
                          <a:effectLst/>
                        </a:rPr>
                        <a:t>Navigation is not properly authorized based on the user's login role assigned</a:t>
                      </a:r>
                      <a:endParaRPr lang="id-ID" sz="600">
                        <a:effectLst/>
                        <a:latin typeface="Calibri" panose="020F0502020204030204" pitchFamily="34" charset="0"/>
                        <a:ea typeface="Calibri" panose="020F0502020204030204" pitchFamily="34" charset="0"/>
                      </a:endParaRPr>
                    </a:p>
                  </a:txBody>
                  <a:tcPr marL="34695" marR="34695" marT="0" marB="0"/>
                </a:tc>
                <a:tc>
                  <a:txBody>
                    <a:bodyPr/>
                    <a:lstStyle/>
                    <a:p>
                      <a:pPr algn="just">
                        <a:lnSpc>
                          <a:spcPct val="150000"/>
                        </a:lnSpc>
                        <a:spcAft>
                          <a:spcPts val="800"/>
                        </a:spcAft>
                      </a:pPr>
                      <a:r>
                        <a:rPr lang="en-US" sz="600" dirty="0">
                          <a:effectLst/>
                        </a:rPr>
                        <a:t>The user will have unauthorized access to sensitive information or functionality</a:t>
                      </a:r>
                      <a:endParaRPr lang="id-ID" sz="600" dirty="0">
                        <a:effectLst/>
                        <a:latin typeface="Calibri" panose="020F0502020204030204" pitchFamily="34" charset="0"/>
                        <a:ea typeface="Calibri" panose="020F0502020204030204" pitchFamily="34" charset="0"/>
                      </a:endParaRPr>
                    </a:p>
                  </a:txBody>
                  <a:tcPr marL="34695" marR="34695" marT="0" marB="0"/>
                </a:tc>
                <a:extLst>
                  <a:ext uri="{0D108BD9-81ED-4DB2-BD59-A6C34878D82A}">
                    <a16:rowId xmlns:a16="http://schemas.microsoft.com/office/drawing/2014/main" val="3748175958"/>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3" ma:contentTypeDescription="Create a new document." ma:contentTypeScope="" ma:versionID="bde7b20f9a0781bc161b174d17587a3b">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4d5efd487035f9b59f41f3f5a2a10ba"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D1BEA1-E5A9-49BA-A1DF-966B0184533C}">
  <ds:schemaRefs>
    <ds:schemaRef ds:uri="http://schemas.microsoft.com/sharepoint/v3/contenttype/forms"/>
  </ds:schemaRefs>
</ds:datastoreItem>
</file>

<file path=customXml/itemProps2.xml><?xml version="1.0" encoding="utf-8"?>
<ds:datastoreItem xmlns:ds="http://schemas.openxmlformats.org/officeDocument/2006/customXml" ds:itemID="{EAF3EE97-662C-45BD-AEBD-57BE7DC9224B}">
  <ds:schemaRefs>
    <ds:schemaRef ds:uri="http://purl.org/dc/terms/"/>
    <ds:schemaRef ds:uri="http://purl.org/dc/dcmitype/"/>
    <ds:schemaRef ds:uri="http://schemas.microsoft.com/office/2006/documentManagement/types"/>
    <ds:schemaRef ds:uri="http://schemas.openxmlformats.org/package/2006/metadata/core-properties"/>
    <ds:schemaRef ds:uri="9590665a-f40a-4e2a-9bd7-359eb34129ed"/>
    <ds:schemaRef ds:uri="0deb1476-bece-4e13-bf35-82df09f35d79"/>
    <ds:schemaRef ds:uri="http://purl.org/dc/elements/1.1/"/>
    <ds:schemaRef ds:uri="http://schemas.microsoft.com/office/infopath/2007/PartnerControls"/>
    <ds:schemaRef ds:uri="http://schemas.microsoft.com/office/2006/metadata/properties"/>
    <ds:schemaRef ds:uri="http://www.w3.org/XML/1998/namespace"/>
    <ds:schemaRef ds:uri="c0babb3f-4b83-4bd4-b00e-4acf958a406a"/>
    <ds:schemaRef ds:uri="d118d1a0-f5a0-4e12-83ce-6c8453885330"/>
  </ds:schemaRefs>
</ds:datastoreItem>
</file>

<file path=customXml/itemProps3.xml><?xml version="1.0" encoding="utf-8"?>
<ds:datastoreItem xmlns:ds="http://schemas.openxmlformats.org/officeDocument/2006/customXml" ds:itemID="{EED86E39-5222-431C-A4EA-6ED95CF43F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45632</TotalTime>
  <Words>2878</Words>
  <Application>Microsoft Office PowerPoint</Application>
  <PresentationFormat>On-screen Show (4:3)</PresentationFormat>
  <Paragraphs>718</Paragraphs>
  <Slides>31</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Arial</vt:lpstr>
      <vt:lpstr>Calibri</vt:lpstr>
      <vt:lpstr>Cambria</vt:lpstr>
      <vt:lpstr>Wingdings</vt:lpstr>
      <vt:lpstr>Office Theme</vt:lpstr>
      <vt:lpstr>1_Office Theme</vt:lpstr>
      <vt:lpstr>2_Office Theme</vt:lpstr>
      <vt:lpstr>Design, Develop, Implement, Test &amp; Document Used Car Sales Portal Website</vt:lpstr>
      <vt:lpstr>Contents</vt:lpstr>
      <vt:lpstr>Contents</vt:lpstr>
      <vt:lpstr>PowerPoint Presentation</vt:lpstr>
      <vt:lpstr>2. Business Process</vt:lpstr>
      <vt:lpstr>2. Business Process</vt:lpstr>
      <vt:lpstr>PowerPoint Presentation</vt:lpstr>
      <vt:lpstr>PowerPoint Presentation</vt:lpstr>
      <vt:lpstr>PowerPoint Presentation</vt:lpstr>
      <vt:lpstr>PowerPoint Presentation</vt:lpstr>
      <vt:lpstr>6. Risk Based Testing Strategies</vt:lpstr>
      <vt:lpstr>6. Risk Based Testing Strategies</vt:lpstr>
      <vt:lpstr>PowerPoint Presentation</vt:lpstr>
      <vt:lpstr>PowerPoint Presentation</vt:lpstr>
      <vt:lpstr>8. Security Testing</vt:lpstr>
      <vt:lpstr>9. Test plans and Test cases</vt:lpstr>
      <vt:lpstr>PowerPoint Presentation</vt:lpstr>
      <vt:lpstr>PowerPoint Presentation</vt:lpstr>
      <vt:lpstr>PowerPoint Presentation</vt:lpstr>
      <vt:lpstr>PowerPoint Presentation</vt:lpstr>
      <vt:lpstr>PowerPoint Presentation</vt:lpstr>
      <vt:lpstr>PowerPoint Presentation</vt:lpstr>
      <vt:lpstr>10. Modifaciton of fail test cases</vt:lpstr>
      <vt:lpstr>11.Modification of fail test cases</vt:lpstr>
      <vt:lpstr>11.Modification of fail test cases</vt:lpstr>
      <vt:lpstr>13. Project 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DELL-STTB</cp:lastModifiedBy>
  <cp:revision>1736</cp:revision>
  <cp:lastPrinted>2015-07-27T02:04:21Z</cp:lastPrinted>
  <dcterms:created xsi:type="dcterms:W3CDTF">2012-01-26T10:45:43Z</dcterms:created>
  <dcterms:modified xsi:type="dcterms:W3CDTF">2023-07-10T13:33:53Z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0x010100FA64D07D6B073C48B0E31CF5FE851CF3</vt:lpwstr>
  </property>
  <property fmtid="{D5CDD505-2E9C-101B-9397-08002B2CF9AE}" pid="3" name="MediaServiceImageTags">
    <vt:lpwstr/>
  </property>
</Properties>
</file>