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3"/>
  </p:notesMasterIdLst>
  <p:handoutMasterIdLst>
    <p:handoutMasterId r:id="rId24"/>
  </p:handoutMasterIdLst>
  <p:sldIdLst>
    <p:sldId id="338" r:id="rId7"/>
    <p:sldId id="372" r:id="rId8"/>
    <p:sldId id="494" r:id="rId9"/>
    <p:sldId id="534" r:id="rId10"/>
    <p:sldId id="542" r:id="rId11"/>
    <p:sldId id="537" r:id="rId12"/>
    <p:sldId id="536" r:id="rId13"/>
    <p:sldId id="538" r:id="rId14"/>
    <p:sldId id="540" r:id="rId15"/>
    <p:sldId id="543" r:id="rId16"/>
    <p:sldId id="505" r:id="rId17"/>
    <p:sldId id="496" r:id="rId18"/>
    <p:sldId id="501" r:id="rId19"/>
    <p:sldId id="513" r:id="rId20"/>
    <p:sldId id="502" r:id="rId21"/>
    <p:sldId id="504" r:id="rId22"/>
  </p:sldIdLst>
  <p:sldSz cx="9144000" cy="6858000" type="screen4x3"/>
  <p:notesSz cx="9939338" cy="6807200"/>
  <p:custDataLst>
    <p:tags r:id="rId25"/>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65" autoAdjust="0"/>
    <p:restoredTop sz="94699"/>
  </p:normalViewPr>
  <p:slideViewPr>
    <p:cSldViewPr snapToObjects="1" showGuides="1">
      <p:cViewPr varScale="1">
        <p:scale>
          <a:sx n="69" d="100"/>
          <a:sy n="69" d="100"/>
        </p:scale>
        <p:origin x="1044" y="40"/>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9/7/2023</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9/7/2023</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11</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12</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13</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15</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16</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a:t>
            </a:r>
            <a:r>
              <a:rPr lang="id-ID" altLang="en-US" sz="1400" b="1" dirty="0">
                <a:latin typeface="+mn-lt"/>
              </a:rPr>
              <a:t>13-07-2023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End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r>
              <a:rPr lang="en-US" altLang="en-US" sz="1400" b="1" dirty="0">
                <a:latin typeface="+mn-lt"/>
              </a:rPr>
              <a:t>Submission Date	:</a:t>
            </a:r>
            <a:r>
              <a:rPr lang="id-ID" altLang="en-US" sz="1400" b="1" dirty="0">
                <a:latin typeface="+mn-lt"/>
              </a:rPr>
              <a:t> 24-07-2023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Application Implementation (Agile Project Management)</a:t>
            </a:r>
          </a:p>
          <a:p>
            <a:pPr>
              <a:lnSpc>
                <a:spcPts val="1800"/>
              </a:lnSpc>
              <a:spcBef>
                <a:spcPts val="200"/>
              </a:spcBef>
              <a:spcAft>
                <a:spcPts val="200"/>
              </a:spcAft>
              <a:defRPr/>
            </a:pPr>
            <a:r>
              <a:rPr lang="en-US" altLang="en-US" sz="1400" b="1" dirty="0">
                <a:latin typeface="+mn-lt"/>
              </a:rPr>
              <a:t>Course: </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id-ID" altLang="en-US" sz="1400" b="1" dirty="0">
                <a:latin typeface="+mn-lt"/>
              </a:rPr>
              <a:t> </a:t>
            </a:r>
            <a:r>
              <a:rPr lang="en-US" altLang="en-US" sz="1400" b="1" dirty="0">
                <a:latin typeface="+mn-lt"/>
              </a:rPr>
              <a:t>Muhammad Kemal	</a:t>
            </a:r>
          </a:p>
          <a:p>
            <a:pPr>
              <a:lnSpc>
                <a:spcPts val="1800"/>
              </a:lnSpc>
              <a:spcBef>
                <a:spcPts val="200"/>
              </a:spcBef>
              <a:spcAft>
                <a:spcPts val="200"/>
              </a:spcAft>
              <a:defRPr/>
            </a:pPr>
            <a:r>
              <a:rPr lang="en-US" altLang="en-US" sz="1400" b="1" dirty="0">
                <a:latin typeface="+mn-lt"/>
              </a:rPr>
              <a:t>Enrollment ID	:</a:t>
            </a:r>
            <a:r>
              <a:rPr lang="id-ID" altLang="en-US" sz="1400" b="1" dirty="0">
                <a:latin typeface="+mn-lt"/>
              </a:rPr>
              <a:t> BDSE0922-0</a:t>
            </a:r>
            <a:r>
              <a:rPr lang="en-US" altLang="en-US" sz="1400" b="1" dirty="0">
                <a:latin typeface="+mn-lt"/>
              </a:rPr>
              <a:t>84</a:t>
            </a:r>
          </a:p>
          <a:p>
            <a:pPr>
              <a:lnSpc>
                <a:spcPts val="1800"/>
              </a:lnSpc>
              <a:spcBef>
                <a:spcPts val="200"/>
              </a:spcBef>
              <a:spcAft>
                <a:spcPts val="200"/>
              </a:spcAft>
              <a:defRPr/>
            </a:pPr>
            <a:r>
              <a:rPr lang="en-US" altLang="en-US" sz="1400" b="1" dirty="0">
                <a:latin typeface="+mn-lt"/>
              </a:rPr>
              <a:t>Presentation Date	:</a:t>
            </a:r>
            <a:r>
              <a:rPr lang="id-ID" altLang="en-US" sz="1400" b="1" dirty="0">
                <a:latin typeface="+mn-lt"/>
              </a:rPr>
              <a:t> 26-07-2023</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6EBC0-4E3F-439F-821D-4896AFFC6B3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04367975-D2A2-4107-BCD8-277105C03BC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UAT Testing</a:t>
            </a:r>
            <a:endParaRPr lang="en-US" dirty="0">
              <a:solidFill>
                <a:schemeClr val="tx1"/>
              </a:solidFill>
            </a:endParaRPr>
          </a:p>
          <a:p>
            <a:pPr marL="285750" indent="-285750">
              <a:spcBef>
                <a:spcPts val="600"/>
              </a:spcBef>
              <a:spcAft>
                <a:spcPts val="600"/>
              </a:spcAft>
              <a:buFont typeface="Wingdings" panose="05000000000000000000" pitchFamily="2" charset="2"/>
              <a:buChar char="q"/>
              <a:defRPr/>
            </a:pPr>
            <a:r>
              <a:rPr lang="en-US" sz="1400" dirty="0">
                <a:solidFill>
                  <a:schemeClr val="tx1"/>
                </a:solidFill>
              </a:rPr>
              <a:t>Forgot password</a:t>
            </a:r>
          </a:p>
          <a:p>
            <a:pPr>
              <a:spcBef>
                <a:spcPts val="600"/>
              </a:spcBef>
              <a:spcAft>
                <a:spcPts val="600"/>
              </a:spcAft>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E9EE845C-E535-467E-9580-7325A3795CDE}"/>
              </a:ext>
            </a:extLst>
          </p:cNvPr>
          <p:cNvPicPr>
            <a:picLocks noChangeAspect="1"/>
          </p:cNvPicPr>
          <p:nvPr/>
        </p:nvPicPr>
        <p:blipFill>
          <a:blip r:embed="rId2"/>
          <a:stretch>
            <a:fillRect/>
          </a:stretch>
        </p:blipFill>
        <p:spPr>
          <a:xfrm>
            <a:off x="552243" y="2098492"/>
            <a:ext cx="8039513" cy="35625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799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Testing Tools</a:t>
            </a: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7018EF1-D6AB-4C29-8730-BCF26DFA35CB}"/>
              </a:ext>
            </a:extLst>
          </p:cNvPr>
          <p:cNvPicPr>
            <a:picLocks noChangeAspect="1"/>
          </p:cNvPicPr>
          <p:nvPr/>
        </p:nvPicPr>
        <p:blipFill>
          <a:blip r:embed="rId3"/>
          <a:stretch>
            <a:fillRect/>
          </a:stretch>
        </p:blipFill>
        <p:spPr>
          <a:xfrm>
            <a:off x="1018752" y="1959979"/>
            <a:ext cx="1600199" cy="134070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42019E6-0A02-4C87-A794-760AC70B0229}"/>
              </a:ext>
            </a:extLst>
          </p:cNvPr>
          <p:cNvPicPr>
            <a:picLocks noChangeAspect="1"/>
          </p:cNvPicPr>
          <p:nvPr/>
        </p:nvPicPr>
        <p:blipFill>
          <a:blip r:embed="rId4"/>
          <a:stretch>
            <a:fillRect/>
          </a:stretch>
        </p:blipFill>
        <p:spPr>
          <a:xfrm>
            <a:off x="2450465" y="2347640"/>
            <a:ext cx="1419225" cy="138647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F4C980C7-7888-4263-9A8F-5E31F1501FAD}"/>
              </a:ext>
            </a:extLst>
          </p:cNvPr>
          <p:cNvPicPr>
            <a:picLocks noChangeAspect="1"/>
          </p:cNvPicPr>
          <p:nvPr/>
        </p:nvPicPr>
        <p:blipFill>
          <a:blip r:embed="rId5"/>
          <a:stretch>
            <a:fillRect/>
          </a:stretch>
        </p:blipFill>
        <p:spPr>
          <a:xfrm>
            <a:off x="5078734" y="3969544"/>
            <a:ext cx="1419225" cy="116205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69D2005-D144-4CA1-88F3-0980A104A193}"/>
              </a:ext>
            </a:extLst>
          </p:cNvPr>
          <p:cNvPicPr>
            <a:picLocks noChangeAspect="1"/>
          </p:cNvPicPr>
          <p:nvPr/>
        </p:nvPicPr>
        <p:blipFill>
          <a:blip r:embed="rId6"/>
          <a:stretch>
            <a:fillRect/>
          </a:stretch>
        </p:blipFill>
        <p:spPr>
          <a:xfrm>
            <a:off x="3674112" y="3211561"/>
            <a:ext cx="1600200" cy="1152525"/>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076A676B-E821-4705-A795-F3789B17145B}"/>
              </a:ext>
            </a:extLst>
          </p:cNvPr>
          <p:cNvPicPr>
            <a:picLocks noChangeAspect="1"/>
          </p:cNvPicPr>
          <p:nvPr/>
        </p:nvPicPr>
        <p:blipFill>
          <a:blip r:embed="rId7"/>
          <a:stretch>
            <a:fillRect/>
          </a:stretch>
        </p:blipFill>
        <p:spPr>
          <a:xfrm>
            <a:off x="6300192" y="4860649"/>
            <a:ext cx="2143301" cy="10816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nvGraphicFramePr>
        <p:xfrm>
          <a:off x="179388" y="1196975"/>
          <a:ext cx="8785225" cy="5400672"/>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34925" y="1179463"/>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E39075C2-F6FA-4B3B-84CB-9535FD6D7B2C}"/>
              </a:ext>
            </a:extLst>
          </p:cNvPr>
          <p:cNvPicPr>
            <a:picLocks noChangeAspect="1"/>
          </p:cNvPicPr>
          <p:nvPr/>
        </p:nvPicPr>
        <p:blipFill>
          <a:blip r:embed="rId3"/>
          <a:stretch>
            <a:fillRect/>
          </a:stretch>
        </p:blipFill>
        <p:spPr>
          <a:xfrm>
            <a:off x="287337" y="1876425"/>
            <a:ext cx="8389120" cy="284880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GB" dirty="0">
                <a:solidFill>
                  <a:schemeClr val="tx1"/>
                </a:solidFill>
              </a:rPr>
              <a:t>Update a waterfall model specifically and in accordance with the plan</a:t>
            </a:r>
          </a:p>
          <a:p>
            <a:pPr marL="742950" lvl="1" indent="-285750">
              <a:buFont typeface="Wingdings" panose="05000000000000000000" pitchFamily="2" charset="2"/>
              <a:buChar char="§"/>
              <a:defRPr/>
            </a:pPr>
            <a:r>
              <a:rPr lang="en-SG" dirty="0">
                <a:solidFill>
                  <a:schemeClr val="tx1"/>
                </a:solidFill>
              </a:rPr>
              <a:t>Try use other SDLC Model and compare with Waterfall model</a:t>
            </a: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400" b="1" dirty="0">
                <a:solidFill>
                  <a:schemeClr val="tx1"/>
                </a:solidFill>
                <a:latin typeface="Cambria" panose="02040503050406030204" pitchFamily="18" charset="0"/>
                <a:ea typeface="Cambria" panose="02040503050406030204" pitchFamily="18" charset="0"/>
              </a:rPr>
              <a:t>List types of Testing</a:t>
            </a:r>
          </a:p>
          <a:p>
            <a:pPr lvl="1">
              <a:spcBef>
                <a:spcPts val="600"/>
              </a:spcBef>
              <a:spcAft>
                <a:spcPts val="600"/>
              </a:spcAft>
              <a:defRPr/>
            </a:pPr>
            <a:r>
              <a:rPr lang="en-US" sz="2400" b="1" dirty="0">
                <a:solidFill>
                  <a:schemeClr val="tx1"/>
                </a:solidFill>
                <a:latin typeface="Cambria" panose="02040503050406030204" pitchFamily="18" charset="0"/>
                <a:ea typeface="Cambria" panose="02040503050406030204" pitchFamily="18" charset="0"/>
              </a:rPr>
              <a:t>A.	Functional Testing</a:t>
            </a:r>
          </a:p>
          <a:p>
            <a:pPr lvl="2" algn="just">
              <a:spcBef>
                <a:spcPts val="600"/>
              </a:spcBef>
              <a:spcAft>
                <a:spcPts val="600"/>
              </a:spcAft>
              <a:defRPr/>
            </a:pPr>
            <a:endParaRPr lang="en-US" sz="2000" b="1"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endParaRPr lang="en-US"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endParaRPr lang="en-US" b="1"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endParaRPr lang="en-US" dirty="0">
              <a:solidFill>
                <a:schemeClr val="tx1"/>
              </a:solidFill>
              <a:latin typeface="Cambria" panose="02040503050406030204" pitchFamily="18" charset="0"/>
              <a:ea typeface="Cambria" panose="02040503050406030204" pitchFamily="18"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dirty="0">
              <a:solidFill>
                <a:schemeClr val="tx1"/>
              </a:solidFill>
              <a:latin typeface="Cambria" panose="02040503050406030204" pitchFamily="18" charset="0"/>
              <a:ea typeface="Cambria" panose="02040503050406030204" pitchFamily="18" charset="0"/>
            </a:endParaRPr>
          </a:p>
        </p:txBody>
      </p:sp>
      <p:sp>
        <p:nvSpPr>
          <p:cNvPr id="2" name="Rectangle: Rounded Corners 1">
            <a:extLst>
              <a:ext uri="{FF2B5EF4-FFF2-40B4-BE49-F238E27FC236}">
                <a16:creationId xmlns:a16="http://schemas.microsoft.com/office/drawing/2014/main" id="{0FD6D8F5-4565-46F0-B769-616AA416D00D}"/>
              </a:ext>
            </a:extLst>
          </p:cNvPr>
          <p:cNvSpPr/>
          <p:nvPr/>
        </p:nvSpPr>
        <p:spPr>
          <a:xfrm>
            <a:off x="359817" y="2458344"/>
            <a:ext cx="3816134" cy="356368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UAT Test (User Acceptance Testing)</a:t>
            </a:r>
          </a:p>
          <a:p>
            <a:pPr algn="ctr"/>
            <a:endParaRPr lang="en-US" b="1" dirty="0">
              <a:solidFill>
                <a:schemeClr val="bg1"/>
              </a:solidFill>
              <a:latin typeface="Cambria" panose="02040503050406030204" pitchFamily="18" charset="0"/>
              <a:ea typeface="Cambria" panose="02040503050406030204" pitchFamily="18" charset="0"/>
            </a:endParaRPr>
          </a:p>
          <a:p>
            <a:r>
              <a:rPr lang="en-ID" dirty="0">
                <a:latin typeface="Cambria" panose="02040503050406030204" pitchFamily="18" charset="0"/>
                <a:ea typeface="Cambria" panose="02040503050406030204" pitchFamily="18" charset="0"/>
              </a:rPr>
              <a:t>is a test performed by the end user or the testing team, the main focus is ensuring that the software meets the needs and expectations of the end user and is carried out at the final stage of development</a:t>
            </a:r>
          </a:p>
        </p:txBody>
      </p:sp>
      <p:sp>
        <p:nvSpPr>
          <p:cNvPr id="6" name="Rectangle: Rounded Corners 5">
            <a:extLst>
              <a:ext uri="{FF2B5EF4-FFF2-40B4-BE49-F238E27FC236}">
                <a16:creationId xmlns:a16="http://schemas.microsoft.com/office/drawing/2014/main" id="{2DBA6C0E-EA61-4FDA-8A6D-77BA398D8300}"/>
              </a:ext>
            </a:extLst>
          </p:cNvPr>
          <p:cNvSpPr/>
          <p:nvPr/>
        </p:nvSpPr>
        <p:spPr>
          <a:xfrm>
            <a:off x="4419930" y="2063011"/>
            <a:ext cx="4355429" cy="396044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a:solidFill>
                  <a:schemeClr val="bg1"/>
                </a:solidFill>
                <a:latin typeface="Cambria" panose="02040503050406030204" pitchFamily="18" charset="0"/>
                <a:ea typeface="Cambria" panose="02040503050406030204" pitchFamily="18" charset="0"/>
              </a:rPr>
              <a:t>Compatibility Testing (Cross-Browser Testing)</a:t>
            </a:r>
          </a:p>
          <a:p>
            <a:pPr algn="ctr"/>
            <a:endParaRPr lang="en-US" b="1" dirty="0">
              <a:solidFill>
                <a:schemeClr val="bg1"/>
              </a:solidFill>
              <a:latin typeface="Cambria" panose="02040503050406030204" pitchFamily="18" charset="0"/>
              <a:ea typeface="Cambria" panose="02040503050406030204" pitchFamily="18" charset="0"/>
            </a:endParaRPr>
          </a:p>
          <a:p>
            <a:pPr algn="ctr"/>
            <a:r>
              <a:rPr lang="en-US" dirty="0">
                <a:solidFill>
                  <a:schemeClr val="bg1"/>
                </a:solidFill>
                <a:latin typeface="Cambria" panose="02040503050406030204" pitchFamily="18" charset="0"/>
                <a:ea typeface="Cambria" panose="02040503050406030204" pitchFamily="18" charset="0"/>
              </a:rPr>
              <a:t>A functional testing technique is compatibility testing, more specifically Cross-Browser Testing. This guarantees that the product works as intended on different web browsers and versions. These tests help ensure that application functionality remains independent of the end user's browser.</a:t>
            </a:r>
            <a:endParaRPr lang="en-ID"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DC417-20E4-422E-804A-9EB5A4DB0756}"/>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4" name="Rectangle 3">
            <a:extLst>
              <a:ext uri="{FF2B5EF4-FFF2-40B4-BE49-F238E27FC236}">
                <a16:creationId xmlns:a16="http://schemas.microsoft.com/office/drawing/2014/main" id="{9FDB5CB8-0ED5-437F-8AC4-CD63B648F90D}"/>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US" sz="2400" b="1" dirty="0">
                <a:solidFill>
                  <a:schemeClr val="tx1"/>
                </a:solidFill>
                <a:latin typeface="Cambria" panose="02040503050406030204" pitchFamily="18" charset="0"/>
                <a:ea typeface="Cambria" panose="02040503050406030204" pitchFamily="18" charset="0"/>
              </a:rPr>
              <a:t>B.	Non-Functional Testing</a:t>
            </a:r>
          </a:p>
          <a:p>
            <a:pPr marL="1200150" lvl="2" indent="-285750">
              <a:spcBef>
                <a:spcPts val="600"/>
              </a:spcBef>
              <a:spcAft>
                <a:spcPts val="600"/>
              </a:spcAft>
              <a:buFont typeface="Wingdings" panose="05000000000000000000" pitchFamily="2" charset="2"/>
              <a:buChar char="q"/>
              <a:defRPr/>
            </a:pPr>
            <a:r>
              <a:rPr lang="en-US" sz="2000" b="1" dirty="0">
                <a:solidFill>
                  <a:schemeClr val="tx1"/>
                </a:solidFill>
                <a:latin typeface="Cambria" panose="02040503050406030204" pitchFamily="18" charset="0"/>
                <a:ea typeface="Cambria" panose="02040503050406030204" pitchFamily="18" charset="0"/>
              </a:rPr>
              <a:t>Performance Testing:</a:t>
            </a:r>
          </a:p>
          <a:p>
            <a:pPr lvl="2" algn="just">
              <a:spcBef>
                <a:spcPts val="600"/>
              </a:spcBef>
              <a:spcAft>
                <a:spcPts val="600"/>
              </a:spcAft>
              <a:defRPr/>
            </a:pPr>
            <a:endParaRPr lang="en-US" sz="2000"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endParaRPr lang="en-US" sz="2000" dirty="0">
              <a:solidFill>
                <a:schemeClr val="tx1"/>
              </a:solidFill>
              <a:latin typeface="Cambria" panose="02040503050406030204" pitchFamily="18" charset="0"/>
              <a:ea typeface="Cambria" panose="02040503050406030204" pitchFamily="18" charset="0"/>
            </a:endParaRPr>
          </a:p>
          <a:p>
            <a:pPr lvl="2" algn="just">
              <a:spcBef>
                <a:spcPts val="600"/>
              </a:spcBef>
              <a:spcAft>
                <a:spcPts val="600"/>
              </a:spcAft>
              <a:defRPr/>
            </a:pPr>
            <a:endParaRPr lang="en-US" sz="2000" dirty="0">
              <a:solidFill>
                <a:schemeClr val="tx1"/>
              </a:solidFill>
              <a:latin typeface="Cambria" panose="02040503050406030204" pitchFamily="18" charset="0"/>
              <a:ea typeface="Cambria" panose="02040503050406030204" pitchFamily="18" charset="0"/>
            </a:endParaRPr>
          </a:p>
          <a:p>
            <a:pPr marL="1200150" lvl="2" indent="-285750">
              <a:spcBef>
                <a:spcPts val="600"/>
              </a:spcBef>
              <a:spcAft>
                <a:spcPts val="600"/>
              </a:spcAft>
              <a:buFont typeface="Wingdings" panose="05000000000000000000" pitchFamily="2" charset="2"/>
              <a:buChar char="q"/>
              <a:defRPr/>
            </a:pPr>
            <a:r>
              <a:rPr lang="en-US" sz="2000" b="1" dirty="0">
                <a:solidFill>
                  <a:schemeClr val="tx1"/>
                </a:solidFill>
                <a:latin typeface="Cambria" panose="02040503050406030204" pitchFamily="18" charset="0"/>
                <a:ea typeface="Cambria" panose="02040503050406030204" pitchFamily="18" charset="0"/>
              </a:rPr>
              <a:t>Portability Testing (Multiple Devices / Platforms):</a:t>
            </a:r>
          </a:p>
          <a:p>
            <a:pPr lvl="2" algn="just">
              <a:spcBef>
                <a:spcPts val="600"/>
              </a:spcBef>
              <a:spcAft>
                <a:spcPts val="600"/>
              </a:spcAft>
              <a:defRPr/>
            </a:pPr>
            <a:endParaRPr lang="en-US" sz="2000" dirty="0">
              <a:solidFill>
                <a:schemeClr val="tx1"/>
              </a:solidFill>
              <a:latin typeface="Cambria" panose="02040503050406030204" pitchFamily="18" charset="0"/>
              <a:ea typeface="Cambria" panose="02040503050406030204" pitchFamily="18" charset="0"/>
            </a:endParaRPr>
          </a:p>
        </p:txBody>
      </p:sp>
      <p:sp>
        <p:nvSpPr>
          <p:cNvPr id="2" name="Rectangle: Rounded Corners 1">
            <a:extLst>
              <a:ext uri="{FF2B5EF4-FFF2-40B4-BE49-F238E27FC236}">
                <a16:creationId xmlns:a16="http://schemas.microsoft.com/office/drawing/2014/main" id="{3598D6D4-61E0-4332-AB30-E12554C756E3}"/>
              </a:ext>
            </a:extLst>
          </p:cNvPr>
          <p:cNvSpPr/>
          <p:nvPr/>
        </p:nvSpPr>
        <p:spPr>
          <a:xfrm>
            <a:off x="575698" y="2210051"/>
            <a:ext cx="7992603" cy="1218949"/>
          </a:xfrm>
          <a:prstGeom prst="round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A non-functional testing technique is performance testing. It assesses system performance under various circumstances, including load, stress, and scalability. The software must support the anticipated user load and provide a responsive and reliable user experience.  </a:t>
            </a:r>
            <a:r>
              <a:rPr lang="en-US" dirty="0" err="1">
                <a:solidFill>
                  <a:srgbClr val="FF0000"/>
                </a:solidFill>
                <a:latin typeface="Cambria" panose="02040503050406030204" pitchFamily="18" charset="0"/>
                <a:ea typeface="Cambria" panose="02040503050406030204" pitchFamily="18" charset="0"/>
              </a:rPr>
              <a:t>Udah</a:t>
            </a:r>
            <a:r>
              <a:rPr lang="en-US" dirty="0">
                <a:solidFill>
                  <a:srgbClr val="FF0000"/>
                </a:solidFill>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ini</a:t>
            </a:r>
            <a:r>
              <a:rPr lang="en-US" dirty="0">
                <a:solidFill>
                  <a:srgbClr val="FF0000"/>
                </a:solidFill>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tambah</a:t>
            </a:r>
            <a:r>
              <a:rPr lang="en-US" dirty="0">
                <a:solidFill>
                  <a:srgbClr val="FF0000"/>
                </a:solidFill>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yg</a:t>
            </a:r>
            <a:r>
              <a:rPr lang="en-US" dirty="0">
                <a:solidFill>
                  <a:srgbClr val="FF0000"/>
                </a:solidFill>
                <a:latin typeface="Cambria" panose="02040503050406030204" pitchFamily="18" charset="0"/>
                <a:ea typeface="Cambria" panose="02040503050406030204" pitchFamily="18" charset="0"/>
              </a:rPr>
              <a:t> di word</a:t>
            </a:r>
            <a:endParaRPr lang="en-ID" dirty="0">
              <a:solidFill>
                <a:srgbClr val="FF0000"/>
              </a:solidFill>
            </a:endParaRPr>
          </a:p>
        </p:txBody>
      </p:sp>
      <p:sp>
        <p:nvSpPr>
          <p:cNvPr id="5" name="Rectangle: Rounded Corners 4">
            <a:extLst>
              <a:ext uri="{FF2B5EF4-FFF2-40B4-BE49-F238E27FC236}">
                <a16:creationId xmlns:a16="http://schemas.microsoft.com/office/drawing/2014/main" id="{9E3EB1EF-362B-4AD3-9E58-F8D7F1E512FC}"/>
              </a:ext>
            </a:extLst>
          </p:cNvPr>
          <p:cNvSpPr/>
          <p:nvPr/>
        </p:nvSpPr>
        <p:spPr>
          <a:xfrm>
            <a:off x="601547" y="4077072"/>
            <a:ext cx="7869468" cy="2448272"/>
          </a:xfrm>
          <a:prstGeom prst="round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Portability testing is a non-functional testing methodology determining the ease or difficulty of moving a software component or application from one environment to another. The test results obtained from Portability Testing help determine how easily a software component from one environment can be used in another environment. The term ‘environment’ refers to moving from one operating system to another operating system, one browser to another browser or from one database version to another database version.</a:t>
            </a:r>
            <a:endParaRPr lang="en-ID" dirty="0"/>
          </a:p>
        </p:txBody>
      </p:sp>
    </p:spTree>
    <p:extLst>
      <p:ext uri="{BB962C8B-B14F-4D97-AF65-F5344CB8AC3E}">
        <p14:creationId xmlns:p14="http://schemas.microsoft.com/office/powerpoint/2010/main" val="281057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lgn="just">
              <a:spcBef>
                <a:spcPts val="600"/>
              </a:spcBef>
              <a:spcAft>
                <a:spcPts val="600"/>
              </a:spcAft>
              <a:buFont typeface="Wingdings" panose="05000000000000000000" pitchFamily="2" charset="2"/>
              <a:buChar char="q"/>
              <a:defRPr/>
            </a:pP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endParaRPr lang="id-ID" sz="2000" dirty="0">
              <a:solidFill>
                <a:schemeClr val="tx1"/>
              </a:solidFill>
            </a:endParaRPr>
          </a:p>
          <a:p>
            <a:pPr marL="285750" indent="-285750" algn="just">
              <a:spcBef>
                <a:spcPts val="600"/>
              </a:spcBef>
              <a:spcAft>
                <a:spcPts val="600"/>
              </a:spcAft>
              <a:buFont typeface="Wingdings" panose="05000000000000000000" pitchFamily="2" charset="2"/>
              <a:buChar char="q"/>
              <a:defRPr/>
            </a:pPr>
            <a:endParaRPr lang="en-SG" sz="2000"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742950" lvl="1" indent="-285750" algn="just">
              <a:buFont typeface="Wingdings" panose="05000000000000000000" pitchFamily="2" charset="2"/>
              <a:buChar char="§"/>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a:p>
            <a:pPr marL="285750" indent="-285750" algn="just">
              <a:buFont typeface="Wingdings" panose="05000000000000000000" pitchFamily="2" charset="2"/>
              <a:buChar char="q"/>
              <a:defRPr/>
            </a:pPr>
            <a:endParaRPr lang="en-SG" dirty="0">
              <a:solidFill>
                <a:schemeClr val="tx1"/>
              </a:solidFill>
            </a:endParaRPr>
          </a:p>
        </p:txBody>
      </p:sp>
      <p:sp>
        <p:nvSpPr>
          <p:cNvPr id="3" name="Rectangle: Rounded Corners 2">
            <a:extLst>
              <a:ext uri="{FF2B5EF4-FFF2-40B4-BE49-F238E27FC236}">
                <a16:creationId xmlns:a16="http://schemas.microsoft.com/office/drawing/2014/main" id="{63DDC03A-9863-4D8F-910B-F5C83CF23EFB}"/>
              </a:ext>
            </a:extLst>
          </p:cNvPr>
          <p:cNvSpPr/>
          <p:nvPr/>
        </p:nvSpPr>
        <p:spPr>
          <a:xfrm>
            <a:off x="874556" y="1448103"/>
            <a:ext cx="6984776" cy="558894"/>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UAT Test (User Acceptance Testing)</a:t>
            </a:r>
            <a:endParaRPr lang="en-ID" dirty="0"/>
          </a:p>
        </p:txBody>
      </p:sp>
      <p:sp>
        <p:nvSpPr>
          <p:cNvPr id="6" name="Rectangle: Rounded Corners 5">
            <a:extLst>
              <a:ext uri="{FF2B5EF4-FFF2-40B4-BE49-F238E27FC236}">
                <a16:creationId xmlns:a16="http://schemas.microsoft.com/office/drawing/2014/main" id="{A2C74E43-5BBD-41B6-BED4-F73607B0B9E5}"/>
              </a:ext>
            </a:extLst>
          </p:cNvPr>
          <p:cNvSpPr/>
          <p:nvPr/>
        </p:nvSpPr>
        <p:spPr>
          <a:xfrm>
            <a:off x="874556" y="2128822"/>
            <a:ext cx="6984776" cy="558894"/>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Compatibility Testing (Cross-Browser Testing):</a:t>
            </a:r>
            <a:endParaRPr lang="en-ID" dirty="0"/>
          </a:p>
        </p:txBody>
      </p:sp>
      <p:sp>
        <p:nvSpPr>
          <p:cNvPr id="7" name="Rectangle: Rounded Corners 6">
            <a:extLst>
              <a:ext uri="{FF2B5EF4-FFF2-40B4-BE49-F238E27FC236}">
                <a16:creationId xmlns:a16="http://schemas.microsoft.com/office/drawing/2014/main" id="{53E874D3-BD1D-4745-BEE0-609A5D6E2641}"/>
              </a:ext>
            </a:extLst>
          </p:cNvPr>
          <p:cNvSpPr/>
          <p:nvPr/>
        </p:nvSpPr>
        <p:spPr>
          <a:xfrm>
            <a:off x="904433" y="2846063"/>
            <a:ext cx="6984776" cy="558894"/>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Performance Testing:</a:t>
            </a:r>
            <a:endParaRPr lang="en-ID" dirty="0"/>
          </a:p>
        </p:txBody>
      </p:sp>
      <p:sp>
        <p:nvSpPr>
          <p:cNvPr id="8" name="Rectangle: Rounded Corners 7">
            <a:extLst>
              <a:ext uri="{FF2B5EF4-FFF2-40B4-BE49-F238E27FC236}">
                <a16:creationId xmlns:a16="http://schemas.microsoft.com/office/drawing/2014/main" id="{07455B11-61A7-4805-A607-D47DD9D1E079}"/>
              </a:ext>
            </a:extLst>
          </p:cNvPr>
          <p:cNvSpPr/>
          <p:nvPr/>
        </p:nvSpPr>
        <p:spPr>
          <a:xfrm>
            <a:off x="904433" y="3573500"/>
            <a:ext cx="6984776" cy="558894"/>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Portability Testing (Multiple Devices / Platforms):</a:t>
            </a:r>
            <a:endParaRPr lang="en-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Functional Testing	</a:t>
            </a:r>
          </a:p>
          <a:p>
            <a:pPr marL="742950" lvl="1"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UAT Testing</a:t>
            </a:r>
          </a:p>
          <a:p>
            <a:pPr marL="742950" lvl="1"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UT Testing</a:t>
            </a:r>
          </a:p>
          <a:p>
            <a:pPr marL="285750"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Non-Fucntional testing</a:t>
            </a:r>
          </a:p>
          <a:p>
            <a:pPr marL="742950" lvl="1"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Compability Testing</a:t>
            </a:r>
          </a:p>
          <a:p>
            <a:pPr marL="742950" lvl="1"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Performance Testing</a:t>
            </a:r>
          </a:p>
          <a:p>
            <a:pPr marL="742950" lvl="1" indent="-285750">
              <a:spcBef>
                <a:spcPts val="600"/>
              </a:spcBef>
              <a:spcAft>
                <a:spcPts val="600"/>
              </a:spcAft>
              <a:buFont typeface="Wingdings" panose="05000000000000000000" pitchFamily="2" charset="2"/>
              <a:buChar char="q"/>
              <a:defRPr/>
            </a:pPr>
            <a:r>
              <a:rPr lang="id-ID" sz="2000" b="1" dirty="0">
                <a:solidFill>
                  <a:schemeClr val="tx1"/>
                </a:solidFill>
                <a:latin typeface="Cambria" panose="02040503050406030204" pitchFamily="18" charset="0"/>
                <a:ea typeface="Cambria" panose="02040503050406030204" pitchFamily="18" charset="0"/>
              </a:rPr>
              <a:t>Portability Testing</a:t>
            </a:r>
          </a:p>
          <a:p>
            <a:pPr lvl="1">
              <a:spcBef>
                <a:spcPts val="600"/>
              </a:spcBef>
              <a:spcAft>
                <a:spcPts val="600"/>
              </a:spcAft>
              <a:defRPr/>
            </a:pPr>
            <a:endParaRPr lang="en-SG" sz="2000" b="1" dirty="0">
              <a:solidFill>
                <a:schemeClr val="tx1"/>
              </a:solidFill>
              <a:latin typeface="Cambria" panose="02040503050406030204" pitchFamily="18" charset="0"/>
              <a:ea typeface="Cambria" panose="02040503050406030204" pitchFamily="18" charset="0"/>
            </a:endParaRPr>
          </a:p>
          <a:p>
            <a:pPr marL="285750" indent="-285750">
              <a:spcBef>
                <a:spcPts val="600"/>
              </a:spcBef>
              <a:spcAft>
                <a:spcPts val="600"/>
              </a:spcAft>
              <a:buFont typeface="Wingdings" panose="05000000000000000000" pitchFamily="2" charset="2"/>
              <a:buChar char="q"/>
              <a:defRPr/>
            </a:pPr>
            <a:endParaRPr lang="en-SG" sz="2400" b="1"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742950" lvl="1" indent="-285750">
              <a:buFont typeface="Wingdings" panose="05000000000000000000" pitchFamily="2" charset="2"/>
              <a:buChar char="§"/>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defRPr/>
            </a:pPr>
            <a:endParaRPr lang="en-SG" sz="2000"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spcBef>
                <a:spcPts val="600"/>
              </a:spcBef>
              <a:spcAft>
                <a:spcPts val="600"/>
              </a:spcAft>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0C51CFB9-CFB3-4F83-8F04-0EC3865020B8}"/>
              </a:ext>
            </a:extLst>
          </p:cNvPr>
          <p:cNvPicPr>
            <a:picLocks noChangeAspect="1"/>
          </p:cNvPicPr>
          <p:nvPr/>
        </p:nvPicPr>
        <p:blipFill>
          <a:blip r:embed="rId2"/>
          <a:stretch>
            <a:fillRect/>
          </a:stretch>
        </p:blipFill>
        <p:spPr>
          <a:xfrm>
            <a:off x="1021375" y="1844824"/>
            <a:ext cx="7029811" cy="414041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id-ID" dirty="0">
                <a:solidFill>
                  <a:schemeClr val="tx1"/>
                </a:solidFill>
              </a:rPr>
              <a:t>Unit Testing</a:t>
            </a: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r>
              <a:rPr lang="en-SG" sz="1400" dirty="0">
                <a:solidFill>
                  <a:schemeClr val="tx1"/>
                </a:solidFill>
              </a:rPr>
              <a:t>register</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33A7706A-CE5D-4EE8-95C9-DB0DFE14897F}"/>
              </a:ext>
            </a:extLst>
          </p:cNvPr>
          <p:cNvPicPr>
            <a:picLocks noChangeAspect="1"/>
          </p:cNvPicPr>
          <p:nvPr/>
        </p:nvPicPr>
        <p:blipFill>
          <a:blip r:embed="rId2"/>
          <a:stretch>
            <a:fillRect/>
          </a:stretch>
        </p:blipFill>
        <p:spPr>
          <a:xfrm>
            <a:off x="558593" y="2111307"/>
            <a:ext cx="8026813" cy="263538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0babb3f-4b83-4bd4-b00e-4acf958a406a" xsi:nil="true"/>
    <lcf76f155ced4ddcb4097134ff3c332f xmlns="d118d1a0-f5a0-4e12-83ce-6c845388533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6D1DCA-CA3E-4A9A-96D7-B32EC787E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 ds:uri="c0babb3f-4b83-4bd4-b00e-4acf958a406a"/>
    <ds:schemaRef ds:uri="d118d1a0-f5a0-4e12-83ce-6c8453885330"/>
  </ds:schemaRefs>
</ds:datastoreItem>
</file>

<file path=customXml/itemProps3.xml><?xml version="1.0" encoding="utf-8"?>
<ds:datastoreItem xmlns:ds="http://schemas.openxmlformats.org/officeDocument/2006/customXml" ds:itemID="{96EF81F7-1384-457F-93CD-873D13079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46338</TotalTime>
  <Words>530</Words>
  <Application>Microsoft Office PowerPoint</Application>
  <PresentationFormat>On-screen Show (4:3)</PresentationFormat>
  <Paragraphs>219</Paragraphs>
  <Slides>16</Slides>
  <Notes>7</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DELL-STTB</cp:lastModifiedBy>
  <cp:revision>1707</cp:revision>
  <cp:lastPrinted>2015-07-27T02:04:21Z</cp:lastPrinted>
  <dcterms:created xsi:type="dcterms:W3CDTF">2012-01-26T10:45:43Z</dcterms:created>
  <dcterms:modified xsi:type="dcterms:W3CDTF">2023-09-07T15:46:20Z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0x010100B975E9F97BC1B5458BF54EED01CD8DCC</vt:lpwstr>
  </property>
</Properties>
</file>