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4"/>
    <p:sldMasterId id="2147483651" r:id="rId5"/>
    <p:sldMasterId id="2147483654" r:id="rId6"/>
  </p:sldMasterIdLst>
  <p:notesMasterIdLst>
    <p:notesMasterId r:id="rId32"/>
  </p:notesMasterIdLst>
  <p:handoutMasterIdLst>
    <p:handoutMasterId r:id="rId33"/>
  </p:handoutMasterIdLst>
  <p:sldIdLst>
    <p:sldId id="338" r:id="rId7"/>
    <p:sldId id="372" r:id="rId8"/>
    <p:sldId id="494" r:id="rId9"/>
    <p:sldId id="534" r:id="rId10"/>
    <p:sldId id="544" r:id="rId11"/>
    <p:sldId id="537" r:id="rId12"/>
    <p:sldId id="545" r:id="rId13"/>
    <p:sldId id="536" r:id="rId14"/>
    <p:sldId id="542" r:id="rId15"/>
    <p:sldId id="538" r:id="rId16"/>
    <p:sldId id="543" r:id="rId17"/>
    <p:sldId id="547" r:id="rId18"/>
    <p:sldId id="551" r:id="rId19"/>
    <p:sldId id="540" r:id="rId20"/>
    <p:sldId id="557" r:id="rId21"/>
    <p:sldId id="552" r:id="rId22"/>
    <p:sldId id="505" r:id="rId23"/>
    <p:sldId id="553" r:id="rId24"/>
    <p:sldId id="554" r:id="rId25"/>
    <p:sldId id="555" r:id="rId26"/>
    <p:sldId id="556" r:id="rId27"/>
    <p:sldId id="541" r:id="rId28"/>
    <p:sldId id="496" r:id="rId29"/>
    <p:sldId id="501" r:id="rId30"/>
    <p:sldId id="504" r:id="rId31"/>
  </p:sldIdLst>
  <p:sldSz cx="9144000" cy="6858000" type="screen4x3"/>
  <p:notesSz cx="9939338" cy="6807200"/>
  <p:custDataLst>
    <p:tags r:id="rId34"/>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200" y="40"/>
      </p:cViewPr>
      <p:guideLst>
        <p:guide orient="horz" pos="2614"/>
        <p:guide pos="2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A0152-AAF4-4976-9487-B3E03C3F2FA4}" type="doc">
      <dgm:prSet loTypeId="urn:microsoft.com/office/officeart/2009/3/layout/IncreasingArrowsProcess" loCatId="process" qsTypeId="urn:microsoft.com/office/officeart/2005/8/quickstyle/simple5" qsCatId="simple" csTypeId="urn:microsoft.com/office/officeart/2005/8/colors/accent1_2" csCatId="accent1" phldr="1"/>
      <dgm:spPr/>
      <dgm:t>
        <a:bodyPr/>
        <a:lstStyle/>
        <a:p>
          <a:endParaRPr lang="en-MY"/>
        </a:p>
      </dgm:t>
    </dgm:pt>
    <dgm:pt modelId="{D3F7006A-5B22-4850-BF7B-2490AE29166A}">
      <dgm:prSet phldrT="[Text]"/>
      <dgm:spPr/>
      <dgm:t>
        <a:bodyPr/>
        <a:lstStyle/>
        <a:p>
          <a:r>
            <a:rPr lang="en-MY" b="1" dirty="0"/>
            <a:t>Tier 1- </a:t>
          </a:r>
          <a:r>
            <a:rPr lang="en-SG" b="1" dirty="0"/>
            <a:t>minor problem</a:t>
          </a:r>
          <a:endParaRPr lang="en-MY" dirty="0"/>
        </a:p>
        <a:p>
          <a:r>
            <a:rPr lang="en-MY" dirty="0"/>
            <a:t>Issues:</a:t>
          </a:r>
        </a:p>
        <a:p>
          <a:r>
            <a:rPr lang="en-MY" dirty="0"/>
            <a:t>1. </a:t>
          </a:r>
          <a:r>
            <a:rPr lang="id-ID" dirty="0"/>
            <a:t>When user login, and they input incorrect credentials. Error Message not Appear</a:t>
          </a:r>
          <a:endParaRPr lang="en-SG" dirty="0"/>
        </a:p>
        <a:p>
          <a:endParaRPr lang="en-MY" dirty="0">
            <a:highlight>
              <a:srgbClr val="FFFF00"/>
            </a:highlight>
          </a:endParaRPr>
        </a:p>
      </dgm:t>
    </dgm:pt>
    <dgm:pt modelId="{59DB3C71-FE97-41E5-B663-0625A1D00559}" type="parTrans" cxnId="{F67B07D6-9481-4EDE-9EA7-6496E8D40040}">
      <dgm:prSet/>
      <dgm:spPr/>
      <dgm:t>
        <a:bodyPr/>
        <a:lstStyle/>
        <a:p>
          <a:endParaRPr lang="en-MY"/>
        </a:p>
      </dgm:t>
    </dgm:pt>
    <dgm:pt modelId="{434474F1-1F77-4508-93D5-9DFAF4F90464}" type="sibTrans" cxnId="{F67B07D6-9481-4EDE-9EA7-6496E8D40040}">
      <dgm:prSet/>
      <dgm:spPr/>
      <dgm:t>
        <a:bodyPr/>
        <a:lstStyle/>
        <a:p>
          <a:endParaRPr lang="en-MY"/>
        </a:p>
      </dgm:t>
    </dgm:pt>
    <dgm:pt modelId="{23EBE5F2-4AF3-46A7-BAA1-63936B147247}">
      <dgm:prSet phldrT="[Text]">
        <dgm:style>
          <a:lnRef idx="2">
            <a:schemeClr val="accent4"/>
          </a:lnRef>
          <a:fillRef idx="1">
            <a:schemeClr val="lt1"/>
          </a:fillRef>
          <a:effectRef idx="0">
            <a:schemeClr val="accent4"/>
          </a:effectRef>
          <a:fontRef idx="minor">
            <a:schemeClr val="dk1"/>
          </a:fontRef>
        </dgm:style>
      </dgm:prSet>
      <dgm:spPr/>
      <dgm:t>
        <a:bodyPr/>
        <a:lstStyle/>
        <a:p>
          <a:pPr algn="l"/>
          <a:r>
            <a:rPr lang="en-MY" b="1" dirty="0"/>
            <a:t>Tier 2- </a:t>
          </a:r>
          <a:r>
            <a:rPr lang="en-SG" b="1" dirty="0"/>
            <a:t>major problems</a:t>
          </a:r>
          <a:endParaRPr lang="en-MY" dirty="0"/>
        </a:p>
        <a:p>
          <a:pPr algn="l"/>
          <a:r>
            <a:rPr lang="en-MY" dirty="0"/>
            <a:t>Issues:</a:t>
          </a:r>
        </a:p>
      </dgm:t>
    </dgm:pt>
    <dgm:pt modelId="{CC9721E3-0CD7-409C-9084-49831B6824A1}" type="parTrans" cxnId="{99347800-AB62-4831-AF47-88F45D3A57EE}">
      <dgm:prSet/>
      <dgm:spPr/>
      <dgm:t>
        <a:bodyPr/>
        <a:lstStyle/>
        <a:p>
          <a:endParaRPr lang="en-MY"/>
        </a:p>
      </dgm:t>
    </dgm:pt>
    <dgm:pt modelId="{394FCE66-9C6E-4741-AC63-47958E300AB2}" type="sibTrans" cxnId="{99347800-AB62-4831-AF47-88F45D3A57EE}">
      <dgm:prSet/>
      <dgm:spPr/>
      <dgm:t>
        <a:bodyPr/>
        <a:lstStyle/>
        <a:p>
          <a:endParaRPr lang="en-MY"/>
        </a:p>
      </dgm:t>
    </dgm:pt>
    <dgm:pt modelId="{7094E141-B8F6-4273-A097-2E91D2679CD7}">
      <dgm:prSet>
        <dgm:style>
          <a:lnRef idx="2">
            <a:schemeClr val="accent4"/>
          </a:lnRef>
          <a:fillRef idx="1">
            <a:schemeClr val="lt1"/>
          </a:fillRef>
          <a:effectRef idx="0">
            <a:schemeClr val="accent4"/>
          </a:effectRef>
          <a:fontRef idx="minor">
            <a:schemeClr val="dk1"/>
          </a:fontRef>
        </dgm:style>
      </dgm:prSet>
      <dgm:spPr/>
      <dgm:t>
        <a:bodyPr/>
        <a:lstStyle/>
        <a:p>
          <a:pPr algn="l"/>
          <a:r>
            <a:rPr lang="en-MY" dirty="0"/>
            <a:t>1. </a:t>
          </a:r>
          <a:r>
            <a:rPr lang="id-ID" dirty="0"/>
            <a:t>After user login, Thread Section is not showing On Dashboard</a:t>
          </a:r>
          <a:endParaRPr lang="en-MY" dirty="0"/>
        </a:p>
      </dgm:t>
    </dgm:pt>
    <dgm:pt modelId="{8B9909F8-1735-42F0-85E1-EC47F802F981}" type="parTrans" cxnId="{5468A131-7E4E-4C96-BC06-44DCEAA94264}">
      <dgm:prSet/>
      <dgm:spPr/>
      <dgm:t>
        <a:bodyPr/>
        <a:lstStyle/>
        <a:p>
          <a:endParaRPr lang="en-MY"/>
        </a:p>
      </dgm:t>
    </dgm:pt>
    <dgm:pt modelId="{27FB9D4E-E94B-4606-8F9B-78CC2AA18310}" type="sibTrans" cxnId="{5468A131-7E4E-4C96-BC06-44DCEAA94264}">
      <dgm:prSet/>
      <dgm:spPr/>
      <dgm:t>
        <a:bodyPr/>
        <a:lstStyle/>
        <a:p>
          <a:endParaRPr lang="en-MY"/>
        </a:p>
      </dgm:t>
    </dgm:pt>
    <dgm:pt modelId="{F97A4D15-58B1-410F-9BFD-B281073D721A}">
      <dgm:prSet phldrT="[Text]">
        <dgm:style>
          <a:lnRef idx="0">
            <a:schemeClr val="accent4"/>
          </a:lnRef>
          <a:fillRef idx="3">
            <a:schemeClr val="accent4"/>
          </a:fillRef>
          <a:effectRef idx="3">
            <a:schemeClr val="accent4"/>
          </a:effectRef>
          <a:fontRef idx="minor">
            <a:schemeClr val="lt1"/>
          </a:fontRef>
        </dgm:style>
      </dgm:prSet>
      <dgm:spPr/>
      <dgm:t>
        <a:bodyPr/>
        <a:lstStyle/>
        <a:p>
          <a:endParaRPr lang="en-MY" b="1" dirty="0"/>
        </a:p>
      </dgm:t>
    </dgm:pt>
    <dgm:pt modelId="{ADEBFE2E-BAAF-4C8A-88DD-D0495E778652}" type="sibTrans" cxnId="{CD0E2380-C48C-4D19-ABF2-7595BC18A085}">
      <dgm:prSet/>
      <dgm:spPr/>
      <dgm:t>
        <a:bodyPr/>
        <a:lstStyle/>
        <a:p>
          <a:endParaRPr lang="en-MY"/>
        </a:p>
      </dgm:t>
    </dgm:pt>
    <dgm:pt modelId="{D08D981D-BE3A-4600-9CD9-DFC98F91A859}" type="parTrans" cxnId="{CD0E2380-C48C-4D19-ABF2-7595BC18A085}">
      <dgm:prSet/>
      <dgm:spPr/>
      <dgm:t>
        <a:bodyPr/>
        <a:lstStyle/>
        <a:p>
          <a:endParaRPr lang="en-MY"/>
        </a:p>
      </dgm:t>
    </dgm:pt>
    <dgm:pt modelId="{ED4C2548-E618-463A-86FD-0FC96488989B}">
      <dgm:prSet phldrT="[Text]"/>
      <dgm:spPr/>
      <dgm:t>
        <a:bodyPr/>
        <a:lstStyle/>
        <a:p>
          <a:endParaRPr lang="en-MY" dirty="0"/>
        </a:p>
      </dgm:t>
    </dgm:pt>
    <dgm:pt modelId="{1CD980DB-F5C3-4995-871A-10799BFAC8F5}" type="sibTrans" cxnId="{F095478D-3C12-4EA3-B68E-B25C64F4FF31}">
      <dgm:prSet/>
      <dgm:spPr/>
      <dgm:t>
        <a:bodyPr/>
        <a:lstStyle/>
        <a:p>
          <a:endParaRPr lang="en-MY"/>
        </a:p>
      </dgm:t>
    </dgm:pt>
    <dgm:pt modelId="{62231A48-4668-44CE-B20E-E025320A0F7A}" type="parTrans" cxnId="{F095478D-3C12-4EA3-B68E-B25C64F4FF31}">
      <dgm:prSet/>
      <dgm:spPr/>
      <dgm:t>
        <a:bodyPr/>
        <a:lstStyle/>
        <a:p>
          <a:endParaRPr lang="en-MY"/>
        </a:p>
      </dgm:t>
    </dgm:pt>
    <dgm:pt modelId="{62D017EC-D60F-4DF1-9E9F-38079BF17C05}" type="pres">
      <dgm:prSet presAssocID="{CA8A0152-AAF4-4976-9487-B3E03C3F2FA4}" presName="Name0" presStyleCnt="0">
        <dgm:presLayoutVars>
          <dgm:chMax val="5"/>
          <dgm:chPref val="5"/>
          <dgm:dir/>
          <dgm:animLvl val="lvl"/>
        </dgm:presLayoutVars>
      </dgm:prSet>
      <dgm:spPr/>
    </dgm:pt>
    <dgm:pt modelId="{94B315F3-7995-411F-B4FE-1A4B5A9D2189}" type="pres">
      <dgm:prSet presAssocID="{ED4C2548-E618-463A-86FD-0FC96488989B}" presName="parentText1" presStyleLbl="node1" presStyleIdx="0" presStyleCnt="2" custLinFactNeighborX="1446" custLinFactNeighborY="-72816">
        <dgm:presLayoutVars>
          <dgm:chMax/>
          <dgm:chPref val="3"/>
          <dgm:bulletEnabled val="1"/>
        </dgm:presLayoutVars>
      </dgm:prSet>
      <dgm:spPr/>
    </dgm:pt>
    <dgm:pt modelId="{469DF5B9-D57E-48EB-983F-C5B6BB57B832}" type="pres">
      <dgm:prSet presAssocID="{ED4C2548-E618-463A-86FD-0FC96488989B}" presName="childText1" presStyleLbl="solidAlignAcc1" presStyleIdx="0" presStyleCnt="2" custLinFactNeighborX="840" custLinFactNeighborY="-32376">
        <dgm:presLayoutVars>
          <dgm:chMax val="0"/>
          <dgm:chPref val="0"/>
          <dgm:bulletEnabled val="1"/>
        </dgm:presLayoutVars>
      </dgm:prSet>
      <dgm:spPr/>
    </dgm:pt>
    <dgm:pt modelId="{DEC6B5ED-ACEB-4423-90DB-8E78C723D8F8}" type="pres">
      <dgm:prSet presAssocID="{F97A4D15-58B1-410F-9BFD-B281073D721A}" presName="parentText2" presStyleLbl="node1" presStyleIdx="1" presStyleCnt="2" custLinFactNeighborY="-62160">
        <dgm:presLayoutVars>
          <dgm:chMax/>
          <dgm:chPref val="3"/>
          <dgm:bulletEnabled val="1"/>
        </dgm:presLayoutVars>
      </dgm:prSet>
      <dgm:spPr/>
    </dgm:pt>
    <dgm:pt modelId="{2FDB4760-EC55-41C9-B612-AE5ACCEBBC4F}" type="pres">
      <dgm:prSet presAssocID="{F97A4D15-58B1-410F-9BFD-B281073D721A}" presName="childText2" presStyleLbl="solidAlignAcc1" presStyleIdx="1" presStyleCnt="2" custLinFactNeighborY="-33021">
        <dgm:presLayoutVars>
          <dgm:chMax val="0"/>
          <dgm:chPref val="0"/>
          <dgm:bulletEnabled val="1"/>
        </dgm:presLayoutVars>
      </dgm:prSet>
      <dgm:spPr/>
    </dgm:pt>
  </dgm:ptLst>
  <dgm:cxnLst>
    <dgm:cxn modelId="{99347800-AB62-4831-AF47-88F45D3A57EE}" srcId="{F97A4D15-58B1-410F-9BFD-B281073D721A}" destId="{23EBE5F2-4AF3-46A7-BAA1-63936B147247}" srcOrd="0" destOrd="0" parTransId="{CC9721E3-0CD7-409C-9084-49831B6824A1}" sibTransId="{394FCE66-9C6E-4741-AC63-47958E300AB2}"/>
    <dgm:cxn modelId="{F0140E1A-A17A-4A16-BF3C-3E703192E510}" type="presOf" srcId="{D3F7006A-5B22-4850-BF7B-2490AE29166A}" destId="{469DF5B9-D57E-48EB-983F-C5B6BB57B832}" srcOrd="0" destOrd="0" presId="urn:microsoft.com/office/officeart/2009/3/layout/IncreasingArrowsProcess"/>
    <dgm:cxn modelId="{5468A131-7E4E-4C96-BC06-44DCEAA94264}" srcId="{F97A4D15-58B1-410F-9BFD-B281073D721A}" destId="{7094E141-B8F6-4273-A097-2E91D2679CD7}" srcOrd="1" destOrd="0" parTransId="{8B9909F8-1735-42F0-85E1-EC47F802F981}" sibTransId="{27FB9D4E-E94B-4606-8F9B-78CC2AA18310}"/>
    <dgm:cxn modelId="{26F1B55B-2406-4DB1-8900-588A3D03E881}" type="presOf" srcId="{CA8A0152-AAF4-4976-9487-B3E03C3F2FA4}" destId="{62D017EC-D60F-4DF1-9E9F-38079BF17C05}" srcOrd="0" destOrd="0" presId="urn:microsoft.com/office/officeart/2009/3/layout/IncreasingArrowsProcess"/>
    <dgm:cxn modelId="{CD0E2380-C48C-4D19-ABF2-7595BC18A085}" srcId="{CA8A0152-AAF4-4976-9487-B3E03C3F2FA4}" destId="{F97A4D15-58B1-410F-9BFD-B281073D721A}" srcOrd="1" destOrd="0" parTransId="{D08D981D-BE3A-4600-9CD9-DFC98F91A859}" sibTransId="{ADEBFE2E-BAAF-4C8A-88DD-D0495E778652}"/>
    <dgm:cxn modelId="{BE1B1B85-65A2-41FD-885E-EC5D4967CC06}" type="presOf" srcId="{23EBE5F2-4AF3-46A7-BAA1-63936B147247}" destId="{2FDB4760-EC55-41C9-B612-AE5ACCEBBC4F}" srcOrd="0" destOrd="0" presId="urn:microsoft.com/office/officeart/2009/3/layout/IncreasingArrowsProcess"/>
    <dgm:cxn modelId="{E113398D-A98B-49E2-9979-624912CACD3B}" type="presOf" srcId="{ED4C2548-E618-463A-86FD-0FC96488989B}" destId="{94B315F3-7995-411F-B4FE-1A4B5A9D2189}" srcOrd="0" destOrd="0" presId="urn:microsoft.com/office/officeart/2009/3/layout/IncreasingArrowsProcess"/>
    <dgm:cxn modelId="{F095478D-3C12-4EA3-B68E-B25C64F4FF31}" srcId="{CA8A0152-AAF4-4976-9487-B3E03C3F2FA4}" destId="{ED4C2548-E618-463A-86FD-0FC96488989B}" srcOrd="0" destOrd="0" parTransId="{62231A48-4668-44CE-B20E-E025320A0F7A}" sibTransId="{1CD980DB-F5C3-4995-871A-10799BFAC8F5}"/>
    <dgm:cxn modelId="{E5B167CB-32CD-4FCA-8137-5437272A685C}" type="presOf" srcId="{F97A4D15-58B1-410F-9BFD-B281073D721A}" destId="{DEC6B5ED-ACEB-4423-90DB-8E78C723D8F8}" srcOrd="0" destOrd="0" presId="urn:microsoft.com/office/officeart/2009/3/layout/IncreasingArrowsProcess"/>
    <dgm:cxn modelId="{2D17B0D4-81A0-4792-80C0-0A6726251D78}" type="presOf" srcId="{7094E141-B8F6-4273-A097-2E91D2679CD7}" destId="{2FDB4760-EC55-41C9-B612-AE5ACCEBBC4F}" srcOrd="0" destOrd="1" presId="urn:microsoft.com/office/officeart/2009/3/layout/IncreasingArrowsProcess"/>
    <dgm:cxn modelId="{F67B07D6-9481-4EDE-9EA7-6496E8D40040}" srcId="{ED4C2548-E618-463A-86FD-0FC96488989B}" destId="{D3F7006A-5B22-4850-BF7B-2490AE29166A}" srcOrd="0" destOrd="0" parTransId="{59DB3C71-FE97-41E5-B663-0625A1D00559}" sibTransId="{434474F1-1F77-4508-93D5-9DFAF4F90464}"/>
    <dgm:cxn modelId="{9030B8D8-E3EE-4D21-B588-3EE28D5AC249}" type="presParOf" srcId="{62D017EC-D60F-4DF1-9E9F-38079BF17C05}" destId="{94B315F3-7995-411F-B4FE-1A4B5A9D2189}" srcOrd="0" destOrd="0" presId="urn:microsoft.com/office/officeart/2009/3/layout/IncreasingArrowsProcess"/>
    <dgm:cxn modelId="{8B0E21FA-890E-4792-A578-3B6379B0B744}" type="presParOf" srcId="{62D017EC-D60F-4DF1-9E9F-38079BF17C05}" destId="{469DF5B9-D57E-48EB-983F-C5B6BB57B832}" srcOrd="1" destOrd="0" presId="urn:microsoft.com/office/officeart/2009/3/layout/IncreasingArrowsProcess"/>
    <dgm:cxn modelId="{378BA2F5-1A9F-4A11-A951-C00A4BD4131A}" type="presParOf" srcId="{62D017EC-D60F-4DF1-9E9F-38079BF17C05}" destId="{DEC6B5ED-ACEB-4423-90DB-8E78C723D8F8}" srcOrd="2" destOrd="0" presId="urn:microsoft.com/office/officeart/2009/3/layout/IncreasingArrowsProcess"/>
    <dgm:cxn modelId="{F5A52561-C8C3-4ABF-B40C-9F40C8495A45}" type="presParOf" srcId="{62D017EC-D60F-4DF1-9E9F-38079BF17C05}" destId="{2FDB4760-EC55-41C9-B612-AE5ACCEBBC4F}"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315F3-7995-411F-B4FE-1A4B5A9D2189}">
      <dsp:nvSpPr>
        <dsp:cNvPr id="0" name=""/>
        <dsp:cNvSpPr/>
      </dsp:nvSpPr>
      <dsp:spPr>
        <a:xfrm>
          <a:off x="0" y="0"/>
          <a:ext cx="7141312" cy="1040131"/>
        </a:xfrm>
        <a:prstGeom prst="rightArrow">
          <a:avLst>
            <a:gd name="adj1" fmla="val 50000"/>
            <a:gd name="adj2" fmla="val 5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254000" bIns="165121" numCol="1" spcCol="1270" anchor="ctr" anchorCtr="0">
          <a:noAutofit/>
        </a:bodyPr>
        <a:lstStyle/>
        <a:p>
          <a:pPr marL="0" lvl="0" indent="0" algn="l" defTabSz="844550">
            <a:lnSpc>
              <a:spcPct val="90000"/>
            </a:lnSpc>
            <a:spcBef>
              <a:spcPct val="0"/>
            </a:spcBef>
            <a:spcAft>
              <a:spcPct val="35000"/>
            </a:spcAft>
            <a:buNone/>
          </a:pPr>
          <a:endParaRPr lang="en-MY" sz="1900" kern="1200" dirty="0"/>
        </a:p>
      </dsp:txBody>
      <dsp:txXfrm>
        <a:off x="0" y="260033"/>
        <a:ext cx="6881279" cy="520065"/>
      </dsp:txXfrm>
    </dsp:sp>
    <dsp:sp modelId="{469DF5B9-D57E-48EB-983F-C5B6BB57B832}">
      <dsp:nvSpPr>
        <dsp:cNvPr id="0" name=""/>
        <dsp:cNvSpPr/>
      </dsp:nvSpPr>
      <dsp:spPr>
        <a:xfrm>
          <a:off x="27714" y="767844"/>
          <a:ext cx="3299286" cy="2321629"/>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1">
          <a:scrgbClr r="0" g="0" b="0"/>
        </a:fillRef>
        <a:effectRef idx="3">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MY" sz="2100" b="1" kern="1200" dirty="0"/>
            <a:t>Tier 1- </a:t>
          </a:r>
          <a:r>
            <a:rPr lang="en-SG" sz="2100" b="1" kern="1200" dirty="0"/>
            <a:t>minor problem</a:t>
          </a:r>
          <a:endParaRPr lang="en-MY" sz="2100" kern="1200" dirty="0"/>
        </a:p>
        <a:p>
          <a:pPr marL="0" lvl="0" indent="0" algn="l" defTabSz="933450">
            <a:lnSpc>
              <a:spcPct val="90000"/>
            </a:lnSpc>
            <a:spcBef>
              <a:spcPct val="0"/>
            </a:spcBef>
            <a:spcAft>
              <a:spcPct val="35000"/>
            </a:spcAft>
            <a:buNone/>
          </a:pPr>
          <a:r>
            <a:rPr lang="en-MY" sz="2100" kern="1200" dirty="0"/>
            <a:t>Issues:</a:t>
          </a:r>
        </a:p>
        <a:p>
          <a:pPr marL="0" lvl="0" indent="0" algn="l" defTabSz="933450">
            <a:lnSpc>
              <a:spcPct val="90000"/>
            </a:lnSpc>
            <a:spcBef>
              <a:spcPct val="0"/>
            </a:spcBef>
            <a:spcAft>
              <a:spcPct val="35000"/>
            </a:spcAft>
            <a:buNone/>
          </a:pPr>
          <a:r>
            <a:rPr lang="en-MY" sz="2100" kern="1200" dirty="0"/>
            <a:t>1. </a:t>
          </a:r>
          <a:r>
            <a:rPr lang="id-ID" sz="2100" kern="1200" dirty="0"/>
            <a:t>When user login, and they input incorrect credentials. Error Message not Appear</a:t>
          </a:r>
          <a:endParaRPr lang="en-SG" sz="2100" kern="1200" dirty="0"/>
        </a:p>
        <a:p>
          <a:pPr marL="0" lvl="0" indent="0" algn="l" defTabSz="933450">
            <a:lnSpc>
              <a:spcPct val="90000"/>
            </a:lnSpc>
            <a:spcBef>
              <a:spcPct val="0"/>
            </a:spcBef>
            <a:spcAft>
              <a:spcPct val="35000"/>
            </a:spcAft>
            <a:buNone/>
          </a:pPr>
          <a:endParaRPr lang="en-MY" sz="2100" kern="1200" dirty="0">
            <a:highlight>
              <a:srgbClr val="FFFF00"/>
            </a:highlight>
          </a:endParaRPr>
        </a:p>
      </dsp:txBody>
      <dsp:txXfrm>
        <a:off x="27714" y="767844"/>
        <a:ext cx="3299286" cy="2321629"/>
      </dsp:txXfrm>
    </dsp:sp>
    <dsp:sp modelId="{DEC6B5ED-ACEB-4423-90DB-8E78C723D8F8}">
      <dsp:nvSpPr>
        <dsp:cNvPr id="0" name=""/>
        <dsp:cNvSpPr/>
      </dsp:nvSpPr>
      <dsp:spPr>
        <a:xfrm>
          <a:off x="3299286" y="414874"/>
          <a:ext cx="3842025" cy="1040131"/>
        </a:xfrm>
        <a:prstGeom prst="rightArrow">
          <a:avLst>
            <a:gd name="adj1" fmla="val 50000"/>
            <a:gd name="adj2" fmla="val 5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72390" tIns="72390" rIns="254000" bIns="165121" numCol="1" spcCol="1270" anchor="ctr" anchorCtr="0">
          <a:noAutofit/>
        </a:bodyPr>
        <a:lstStyle/>
        <a:p>
          <a:pPr marL="0" lvl="0" indent="0" algn="l" defTabSz="844550">
            <a:lnSpc>
              <a:spcPct val="90000"/>
            </a:lnSpc>
            <a:spcBef>
              <a:spcPct val="0"/>
            </a:spcBef>
            <a:spcAft>
              <a:spcPct val="35000"/>
            </a:spcAft>
            <a:buNone/>
          </a:pPr>
          <a:endParaRPr lang="en-MY" sz="1900" b="1" kern="1200" dirty="0"/>
        </a:p>
      </dsp:txBody>
      <dsp:txXfrm>
        <a:off x="3299286" y="674907"/>
        <a:ext cx="3581992" cy="520065"/>
      </dsp:txXfrm>
    </dsp:sp>
    <dsp:sp modelId="{2FDB4760-EC55-41C9-B612-AE5ACCEBBC4F}">
      <dsp:nvSpPr>
        <dsp:cNvPr id="0" name=""/>
        <dsp:cNvSpPr/>
      </dsp:nvSpPr>
      <dsp:spPr>
        <a:xfrm>
          <a:off x="3299286" y="1099464"/>
          <a:ext cx="3299286" cy="2321629"/>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MY" sz="2100" b="1" kern="1200" dirty="0"/>
            <a:t>Tier 2- </a:t>
          </a:r>
          <a:r>
            <a:rPr lang="en-SG" sz="2100" b="1" kern="1200" dirty="0"/>
            <a:t>major problems</a:t>
          </a:r>
          <a:endParaRPr lang="en-MY" sz="2100" kern="1200" dirty="0"/>
        </a:p>
        <a:p>
          <a:pPr marL="0" lvl="0" indent="0" algn="l" defTabSz="933450">
            <a:lnSpc>
              <a:spcPct val="90000"/>
            </a:lnSpc>
            <a:spcBef>
              <a:spcPct val="0"/>
            </a:spcBef>
            <a:spcAft>
              <a:spcPct val="35000"/>
            </a:spcAft>
            <a:buNone/>
          </a:pPr>
          <a:r>
            <a:rPr lang="en-MY" sz="2100" kern="1200" dirty="0"/>
            <a:t>Issues:</a:t>
          </a:r>
        </a:p>
        <a:p>
          <a:pPr marL="0" lvl="0" indent="0" algn="l" defTabSz="933450">
            <a:lnSpc>
              <a:spcPct val="90000"/>
            </a:lnSpc>
            <a:spcBef>
              <a:spcPct val="0"/>
            </a:spcBef>
            <a:spcAft>
              <a:spcPct val="35000"/>
            </a:spcAft>
            <a:buNone/>
          </a:pPr>
          <a:r>
            <a:rPr lang="en-MY" sz="2100" kern="1200" dirty="0"/>
            <a:t>1. </a:t>
          </a:r>
          <a:r>
            <a:rPr lang="id-ID" sz="2100" kern="1200" dirty="0"/>
            <a:t>After user login, Thread Section is not showing On Dashboard</a:t>
          </a:r>
          <a:endParaRPr lang="en-MY" sz="2100" kern="1200" dirty="0"/>
        </a:p>
      </dsp:txBody>
      <dsp:txXfrm>
        <a:off x="3299286" y="1099464"/>
        <a:ext cx="3299286" cy="2321629"/>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8/24/2023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8/24/2023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extLst>
      <p:ext uri="{BB962C8B-B14F-4D97-AF65-F5344CB8AC3E}">
        <p14:creationId xmlns:p14="http://schemas.microsoft.com/office/powerpoint/2010/main" val="312358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extLst>
      <p:ext uri="{BB962C8B-B14F-4D97-AF65-F5344CB8AC3E}">
        <p14:creationId xmlns:p14="http://schemas.microsoft.com/office/powerpoint/2010/main" val="206781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extLst>
      <p:ext uri="{BB962C8B-B14F-4D97-AF65-F5344CB8AC3E}">
        <p14:creationId xmlns:p14="http://schemas.microsoft.com/office/powerpoint/2010/main" val="12544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17</a:t>
            </a:fld>
            <a:endParaRPr lang="en-US" altLang="en-US">
              <a:solidFill>
                <a:srgbClr val="000000"/>
              </a:solidFill>
            </a:endParaRPr>
          </a:p>
        </p:txBody>
      </p:sp>
    </p:spTree>
    <p:extLst>
      <p:ext uri="{BB962C8B-B14F-4D97-AF65-F5344CB8AC3E}">
        <p14:creationId xmlns:p14="http://schemas.microsoft.com/office/powerpoint/2010/main" val="2851864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22</a:t>
            </a:fld>
            <a:endParaRPr lang="en-US" altLang="en-US">
              <a:solidFill>
                <a:srgbClr val="000000"/>
              </a:solidFill>
            </a:endParaRPr>
          </a:p>
        </p:txBody>
      </p:sp>
    </p:spTree>
    <p:extLst>
      <p:ext uri="{BB962C8B-B14F-4D97-AF65-F5344CB8AC3E}">
        <p14:creationId xmlns:p14="http://schemas.microsoft.com/office/powerpoint/2010/main" val="195551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143525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24</a:t>
            </a:fld>
            <a:endParaRPr lang="en-US" altLang="en-US">
              <a:solidFill>
                <a:srgbClr val="000000"/>
              </a:solidFill>
            </a:endParaRPr>
          </a:p>
        </p:txBody>
      </p:sp>
    </p:spTree>
    <p:extLst>
      <p:ext uri="{BB962C8B-B14F-4D97-AF65-F5344CB8AC3E}">
        <p14:creationId xmlns:p14="http://schemas.microsoft.com/office/powerpoint/2010/main" val="113182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25</a:t>
            </a:fld>
            <a:endParaRPr lang="en-US" altLang="en-US">
              <a:solidFill>
                <a:srgbClr val="000000"/>
              </a:solidFill>
            </a:endParaRPr>
          </a:p>
        </p:txBody>
      </p:sp>
    </p:spTree>
    <p:extLst>
      <p:ext uri="{BB962C8B-B14F-4D97-AF65-F5344CB8AC3E}">
        <p14:creationId xmlns:p14="http://schemas.microsoft.com/office/powerpoint/2010/main" val="1167002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1591-7D90-A3E9-455B-1BB6A0FEC4A6}"/>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ED9FE-8962-E112-E779-05DEDCDEDC0D}"/>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62553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a:t>Problem Manage a Server Outage Scenario &amp; an Issue &amp; Change Request Management System</a:t>
            </a:r>
            <a:endParaRPr lang="en-GB" altLang="en-US">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27 July 2023	</a:t>
            </a:r>
          </a:p>
          <a:p>
            <a:pPr>
              <a:lnSpc>
                <a:spcPts val="1800"/>
              </a:lnSpc>
              <a:spcBef>
                <a:spcPts val="200"/>
              </a:spcBef>
              <a:spcAft>
                <a:spcPts val="200"/>
              </a:spcAft>
              <a:defRPr/>
            </a:pPr>
            <a:r>
              <a:rPr lang="en-US" altLang="en-US" sz="1400" b="1" dirty="0">
                <a:latin typeface="+mn-lt"/>
              </a:rPr>
              <a:t>End Date		: 18 August 2023</a:t>
            </a:r>
          </a:p>
          <a:p>
            <a:pPr>
              <a:lnSpc>
                <a:spcPts val="1800"/>
              </a:lnSpc>
              <a:spcBef>
                <a:spcPts val="200"/>
              </a:spcBef>
              <a:spcAft>
                <a:spcPts val="200"/>
              </a:spcAft>
              <a:defRPr/>
            </a:pPr>
            <a:r>
              <a:rPr lang="en-US" altLang="en-US" sz="1400" b="1" dirty="0">
                <a:latin typeface="+mn-lt"/>
              </a:rPr>
              <a:t>Submission Date	: 18 August 2023</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a:latin typeface="+mn-lt"/>
              </a:rPr>
              <a:t>Module: </a:t>
            </a:r>
            <a:r>
              <a:rPr lang="en-US" altLang="en-US" sz="1400">
                <a:latin typeface="+mn-lt"/>
              </a:rPr>
              <a:t> </a:t>
            </a:r>
            <a:r>
              <a:rPr lang="en-SG" altLang="en-US" sz="1400">
                <a:latin typeface="+mn-lt"/>
              </a:rPr>
              <a:t>NICF Capstone Project using Java</a:t>
            </a:r>
            <a:endParaRPr lang="en-US" altLang="en-US" sz="1400">
              <a:latin typeface="+mn-lt"/>
            </a:endParaRPr>
          </a:p>
          <a:p>
            <a:pPr>
              <a:lnSpc>
                <a:spcPts val="1800"/>
              </a:lnSpc>
              <a:spcBef>
                <a:spcPts val="200"/>
              </a:spcBef>
              <a:spcAft>
                <a:spcPts val="200"/>
              </a:spcAft>
              <a:defRPr/>
            </a:pPr>
            <a:r>
              <a:rPr lang="en-US" altLang="en-US" sz="1400">
                <a:latin typeface="+mn-lt"/>
              </a:rPr>
              <a:t>Course: NICF </a:t>
            </a:r>
            <a:r>
              <a:rPr lang="en-SG" altLang="en-US" sz="1400">
                <a:latin typeface="+mn-lt"/>
              </a:rPr>
              <a:t>Advanced Certificate in Software &amp; Applications (Development &amp; Deployment)</a:t>
            </a:r>
            <a:endParaRPr lang="en-US" altLang="en-US" sz="140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Muhammad Kemal</a:t>
            </a:r>
          </a:p>
          <a:p>
            <a:pPr>
              <a:lnSpc>
                <a:spcPts val="1800"/>
              </a:lnSpc>
              <a:spcBef>
                <a:spcPts val="200"/>
              </a:spcBef>
              <a:spcAft>
                <a:spcPts val="200"/>
              </a:spcAft>
              <a:defRPr/>
            </a:pPr>
            <a:r>
              <a:rPr lang="en-US" altLang="en-US" sz="1400" b="1" dirty="0">
                <a:latin typeface="+mn-lt"/>
              </a:rPr>
              <a:t>Enrollment ID	: BDSE-0922-084</a:t>
            </a:r>
          </a:p>
          <a:p>
            <a:pPr>
              <a:lnSpc>
                <a:spcPts val="1800"/>
              </a:lnSpc>
              <a:spcBef>
                <a:spcPts val="200"/>
              </a:spcBef>
              <a:spcAft>
                <a:spcPts val="200"/>
              </a:spcAft>
              <a:defRPr/>
            </a:pPr>
            <a:r>
              <a:rPr lang="en-US" altLang="en-US" sz="1400" b="1" dirty="0">
                <a:latin typeface="+mn-lt"/>
              </a:rPr>
              <a:t>Presentation Date	: 23 August 2023</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gn="just">
              <a:lnSpc>
                <a:spcPts val="1300"/>
              </a:lnSpc>
              <a:spcBef>
                <a:spcPts val="400"/>
              </a:spcBef>
              <a:spcAft>
                <a:spcPts val="200"/>
              </a:spcAft>
              <a:buFont typeface="+mj-lt"/>
              <a:buAutoNum type="arabicPeriod"/>
            </a:pPr>
            <a:endParaRPr lang="en-US" sz="14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lvl="0" indent="-342900" algn="just">
              <a:lnSpc>
                <a:spcPts val="1300"/>
              </a:lnSpc>
              <a:spcBef>
                <a:spcPts val="400"/>
              </a:spcBef>
              <a:spcAft>
                <a:spcPts val="200"/>
              </a:spcAft>
              <a:buFont typeface="+mj-lt"/>
              <a:buAutoNum type="arabicPeriod"/>
            </a:pPr>
            <a:r>
              <a:rPr lang="en-US" sz="14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Investigate the problem</a:t>
            </a:r>
            <a:endParaRPr lang="en-MY"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88645"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List out the possible causes of the problem and analyses them </a:t>
            </a:r>
            <a:endParaRPr lang="en-MY"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12" name="Rectangle 15">
            <a:extLst>
              <a:ext uri="{FF2B5EF4-FFF2-40B4-BE49-F238E27FC236}">
                <a16:creationId xmlns:a16="http://schemas.microsoft.com/office/drawing/2014/main" id="{5FC4DD81-B4AE-4098-936B-1B5BA2EA9357}"/>
              </a:ext>
            </a:extLst>
          </p:cNvPr>
          <p:cNvSpPr>
            <a:spLocks noChangeArrowheads="1"/>
          </p:cNvSpPr>
          <p:nvPr/>
        </p:nvSpPr>
        <p:spPr bwMode="auto">
          <a:xfrm>
            <a:off x="1727200" y="207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en-US" altLang="id-ID" sz="1800" b="0" i="0" u="none" strike="noStrike" cap="none" normalizeH="0" baseline="0">
              <a:ln>
                <a:noFill/>
              </a:ln>
              <a:solidFill>
                <a:schemeClr val="tx1"/>
              </a:solidFill>
              <a:effectLst/>
              <a:latin typeface="Arial" panose="020B0604020202020204" pitchFamily="34" charset="0"/>
            </a:endParaRPr>
          </a:p>
        </p:txBody>
      </p:sp>
      <p:sp>
        <p:nvSpPr>
          <p:cNvPr id="17" name="Rectangle 23">
            <a:extLst>
              <a:ext uri="{FF2B5EF4-FFF2-40B4-BE49-F238E27FC236}">
                <a16:creationId xmlns:a16="http://schemas.microsoft.com/office/drawing/2014/main" id="{3619AF65-0603-423C-AA07-44D354FB212F}"/>
              </a:ext>
            </a:extLst>
          </p:cNvPr>
          <p:cNvSpPr>
            <a:spLocks noChangeArrowheads="1"/>
          </p:cNvSpPr>
          <p:nvPr/>
        </p:nvSpPr>
        <p:spPr bwMode="auto">
          <a:xfrm>
            <a:off x="269285" y="1373952"/>
            <a:ext cx="81263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id-ID" altLang="id-ID" sz="16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t>Diagnosing the Root Cause of the Problem through Debugging:</a:t>
            </a:r>
            <a:endParaRPr kumimoji="0" lang="id-ID" altLang="id-ID"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id-ID" altLang="id-ID" sz="1600" b="0"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t>Debugging is a crucial step in diagnosing software-related issues. In this case, the development team utilized debugging techniques to uncover the root cause of the problem:</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Code Inspection: Developers reviewed the code responsible for fetching user threads and analyzed the logic behind the data retrieval process.</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Print Statements: The team strategically inserted print statements within the code to track the data flow and identify where the process was breaking.</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Variable Inspection: Debugging tools were used to inspect the values of variables and database queries during runtime to identify discrepancies or errors.</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Step-by-Step Execution: Developers executed the code step by step, monitoring variable values and code behavior at each stage to pinpoint the moment when the data retrieval failed.</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id-ID" altLang="id-ID" sz="2400" b="0" i="0" u="none" strike="noStrike" cap="none" normalizeH="0" baseline="0" dirty="0">
              <a:ln>
                <a:noFill/>
              </a:ln>
              <a:solidFill>
                <a:schemeClr val="tx1"/>
              </a:solidFill>
              <a:effectLst/>
              <a:latin typeface="Arial" panose="020B0604020202020204" pitchFamily="34" charset="0"/>
            </a:endParaRPr>
          </a:p>
        </p:txBody>
      </p:sp>
      <p:pic>
        <p:nvPicPr>
          <p:cNvPr id="2070" name="Picture 5">
            <a:extLst>
              <a:ext uri="{FF2B5EF4-FFF2-40B4-BE49-F238E27FC236}">
                <a16:creationId xmlns:a16="http://schemas.microsoft.com/office/drawing/2014/main" id="{D71BE715-DCA4-4775-B095-1CF5249C5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92" y="4548382"/>
            <a:ext cx="8074178" cy="187133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4">
            <a:extLst>
              <a:ext uri="{FF2B5EF4-FFF2-40B4-BE49-F238E27FC236}">
                <a16:creationId xmlns:a16="http://schemas.microsoft.com/office/drawing/2014/main" id="{42115AA1-F60C-4863-96EC-4ABD213B605C}"/>
              </a:ext>
            </a:extLst>
          </p:cNvPr>
          <p:cNvSpPr>
            <a:spLocks noChangeArrowheads="1"/>
          </p:cNvSpPr>
          <p:nvPr/>
        </p:nvSpPr>
        <p:spPr bwMode="auto">
          <a:xfrm>
            <a:off x="294968" y="27971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262363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C07C7-7534-4DE9-8562-E3E638D0EF9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3455C556-2CC8-4D82-ADFE-B0A7D020ED9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7" name="Rectangle 4">
            <a:extLst>
              <a:ext uri="{FF2B5EF4-FFF2-40B4-BE49-F238E27FC236}">
                <a16:creationId xmlns:a16="http://schemas.microsoft.com/office/drawing/2014/main" id="{D4C08F37-E345-49E2-84BE-43F2A499CF20}"/>
              </a:ext>
            </a:extLst>
          </p:cNvPr>
          <p:cNvSpPr>
            <a:spLocks noChangeArrowheads="1"/>
          </p:cNvSpPr>
          <p:nvPr/>
        </p:nvSpPr>
        <p:spPr bwMode="auto">
          <a:xfrm>
            <a:off x="107950" y="1612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6">
            <a:extLst>
              <a:ext uri="{FF2B5EF4-FFF2-40B4-BE49-F238E27FC236}">
                <a16:creationId xmlns:a16="http://schemas.microsoft.com/office/drawing/2014/main" id="{5ECC62E2-052E-4617-B994-E11A2343A2FD}"/>
              </a:ext>
            </a:extLst>
          </p:cNvPr>
          <p:cNvSpPr>
            <a:spLocks noChangeArrowheads="1"/>
          </p:cNvSpPr>
          <p:nvPr/>
        </p:nvSpPr>
        <p:spPr bwMode="auto">
          <a:xfrm>
            <a:off x="107950" y="207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9" name="Rectangle 8">
            <a:extLst>
              <a:ext uri="{FF2B5EF4-FFF2-40B4-BE49-F238E27FC236}">
                <a16:creationId xmlns:a16="http://schemas.microsoft.com/office/drawing/2014/main" id="{88AA4471-D159-47B5-9B0B-CCAB4252B882}"/>
              </a:ext>
            </a:extLst>
          </p:cNvPr>
          <p:cNvSpPr>
            <a:spLocks noChangeArrowheads="1"/>
          </p:cNvSpPr>
          <p:nvPr/>
        </p:nvSpPr>
        <p:spPr bwMode="auto">
          <a:xfrm>
            <a:off x="107950" y="2070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Rectangle 9">
            <a:extLst>
              <a:ext uri="{FF2B5EF4-FFF2-40B4-BE49-F238E27FC236}">
                <a16:creationId xmlns:a16="http://schemas.microsoft.com/office/drawing/2014/main" id="{716A348E-E64F-40CB-BFDB-84D4DF575F9A}"/>
              </a:ext>
            </a:extLst>
          </p:cNvPr>
          <p:cNvSpPr>
            <a:spLocks noChangeArrowheads="1"/>
          </p:cNvSpPr>
          <p:nvPr/>
        </p:nvSpPr>
        <p:spPr bwMode="auto">
          <a:xfrm>
            <a:off x="107950" y="2527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1" name="Rectangle 11">
            <a:extLst>
              <a:ext uri="{FF2B5EF4-FFF2-40B4-BE49-F238E27FC236}">
                <a16:creationId xmlns:a16="http://schemas.microsoft.com/office/drawing/2014/main" id="{783CCB75-1C92-4170-AA86-F6D3DE3AAFC0}"/>
              </a:ext>
            </a:extLst>
          </p:cNvPr>
          <p:cNvSpPr>
            <a:spLocks noChangeArrowheads="1"/>
          </p:cNvSpPr>
          <p:nvPr/>
        </p:nvSpPr>
        <p:spPr bwMode="auto">
          <a:xfrm>
            <a:off x="107950" y="1146857"/>
            <a:ext cx="91440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en-US" altLang="id-ID" sz="16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mbria" panose="02040503050406030204" pitchFamily="18" charset="0"/>
              </a:rPr>
              <a:t>Debugging was essential in uncovering the root cause of this issue:</a:t>
            </a:r>
            <a:endParaRPr kumimoji="0" lang="id-ID" altLang="id-ID"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Code Inspection: Developers reviewed the login validation code and identified the conditional logic governing the error message display.</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Debugging Statements: Print statements were inserted to confirm the flow of execution and identify whether the code block for the error message display was being entered.</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Condition Evaluation: Debugging tools were used to inspect the values of variables and expressions during runtime to pinpoint the moment when the conditional statement failed to evaluate correctly.</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By leveraging debugging techniques, the development team identified the root cause—conditional statement error—and rectified the issue. The error message for invalid login details was reinstated, providing users with the necessary feedback.</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id-ID" altLang="id-ID" sz="2400" b="0" i="0" u="none" strike="noStrike" cap="none" normalizeH="0" baseline="0" dirty="0">
              <a:ln>
                <a:noFill/>
              </a:ln>
              <a:solidFill>
                <a:schemeClr val="tx1"/>
              </a:solidFill>
              <a:effectLst/>
              <a:latin typeface="Arial" panose="020B0604020202020204" pitchFamily="34" charset="0"/>
            </a:endParaRPr>
          </a:p>
        </p:txBody>
      </p:sp>
      <p:pic>
        <p:nvPicPr>
          <p:cNvPr id="5130" name="Picture 6">
            <a:extLst>
              <a:ext uri="{FF2B5EF4-FFF2-40B4-BE49-F238E27FC236}">
                <a16:creationId xmlns:a16="http://schemas.microsoft.com/office/drawing/2014/main" id="{09769340-FBDA-4C80-B9BB-55A541E70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307" y="3759116"/>
            <a:ext cx="6563386" cy="29238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2">
            <a:extLst>
              <a:ext uri="{FF2B5EF4-FFF2-40B4-BE49-F238E27FC236}">
                <a16:creationId xmlns:a16="http://schemas.microsoft.com/office/drawing/2014/main" id="{EC539088-7F05-4739-BFB5-CC46077B6C7D}"/>
              </a:ext>
            </a:extLst>
          </p:cNvPr>
          <p:cNvSpPr>
            <a:spLocks noChangeArrowheads="1"/>
          </p:cNvSpPr>
          <p:nvPr/>
        </p:nvSpPr>
        <p:spPr bwMode="auto">
          <a:xfrm>
            <a:off x="309716" y="6513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180799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57308-249B-48A9-9D22-F9B6FEB7083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D35216DB-9A58-4860-B899-BDC4E3B94C7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83D7F8D7-38A5-4AB2-84C3-922F033EF8B8}"/>
              </a:ext>
            </a:extLst>
          </p:cNvPr>
          <p:cNvPicPr>
            <a:picLocks noChangeAspect="1"/>
          </p:cNvPicPr>
          <p:nvPr/>
        </p:nvPicPr>
        <p:blipFill>
          <a:blip r:embed="rId2"/>
          <a:stretch>
            <a:fillRect/>
          </a:stretch>
        </p:blipFill>
        <p:spPr>
          <a:xfrm>
            <a:off x="415635" y="1535766"/>
            <a:ext cx="8176218" cy="3304088"/>
          </a:xfrm>
          <a:prstGeom prst="rect">
            <a:avLst/>
          </a:prstGeom>
        </p:spPr>
      </p:pic>
    </p:spTree>
    <p:extLst>
      <p:ext uri="{BB962C8B-B14F-4D97-AF65-F5344CB8AC3E}">
        <p14:creationId xmlns:p14="http://schemas.microsoft.com/office/powerpoint/2010/main" val="134918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5. </a:t>
            </a:r>
            <a:r>
              <a:rPr lang="en-SG" altLang="en-US" sz="2800">
                <a:solidFill>
                  <a:schemeClr val="bg1"/>
                </a:solidFill>
              </a:rPr>
              <a:t>Explain Prioritization</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indent="457200">
              <a:lnSpc>
                <a:spcPct val="107000"/>
              </a:lnSpc>
              <a:spcBef>
                <a:spcPts val="200"/>
              </a:spcBef>
            </a:pPr>
            <a:r>
              <a:rPr lang="id-ID"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 </a:t>
            </a:r>
            <a:r>
              <a:rPr lang="en-US"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Priorities and categories problems:</a:t>
            </a:r>
            <a:endParaRPr lang="id-ID"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p>
            <a:pPr marL="810260" indent="-179705" algn="just">
              <a:lnSpc>
                <a:spcPct val="107000"/>
              </a:lnSpc>
              <a:spcAft>
                <a:spcPts val="800"/>
              </a:spcAft>
            </a:pPr>
            <a:r>
              <a:rPr lang="en-SG"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p:txBody>
      </p:sp>
      <p:sp>
        <p:nvSpPr>
          <p:cNvPr id="2" name="Rectangle: Rounded Corners 1">
            <a:extLst>
              <a:ext uri="{FF2B5EF4-FFF2-40B4-BE49-F238E27FC236}">
                <a16:creationId xmlns:a16="http://schemas.microsoft.com/office/drawing/2014/main" id="{D21EB27F-9B90-48B4-B49F-7365FDDB1F3B}"/>
              </a:ext>
            </a:extLst>
          </p:cNvPr>
          <p:cNvSpPr/>
          <p:nvPr/>
        </p:nvSpPr>
        <p:spPr>
          <a:xfrm>
            <a:off x="-120470" y="1712050"/>
            <a:ext cx="9276989" cy="1647968"/>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810260" indent="-179705" algn="just">
              <a:lnSpc>
                <a:spcPct val="107000"/>
              </a:lnSpc>
              <a:spcAft>
                <a:spcPts val="800"/>
              </a:spcAft>
            </a:pPr>
            <a:r>
              <a:rPr lang="en-US" b="1" dirty="0">
                <a:solidFill>
                  <a:schemeClr val="tx1"/>
                </a:solidFill>
                <a:latin typeface="Cambria" panose="02040503050406030204" pitchFamily="18" charset="0"/>
                <a:ea typeface="Cambria" panose="02040503050406030204" pitchFamily="18" charset="0"/>
                <a:cs typeface="Cambria" panose="02040503050406030204" pitchFamily="18" charset="0"/>
              </a:rPr>
              <a:t>Tier 1: Low priority issues</a:t>
            </a:r>
            <a:endParaRPr lang="id-ID" b="1" dirty="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Symbol" panose="05050102010706020507" pitchFamily="18" charset="2"/>
              <a:buChar char="·"/>
              <a:tabLst>
                <a:tab pos="4191000" algn="l"/>
              </a:tabLst>
            </a:pPr>
            <a:r>
              <a:rPr lang="en-US" b="1" dirty="0">
                <a:solidFill>
                  <a:schemeClr val="tx1"/>
                </a:solidFill>
                <a:latin typeface="Cambria" panose="02040503050406030204" pitchFamily="18" charset="0"/>
                <a:ea typeface="Times New Roman" panose="02020603050405020304" pitchFamily="18" charset="0"/>
                <a:cs typeface="Times New Roman" panose="02020603050405020304" pitchFamily="18" charset="0"/>
              </a:rPr>
              <a:t>The first tier is for basic or minor problems.</a:t>
            </a:r>
            <a:endParaRPr lang="id-ID"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Symbol" panose="05050102010706020507" pitchFamily="18" charset="2"/>
              <a:buChar char="·"/>
              <a:tabLst>
                <a:tab pos="4191000" algn="l"/>
              </a:tabLst>
            </a:pPr>
            <a:r>
              <a:rPr lang="en-US" b="1" dirty="0">
                <a:solidFill>
                  <a:schemeClr val="tx1"/>
                </a:solidFill>
                <a:latin typeface="Cambria" panose="02040503050406030204" pitchFamily="18" charset="0"/>
                <a:ea typeface="SimSun" panose="02010600030101010101" pitchFamily="2" charset="-122"/>
                <a:cs typeface="Times New Roman" panose="02020603050405020304" pitchFamily="18" charset="0"/>
              </a:rPr>
              <a:t>Handle low-priority incidents that do not impact the business. It is easy to solve and repeats a lot. Usually, incidents here are converted into incident models.</a:t>
            </a:r>
            <a:endParaRPr lang="en-ID" dirty="0"/>
          </a:p>
        </p:txBody>
      </p:sp>
      <p:sp>
        <p:nvSpPr>
          <p:cNvPr id="6" name="Rectangle: Rounded Corners 5">
            <a:extLst>
              <a:ext uri="{FF2B5EF4-FFF2-40B4-BE49-F238E27FC236}">
                <a16:creationId xmlns:a16="http://schemas.microsoft.com/office/drawing/2014/main" id="{C68135B5-442C-436F-9877-278D2B7E0C99}"/>
              </a:ext>
            </a:extLst>
          </p:cNvPr>
          <p:cNvSpPr/>
          <p:nvPr/>
        </p:nvSpPr>
        <p:spPr>
          <a:xfrm>
            <a:off x="-132990" y="3448775"/>
            <a:ext cx="9276989" cy="177684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810260" indent="-179705" algn="just">
              <a:lnSpc>
                <a:spcPct val="107000"/>
              </a:lnSpc>
              <a:spcAft>
                <a:spcPts val="800"/>
              </a:spcAft>
            </a:pPr>
            <a:r>
              <a:rPr lang="en-US" b="1" dirty="0">
                <a:solidFill>
                  <a:schemeClr val="tx1"/>
                </a:solidFill>
                <a:latin typeface="Cambria" panose="02040503050406030204" pitchFamily="18" charset="0"/>
                <a:ea typeface="Cambria" panose="02040503050406030204" pitchFamily="18" charset="0"/>
                <a:cs typeface="Cambria" panose="02040503050406030204" pitchFamily="18" charset="0"/>
              </a:rPr>
              <a:t>Tier 2: medium priority issues</a:t>
            </a:r>
            <a:endParaRPr lang="id-ID" b="1" dirty="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Symbol" panose="05050102010706020507" pitchFamily="18" charset="2"/>
              <a:buChar char="·"/>
              <a:tabLst>
                <a:tab pos="4191000" algn="l"/>
              </a:tabLst>
            </a:pPr>
            <a:r>
              <a:rPr lang="en-US" b="1" dirty="0">
                <a:solidFill>
                  <a:schemeClr val="tx1"/>
                </a:solidFill>
                <a:latin typeface="Cambria" panose="02040503050406030204" pitchFamily="18" charset="0"/>
                <a:ea typeface="Times New Roman" panose="02020603050405020304" pitchFamily="18" charset="0"/>
                <a:cs typeface="Times New Roman" panose="02020603050405020304" pitchFamily="18" charset="0"/>
              </a:rPr>
              <a:t>The second tier is the major problems.</a:t>
            </a:r>
            <a:endParaRPr lang="id-ID"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Symbol" panose="05050102010706020507" pitchFamily="18" charset="2"/>
              <a:buChar char="·"/>
              <a:tabLst>
                <a:tab pos="4191000" algn="l"/>
              </a:tabLst>
            </a:pPr>
            <a:r>
              <a:rPr lang="en-US" b="1" dirty="0">
                <a:solidFill>
                  <a:schemeClr val="tx1"/>
                </a:solidFill>
                <a:latin typeface="Cambria" panose="02040503050406030204" pitchFamily="18" charset="0"/>
                <a:ea typeface="SimSun" panose="02010600030101010101" pitchFamily="2" charset="-122"/>
                <a:cs typeface="Times New Roman" panose="02020603050405020304" pitchFamily="18" charset="0"/>
              </a:rPr>
              <a:t>Dealing with incidents that impact users but not the business as a whole. These incidents require more skill or access to resolve.</a:t>
            </a:r>
            <a:endParaRPr lang="id-ID"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D5F2989-6187-4564-A90D-D1BCEADDF5B5}"/>
              </a:ext>
            </a:extLst>
          </p:cNvPr>
          <p:cNvSpPr/>
          <p:nvPr/>
        </p:nvSpPr>
        <p:spPr>
          <a:xfrm>
            <a:off x="0" y="5308744"/>
            <a:ext cx="9036050" cy="1266679"/>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810260" indent="-179705" algn="just">
              <a:lnSpc>
                <a:spcPct val="107000"/>
              </a:lnSpc>
              <a:spcAft>
                <a:spcPts val="800"/>
              </a:spcAft>
            </a:pPr>
            <a:r>
              <a:rPr lang="en-US" b="1" dirty="0">
                <a:solidFill>
                  <a:schemeClr val="tx1"/>
                </a:solidFill>
                <a:latin typeface="Cambria" panose="02040503050406030204" pitchFamily="18" charset="0"/>
                <a:ea typeface="Cambria" panose="02040503050406030204" pitchFamily="18" charset="0"/>
                <a:cs typeface="Cambria" panose="02040503050406030204" pitchFamily="18" charset="0"/>
              </a:rPr>
              <a:t>Tier 3: High Priority Issues</a:t>
            </a:r>
            <a:endParaRPr lang="id-ID" b="1" dirty="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Symbol" panose="05050102010706020507" pitchFamily="18" charset="2"/>
              <a:buChar char="·"/>
              <a:tabLst>
                <a:tab pos="4191000" algn="l"/>
              </a:tabLst>
            </a:pPr>
            <a:r>
              <a:rPr lang="en-US" b="1" dirty="0">
                <a:solidFill>
                  <a:schemeClr val="tx1"/>
                </a:solidFill>
                <a:latin typeface="Cambria" panose="02040503050406030204" pitchFamily="18" charset="0"/>
                <a:ea typeface="Times New Roman" panose="02020603050405020304" pitchFamily="18" charset="0"/>
                <a:cs typeface="Times New Roman" panose="02020603050405020304" pitchFamily="18" charset="0"/>
              </a:rPr>
              <a:t>The third tier is the critical problem</a:t>
            </a:r>
            <a:endParaRPr lang="id-ID"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Symbol" panose="05050102010706020507" pitchFamily="18" charset="2"/>
              <a:buChar char="·"/>
              <a:tabLst>
                <a:tab pos="4191000" algn="l"/>
              </a:tabLst>
            </a:pPr>
            <a:r>
              <a:rPr lang="en-US" b="1" dirty="0">
                <a:solidFill>
                  <a:schemeClr val="tx1"/>
                </a:solidFill>
                <a:latin typeface="Cambria" panose="02040503050406030204" pitchFamily="18" charset="0"/>
                <a:ea typeface="SimSun" panose="02010600030101010101" pitchFamily="2" charset="-122"/>
                <a:cs typeface="Times New Roman" panose="02020603050405020304" pitchFamily="18" charset="0"/>
              </a:rPr>
              <a:t>Manage incidents that affect the entire organization and multiple users. These incidents are high priority and often enter the Major Incident Response process.</a:t>
            </a:r>
            <a:endParaRPr lang="id-ID"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3CC291-533A-42B5-B2E8-B5751A8C52F0}"/>
              </a:ext>
            </a:extLst>
          </p:cNvPr>
          <p:cNvPicPr>
            <a:picLocks noChangeAspect="1"/>
          </p:cNvPicPr>
          <p:nvPr/>
        </p:nvPicPr>
        <p:blipFill>
          <a:blip r:embed="rId2"/>
          <a:stretch>
            <a:fillRect/>
          </a:stretch>
        </p:blipFill>
        <p:spPr>
          <a:xfrm>
            <a:off x="612000" y="1388435"/>
            <a:ext cx="7920000" cy="4081129"/>
          </a:xfrm>
          <a:prstGeom prst="rect">
            <a:avLst/>
          </a:prstGeom>
        </p:spPr>
      </p:pic>
    </p:spTree>
    <p:extLst>
      <p:ext uri="{BB962C8B-B14F-4D97-AF65-F5344CB8AC3E}">
        <p14:creationId xmlns:p14="http://schemas.microsoft.com/office/powerpoint/2010/main" val="270681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9D189-E40D-4A78-A370-CECEDCB8EC6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5. </a:t>
            </a:r>
            <a:r>
              <a:rPr lang="en-SG" altLang="en-US" sz="2800">
                <a:solidFill>
                  <a:schemeClr val="bg1"/>
                </a:solidFill>
              </a:rPr>
              <a:t>Explain Prioritization</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EA984F96-2336-4A72-B668-616391179F4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5" name="Diagram 4">
            <a:extLst>
              <a:ext uri="{FF2B5EF4-FFF2-40B4-BE49-F238E27FC236}">
                <a16:creationId xmlns:a16="http://schemas.microsoft.com/office/drawing/2014/main" id="{F43D2266-5372-4E22-9CF4-54467ABC9E12}"/>
              </a:ext>
            </a:extLst>
          </p:cNvPr>
          <p:cNvGraphicFramePr/>
          <p:nvPr>
            <p:extLst>
              <p:ext uri="{D42A27DB-BD31-4B8C-83A1-F6EECF244321}">
                <p14:modId xmlns:p14="http://schemas.microsoft.com/office/powerpoint/2010/main" val="2152517666"/>
              </p:ext>
            </p:extLst>
          </p:nvPr>
        </p:nvGraphicFramePr>
        <p:xfrm>
          <a:off x="940804" y="1550642"/>
          <a:ext cx="7141312" cy="4902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16A9E01-A6C7-43BB-B15E-8087E072A0F2}"/>
              </a:ext>
            </a:extLst>
          </p:cNvPr>
          <p:cNvSpPr txBox="1"/>
          <p:nvPr/>
        </p:nvSpPr>
        <p:spPr>
          <a:xfrm>
            <a:off x="862374" y="1388396"/>
            <a:ext cx="3912334" cy="738664"/>
          </a:xfrm>
          <a:prstGeom prst="rect">
            <a:avLst/>
          </a:prstGeom>
          <a:noFill/>
        </p:spPr>
        <p:txBody>
          <a:bodyPr wrap="square" rtlCol="0">
            <a:spAutoFit/>
          </a:bodyPr>
          <a:lstStyle/>
          <a:p>
            <a:r>
              <a:rPr lang="en-US" b="1" dirty="0">
                <a:effectLst/>
                <a:latin typeface="Cambria" panose="02040503050406030204" pitchFamily="18" charset="0"/>
                <a:ea typeface="SimSun" panose="02010600030101010101" pitchFamily="2" charset="-122"/>
                <a:cs typeface="Arial" panose="020B0604020202020204" pitchFamily="34" charset="0"/>
              </a:rPr>
              <a:t>Problems Categories Diagram:</a:t>
            </a:r>
            <a:endParaRPr lang="en-MY" b="1" dirty="0">
              <a:effectLst/>
              <a:latin typeface="Cambria" panose="02040503050406030204" pitchFamily="18" charset="0"/>
              <a:ea typeface="SimSun" panose="02010600030101010101" pitchFamily="2" charset="-122"/>
              <a:cs typeface="Arial" panose="020B0604020202020204" pitchFamily="34" charset="0"/>
            </a:endParaRPr>
          </a:p>
          <a:p>
            <a:endParaRPr lang="en-MY" sz="2400" dirty="0"/>
          </a:p>
        </p:txBody>
      </p:sp>
    </p:spTree>
    <p:extLst>
      <p:ext uri="{BB962C8B-B14F-4D97-AF65-F5344CB8AC3E}">
        <p14:creationId xmlns:p14="http://schemas.microsoft.com/office/powerpoint/2010/main" val="2377699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7">
            <a:extLst>
              <a:ext uri="{FF2B5EF4-FFF2-40B4-BE49-F238E27FC236}">
                <a16:creationId xmlns:a16="http://schemas.microsoft.com/office/drawing/2014/main" id="{EA7228B8-9FCB-4A4F-9509-DD97014B2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3128236"/>
            <a:ext cx="5746750" cy="32400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a:extLst>
              <a:ext uri="{FF2B5EF4-FFF2-40B4-BE49-F238E27FC236}">
                <a16:creationId xmlns:a16="http://schemas.microsoft.com/office/drawing/2014/main" id="{DF8BF74F-186D-4E18-8265-6BA345FD51ED}"/>
              </a:ext>
            </a:extLst>
          </p:cNvPr>
          <p:cNvSpPr txBox="1">
            <a:spLocks noChangeArrowheads="1"/>
          </p:cNvSpPr>
          <p:nvPr/>
        </p:nvSpPr>
        <p:spPr bwMode="auto">
          <a:xfrm>
            <a:off x="5018882" y="4637156"/>
            <a:ext cx="212407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11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Debug is success and not have a problem with endpoint</a:t>
            </a:r>
            <a:endParaRPr kumimoji="0" lang="en-US" altLang="id-ID" sz="1800" b="0" i="0" u="none" strike="noStrike" cap="none" normalizeH="0" baseline="0" dirty="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3D410E17-6133-48E0-A29D-0EB6E2414001}"/>
              </a:ext>
            </a:extLst>
          </p:cNvPr>
          <p:cNvSpPr>
            <a:spLocks noChangeArrowheads="1"/>
          </p:cNvSpPr>
          <p:nvPr/>
        </p:nvSpPr>
        <p:spPr bwMode="auto">
          <a:xfrm>
            <a:off x="371049" y="1378235"/>
            <a:ext cx="86650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en-US" altLang="id-ID"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mbria" panose="02040503050406030204" pitchFamily="18" charset="0"/>
              </a:rPr>
              <a:t>Solution for Thread not showing in The Dashboard: </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Debug </a:t>
            </a:r>
            <a:r>
              <a:rPr kumimoji="0" lang="en-US" altLang="id-ID"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create_thread</a:t>
            </a: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endpoint</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Check the logic in </a:t>
            </a:r>
            <a:r>
              <a:rPr kumimoji="0" lang="en-US" altLang="id-ID"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create_thread</a:t>
            </a: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endpoint</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Ensure in the JSP have a correct var and items it will sync with backend and database.</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Asd </a:t>
            </a: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Ensure have implement endpoint to call all thread</a:t>
            </a:r>
          </a:p>
          <a:p>
            <a:pPr marL="0" marR="0" lvl="0" indent="0" algn="l" defTabSz="914400" rtl="0" eaLnBrk="0" fontAlgn="base" latinLnBrk="0" hangingPunct="0">
              <a:lnSpc>
                <a:spcPct val="100000"/>
              </a:lnSpc>
              <a:spcBef>
                <a:spcPct val="0"/>
              </a:spcBef>
              <a:spcAft>
                <a:spcPct val="0"/>
              </a:spcAft>
              <a:buClrTx/>
              <a:buSzTx/>
              <a:tabLst>
                <a:tab pos="4191000" algn="l"/>
              </a:tabLst>
            </a:pP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62AB75-C016-43F9-88C3-9AB7F52A1D0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88675BB7-DFF1-442E-BCE8-CA072FB87FA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10">
            <a:extLst>
              <a:ext uri="{FF2B5EF4-FFF2-40B4-BE49-F238E27FC236}">
                <a16:creationId xmlns:a16="http://schemas.microsoft.com/office/drawing/2014/main" id="{00D8F4CC-5E90-466E-BEB0-259BE57F3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01" y="4774013"/>
            <a:ext cx="6277720" cy="1397332"/>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a:extLst>
              <a:ext uri="{FF2B5EF4-FFF2-40B4-BE49-F238E27FC236}">
                <a16:creationId xmlns:a16="http://schemas.microsoft.com/office/drawing/2014/main" id="{ED715A7A-B9DC-4365-B0FD-BA86E1724DF3}"/>
              </a:ext>
            </a:extLst>
          </p:cNvPr>
          <p:cNvSpPr txBox="1">
            <a:spLocks noChangeArrowheads="1"/>
          </p:cNvSpPr>
          <p:nvPr/>
        </p:nvSpPr>
        <p:spPr bwMode="auto">
          <a:xfrm>
            <a:off x="7049249" y="4890980"/>
            <a:ext cx="1613750" cy="1113234"/>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600" dirty="0">
                <a:effectLst/>
                <a:latin typeface="Calibri" panose="020F0502020204030204" pitchFamily="34" charset="0"/>
                <a:ea typeface="SimSun" panose="02010600030101010101" pitchFamily="2" charset="-122"/>
                <a:cs typeface="Arial" panose="020B0604020202020204" pitchFamily="34" charset="0"/>
              </a:rPr>
              <a:t>And this is the endpoint for call the thread</a:t>
            </a:r>
            <a:endParaRPr lang="id-ID" sz="1600" dirty="0">
              <a:effectLst/>
              <a:latin typeface="Calibri" panose="020F0502020204030204" pitchFamily="34" charset="0"/>
              <a:ea typeface="SimSun" panose="02010600030101010101" pitchFamily="2" charset="-122"/>
              <a:cs typeface="Arial" panose="020B0604020202020204" pitchFamily="34" charset="0"/>
            </a:endParaRPr>
          </a:p>
        </p:txBody>
      </p:sp>
      <p:pic>
        <p:nvPicPr>
          <p:cNvPr id="8" name="Picture 7">
            <a:extLst>
              <a:ext uri="{FF2B5EF4-FFF2-40B4-BE49-F238E27FC236}">
                <a16:creationId xmlns:a16="http://schemas.microsoft.com/office/drawing/2014/main" id="{331CD34E-023E-4FF9-9D95-46D7D5DCE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01" y="1371872"/>
            <a:ext cx="6155601" cy="3227243"/>
          </a:xfrm>
          <a:prstGeom prst="rect">
            <a:avLst/>
          </a:prstGeom>
        </p:spPr>
      </p:pic>
      <p:sp>
        <p:nvSpPr>
          <p:cNvPr id="9" name="Text Box 2">
            <a:extLst>
              <a:ext uri="{FF2B5EF4-FFF2-40B4-BE49-F238E27FC236}">
                <a16:creationId xmlns:a16="http://schemas.microsoft.com/office/drawing/2014/main" id="{2AD83031-3669-4A03-ABDB-662A381E2C56}"/>
              </a:ext>
            </a:extLst>
          </p:cNvPr>
          <p:cNvSpPr txBox="1">
            <a:spLocks noChangeArrowheads="1"/>
          </p:cNvSpPr>
          <p:nvPr/>
        </p:nvSpPr>
        <p:spPr bwMode="auto">
          <a:xfrm>
            <a:off x="6839553" y="2206373"/>
            <a:ext cx="1473994" cy="167520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16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Identify the var and items. And check the attribute in the thread</a:t>
            </a:r>
            <a:endParaRPr kumimoji="0" lang="en-US" altLang="id-ID"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58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0FC284-D7A7-47A9-90B9-4BAE1E4D81E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362497D8-2FFE-4FB7-8198-DACD5C7A638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6" name="Rectangle 5">
            <a:extLst>
              <a:ext uri="{FF2B5EF4-FFF2-40B4-BE49-F238E27FC236}">
                <a16:creationId xmlns:a16="http://schemas.microsoft.com/office/drawing/2014/main" id="{5E0C9242-1931-4910-B770-9B188D54BCB4}"/>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Solution for Invalid login details error not displayed: </a:t>
            </a:r>
            <a:endParaRPr lang="id-ID" sz="180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Debug Login Endpoint</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Ensure the data user has saved in database</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Identify the </a:t>
            </a:r>
            <a:r>
              <a:rPr lang="en-US" sz="18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login.jsp</a:t>
            </a: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have a correct variable to synchronize with backend</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Ensure the </a:t>
            </a:r>
            <a:r>
              <a:rPr lang="en-US" sz="18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login.jsp</a:t>
            </a: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have a code for show the message</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13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a:effectLst/>
                        </a:rPr>
                        <a:t>Version Number</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Effective Date of release</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Summary of Included Changes</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Author</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a:effectLst/>
                        </a:rPr>
                        <a:t>1</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a:effectLst/>
                        </a:rPr>
                        <a:t>4</a:t>
                      </a:r>
                      <a:r>
                        <a:rPr lang="en-US" sz="1600" baseline="30000">
                          <a:effectLst/>
                        </a:rPr>
                        <a:t>th</a:t>
                      </a:r>
                      <a:r>
                        <a:rPr lang="en-US" sz="1600">
                          <a:effectLst/>
                        </a:rPr>
                        <a:t> March 2016</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a:effectLst/>
                        </a:rPr>
                        <a:t>First Edition</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a:effectLst/>
                        </a:rPr>
                        <a:t>Satya CVS</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C1C6C-D9B9-43FD-BCD6-EBE7896635C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97FB217F-E9F1-4C57-BCE8-13BDC6A2D42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7" name="Text Box 2">
            <a:extLst>
              <a:ext uri="{FF2B5EF4-FFF2-40B4-BE49-F238E27FC236}">
                <a16:creationId xmlns:a16="http://schemas.microsoft.com/office/drawing/2014/main" id="{99E72116-54BB-4A82-9C2A-2D6CC872DEA6}"/>
              </a:ext>
            </a:extLst>
          </p:cNvPr>
          <p:cNvSpPr txBox="1">
            <a:spLocks noChangeArrowheads="1"/>
          </p:cNvSpPr>
          <p:nvPr/>
        </p:nvSpPr>
        <p:spPr bwMode="auto">
          <a:xfrm>
            <a:off x="5517799" y="2629112"/>
            <a:ext cx="2077024" cy="44659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sz="1100" dirty="0">
                <a:effectLst/>
                <a:latin typeface="Calibri" panose="020F0502020204030204" pitchFamily="34" charset="0"/>
                <a:ea typeface="SimSun" panose="02010600030101010101" pitchFamily="2" charset="-122"/>
                <a:cs typeface="Arial" panose="020B0604020202020204" pitchFamily="34" charset="0"/>
              </a:rPr>
              <a:t>The Data of User already registered has saved to database</a:t>
            </a:r>
            <a:endParaRPr lang="id-ID" sz="1100" dirty="0">
              <a:effectLst/>
              <a:latin typeface="Calibri" panose="020F0502020204030204" pitchFamily="34" charset="0"/>
              <a:ea typeface="SimSun" panose="02010600030101010101" pitchFamily="2" charset="-122"/>
              <a:cs typeface="Arial" panose="020B0604020202020204" pitchFamily="34" charset="0"/>
            </a:endParaRPr>
          </a:p>
        </p:txBody>
      </p:sp>
      <p:pic>
        <p:nvPicPr>
          <p:cNvPr id="8" name="Picture 7">
            <a:extLst>
              <a:ext uri="{FF2B5EF4-FFF2-40B4-BE49-F238E27FC236}">
                <a16:creationId xmlns:a16="http://schemas.microsoft.com/office/drawing/2014/main" id="{F27774B8-9330-4081-B6C6-F97107F258CE}"/>
              </a:ext>
            </a:extLst>
          </p:cNvPr>
          <p:cNvPicPr/>
          <p:nvPr/>
        </p:nvPicPr>
        <p:blipFill>
          <a:blip r:embed="rId2"/>
          <a:stretch>
            <a:fillRect/>
          </a:stretch>
        </p:blipFill>
        <p:spPr>
          <a:xfrm>
            <a:off x="1654464" y="3075709"/>
            <a:ext cx="5404650" cy="16717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963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531DE7-7B3F-45FA-B03B-B3F2D65E0E6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5FD30C51-2532-4483-9A3B-7CFDD9E971B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09629402-A8CC-4D91-B0BE-CA7E3E17AD69}"/>
              </a:ext>
            </a:extLst>
          </p:cNvPr>
          <p:cNvPicPr>
            <a:picLocks noChangeAspect="1"/>
          </p:cNvPicPr>
          <p:nvPr/>
        </p:nvPicPr>
        <p:blipFill rotWithShape="1">
          <a:blip r:embed="rId2"/>
          <a:srcRect b="43725"/>
          <a:stretch/>
        </p:blipFill>
        <p:spPr>
          <a:xfrm>
            <a:off x="382087" y="1481323"/>
            <a:ext cx="6648174" cy="2154396"/>
          </a:xfrm>
          <a:prstGeom prst="rect">
            <a:avLst/>
          </a:prstGeom>
        </p:spPr>
      </p:pic>
      <p:sp>
        <p:nvSpPr>
          <p:cNvPr id="7" name="Text Box 2">
            <a:extLst>
              <a:ext uri="{FF2B5EF4-FFF2-40B4-BE49-F238E27FC236}">
                <a16:creationId xmlns:a16="http://schemas.microsoft.com/office/drawing/2014/main" id="{8EBBBF2E-0BA1-4465-801F-EC4531CCFE02}"/>
              </a:ext>
            </a:extLst>
          </p:cNvPr>
          <p:cNvSpPr txBox="1">
            <a:spLocks noChangeArrowheads="1"/>
          </p:cNvSpPr>
          <p:nvPr/>
        </p:nvSpPr>
        <p:spPr bwMode="auto">
          <a:xfrm>
            <a:off x="7106138" y="2031209"/>
            <a:ext cx="1292860" cy="8710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sz="1600" b="1" dirty="0">
                <a:effectLst/>
                <a:latin typeface="Calibri" panose="020F0502020204030204" pitchFamily="34" charset="0"/>
                <a:ea typeface="SimSun" panose="02010600030101010101" pitchFamily="2" charset="-122"/>
                <a:cs typeface="Arial" panose="020B0604020202020204" pitchFamily="34" charset="0"/>
              </a:rPr>
              <a:t>Ensure All the variables is correct</a:t>
            </a:r>
            <a:endParaRPr lang="id-ID" sz="1600" b="1" dirty="0">
              <a:effectLst/>
              <a:latin typeface="Calibri" panose="020F0502020204030204" pitchFamily="34" charset="0"/>
              <a:ea typeface="SimSun" panose="02010600030101010101" pitchFamily="2" charset="-122"/>
              <a:cs typeface="Arial" panose="020B0604020202020204" pitchFamily="34" charset="0"/>
            </a:endParaRPr>
          </a:p>
        </p:txBody>
      </p:sp>
      <p:pic>
        <p:nvPicPr>
          <p:cNvPr id="8" name="Picture 7">
            <a:extLst>
              <a:ext uri="{FF2B5EF4-FFF2-40B4-BE49-F238E27FC236}">
                <a16:creationId xmlns:a16="http://schemas.microsoft.com/office/drawing/2014/main" id="{60910BA9-778B-4A24-96A7-D698DCD16896}"/>
              </a:ext>
            </a:extLst>
          </p:cNvPr>
          <p:cNvPicPr>
            <a:picLocks noChangeAspect="1"/>
          </p:cNvPicPr>
          <p:nvPr/>
        </p:nvPicPr>
        <p:blipFill>
          <a:blip r:embed="rId3"/>
          <a:stretch>
            <a:fillRect/>
          </a:stretch>
        </p:blipFill>
        <p:spPr>
          <a:xfrm>
            <a:off x="449938" y="4957102"/>
            <a:ext cx="6917515" cy="1272616"/>
          </a:xfrm>
          <a:prstGeom prst="rect">
            <a:avLst/>
          </a:prstGeom>
        </p:spPr>
      </p:pic>
      <p:sp>
        <p:nvSpPr>
          <p:cNvPr id="9" name="Text Box 2">
            <a:extLst>
              <a:ext uri="{FF2B5EF4-FFF2-40B4-BE49-F238E27FC236}">
                <a16:creationId xmlns:a16="http://schemas.microsoft.com/office/drawing/2014/main" id="{8FC4590C-0AFB-4C61-9A53-B41C39C31E2D}"/>
              </a:ext>
            </a:extLst>
          </p:cNvPr>
          <p:cNvSpPr txBox="1">
            <a:spLocks noChangeArrowheads="1"/>
          </p:cNvSpPr>
          <p:nvPr/>
        </p:nvSpPr>
        <p:spPr bwMode="auto">
          <a:xfrm>
            <a:off x="7324414" y="4254926"/>
            <a:ext cx="1292860" cy="11344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sz="1600" b="1" dirty="0">
                <a:effectLst/>
                <a:latin typeface="Calibri" panose="020F0502020204030204" pitchFamily="34" charset="0"/>
                <a:ea typeface="SimSun" panose="02010600030101010101" pitchFamily="2" charset="-122"/>
                <a:cs typeface="Arial" panose="020B0604020202020204" pitchFamily="34" charset="0"/>
              </a:rPr>
              <a:t>Add the message code if error login</a:t>
            </a:r>
            <a:endParaRPr lang="id-ID" sz="1600" b="1"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64922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7. Systems you will Implement</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457200" algn="just">
              <a:lnSpc>
                <a:spcPct val="107000"/>
              </a:lnSpc>
              <a:spcAft>
                <a:spcPts val="800"/>
              </a:spcAft>
            </a:pPr>
            <a:r>
              <a:rPr lang="en-US" sz="2000" dirty="0">
                <a:solidFill>
                  <a:srgbClr val="0E101A"/>
                </a:solidFill>
                <a:latin typeface="Cambria" panose="02040503050406030204" pitchFamily="18" charset="0"/>
                <a:ea typeface="Times New Roman" panose="02020603050405020304" pitchFamily="18" charset="0"/>
                <a:cs typeface="Times New Roman" panose="02020603050405020304" pitchFamily="18" charset="0"/>
              </a:rPr>
              <a:t>The brainstorming technique will be used to speed up efficient idea development and problem solutions. The collaborative and innovative process of brainstorming invites team members to offer ideas, recommendations, and potential fixes for problems that have been recognized. The brainstorming process can provide original and workable solutions by utilizing the group's aggregate knowledge and varied viewpoints.</a:t>
            </a:r>
            <a:endParaRPr lang="id-ID" sz="20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90431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8.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80383031"/>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Project Task Description</a:t>
                      </a:r>
                      <a:endParaRPr lang="en-SG" sz="1800" b="1"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Project Milestone</a:t>
                      </a:r>
                      <a:r>
                        <a:rPr lang="en-SG" sz="1800" u="none" strike="noStrike" baseline="0">
                          <a:effectLst/>
                        </a:rPr>
                        <a:t> ID</a:t>
                      </a:r>
                      <a:endParaRPr lang="en-SG" sz="1800" b="1"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US" sz="1800" b="0" i="0" u="none" strike="noStrike">
                          <a:solidFill>
                            <a:srgbClr val="000000"/>
                          </a:solidFill>
                          <a:effectLst/>
                          <a:latin typeface="Calibri" panose="020F0502020204030204" pitchFamily="34" charset="0"/>
                        </a:rPr>
                        <a:t>Identify problems and develop issue tracking documents</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a:effectLst/>
                        </a:rPr>
                        <a:t> 2</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a:solidFill>
                            <a:schemeClr val="dk1"/>
                          </a:solidFill>
                          <a:latin typeface="+mn-lt"/>
                          <a:ea typeface="+mn-ea"/>
                          <a:cs typeface="+mn-cs"/>
                        </a:rPr>
                        <a:t>Problem investigation and diagnosis</a:t>
                      </a:r>
                      <a:endParaRPr lang="en-SG" sz="1800" kern="120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a:effectLst/>
                        </a:rPr>
                        <a:t> 3</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a:solidFill>
                            <a:schemeClr val="dk1"/>
                          </a:solidFill>
                          <a:latin typeface="+mn-lt"/>
                          <a:ea typeface="+mn-ea"/>
                          <a:cs typeface="+mn-cs"/>
                        </a:rPr>
                        <a:t>Problem prioritization</a:t>
                      </a:r>
                      <a:endParaRPr lang="en-SG" sz="1800" kern="120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a:effectLst/>
                        </a:rPr>
                        <a:t> 4</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dirty="0">
                          <a:solidFill>
                            <a:schemeClr val="dk1"/>
                          </a:solidFill>
                          <a:latin typeface="+mn-lt"/>
                          <a:ea typeface="+mn-ea"/>
                          <a:cs typeface="+mn-cs"/>
                        </a:rPr>
                        <a:t>Problem resolution</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 2</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b="0" i="0" u="none" strike="noStrike">
                          <a:solidFill>
                            <a:srgbClr val="000000"/>
                          </a:solidFill>
                          <a:effectLst/>
                          <a:latin typeface="Calibri" panose="020F0502020204030204" pitchFamily="34" charset="0"/>
                        </a:rPr>
                        <a:t>5</a:t>
                      </a: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US" sz="1800" b="0" i="0" u="none" strike="noStrike" kern="1200" baseline="0">
                          <a:solidFill>
                            <a:schemeClr val="dk1"/>
                          </a:solidFill>
                          <a:latin typeface="+mn-lt"/>
                          <a:ea typeface="+mn-ea"/>
                          <a:cs typeface="+mn-cs"/>
                        </a:rPr>
                        <a:t>Creating a known error </a:t>
                      </a:r>
                      <a:r>
                        <a:rPr lang="en-US" altLang="zh-CN" sz="1800" b="0" i="0" u="none" strike="noStrike" kern="1200" baseline="0">
                          <a:solidFill>
                            <a:schemeClr val="dk1"/>
                          </a:solidFill>
                          <a:latin typeface="+mn-lt"/>
                          <a:ea typeface="+mn-ea"/>
                          <a:cs typeface="+mn-cs"/>
                        </a:rPr>
                        <a:t>database</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 3</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9.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extLst>
              <p:ext uri="{D42A27DB-BD31-4B8C-83A1-F6EECF244321}">
                <p14:modId xmlns:p14="http://schemas.microsoft.com/office/powerpoint/2010/main" val="1082575662"/>
              </p:ext>
            </p:extLst>
          </p:nvPr>
        </p:nvGraphicFramePr>
        <p:xfrm>
          <a:off x="179388" y="1196975"/>
          <a:ext cx="8785225" cy="4008500"/>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608600">
                  <a:extLst>
                    <a:ext uri="{9D8B030D-6E8A-4147-A177-3AD203B41FA5}">
                      <a16:colId xmlns:a16="http://schemas.microsoft.com/office/drawing/2014/main" val="20001"/>
                    </a:ext>
                  </a:extLst>
                </a:gridCol>
                <a:gridCol w="2880445">
                  <a:extLst>
                    <a:ext uri="{9D8B030D-6E8A-4147-A177-3AD203B41FA5}">
                      <a16:colId xmlns:a16="http://schemas.microsoft.com/office/drawing/2014/main" val="20002"/>
                    </a:ext>
                  </a:extLst>
                </a:gridCol>
              </a:tblGrid>
              <a:tr h="876113">
                <a:tc>
                  <a:txBody>
                    <a:bodyPr/>
                    <a:lstStyle/>
                    <a:p>
                      <a:pPr algn="ctr" fontAlgn="ctr"/>
                      <a:r>
                        <a:rPr lang="en-SG" sz="1800" u="none" strike="noStrike">
                          <a:effectLst/>
                        </a:rPr>
                        <a:t>Project</a:t>
                      </a:r>
                      <a:r>
                        <a:rPr lang="en-SG" sz="1800" u="none" strike="noStrike" baseline="0">
                          <a:effectLst/>
                        </a:rPr>
                        <a:t> Milestone ID </a:t>
                      </a:r>
                      <a:endParaRPr lang="en-SG" sz="18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a:effectLst/>
                        </a:rPr>
                        <a:t>Milestone Feedback received from</a:t>
                      </a:r>
                      <a:r>
                        <a:rPr lang="en-SG" sz="1800" u="none" strike="noStrike" baseline="0">
                          <a:effectLst/>
                        </a:rPr>
                        <a:t> Tutor / Learning Facilitator</a:t>
                      </a:r>
                      <a:endParaRPr lang="en-SG" sz="18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a:solidFill>
                            <a:schemeClr val="bg1"/>
                          </a:solidFill>
                          <a:effectLst/>
                        </a:rPr>
                        <a:t>Action Taken</a:t>
                      </a:r>
                    </a:p>
                    <a:p>
                      <a:pPr algn="ctr" fontAlgn="ctr"/>
                      <a:r>
                        <a:rPr lang="en-SG" sz="1800" b="1" i="0" u="none" strike="noStrike">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5">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kern="1200">
                        <a:solidFill>
                          <a:schemeClr val="dk1"/>
                        </a:solidFill>
                        <a:effectLst/>
                        <a:latin typeface="+mn-lt"/>
                        <a:ea typeface="+mn-ea"/>
                        <a:cs typeface="+mn-cs"/>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kern="1200">
                        <a:solidFill>
                          <a:schemeClr val="dk1"/>
                        </a:solidFill>
                        <a:effectLst/>
                        <a:latin typeface="+mn-lt"/>
                        <a:ea typeface="+mn-ea"/>
                        <a:cs typeface="+mn-cs"/>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4"/>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2248699674"/>
                  </a:ext>
                </a:extLst>
              </a:tr>
              <a:tr h="348043">
                <a:tc rowSpan="2">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6"/>
                  </a:ext>
                </a:extLst>
              </a:tr>
              <a:tr h="348043">
                <a:tc rowSpan="2">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50"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a:t>
            </a:r>
            <a:r>
              <a:rPr lang="id-ID" altLang="en-US" sz="2800" dirty="0">
                <a:solidFill>
                  <a:srgbClr val="FFFFFF"/>
                </a:solidFill>
                <a:cs typeface="Arial" panose="020B0604020202020204" pitchFamily="34" charset="0"/>
              </a:rPr>
              <a:t>0</a:t>
            </a:r>
            <a:r>
              <a:rPr lang="en-US" altLang="en-US" sz="2800" dirty="0">
                <a:solidFill>
                  <a:srgbClr val="FFFFFF"/>
                </a:solidFill>
                <a:cs typeface="Arial" panose="020B0604020202020204" pitchFamily="34" charset="0"/>
              </a:rPr>
              <a:t>.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endParaRPr lang="id-ID" sz="2000" b="1" dirty="0">
              <a:solidFill>
                <a:schemeClr val="tx1"/>
              </a:solidFill>
            </a:endParaRPr>
          </a:p>
          <a:p>
            <a:pPr marL="285750" indent="-285750">
              <a:spcBef>
                <a:spcPts val="600"/>
              </a:spcBef>
              <a:spcAft>
                <a:spcPts val="600"/>
              </a:spcAft>
              <a:buFont typeface="Wingdings" panose="05000000000000000000" pitchFamily="2" charset="2"/>
              <a:buChar char="q"/>
              <a:defRPr/>
            </a:pPr>
            <a:r>
              <a:rPr lang="id-ID" sz="2000" b="1" dirty="0">
                <a:solidFill>
                  <a:schemeClr val="tx1"/>
                </a:solidFill>
              </a:rPr>
              <a:t>Try to use Another Method for Problem Management</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804240787"/>
              </p:ext>
            </p:extLst>
          </p:nvPr>
        </p:nvGraphicFramePr>
        <p:xfrm>
          <a:off x="179388" y="1101725"/>
          <a:ext cx="8705850" cy="435864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Principles of Problem Management</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a:t>02</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Problem Management Example</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a:t>03</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Tools, Process &amp; Technologies</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a:t>04</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Investigation &amp; Diagnosis</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a:t>05</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Explain Prioritization</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a:t>06</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Problem Management Solution</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a:t>07</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Systems you will Implement</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a:t>08</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Project Milestones &amp; Tasks</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a:t>09</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a:t>10</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a:t>11</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3835690738"/>
                  </a:ext>
                </a:extLst>
              </a:tr>
              <a:tr h="335280">
                <a:tc>
                  <a:txBody>
                    <a:bodyPr/>
                    <a:lstStyle/>
                    <a:p>
                      <a:pPr algn="ctr"/>
                      <a:r>
                        <a:rPr lang="en-SG" sz="1600"/>
                        <a:t>12</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297293583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defRPr/>
            </a:pPr>
            <a:r>
              <a:rPr lang="en-US" sz="2400" b="1" dirty="0">
                <a:solidFill>
                  <a:schemeClr val="tx1"/>
                </a:solidFill>
              </a:rPr>
              <a:t>Problem Identification</a:t>
            </a:r>
          </a:p>
          <a:p>
            <a:pPr algn="just">
              <a:defRPr/>
            </a:pPr>
            <a:endParaRPr lang="en-US" sz="2400" b="1" dirty="0">
              <a:solidFill>
                <a:schemeClr val="tx1"/>
              </a:solidFill>
            </a:endParaRP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p:txBody>
      </p:sp>
      <p:sp>
        <p:nvSpPr>
          <p:cNvPr id="2" name="Rectangle: Rounded Corners 1">
            <a:extLst>
              <a:ext uri="{FF2B5EF4-FFF2-40B4-BE49-F238E27FC236}">
                <a16:creationId xmlns:a16="http://schemas.microsoft.com/office/drawing/2014/main" id="{F7BFCC84-D31E-4FAB-976B-7AF292481B50}"/>
              </a:ext>
            </a:extLst>
          </p:cNvPr>
          <p:cNvSpPr/>
          <p:nvPr/>
        </p:nvSpPr>
        <p:spPr>
          <a:xfrm>
            <a:off x="378692" y="1625023"/>
            <a:ext cx="3592945" cy="4689042"/>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just">
              <a:buFont typeface="Wingdings" panose="05000000000000000000" pitchFamily="2" charset="2"/>
              <a:buChar char="q"/>
              <a:defRPr/>
            </a:pPr>
            <a:r>
              <a:rPr lang="en-US" dirty="0">
                <a:solidFill>
                  <a:schemeClr val="tx1"/>
                </a:solidFill>
              </a:rPr>
              <a:t>Sources of Identification: Problem identification can come from user reporting, system monitoring, and analysis of operational data.</a:t>
            </a:r>
          </a:p>
          <a:p>
            <a:pPr algn="just">
              <a:defRPr/>
            </a:pPr>
            <a:endParaRPr lang="en-US" dirty="0">
              <a:solidFill>
                <a:schemeClr val="tx1"/>
              </a:solidFill>
            </a:endParaRPr>
          </a:p>
          <a:p>
            <a:pPr marL="285750" indent="-285750" algn="just">
              <a:buFont typeface="Wingdings" panose="05000000000000000000" pitchFamily="2" charset="2"/>
              <a:buChar char="q"/>
              <a:defRPr/>
            </a:pPr>
            <a:r>
              <a:rPr lang="en-US" dirty="0">
                <a:solidFill>
                  <a:schemeClr val="tx1"/>
                </a:solidFill>
              </a:rPr>
              <a:t>Initial Categorization: The identified problems are given an initial category based on their type or impact, assisting in </a:t>
            </a:r>
            <a:r>
              <a:rPr lang="id-ID" dirty="0">
                <a:solidFill>
                  <a:schemeClr val="tx1"/>
                </a:solidFill>
              </a:rPr>
              <a:t>shifting </a:t>
            </a:r>
            <a:r>
              <a:rPr lang="en-US" dirty="0">
                <a:solidFill>
                  <a:schemeClr val="tx1"/>
                </a:solidFill>
              </a:rPr>
              <a:t>treatment priorities.</a:t>
            </a:r>
            <a:endParaRPr lang="id-ID" dirty="0">
              <a:solidFill>
                <a:schemeClr val="tx1"/>
              </a:solidFill>
            </a:endParaRPr>
          </a:p>
          <a:p>
            <a:pPr algn="ctr"/>
            <a:endParaRPr lang="en-ID" dirty="0"/>
          </a:p>
        </p:txBody>
      </p:sp>
      <p:sp>
        <p:nvSpPr>
          <p:cNvPr id="6" name="Rectangle: Rounded Corners 5">
            <a:extLst>
              <a:ext uri="{FF2B5EF4-FFF2-40B4-BE49-F238E27FC236}">
                <a16:creationId xmlns:a16="http://schemas.microsoft.com/office/drawing/2014/main" id="{0373B3A6-6B48-467A-BEF8-1BBE20B0D908}"/>
              </a:ext>
            </a:extLst>
          </p:cNvPr>
          <p:cNvSpPr/>
          <p:nvPr/>
        </p:nvSpPr>
        <p:spPr>
          <a:xfrm>
            <a:off x="4409559" y="2253816"/>
            <a:ext cx="4117131" cy="4441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just">
              <a:buFont typeface="Wingdings" panose="05000000000000000000" pitchFamily="2" charset="2"/>
              <a:buChar char="q"/>
              <a:defRPr/>
            </a:pPr>
            <a:r>
              <a:rPr lang="id-ID" dirty="0">
                <a:solidFill>
                  <a:schemeClr val="tx1"/>
                </a:solidFill>
              </a:rPr>
              <a:t>High-priority</a:t>
            </a:r>
            <a:r>
              <a:rPr lang="en-US" dirty="0">
                <a:solidFill>
                  <a:schemeClr val="tx1"/>
                </a:solidFill>
              </a:rPr>
              <a:t> or high-risk problems should be resolved first, as their impact on the service is highest. </a:t>
            </a:r>
            <a:endParaRPr lang="id-ID" dirty="0">
              <a:solidFill>
                <a:schemeClr val="tx1"/>
              </a:solidFill>
            </a:endParaRPr>
          </a:p>
          <a:p>
            <a:pPr marL="285750" indent="-285750" algn="just">
              <a:buFont typeface="Wingdings" panose="05000000000000000000" pitchFamily="2" charset="2"/>
              <a:buChar char="q"/>
              <a:defRPr/>
            </a:pPr>
            <a:r>
              <a:rPr lang="en-US" dirty="0">
                <a:solidFill>
                  <a:schemeClr val="tx1"/>
                </a:solidFill>
              </a:rPr>
              <a:t>Investigation Priority: Issues with high impact or risk receive higher priority in the investigation process.</a:t>
            </a:r>
          </a:p>
          <a:p>
            <a:pPr marL="285750" indent="-285750" algn="just">
              <a:buFont typeface="Wingdings" panose="05000000000000000000" pitchFamily="2" charset="2"/>
              <a:buChar char="q"/>
              <a:defRPr/>
            </a:pPr>
            <a:r>
              <a:rPr lang="en-US" dirty="0">
                <a:solidFill>
                  <a:schemeClr val="tx1"/>
                </a:solidFill>
              </a:rPr>
              <a:t>Data Analysis: Incident data and other information is analyzed to identify patterns or trends that can assist in investigations.</a:t>
            </a:r>
          </a:p>
          <a:p>
            <a:pPr marL="285750" indent="-285750" algn="just">
              <a:buFont typeface="Wingdings" panose="05000000000000000000" pitchFamily="2" charset="2"/>
              <a:buChar char="q"/>
              <a:defRPr/>
            </a:pPr>
            <a:r>
              <a:rPr lang="en-US" dirty="0">
                <a:solidFill>
                  <a:schemeClr val="tx1"/>
                </a:solidFill>
              </a:rPr>
              <a:t>Source Identification: The main aim of an investigation is to identify the underlying source of the problem.</a:t>
            </a:r>
          </a:p>
        </p:txBody>
      </p:sp>
      <p:pic>
        <p:nvPicPr>
          <p:cNvPr id="3" name="Picture 2">
            <a:extLst>
              <a:ext uri="{FF2B5EF4-FFF2-40B4-BE49-F238E27FC236}">
                <a16:creationId xmlns:a16="http://schemas.microsoft.com/office/drawing/2014/main" id="{51F16C30-2807-4B4F-95A6-F759D76EA80B}"/>
              </a:ext>
            </a:extLst>
          </p:cNvPr>
          <p:cNvPicPr>
            <a:picLocks noChangeAspect="1"/>
          </p:cNvPicPr>
          <p:nvPr/>
        </p:nvPicPr>
        <p:blipFill>
          <a:blip r:embed="rId2"/>
          <a:stretch>
            <a:fillRect/>
          </a:stretch>
        </p:blipFill>
        <p:spPr>
          <a:xfrm>
            <a:off x="4572000" y="1337390"/>
            <a:ext cx="4117131" cy="7980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1567B-0BA2-4D42-8778-2DCAEBA0B7B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BA0DA2C5-AF77-41BA-A4A5-71F9383F3EED}"/>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defRPr/>
            </a:pPr>
            <a:r>
              <a:rPr lang="en-US" sz="2400" b="1" dirty="0">
                <a:solidFill>
                  <a:schemeClr val="tx1"/>
                </a:solidFill>
              </a:rPr>
              <a:t>Problem Analysis</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en-US" sz="2400" dirty="0">
                <a:solidFill>
                  <a:schemeClr val="tx1"/>
                </a:solidFill>
              </a:rPr>
              <a:t>RCA </a:t>
            </a:r>
            <a:endParaRPr lang="id-ID" sz="2400" dirty="0">
              <a:solidFill>
                <a:schemeClr val="tx1"/>
              </a:solidFill>
            </a:endParaRPr>
          </a:p>
          <a:p>
            <a:pPr algn="just">
              <a:defRPr/>
            </a:pPr>
            <a:r>
              <a:rPr lang="en-US" sz="2400" dirty="0">
                <a:solidFill>
                  <a:schemeClr val="tx1"/>
                </a:solidFill>
              </a:rPr>
              <a:t>(Root Cause Analysis</a:t>
            </a:r>
            <a:r>
              <a:rPr lang="id-ID" sz="2400" dirty="0">
                <a:solidFill>
                  <a:schemeClr val="tx1"/>
                </a:solidFill>
              </a:rPr>
              <a:t>)</a:t>
            </a:r>
          </a:p>
          <a:p>
            <a:pPr marL="285750" indent="-285750" algn="just">
              <a:buFont typeface="Wingdings" panose="05000000000000000000" pitchFamily="2" charset="2"/>
              <a:buChar char="q"/>
              <a:defRPr/>
            </a:pPr>
            <a:endParaRPr lang="id-ID" sz="2400" b="1" dirty="0">
              <a:solidFill>
                <a:schemeClr val="tx1"/>
              </a:solidFill>
            </a:endParaRPr>
          </a:p>
          <a:p>
            <a:pPr marL="285750" indent="-285750" algn="just">
              <a:buFont typeface="Wingdings" panose="05000000000000000000" pitchFamily="2" charset="2"/>
              <a:buChar char="q"/>
              <a:defRPr/>
            </a:pPr>
            <a:endParaRPr lang="id-ID" sz="2400" b="1" dirty="0">
              <a:solidFill>
                <a:schemeClr val="tx1"/>
              </a:solidFill>
            </a:endParaRPr>
          </a:p>
          <a:p>
            <a:pPr algn="just">
              <a:defRPr/>
            </a:pPr>
            <a:endParaRPr lang="en-SG" dirty="0">
              <a:solidFill>
                <a:schemeClr val="tx1"/>
              </a:solidFill>
            </a:endParaRPr>
          </a:p>
        </p:txBody>
      </p:sp>
      <p:pic>
        <p:nvPicPr>
          <p:cNvPr id="1026" name="Picture 2" descr="https://blogger.googleusercontent.com/img/b/R29vZ2xl/AVvXsEhx7gp5hmQMFgH8dCnOcOeI1n_g86S8CauthHOjaeITprn5baX-S5ztxcRATFWcJNiKKshvsjacTVMSuU5IbCfmjFol0j0H_AFopFq-ckTKMMt_g-M5jehMrUBsZr6iP7wdYnkKJzKKBQhhavVSATcgLpTMv6y0wL8gYcj8SntzQeC8rRf3dvJCBZ0/s600/Root-Cause-Analysis-Process.jpg">
            <a:extLst>
              <a:ext uri="{FF2B5EF4-FFF2-40B4-BE49-F238E27FC236}">
                <a16:creationId xmlns:a16="http://schemas.microsoft.com/office/drawing/2014/main" id="{130BA4C2-2B86-4B7F-B08D-19FBC21F9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66" y="3170815"/>
            <a:ext cx="571500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40E294E-76FA-4D3E-A4C5-898792553CC3}"/>
              </a:ext>
            </a:extLst>
          </p:cNvPr>
          <p:cNvPicPr>
            <a:picLocks noChangeAspect="1"/>
          </p:cNvPicPr>
          <p:nvPr/>
        </p:nvPicPr>
        <p:blipFill>
          <a:blip r:embed="rId3"/>
          <a:stretch>
            <a:fillRect/>
          </a:stretch>
        </p:blipFill>
        <p:spPr>
          <a:xfrm>
            <a:off x="5402804" y="1495428"/>
            <a:ext cx="3403230" cy="2957075"/>
          </a:xfrm>
          <a:prstGeom prst="rect">
            <a:avLst/>
          </a:prstGeom>
        </p:spPr>
      </p:pic>
    </p:spTree>
    <p:extLst>
      <p:ext uri="{BB962C8B-B14F-4D97-AF65-F5344CB8AC3E}">
        <p14:creationId xmlns:p14="http://schemas.microsoft.com/office/powerpoint/2010/main" val="352198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2. </a:t>
            </a:r>
            <a:r>
              <a:rPr lang="en-SG" altLang="en-US" sz="2800">
                <a:solidFill>
                  <a:srgbClr val="FFFFFF"/>
                </a:solidFill>
                <a:cs typeface="Arial" panose="020B0604020202020204" pitchFamily="34" charset="0"/>
              </a:rPr>
              <a:t>Problem Management Example</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lnSpc>
                <a:spcPts val="1300"/>
              </a:lnSpc>
              <a:spcBef>
                <a:spcPts val="400"/>
              </a:spcBef>
              <a:spcAft>
                <a:spcPts val="200"/>
              </a:spcAft>
            </a:pPr>
            <a:endPar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r>
              <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 Identification: </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indent="-342900" algn="just">
              <a:lnSpc>
                <a:spcPts val="1300"/>
              </a:lnSpc>
              <a:spcBef>
                <a:spcPts val="400"/>
              </a:spcBef>
              <a:spcAft>
                <a:spcPts val="200"/>
              </a:spcAft>
              <a:buAutoNum type="arabicPeriod"/>
            </a:pPr>
            <a:r>
              <a:rPr lang="en-US"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rPr>
              <a:t>User Thread Not Showing</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977B7349-AE71-45EC-BA4A-585A92F30A10}"/>
              </a:ext>
            </a:extLst>
          </p:cNvPr>
          <p:cNvPicPr/>
          <p:nvPr/>
        </p:nvPicPr>
        <p:blipFill>
          <a:blip r:embed="rId2"/>
          <a:stretch>
            <a:fillRect/>
          </a:stretch>
        </p:blipFill>
        <p:spPr>
          <a:xfrm>
            <a:off x="993715" y="2281984"/>
            <a:ext cx="6681703" cy="4340489"/>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A2B8139C-DED3-45E3-9BD5-A13B9D22BE48}"/>
              </a:ext>
            </a:extLst>
          </p:cNvPr>
          <p:cNvPicPr>
            <a:picLocks noChangeAspect="1"/>
          </p:cNvPicPr>
          <p:nvPr/>
        </p:nvPicPr>
        <p:blipFill>
          <a:blip r:embed="rId3"/>
          <a:stretch>
            <a:fillRect/>
          </a:stretch>
        </p:blipFill>
        <p:spPr>
          <a:xfrm>
            <a:off x="3446547" y="1368323"/>
            <a:ext cx="5164280" cy="6437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FA5E8-E55A-4146-B282-9ED7BABFF61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2. </a:t>
            </a:r>
            <a:r>
              <a:rPr lang="en-SG" altLang="en-US" sz="2800">
                <a:solidFill>
                  <a:srgbClr val="FFFFFF"/>
                </a:solidFill>
                <a:cs typeface="Arial" panose="020B0604020202020204" pitchFamily="34" charset="0"/>
              </a:rPr>
              <a:t>Problem Management Example</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39112337-307B-4226-ACA5-D1A4DBA18D6B}"/>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lnSpc>
                <a:spcPts val="1300"/>
              </a:lnSpc>
              <a:spcBef>
                <a:spcPts val="400"/>
              </a:spcBef>
              <a:spcAft>
                <a:spcPts val="200"/>
              </a:spcAft>
            </a:pPr>
            <a:endPar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r>
              <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 Identification: </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indent="-342900" algn="just">
              <a:lnSpc>
                <a:spcPts val="1300"/>
              </a:lnSpc>
              <a:spcBef>
                <a:spcPts val="400"/>
              </a:spcBef>
              <a:spcAft>
                <a:spcPts val="200"/>
              </a:spcAft>
              <a:buAutoNum type="arabicPeriod"/>
            </a:pPr>
            <a:r>
              <a:rPr lang="en-US"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rPr>
              <a:t>Error Viewing Invalid Credentials</a:t>
            </a:r>
            <a:endParaRPr lang="id-ID"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endParaRPr lang="id-ID" dirty="0">
              <a:solidFill>
                <a:schemeClr val="tx1"/>
              </a:solidFill>
              <a:latin typeface="Cambria" panose="02040503050406030204" pitchFamily="18" charset="0"/>
              <a:ea typeface="SimSun" panose="02010600030101010101" pitchFamily="2" charset="-122"/>
              <a:cs typeface="Arial" panose="020B0604020202020204" pitchFamily="34" charset="0"/>
            </a:endParaRPr>
          </a:p>
          <a:p>
            <a:pPr>
              <a:spcBef>
                <a:spcPts val="600"/>
              </a:spcBef>
              <a:spcAft>
                <a:spcPts val="600"/>
              </a:spcAft>
              <a:defRPr/>
            </a:pPr>
            <a:r>
              <a:rPr lang="en-US"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Screenshot of client-side screen</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B3228CBD-65A7-4463-BF59-3EFBC213556B}"/>
              </a:ext>
            </a:extLst>
          </p:cNvPr>
          <p:cNvPicPr/>
          <p:nvPr/>
        </p:nvPicPr>
        <p:blipFill>
          <a:blip r:embed="rId2"/>
          <a:stretch>
            <a:fillRect/>
          </a:stretch>
        </p:blipFill>
        <p:spPr>
          <a:xfrm>
            <a:off x="972487" y="2601624"/>
            <a:ext cx="7199025" cy="38515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11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3. </a:t>
            </a:r>
            <a:r>
              <a:rPr lang="en-SG" altLang="en-US" sz="2800">
                <a:solidFill>
                  <a:schemeClr val="bg1"/>
                </a:solidFill>
              </a:rPr>
              <a:t>Tools, Process &amp; Technologies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1">
            <a:extLst>
              <a:ext uri="{FF2B5EF4-FFF2-40B4-BE49-F238E27FC236}">
                <a16:creationId xmlns:a16="http://schemas.microsoft.com/office/drawing/2014/main" id="{30D66A56-8E1C-4F20-BDA8-B1362450A480}"/>
              </a:ext>
            </a:extLst>
          </p:cNvPr>
          <p:cNvGraphicFramePr>
            <a:graphicFrameLocks noGrp="1"/>
          </p:cNvGraphicFramePr>
          <p:nvPr>
            <p:extLst>
              <p:ext uri="{D42A27DB-BD31-4B8C-83A1-F6EECF244321}">
                <p14:modId xmlns:p14="http://schemas.microsoft.com/office/powerpoint/2010/main" val="4144415682"/>
              </p:ext>
            </p:extLst>
          </p:nvPr>
        </p:nvGraphicFramePr>
        <p:xfrm>
          <a:off x="489526" y="1440876"/>
          <a:ext cx="8164947" cy="3618139"/>
        </p:xfrm>
        <a:graphic>
          <a:graphicData uri="http://schemas.openxmlformats.org/drawingml/2006/table">
            <a:tbl>
              <a:tblPr firstRow="1" firstCol="1" bandRow="1">
                <a:tableStyleId>{5C22544A-7EE6-4342-B048-85BDC9FD1C3A}</a:tableStyleId>
              </a:tblPr>
              <a:tblGrid>
                <a:gridCol w="485223">
                  <a:extLst>
                    <a:ext uri="{9D8B030D-6E8A-4147-A177-3AD203B41FA5}">
                      <a16:colId xmlns:a16="http://schemas.microsoft.com/office/drawing/2014/main" val="27133273"/>
                    </a:ext>
                  </a:extLst>
                </a:gridCol>
                <a:gridCol w="806652">
                  <a:extLst>
                    <a:ext uri="{9D8B030D-6E8A-4147-A177-3AD203B41FA5}">
                      <a16:colId xmlns:a16="http://schemas.microsoft.com/office/drawing/2014/main" val="2728804185"/>
                    </a:ext>
                  </a:extLst>
                </a:gridCol>
                <a:gridCol w="675926">
                  <a:extLst>
                    <a:ext uri="{9D8B030D-6E8A-4147-A177-3AD203B41FA5}">
                      <a16:colId xmlns:a16="http://schemas.microsoft.com/office/drawing/2014/main" val="523919447"/>
                    </a:ext>
                  </a:extLst>
                </a:gridCol>
                <a:gridCol w="744365">
                  <a:extLst>
                    <a:ext uri="{9D8B030D-6E8A-4147-A177-3AD203B41FA5}">
                      <a16:colId xmlns:a16="http://schemas.microsoft.com/office/drawing/2014/main" val="850065152"/>
                    </a:ext>
                  </a:extLst>
                </a:gridCol>
                <a:gridCol w="765127">
                  <a:extLst>
                    <a:ext uri="{9D8B030D-6E8A-4147-A177-3AD203B41FA5}">
                      <a16:colId xmlns:a16="http://schemas.microsoft.com/office/drawing/2014/main" val="3212240711"/>
                    </a:ext>
                  </a:extLst>
                </a:gridCol>
                <a:gridCol w="874322">
                  <a:extLst>
                    <a:ext uri="{9D8B030D-6E8A-4147-A177-3AD203B41FA5}">
                      <a16:colId xmlns:a16="http://schemas.microsoft.com/office/drawing/2014/main" val="2261387197"/>
                    </a:ext>
                  </a:extLst>
                </a:gridCol>
                <a:gridCol w="764359">
                  <a:extLst>
                    <a:ext uri="{9D8B030D-6E8A-4147-A177-3AD203B41FA5}">
                      <a16:colId xmlns:a16="http://schemas.microsoft.com/office/drawing/2014/main" val="3570385452"/>
                    </a:ext>
                  </a:extLst>
                </a:gridCol>
                <a:gridCol w="603642">
                  <a:extLst>
                    <a:ext uri="{9D8B030D-6E8A-4147-A177-3AD203B41FA5}">
                      <a16:colId xmlns:a16="http://schemas.microsoft.com/office/drawing/2014/main" val="2943549052"/>
                    </a:ext>
                  </a:extLst>
                </a:gridCol>
                <a:gridCol w="882011">
                  <a:extLst>
                    <a:ext uri="{9D8B030D-6E8A-4147-A177-3AD203B41FA5}">
                      <a16:colId xmlns:a16="http://schemas.microsoft.com/office/drawing/2014/main" val="374018294"/>
                    </a:ext>
                  </a:extLst>
                </a:gridCol>
                <a:gridCol w="772049">
                  <a:extLst>
                    <a:ext uri="{9D8B030D-6E8A-4147-A177-3AD203B41FA5}">
                      <a16:colId xmlns:a16="http://schemas.microsoft.com/office/drawing/2014/main" val="1769214059"/>
                    </a:ext>
                  </a:extLst>
                </a:gridCol>
                <a:gridCol w="791271">
                  <a:extLst>
                    <a:ext uri="{9D8B030D-6E8A-4147-A177-3AD203B41FA5}">
                      <a16:colId xmlns:a16="http://schemas.microsoft.com/office/drawing/2014/main" val="977222932"/>
                    </a:ext>
                  </a:extLst>
                </a:gridCol>
              </a:tblGrid>
              <a:tr h="156151">
                <a:tc gridSpan="11">
                  <a:txBody>
                    <a:bodyPr/>
                    <a:lstStyle/>
                    <a:p>
                      <a:pPr algn="ctr">
                        <a:lnSpc>
                          <a:spcPts val="1300"/>
                        </a:lnSpc>
                        <a:spcBef>
                          <a:spcPts val="400"/>
                        </a:spcBef>
                        <a:spcAft>
                          <a:spcPts val="200"/>
                        </a:spcAft>
                      </a:pPr>
                      <a:r>
                        <a:rPr lang="en-US" sz="1200">
                          <a:effectLst/>
                        </a:rPr>
                        <a:t>Issue Identification and Tracking Document</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21436730"/>
                  </a:ext>
                </a:extLst>
              </a:tr>
              <a:tr h="260839">
                <a:tc gridSpan="3">
                  <a:txBody>
                    <a:bodyPr/>
                    <a:lstStyle/>
                    <a:p>
                      <a:pPr algn="just">
                        <a:lnSpc>
                          <a:spcPts val="1300"/>
                        </a:lnSpc>
                        <a:spcBef>
                          <a:spcPts val="400"/>
                        </a:spcBef>
                        <a:spcAft>
                          <a:spcPts val="200"/>
                        </a:spcAft>
                      </a:pPr>
                      <a:r>
                        <a:rPr lang="en-US" sz="1100">
                          <a:effectLst/>
                        </a:rPr>
                        <a:t>Created By:</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hMerge="1">
                  <a:txBody>
                    <a:bodyPr/>
                    <a:lstStyle/>
                    <a:p>
                      <a:endParaRPr lang="en-ID"/>
                    </a:p>
                  </a:txBody>
                  <a:tcPr/>
                </a:tc>
                <a:tc hMerge="1">
                  <a:txBody>
                    <a:bodyPr/>
                    <a:lstStyle/>
                    <a:p>
                      <a:endParaRPr lang="en-ID"/>
                    </a:p>
                  </a:txBody>
                  <a:tcPr/>
                </a:tc>
                <a:tc gridSpan="2">
                  <a:txBody>
                    <a:bodyPr/>
                    <a:lstStyle/>
                    <a:p>
                      <a:pPr algn="just">
                        <a:lnSpc>
                          <a:spcPts val="1300"/>
                        </a:lnSpc>
                        <a:spcBef>
                          <a:spcPts val="400"/>
                        </a:spcBef>
                        <a:spcAft>
                          <a:spcPts val="200"/>
                        </a:spcAft>
                      </a:pPr>
                      <a:r>
                        <a:rPr lang="en-US" sz="1100">
                          <a:effectLst/>
                        </a:rPr>
                        <a:t>Muhammad kemal</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hMerge="1">
                  <a:txBody>
                    <a:bodyPr/>
                    <a:lstStyle/>
                    <a:p>
                      <a:endParaRPr lang="en-ID"/>
                    </a:p>
                  </a:txBody>
                  <a:tcPr/>
                </a:tc>
                <a:tc gridSpan="3">
                  <a:txBody>
                    <a:bodyPr/>
                    <a:lstStyle/>
                    <a:p>
                      <a:pPr algn="just">
                        <a:lnSpc>
                          <a:spcPts val="1300"/>
                        </a:lnSpc>
                        <a:spcBef>
                          <a:spcPts val="400"/>
                        </a:spcBef>
                        <a:spcAft>
                          <a:spcPts val="200"/>
                        </a:spcAft>
                      </a:pPr>
                      <a:r>
                        <a:rPr lang="en-US" sz="1100">
                          <a:effectLst/>
                        </a:rPr>
                        <a:t>Last Update By:</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hMerge="1">
                  <a:txBody>
                    <a:bodyPr/>
                    <a:lstStyle/>
                    <a:p>
                      <a:endParaRPr lang="en-ID"/>
                    </a:p>
                  </a:txBody>
                  <a:tcPr/>
                </a:tc>
                <a:tc hMerge="1">
                  <a:txBody>
                    <a:bodyPr/>
                    <a:lstStyle/>
                    <a:p>
                      <a:endParaRPr lang="en-ID"/>
                    </a:p>
                  </a:txBody>
                  <a:tcPr/>
                </a:tc>
                <a:tc gridSpan="3">
                  <a:txBody>
                    <a:bodyPr/>
                    <a:lstStyle/>
                    <a:p>
                      <a:pPr algn="just">
                        <a:lnSpc>
                          <a:spcPts val="1300"/>
                        </a:lnSpc>
                        <a:spcBef>
                          <a:spcPts val="400"/>
                        </a:spcBef>
                        <a:spcAft>
                          <a:spcPts val="200"/>
                        </a:spcAft>
                      </a:pPr>
                      <a:r>
                        <a:rPr lang="en-US" sz="11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2621646691"/>
                  </a:ext>
                </a:extLst>
              </a:tr>
              <a:tr h="260839">
                <a:tc gridSpan="3">
                  <a:txBody>
                    <a:bodyPr/>
                    <a:lstStyle/>
                    <a:p>
                      <a:pPr algn="just">
                        <a:lnSpc>
                          <a:spcPts val="1300"/>
                        </a:lnSpc>
                        <a:spcBef>
                          <a:spcPts val="400"/>
                        </a:spcBef>
                        <a:spcAft>
                          <a:spcPts val="200"/>
                        </a:spcAft>
                      </a:pPr>
                      <a:r>
                        <a:rPr lang="en-US" sz="1100">
                          <a:effectLst/>
                        </a:rPr>
                        <a:t>Date Created:</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hMerge="1">
                  <a:txBody>
                    <a:bodyPr/>
                    <a:lstStyle/>
                    <a:p>
                      <a:endParaRPr lang="en-ID"/>
                    </a:p>
                  </a:txBody>
                  <a:tcPr/>
                </a:tc>
                <a:tc hMerge="1">
                  <a:txBody>
                    <a:bodyPr/>
                    <a:lstStyle/>
                    <a:p>
                      <a:endParaRPr lang="en-ID"/>
                    </a:p>
                  </a:txBody>
                  <a:tcPr/>
                </a:tc>
                <a:tc gridSpan="2">
                  <a:txBody>
                    <a:bodyPr/>
                    <a:lstStyle/>
                    <a:p>
                      <a:pPr algn="just">
                        <a:lnSpc>
                          <a:spcPts val="1300"/>
                        </a:lnSpc>
                        <a:spcBef>
                          <a:spcPts val="400"/>
                        </a:spcBef>
                        <a:spcAft>
                          <a:spcPts val="200"/>
                        </a:spcAft>
                      </a:pPr>
                      <a:r>
                        <a:rPr lang="en-US" sz="11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hMerge="1">
                  <a:txBody>
                    <a:bodyPr/>
                    <a:lstStyle/>
                    <a:p>
                      <a:endParaRPr lang="en-ID"/>
                    </a:p>
                  </a:txBody>
                  <a:tcPr/>
                </a:tc>
                <a:tc gridSpan="3">
                  <a:txBody>
                    <a:bodyPr/>
                    <a:lstStyle/>
                    <a:p>
                      <a:pPr algn="just">
                        <a:lnSpc>
                          <a:spcPts val="1300"/>
                        </a:lnSpc>
                        <a:spcBef>
                          <a:spcPts val="400"/>
                        </a:spcBef>
                        <a:spcAft>
                          <a:spcPts val="200"/>
                        </a:spcAft>
                      </a:pPr>
                      <a:r>
                        <a:rPr lang="en-US" sz="1100">
                          <a:effectLst/>
                        </a:rPr>
                        <a:t>Last Revision Date:</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hMerge="1">
                  <a:txBody>
                    <a:bodyPr/>
                    <a:lstStyle/>
                    <a:p>
                      <a:endParaRPr lang="en-ID"/>
                    </a:p>
                  </a:txBody>
                  <a:tcPr/>
                </a:tc>
                <a:tc hMerge="1">
                  <a:txBody>
                    <a:bodyPr/>
                    <a:lstStyle/>
                    <a:p>
                      <a:endParaRPr lang="en-ID"/>
                    </a:p>
                  </a:txBody>
                  <a:tcPr/>
                </a:tc>
                <a:tc gridSpan="3">
                  <a:txBody>
                    <a:bodyPr/>
                    <a:lstStyle/>
                    <a:p>
                      <a:pPr algn="just">
                        <a:lnSpc>
                          <a:spcPts val="1300"/>
                        </a:lnSpc>
                        <a:spcBef>
                          <a:spcPts val="400"/>
                        </a:spcBef>
                        <a:spcAft>
                          <a:spcPts val="200"/>
                        </a:spcAft>
                      </a:pPr>
                      <a:r>
                        <a:rPr lang="en-US" sz="11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1353809870"/>
                  </a:ext>
                </a:extLst>
              </a:tr>
              <a:tr h="612330">
                <a:tc>
                  <a:txBody>
                    <a:bodyPr/>
                    <a:lstStyle/>
                    <a:p>
                      <a:pPr algn="just">
                        <a:lnSpc>
                          <a:spcPts val="1300"/>
                        </a:lnSpc>
                        <a:spcBef>
                          <a:spcPts val="400"/>
                        </a:spcBef>
                        <a:spcAft>
                          <a:spcPts val="200"/>
                        </a:spcAft>
                      </a:pPr>
                      <a:r>
                        <a:rPr lang="en-US" sz="800">
                          <a:effectLst/>
                        </a:rPr>
                        <a:t>Issue No.</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Issue Description</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Issue Type</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Identified By</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Date Identified</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Issue Assigned To</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Target Resolution Date</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Priority</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Status</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Date Resolved</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200"/>
                        </a:spcAft>
                      </a:pPr>
                      <a:r>
                        <a:rPr lang="en-US" sz="800">
                          <a:effectLst/>
                        </a:rPr>
                        <a:t>Resolution Description</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extLst>
                  <a:ext uri="{0D108BD9-81ED-4DB2-BD59-A6C34878D82A}">
                    <a16:rowId xmlns:a16="http://schemas.microsoft.com/office/drawing/2014/main" val="1607519013"/>
                  </a:ext>
                </a:extLst>
              </a:tr>
              <a:tr h="1031319">
                <a:tc>
                  <a:txBody>
                    <a:bodyPr/>
                    <a:lstStyle/>
                    <a:p>
                      <a:pPr algn="just">
                        <a:lnSpc>
                          <a:spcPts val="1300"/>
                        </a:lnSpc>
                        <a:spcBef>
                          <a:spcPts val="400"/>
                        </a:spcBef>
                        <a:spcAft>
                          <a:spcPts val="0"/>
                        </a:spcAft>
                      </a:pPr>
                      <a:r>
                        <a:rPr lang="en-US" sz="800">
                          <a:effectLst/>
                        </a:rPr>
                        <a:t>1</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User Thread Does Not Display on Dashboard</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Technical Issues</a:t>
                      </a:r>
                      <a:endParaRPr lang="en-ID" sz="1000">
                        <a:effectLst/>
                      </a:endParaRPr>
                    </a:p>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Customer</a:t>
                      </a:r>
                      <a:endParaRPr lang="en-ID" sz="1000">
                        <a:effectLst/>
                      </a:endParaRPr>
                    </a:p>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id-ID" sz="800">
                          <a:effectLst/>
                        </a:rPr>
                        <a:t>14-8-2023</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Software Development</a:t>
                      </a:r>
                      <a:endParaRPr lang="en-ID" sz="1000">
                        <a:effectLst/>
                      </a:endParaRPr>
                    </a:p>
                    <a:p>
                      <a:pPr algn="just">
                        <a:lnSpc>
                          <a:spcPts val="1300"/>
                        </a:lnSpc>
                        <a:spcBef>
                          <a:spcPts val="400"/>
                        </a:spcBef>
                        <a:spcAft>
                          <a:spcPts val="0"/>
                        </a:spcAft>
                      </a:pPr>
                      <a:r>
                        <a:rPr lang="en-US" sz="800">
                          <a:effectLst/>
                        </a:rPr>
                        <a:t>Team</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id-ID" sz="800">
                          <a:effectLst/>
                        </a:rPr>
                        <a:t>15-8-2023</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High</a:t>
                      </a:r>
                      <a:endParaRPr lang="en-ID" sz="1000">
                        <a:effectLst/>
                      </a:endParaRPr>
                    </a:p>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Resolved</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id-ID" sz="800">
                          <a:effectLst/>
                        </a:rPr>
                        <a:t>15-8-2023</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id-ID" sz="800">
                          <a:effectLst/>
                        </a:rPr>
                        <a:t>Items and Var in JSP Page Correction</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extLst>
                  <a:ext uri="{0D108BD9-81ED-4DB2-BD59-A6C34878D82A}">
                    <a16:rowId xmlns:a16="http://schemas.microsoft.com/office/drawing/2014/main" val="3410829362"/>
                  </a:ext>
                </a:extLst>
              </a:tr>
              <a:tr h="987992">
                <a:tc>
                  <a:txBody>
                    <a:bodyPr/>
                    <a:lstStyle/>
                    <a:p>
                      <a:pPr algn="just">
                        <a:lnSpc>
                          <a:spcPts val="1300"/>
                        </a:lnSpc>
                        <a:spcBef>
                          <a:spcPts val="400"/>
                        </a:spcBef>
                        <a:spcAft>
                          <a:spcPts val="0"/>
                        </a:spcAft>
                      </a:pPr>
                      <a:r>
                        <a:rPr lang="en-US" sz="800">
                          <a:effectLst/>
                        </a:rPr>
                        <a:t>2</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Not displaying the invalid login details error</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Technical Issue</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Software Tester Team</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id-ID" sz="800">
                          <a:effectLst/>
                        </a:rPr>
                        <a:t>0</a:t>
                      </a:r>
                      <a:r>
                        <a:rPr lang="en-US" sz="800">
                          <a:effectLst/>
                        </a:rPr>
                        <a:t>7-8-</a:t>
                      </a:r>
                      <a:r>
                        <a:rPr lang="id-ID" sz="800">
                          <a:effectLst/>
                        </a:rPr>
                        <a:t>20</a:t>
                      </a:r>
                      <a:r>
                        <a:rPr lang="en-US" sz="800">
                          <a:effectLst/>
                        </a:rPr>
                        <a:t>23</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Software Development</a:t>
                      </a:r>
                      <a:endParaRPr lang="en-ID" sz="1000">
                        <a:effectLst/>
                      </a:endParaRPr>
                    </a:p>
                    <a:p>
                      <a:pPr algn="l">
                        <a:lnSpc>
                          <a:spcPts val="1300"/>
                        </a:lnSpc>
                        <a:spcBef>
                          <a:spcPts val="400"/>
                        </a:spcBef>
                        <a:spcAft>
                          <a:spcPts val="0"/>
                        </a:spcAft>
                      </a:pPr>
                      <a:r>
                        <a:rPr lang="en-US" sz="800">
                          <a:effectLst/>
                        </a:rPr>
                        <a:t>Team</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id-ID" sz="800">
                          <a:effectLst/>
                        </a:rPr>
                        <a:t>0</a:t>
                      </a:r>
                      <a:r>
                        <a:rPr lang="en-US" sz="800">
                          <a:effectLst/>
                        </a:rPr>
                        <a:t>8-8-202</a:t>
                      </a:r>
                      <a:r>
                        <a:rPr lang="id-ID" sz="800">
                          <a:effectLst/>
                        </a:rPr>
                        <a:t>3</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High</a:t>
                      </a:r>
                      <a:endParaRPr lang="en-ID" sz="1000">
                        <a:effectLst/>
                      </a:endParaRPr>
                    </a:p>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Resolved</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id-ID" sz="800">
                          <a:effectLst/>
                        </a:rPr>
                        <a:t>0</a:t>
                      </a:r>
                      <a:r>
                        <a:rPr lang="en-US" sz="800">
                          <a:effectLst/>
                        </a:rPr>
                        <a:t>8-8-202</a:t>
                      </a:r>
                      <a:r>
                        <a:rPr lang="id-ID" sz="800">
                          <a:effectLst/>
                        </a:rPr>
                        <a:t>3</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id-ID" sz="800">
                          <a:effectLst/>
                        </a:rPr>
                        <a:t>Adding the code of message</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extLst>
                  <a:ext uri="{0D108BD9-81ED-4DB2-BD59-A6C34878D82A}">
                    <a16:rowId xmlns:a16="http://schemas.microsoft.com/office/drawing/2014/main" val="405558570"/>
                  </a:ext>
                </a:extLst>
              </a:tr>
              <a:tr h="141737">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just">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extLst>
                  <a:ext uri="{0D108BD9-81ED-4DB2-BD59-A6C34878D82A}">
                    <a16:rowId xmlns:a16="http://schemas.microsoft.com/office/drawing/2014/main" val="1438714147"/>
                  </a:ext>
                </a:extLst>
              </a:tr>
              <a:tr h="141737">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a:effectLst/>
                        </a:rPr>
                        <a:t> </a:t>
                      </a:r>
                      <a:endParaRPr lang="en-ID" sz="1000" b="1">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tc>
                  <a:txBody>
                    <a:bodyPr/>
                    <a:lstStyle/>
                    <a:p>
                      <a:pPr algn="l">
                        <a:lnSpc>
                          <a:spcPts val="1300"/>
                        </a:lnSpc>
                        <a:spcBef>
                          <a:spcPts val="400"/>
                        </a:spcBef>
                        <a:spcAft>
                          <a:spcPts val="0"/>
                        </a:spcAft>
                      </a:pPr>
                      <a:r>
                        <a:rPr lang="en-US" sz="800" dirty="0">
                          <a:effectLst/>
                        </a:rPr>
                        <a:t> </a:t>
                      </a:r>
                      <a:endParaRPr lang="en-ID" sz="1000" b="1" dirty="0">
                        <a:effectLst/>
                        <a:latin typeface="Cambria" panose="02040503050406030204" pitchFamily="18" charset="0"/>
                        <a:ea typeface="SimSun" panose="02010600030101010101" pitchFamily="2" charset="-122"/>
                        <a:cs typeface="Arial" panose="020B0604020202020204" pitchFamily="34" charset="0"/>
                      </a:endParaRPr>
                    </a:p>
                  </a:txBody>
                  <a:tcPr marL="65846" marR="65846" marT="0" marB="0"/>
                </a:tc>
                <a:extLst>
                  <a:ext uri="{0D108BD9-81ED-4DB2-BD59-A6C34878D82A}">
                    <a16:rowId xmlns:a16="http://schemas.microsoft.com/office/drawing/2014/main" val="408871549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3. </a:t>
            </a:r>
            <a:r>
              <a:rPr lang="en-SG" altLang="en-US" sz="2800">
                <a:solidFill>
                  <a:schemeClr val="bg1"/>
                </a:solidFill>
              </a:rPr>
              <a:t>Tools, Process &amp; Technologies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6E8A4F72-B738-4DCA-912A-E2B8B467EE11}"/>
              </a:ext>
            </a:extLst>
          </p:cNvPr>
          <p:cNvPicPr>
            <a:picLocks noChangeAspect="1"/>
          </p:cNvPicPr>
          <p:nvPr/>
        </p:nvPicPr>
        <p:blipFill>
          <a:blip r:embed="rId2"/>
          <a:stretch>
            <a:fillRect/>
          </a:stretch>
        </p:blipFill>
        <p:spPr>
          <a:xfrm>
            <a:off x="494896" y="1467348"/>
            <a:ext cx="8186008" cy="39266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85441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4" ma:contentTypeDescription="Create a new document." ma:contentTypeScope="" ma:versionID="2d35398129ce63844fcd652cf7c25bf4">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e38142deccbb131ae178429fcc9bbf9"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0babb3f-4b83-4bd4-b00e-4acf958a406a" xsi:nil="true"/>
    <lcf76f155ced4ddcb4097134ff3c332f xmlns="d118d1a0-f5a0-4e12-83ce-6c845388533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3CD4397-CD30-4EC0-9F24-DB19A37444B8}">
  <ds:schemaRefs>
    <ds:schemaRef ds:uri="http://schemas.microsoft.com/sharepoint/v3/contenttype/forms"/>
  </ds:schemaRefs>
</ds:datastoreItem>
</file>

<file path=customXml/itemProps2.xml><?xml version="1.0" encoding="utf-8"?>
<ds:datastoreItem xmlns:ds="http://schemas.openxmlformats.org/officeDocument/2006/customXml" ds:itemID="{F85C6738-4F02-4C45-AF21-F2B31B749BF9}">
  <ds:schemaRefs>
    <ds:schemaRef ds:uri="c0babb3f-4b83-4bd4-b00e-4acf958a406a"/>
    <ds:schemaRef ds:uri="d118d1a0-f5a0-4e12-83ce-6c84538853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AF3EE97-662C-45BD-AEBD-57BE7DC9224B}">
  <ds:schemaRefs>
    <ds:schemaRef ds:uri="c0babb3f-4b83-4bd4-b00e-4acf958a406a"/>
    <ds:schemaRef ds:uri="d118d1a0-f5a0-4e12-83ce-6c84538853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656</TotalTime>
  <Words>1234</Words>
  <Application>Microsoft Office PowerPoint</Application>
  <PresentationFormat>On-screen Show (4:3)</PresentationFormat>
  <Paragraphs>284</Paragraphs>
  <Slides>25</Slides>
  <Notes>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Calibri</vt:lpstr>
      <vt:lpstr>Calibri Light</vt:lpstr>
      <vt:lpstr>Cambria</vt:lpstr>
      <vt:lpstr>Symbol</vt:lpstr>
      <vt:lpstr>Wingdings</vt:lpstr>
      <vt:lpstr>Office Theme</vt:lpstr>
      <vt:lpstr>1_Office Theme</vt:lpstr>
      <vt:lpstr>2_Office Theme</vt:lpstr>
      <vt:lpstr>Problem Manage a Server Outage Scenario &amp; an Issue &amp; Change Request Management System</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DELL-STTB</cp:lastModifiedBy>
  <cp:revision>26</cp:revision>
  <cp:lastPrinted>2015-07-27T02:04:21Z</cp:lastPrinted>
  <dcterms:created xsi:type="dcterms:W3CDTF">2012-01-26T10:45:43Z</dcterms:created>
  <dcterms:modified xsi:type="dcterms:W3CDTF">2023-08-24T10:22:13Z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0x010100B975E9F97BC1B5458BF54EED01CD8DCC</vt:lpwstr>
  </property>
  <property fmtid="{D5CDD505-2E9C-101B-9397-08002B2CF9AE}" pid="3" name="MediaServiceImageTags">
    <vt:lpwstr/>
  </property>
</Properties>
</file>