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66" r:id="rId14"/>
    <p:sldId id="267" r:id="rId15"/>
    <p:sldId id="268" r:id="rId16"/>
    <p:sldId id="269" r:id="rId17"/>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20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2800" b="1" i="0">
                <a:solidFill>
                  <a:schemeClr val="bg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228600"/>
            <a:ext cx="8881871" cy="853439"/>
          </a:xfrm>
          <a:prstGeom prst="rect">
            <a:avLst/>
          </a:prstGeom>
        </p:spPr>
      </p:pic>
      <p:pic>
        <p:nvPicPr>
          <p:cNvPr id="17" name="bg object 17"/>
          <p:cNvPicPr/>
          <p:nvPr/>
        </p:nvPicPr>
        <p:blipFill>
          <a:blip r:embed="rId8" cstate="print"/>
          <a:stretch>
            <a:fillRect/>
          </a:stretch>
        </p:blipFill>
        <p:spPr>
          <a:xfrm>
            <a:off x="6789419" y="252983"/>
            <a:ext cx="2081783" cy="790956"/>
          </a:xfrm>
          <a:prstGeom prst="rect">
            <a:avLst/>
          </a:prstGeom>
        </p:spPr>
      </p:pic>
      <p:sp>
        <p:nvSpPr>
          <p:cNvPr id="2" name="Holder 2"/>
          <p:cNvSpPr>
            <a:spLocks noGrp="1"/>
          </p:cNvSpPr>
          <p:nvPr>
            <p:ph type="title"/>
          </p:nvPr>
        </p:nvSpPr>
        <p:spPr>
          <a:xfrm>
            <a:off x="113792" y="425957"/>
            <a:ext cx="6724015" cy="513715"/>
          </a:xfrm>
          <a:prstGeom prst="rect">
            <a:avLst/>
          </a:prstGeom>
        </p:spPr>
        <p:txBody>
          <a:bodyPr wrap="square" lIns="0" tIns="0" rIns="0" bIns="0">
            <a:spAutoFit/>
          </a:bodyPr>
          <a:lstStyle>
            <a:lvl1pPr>
              <a:defRPr sz="2800" b="1" i="0">
                <a:solidFill>
                  <a:schemeClr val="bg1"/>
                </a:solidFill>
                <a:latin typeface="Arial"/>
                <a:cs typeface="Arial"/>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990600"/>
            <a:ext cx="3048000" cy="1103630"/>
            <a:chOff x="0" y="990600"/>
            <a:chExt cx="3048000" cy="1103630"/>
          </a:xfrm>
        </p:grpSpPr>
        <p:pic>
          <p:nvPicPr>
            <p:cNvPr id="3" name="object 3"/>
            <p:cNvPicPr/>
            <p:nvPr/>
          </p:nvPicPr>
          <p:blipFill>
            <a:blip r:embed="rId2" cstate="print"/>
            <a:stretch>
              <a:fillRect/>
            </a:stretch>
          </p:blipFill>
          <p:spPr>
            <a:xfrm>
              <a:off x="0" y="990600"/>
              <a:ext cx="3029711" cy="1103376"/>
            </a:xfrm>
            <a:prstGeom prst="rect">
              <a:avLst/>
            </a:prstGeom>
          </p:spPr>
        </p:pic>
        <p:pic>
          <p:nvPicPr>
            <p:cNvPr id="4" name="object 4"/>
            <p:cNvPicPr/>
            <p:nvPr/>
          </p:nvPicPr>
          <p:blipFill>
            <a:blip r:embed="rId3" cstate="print"/>
            <a:stretch>
              <a:fillRect/>
            </a:stretch>
          </p:blipFill>
          <p:spPr>
            <a:xfrm>
              <a:off x="449580" y="1027176"/>
              <a:ext cx="2598420" cy="1033272"/>
            </a:xfrm>
            <a:prstGeom prst="rect">
              <a:avLst/>
            </a:prstGeom>
          </p:spPr>
        </p:pic>
      </p:grpSp>
      <p:sp>
        <p:nvSpPr>
          <p:cNvPr id="5" name="object 5"/>
          <p:cNvSpPr txBox="1">
            <a:spLocks noGrp="1"/>
          </p:cNvSpPr>
          <p:nvPr>
            <p:ph type="title"/>
          </p:nvPr>
        </p:nvSpPr>
        <p:spPr>
          <a:xfrm>
            <a:off x="0" y="2426207"/>
            <a:ext cx="8915400" cy="762000"/>
          </a:xfrm>
          <a:prstGeom prst="rect">
            <a:avLst/>
          </a:prstGeom>
          <a:solidFill>
            <a:srgbClr val="D9D9D9"/>
          </a:solidFill>
        </p:spPr>
        <p:txBody>
          <a:bodyPr vert="horz" wrap="square" lIns="0" tIns="153670" rIns="0" bIns="0" rtlCol="0">
            <a:spAutoFit/>
          </a:bodyPr>
          <a:lstStyle/>
          <a:p>
            <a:pPr algn="ctr">
              <a:lnSpc>
                <a:spcPct val="100000"/>
              </a:lnSpc>
              <a:spcBef>
                <a:spcPts val="1210"/>
              </a:spcBef>
            </a:pPr>
            <a:r>
              <a:rPr sz="2700" b="0" dirty="0">
                <a:solidFill>
                  <a:srgbClr val="92176C"/>
                </a:solidFill>
                <a:latin typeface="Calibri"/>
                <a:cs typeface="Calibri"/>
              </a:rPr>
              <a:t>Data</a:t>
            </a:r>
            <a:r>
              <a:rPr sz="2700" b="0" spc="-55" dirty="0">
                <a:solidFill>
                  <a:srgbClr val="92176C"/>
                </a:solidFill>
                <a:latin typeface="Calibri"/>
                <a:cs typeface="Calibri"/>
              </a:rPr>
              <a:t> </a:t>
            </a:r>
            <a:r>
              <a:rPr sz="2700" b="0" dirty="0">
                <a:solidFill>
                  <a:srgbClr val="92176C"/>
                </a:solidFill>
                <a:latin typeface="Calibri"/>
                <a:cs typeface="Calibri"/>
              </a:rPr>
              <a:t>Science</a:t>
            </a:r>
            <a:r>
              <a:rPr sz="2700" b="0" spc="-55" dirty="0">
                <a:solidFill>
                  <a:srgbClr val="92176C"/>
                </a:solidFill>
                <a:latin typeface="Calibri"/>
                <a:cs typeface="Calibri"/>
              </a:rPr>
              <a:t> </a:t>
            </a:r>
            <a:r>
              <a:rPr sz="2700" b="0" spc="-10" dirty="0">
                <a:solidFill>
                  <a:srgbClr val="92176C"/>
                </a:solidFill>
                <a:latin typeface="Calibri"/>
                <a:cs typeface="Calibri"/>
              </a:rPr>
              <a:t>Essentials</a:t>
            </a:r>
            <a:endParaRPr sz="2700">
              <a:latin typeface="Calibri"/>
              <a:cs typeface="Calibri"/>
            </a:endParaRPr>
          </a:p>
        </p:txBody>
      </p:sp>
      <p:sp>
        <p:nvSpPr>
          <p:cNvPr id="6" name="object 6"/>
          <p:cNvSpPr txBox="1"/>
          <p:nvPr/>
        </p:nvSpPr>
        <p:spPr>
          <a:xfrm>
            <a:off x="10667" y="4652771"/>
            <a:ext cx="4323715" cy="798488"/>
          </a:xfrm>
          <a:prstGeom prst="rect">
            <a:avLst/>
          </a:prstGeom>
          <a:solidFill>
            <a:srgbClr val="F1F1F1"/>
          </a:solidFill>
        </p:spPr>
        <p:txBody>
          <a:bodyPr vert="horz" wrap="square" lIns="0" tIns="41275" rIns="0" bIns="0" rtlCol="0">
            <a:spAutoFit/>
          </a:bodyPr>
          <a:lstStyle/>
          <a:p>
            <a:pPr marL="90805">
              <a:lnSpc>
                <a:spcPct val="100000"/>
              </a:lnSpc>
              <a:spcBef>
                <a:spcPts val="325"/>
              </a:spcBef>
              <a:tabLst>
                <a:tab pos="1462405" algn="l"/>
              </a:tabLst>
            </a:pPr>
            <a:r>
              <a:rPr sz="1400" b="1" dirty="0">
                <a:latin typeface="Calibri"/>
                <a:cs typeface="Calibri"/>
              </a:rPr>
              <a:t>Start</a:t>
            </a:r>
            <a:r>
              <a:rPr sz="1400" b="1" spc="-50" dirty="0">
                <a:latin typeface="Calibri"/>
                <a:cs typeface="Calibri"/>
              </a:rPr>
              <a:t> </a:t>
            </a:r>
            <a:r>
              <a:rPr sz="1400" b="1" spc="-20" dirty="0">
                <a:latin typeface="Calibri"/>
                <a:cs typeface="Calibri"/>
              </a:rPr>
              <a:t>Date</a:t>
            </a:r>
            <a:r>
              <a:rPr sz="1400" b="1" dirty="0">
                <a:latin typeface="Calibri"/>
                <a:cs typeface="Calibri"/>
              </a:rPr>
              <a:t>	</a:t>
            </a:r>
            <a:r>
              <a:rPr sz="1400" b="1" spc="-50" dirty="0">
                <a:latin typeface="Calibri"/>
                <a:cs typeface="Calibri"/>
              </a:rPr>
              <a:t>:</a:t>
            </a:r>
            <a:endParaRPr sz="1400" dirty="0">
              <a:latin typeface="Calibri"/>
              <a:cs typeface="Calibri"/>
            </a:endParaRPr>
          </a:p>
          <a:p>
            <a:pPr marL="90805" marR="2803525">
              <a:lnSpc>
                <a:spcPct val="130700"/>
              </a:lnSpc>
              <a:tabLst>
                <a:tab pos="1462405" algn="l"/>
              </a:tabLst>
            </a:pPr>
            <a:r>
              <a:rPr sz="1400" b="1" dirty="0">
                <a:latin typeface="Calibri"/>
                <a:cs typeface="Calibri"/>
              </a:rPr>
              <a:t>End</a:t>
            </a:r>
            <a:r>
              <a:rPr sz="1400" b="1" spc="-25" dirty="0">
                <a:latin typeface="Calibri"/>
                <a:cs typeface="Calibri"/>
              </a:rPr>
              <a:t> </a:t>
            </a:r>
            <a:r>
              <a:rPr sz="1400" b="1" spc="-20" dirty="0">
                <a:latin typeface="Calibri"/>
                <a:cs typeface="Calibri"/>
              </a:rPr>
              <a:t>Date</a:t>
            </a:r>
            <a:r>
              <a:rPr sz="1400" b="1" dirty="0">
                <a:latin typeface="Calibri"/>
                <a:cs typeface="Calibri"/>
              </a:rPr>
              <a:t>	</a:t>
            </a:r>
            <a:r>
              <a:rPr sz="1400" b="1" spc="-50" dirty="0">
                <a:latin typeface="Calibri"/>
                <a:cs typeface="Calibri"/>
              </a:rPr>
              <a:t>: </a:t>
            </a:r>
            <a:r>
              <a:rPr sz="1400" b="1" dirty="0">
                <a:latin typeface="Calibri"/>
                <a:cs typeface="Calibri"/>
              </a:rPr>
              <a:t>Submission</a:t>
            </a:r>
            <a:r>
              <a:rPr sz="1400" b="1" spc="-35" dirty="0">
                <a:latin typeface="Calibri"/>
                <a:cs typeface="Calibri"/>
              </a:rPr>
              <a:t> </a:t>
            </a:r>
            <a:r>
              <a:rPr sz="1400" b="1" spc="-20" dirty="0">
                <a:latin typeface="Calibri"/>
                <a:cs typeface="Calibri"/>
              </a:rPr>
              <a:t>Date</a:t>
            </a:r>
            <a:r>
              <a:rPr sz="1400" b="1" dirty="0">
                <a:latin typeface="Calibri"/>
                <a:cs typeface="Calibri"/>
              </a:rPr>
              <a:t>	</a:t>
            </a:r>
            <a:r>
              <a:rPr sz="1400" b="1" spc="-50" dirty="0">
                <a:latin typeface="Calibri"/>
                <a:cs typeface="Calibri"/>
              </a:rPr>
              <a:t>:</a:t>
            </a:r>
            <a:r>
              <a:rPr lang="en-US" sz="1400" b="1" spc="-50" dirty="0">
                <a:latin typeface="Calibri"/>
                <a:cs typeface="Calibri"/>
              </a:rPr>
              <a:t> </a:t>
            </a:r>
            <a:endParaRPr sz="1400" dirty="0">
              <a:latin typeface="Calibri"/>
              <a:cs typeface="Calibri"/>
            </a:endParaRPr>
          </a:p>
        </p:txBody>
      </p:sp>
      <p:sp>
        <p:nvSpPr>
          <p:cNvPr id="7" name="object 7"/>
          <p:cNvSpPr txBox="1"/>
          <p:nvPr/>
        </p:nvSpPr>
        <p:spPr>
          <a:xfrm>
            <a:off x="0" y="3544823"/>
            <a:ext cx="8244840" cy="762000"/>
          </a:xfrm>
          <a:prstGeom prst="rect">
            <a:avLst/>
          </a:prstGeom>
          <a:solidFill>
            <a:srgbClr val="F1F1F1"/>
          </a:solidFill>
        </p:spPr>
        <p:txBody>
          <a:bodyPr vert="horz" wrap="square" lIns="0" tIns="40640" rIns="0" bIns="0" rtlCol="0">
            <a:spAutoFit/>
          </a:bodyPr>
          <a:lstStyle/>
          <a:p>
            <a:pPr marL="91440">
              <a:lnSpc>
                <a:spcPct val="100000"/>
              </a:lnSpc>
              <a:spcBef>
                <a:spcPts val="320"/>
              </a:spcBef>
            </a:pPr>
            <a:r>
              <a:rPr sz="1400" b="1" dirty="0">
                <a:latin typeface="Calibri"/>
                <a:cs typeface="Calibri"/>
              </a:rPr>
              <a:t>Module:</a:t>
            </a:r>
            <a:r>
              <a:rPr sz="1400" b="1" spc="229" dirty="0">
                <a:latin typeface="Calibri"/>
                <a:cs typeface="Calibri"/>
              </a:rPr>
              <a:t> </a:t>
            </a:r>
            <a:r>
              <a:rPr sz="1400" dirty="0">
                <a:latin typeface="Calibri"/>
                <a:cs typeface="Calibri"/>
              </a:rPr>
              <a:t>Data</a:t>
            </a:r>
            <a:r>
              <a:rPr sz="1400" spc="-15" dirty="0">
                <a:latin typeface="Calibri"/>
                <a:cs typeface="Calibri"/>
              </a:rPr>
              <a:t> </a:t>
            </a:r>
            <a:r>
              <a:rPr sz="1400" dirty="0">
                <a:latin typeface="Calibri"/>
                <a:cs typeface="Calibri"/>
              </a:rPr>
              <a:t>Science</a:t>
            </a:r>
            <a:r>
              <a:rPr sz="1400" spc="-30" dirty="0">
                <a:latin typeface="Calibri"/>
                <a:cs typeface="Calibri"/>
              </a:rPr>
              <a:t> </a:t>
            </a:r>
            <a:r>
              <a:rPr sz="1400" spc="-10" dirty="0">
                <a:latin typeface="Calibri"/>
                <a:cs typeface="Calibri"/>
              </a:rPr>
              <a:t>Essentials</a:t>
            </a:r>
            <a:endParaRPr sz="1400">
              <a:latin typeface="Calibri"/>
              <a:cs typeface="Calibri"/>
            </a:endParaRPr>
          </a:p>
          <a:p>
            <a:pPr marL="91440">
              <a:lnSpc>
                <a:spcPct val="100000"/>
              </a:lnSpc>
              <a:spcBef>
                <a:spcPts val="515"/>
              </a:spcBef>
            </a:pPr>
            <a:r>
              <a:rPr sz="1400" b="1" dirty="0">
                <a:latin typeface="Calibri"/>
                <a:cs typeface="Calibri"/>
              </a:rPr>
              <a:t>Course</a:t>
            </a:r>
            <a:r>
              <a:rPr sz="1400" dirty="0">
                <a:latin typeface="Calibri"/>
                <a:cs typeface="Calibri"/>
              </a:rPr>
              <a:t>:</a:t>
            </a:r>
            <a:r>
              <a:rPr sz="1400" spc="245" dirty="0">
                <a:latin typeface="Calibri"/>
                <a:cs typeface="Calibri"/>
              </a:rPr>
              <a:t> </a:t>
            </a:r>
            <a:r>
              <a:rPr sz="1400" dirty="0">
                <a:latin typeface="Calibri"/>
                <a:cs typeface="Calibri"/>
              </a:rPr>
              <a:t>Higher</a:t>
            </a:r>
            <a:r>
              <a:rPr sz="1400" spc="-5" dirty="0">
                <a:latin typeface="Calibri"/>
                <a:cs typeface="Calibri"/>
              </a:rPr>
              <a:t> </a:t>
            </a:r>
            <a:r>
              <a:rPr sz="1400" dirty="0">
                <a:latin typeface="Calibri"/>
                <a:cs typeface="Calibri"/>
              </a:rPr>
              <a:t>Diploma</a:t>
            </a:r>
            <a:r>
              <a:rPr sz="1400" spc="-20" dirty="0">
                <a:latin typeface="Calibri"/>
                <a:cs typeface="Calibri"/>
              </a:rPr>
              <a:t> </a:t>
            </a:r>
            <a:r>
              <a:rPr sz="1400" dirty="0">
                <a:latin typeface="Calibri"/>
                <a:cs typeface="Calibri"/>
              </a:rPr>
              <a:t>in</a:t>
            </a:r>
            <a:r>
              <a:rPr sz="1400" spc="-15" dirty="0">
                <a:latin typeface="Calibri"/>
                <a:cs typeface="Calibri"/>
              </a:rPr>
              <a:t> </a:t>
            </a:r>
            <a:r>
              <a:rPr sz="1400" dirty="0">
                <a:latin typeface="Calibri"/>
                <a:cs typeface="Calibri"/>
              </a:rPr>
              <a:t>Software</a:t>
            </a:r>
            <a:r>
              <a:rPr sz="1400" spc="-30" dirty="0">
                <a:latin typeface="Calibri"/>
                <a:cs typeface="Calibri"/>
              </a:rPr>
              <a:t> </a:t>
            </a:r>
            <a:r>
              <a:rPr sz="1400" spc="-10" dirty="0">
                <a:latin typeface="Calibri"/>
                <a:cs typeface="Calibri"/>
              </a:rPr>
              <a:t>Engineering/Bachelor</a:t>
            </a:r>
            <a:r>
              <a:rPr sz="1400" spc="15" dirty="0">
                <a:latin typeface="Calibri"/>
                <a:cs typeface="Calibri"/>
              </a:rPr>
              <a:t> </a:t>
            </a:r>
            <a:r>
              <a:rPr sz="1400" dirty="0">
                <a:latin typeface="Calibri"/>
                <a:cs typeface="Calibri"/>
              </a:rPr>
              <a:t>Degree</a:t>
            </a:r>
            <a:r>
              <a:rPr sz="1400" spc="-10" dirty="0">
                <a:latin typeface="Calibri"/>
                <a:cs typeface="Calibri"/>
              </a:rPr>
              <a:t> </a:t>
            </a:r>
            <a:r>
              <a:rPr sz="1400" dirty="0">
                <a:latin typeface="Calibri"/>
                <a:cs typeface="Calibri"/>
              </a:rPr>
              <a:t>in</a:t>
            </a:r>
            <a:r>
              <a:rPr sz="1400" spc="-5" dirty="0">
                <a:latin typeface="Calibri"/>
                <a:cs typeface="Calibri"/>
              </a:rPr>
              <a:t> </a:t>
            </a:r>
            <a:r>
              <a:rPr sz="1400" spc="-10" dirty="0">
                <a:latin typeface="Calibri"/>
                <a:cs typeface="Calibri"/>
              </a:rPr>
              <a:t>Software</a:t>
            </a:r>
            <a:r>
              <a:rPr sz="1400" spc="-45" dirty="0">
                <a:latin typeface="Calibri"/>
                <a:cs typeface="Calibri"/>
              </a:rPr>
              <a:t> </a:t>
            </a:r>
            <a:r>
              <a:rPr sz="1400" spc="-10" dirty="0">
                <a:latin typeface="Calibri"/>
                <a:cs typeface="Calibri"/>
              </a:rPr>
              <a:t>Engineering</a:t>
            </a:r>
            <a:endParaRPr sz="1400">
              <a:latin typeface="Calibri"/>
              <a:cs typeface="Calibri"/>
            </a:endParaRPr>
          </a:p>
        </p:txBody>
      </p:sp>
      <p:sp>
        <p:nvSpPr>
          <p:cNvPr id="8" name="object 8"/>
          <p:cNvSpPr/>
          <p:nvPr/>
        </p:nvSpPr>
        <p:spPr>
          <a:xfrm>
            <a:off x="4308982" y="4695481"/>
            <a:ext cx="4325620" cy="1009015"/>
          </a:xfrm>
          <a:custGeom>
            <a:avLst/>
            <a:gdLst/>
            <a:ahLst/>
            <a:cxnLst/>
            <a:rect l="l" t="t" r="r" b="b"/>
            <a:pathLst>
              <a:path w="4325620" h="1009014">
                <a:moveTo>
                  <a:pt x="4325112" y="0"/>
                </a:moveTo>
                <a:lnTo>
                  <a:pt x="0" y="0"/>
                </a:lnTo>
                <a:lnTo>
                  <a:pt x="0" y="1008887"/>
                </a:lnTo>
                <a:lnTo>
                  <a:pt x="4325112" y="1008887"/>
                </a:lnTo>
                <a:lnTo>
                  <a:pt x="4325112" y="0"/>
                </a:lnTo>
                <a:close/>
              </a:path>
            </a:pathLst>
          </a:custGeom>
          <a:solidFill>
            <a:srgbClr val="F1F1F1"/>
          </a:solidFill>
        </p:spPr>
        <p:txBody>
          <a:bodyPr wrap="square" lIns="0" tIns="0" rIns="0" bIns="0" rtlCol="0"/>
          <a:lstStyle/>
          <a:p>
            <a:endParaRPr dirty="0"/>
          </a:p>
        </p:txBody>
      </p:sp>
      <p:sp>
        <p:nvSpPr>
          <p:cNvPr id="9" name="object 9"/>
          <p:cNvSpPr txBox="1"/>
          <p:nvPr/>
        </p:nvSpPr>
        <p:spPr>
          <a:xfrm>
            <a:off x="4600702" y="4615789"/>
            <a:ext cx="1054735" cy="584200"/>
          </a:xfrm>
          <a:prstGeom prst="rect">
            <a:avLst/>
          </a:prstGeom>
        </p:spPr>
        <p:txBody>
          <a:bodyPr vert="horz" wrap="square" lIns="0" tIns="12700" rIns="0" bIns="0" rtlCol="0">
            <a:spAutoFit/>
          </a:bodyPr>
          <a:lstStyle/>
          <a:p>
            <a:pPr marR="5080">
              <a:lnSpc>
                <a:spcPct val="130800"/>
              </a:lnSpc>
              <a:spcBef>
                <a:spcPts val="100"/>
              </a:spcBef>
            </a:pPr>
            <a:r>
              <a:rPr sz="1400" b="1" dirty="0">
                <a:latin typeface="Calibri"/>
                <a:cs typeface="Calibri"/>
              </a:rPr>
              <a:t>Learner</a:t>
            </a:r>
            <a:r>
              <a:rPr sz="1400" b="1" spc="-55" dirty="0">
                <a:latin typeface="Calibri"/>
                <a:cs typeface="Calibri"/>
              </a:rPr>
              <a:t> </a:t>
            </a:r>
            <a:r>
              <a:rPr sz="1400" b="1" spc="-20" dirty="0">
                <a:latin typeface="Calibri"/>
                <a:cs typeface="Calibri"/>
              </a:rPr>
              <a:t>Name </a:t>
            </a:r>
            <a:r>
              <a:rPr sz="1400" b="1" spc="-10" dirty="0">
                <a:latin typeface="Calibri"/>
                <a:cs typeface="Calibri"/>
              </a:rPr>
              <a:t>Enrollment </a:t>
            </a:r>
            <a:r>
              <a:rPr sz="1400" b="1" spc="-25" dirty="0">
                <a:latin typeface="Calibri"/>
                <a:cs typeface="Calibri"/>
              </a:rPr>
              <a:t>ID</a:t>
            </a:r>
            <a:endParaRPr sz="1400">
              <a:latin typeface="Calibri"/>
              <a:cs typeface="Calibri"/>
            </a:endParaRPr>
          </a:p>
        </p:txBody>
      </p:sp>
      <p:sp>
        <p:nvSpPr>
          <p:cNvPr id="10" name="object 10"/>
          <p:cNvSpPr txBox="1"/>
          <p:nvPr/>
        </p:nvSpPr>
        <p:spPr>
          <a:xfrm flipH="1">
            <a:off x="6034784" y="4615789"/>
            <a:ext cx="2652015" cy="584200"/>
          </a:xfrm>
          <a:prstGeom prst="rect">
            <a:avLst/>
          </a:prstGeom>
        </p:spPr>
        <p:txBody>
          <a:bodyPr vert="horz" wrap="square" lIns="0" tIns="78105" rIns="0" bIns="0" rtlCol="0">
            <a:spAutoFit/>
          </a:bodyPr>
          <a:lstStyle/>
          <a:p>
            <a:pPr>
              <a:lnSpc>
                <a:spcPct val="100000"/>
              </a:lnSpc>
              <a:spcBef>
                <a:spcPts val="615"/>
              </a:spcBef>
            </a:pPr>
            <a:r>
              <a:rPr sz="1400" b="1" spc="-50" dirty="0">
                <a:latin typeface="Calibri"/>
                <a:cs typeface="Calibri"/>
              </a:rPr>
              <a:t>:</a:t>
            </a:r>
            <a:r>
              <a:rPr lang="en-US" sz="1400" b="1" spc="-50" dirty="0">
                <a:latin typeface="Calibri"/>
                <a:cs typeface="Calibri"/>
              </a:rPr>
              <a:t>Muhammad Kemal</a:t>
            </a:r>
            <a:endParaRPr sz="1400" dirty="0">
              <a:latin typeface="Calibri"/>
              <a:cs typeface="Calibri"/>
            </a:endParaRPr>
          </a:p>
          <a:p>
            <a:pPr>
              <a:lnSpc>
                <a:spcPct val="100000"/>
              </a:lnSpc>
              <a:spcBef>
                <a:spcPts val="520"/>
              </a:spcBef>
            </a:pPr>
            <a:r>
              <a:rPr sz="1400" b="1" spc="-50" dirty="0">
                <a:latin typeface="Calibri"/>
                <a:cs typeface="Calibri"/>
              </a:rPr>
              <a:t>:</a:t>
            </a:r>
            <a:r>
              <a:rPr lang="en-US" sz="1400" b="1" spc="-50" dirty="0">
                <a:latin typeface="Calibri"/>
                <a:cs typeface="Calibri"/>
              </a:rPr>
              <a:t>bdse07-0922-084</a:t>
            </a:r>
            <a:endParaRPr sz="1400" dirty="0">
              <a:latin typeface="Calibri"/>
              <a:cs typeface="Calibri"/>
            </a:endParaRPr>
          </a:p>
        </p:txBody>
      </p:sp>
      <p:sp>
        <p:nvSpPr>
          <p:cNvPr id="11" name="object 11"/>
          <p:cNvSpPr txBox="1"/>
          <p:nvPr/>
        </p:nvSpPr>
        <p:spPr>
          <a:xfrm>
            <a:off x="4600702" y="5239003"/>
            <a:ext cx="1433830" cy="239395"/>
          </a:xfrm>
          <a:prstGeom prst="rect">
            <a:avLst/>
          </a:prstGeom>
        </p:spPr>
        <p:txBody>
          <a:bodyPr vert="horz" wrap="square" lIns="0" tIns="12700" rIns="0" bIns="0" rtlCol="0">
            <a:spAutoFit/>
          </a:bodyPr>
          <a:lstStyle/>
          <a:p>
            <a:pPr>
              <a:lnSpc>
                <a:spcPct val="100000"/>
              </a:lnSpc>
              <a:spcBef>
                <a:spcPts val="100"/>
              </a:spcBef>
            </a:pPr>
            <a:r>
              <a:rPr sz="1400" b="1" spc="-10" dirty="0">
                <a:latin typeface="Calibri"/>
                <a:cs typeface="Calibri"/>
              </a:rPr>
              <a:t>Presentation</a:t>
            </a:r>
            <a:r>
              <a:rPr sz="1400" b="1" spc="-45" dirty="0">
                <a:latin typeface="Calibri"/>
                <a:cs typeface="Calibri"/>
              </a:rPr>
              <a:t> </a:t>
            </a:r>
            <a:r>
              <a:rPr sz="1400" b="1" dirty="0">
                <a:latin typeface="Calibri"/>
                <a:cs typeface="Calibri"/>
              </a:rPr>
              <a:t>Date </a:t>
            </a:r>
            <a:r>
              <a:rPr sz="1400" b="1" spc="-50" dirty="0">
                <a:latin typeface="Calibri"/>
                <a:cs typeface="Calibri"/>
              </a:rPr>
              <a:t>:</a:t>
            </a:r>
            <a:endParaRPr sz="14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200" dirty="0"/>
              <a:t>7.</a:t>
            </a:r>
            <a:r>
              <a:rPr sz="3200" spc="-55" dirty="0"/>
              <a:t> </a:t>
            </a:r>
            <a:r>
              <a:rPr sz="3200" dirty="0"/>
              <a:t>Implementation</a:t>
            </a:r>
            <a:r>
              <a:rPr sz="3200" spc="-60" dirty="0"/>
              <a:t> </a:t>
            </a:r>
            <a:r>
              <a:rPr sz="3200" spc="-10" dirty="0"/>
              <a:t>Results</a:t>
            </a:r>
            <a:endParaRPr sz="3200"/>
          </a:p>
        </p:txBody>
      </p:sp>
      <p:pic>
        <p:nvPicPr>
          <p:cNvPr id="3" name="Picture 2">
            <a:extLst>
              <a:ext uri="{FF2B5EF4-FFF2-40B4-BE49-F238E27FC236}">
                <a16:creationId xmlns:a16="http://schemas.microsoft.com/office/drawing/2014/main" id="{A426CC35-6AE0-47B1-8B05-544F439E2260}"/>
              </a:ext>
            </a:extLst>
          </p:cNvPr>
          <p:cNvPicPr>
            <a:picLocks noChangeAspect="1"/>
          </p:cNvPicPr>
          <p:nvPr/>
        </p:nvPicPr>
        <p:blipFill>
          <a:blip r:embed="rId2"/>
          <a:stretch>
            <a:fillRect/>
          </a:stretch>
        </p:blipFill>
        <p:spPr>
          <a:xfrm>
            <a:off x="609601" y="1524000"/>
            <a:ext cx="7924800" cy="14669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200" dirty="0"/>
              <a:t>7.</a:t>
            </a:r>
            <a:r>
              <a:rPr sz="3200" spc="-55" dirty="0"/>
              <a:t> </a:t>
            </a:r>
            <a:r>
              <a:rPr sz="3200" dirty="0"/>
              <a:t>Implementation</a:t>
            </a:r>
            <a:r>
              <a:rPr sz="3200" spc="-60" dirty="0"/>
              <a:t> </a:t>
            </a:r>
            <a:r>
              <a:rPr sz="3200" spc="-10" dirty="0"/>
              <a:t>Results</a:t>
            </a:r>
            <a:endParaRPr sz="3200"/>
          </a:p>
        </p:txBody>
      </p:sp>
      <p:pic>
        <p:nvPicPr>
          <p:cNvPr id="5" name="Picture 4">
            <a:extLst>
              <a:ext uri="{FF2B5EF4-FFF2-40B4-BE49-F238E27FC236}">
                <a16:creationId xmlns:a16="http://schemas.microsoft.com/office/drawing/2014/main" id="{00D18681-864C-42D1-8770-4BB53BE251E8}"/>
              </a:ext>
            </a:extLst>
          </p:cNvPr>
          <p:cNvPicPr>
            <a:picLocks noChangeAspect="1"/>
          </p:cNvPicPr>
          <p:nvPr/>
        </p:nvPicPr>
        <p:blipFill>
          <a:blip r:embed="rId2"/>
          <a:stretch>
            <a:fillRect/>
          </a:stretch>
        </p:blipFill>
        <p:spPr>
          <a:xfrm>
            <a:off x="457200" y="1633955"/>
            <a:ext cx="8153400" cy="1795045"/>
          </a:xfrm>
          <a:prstGeom prst="rect">
            <a:avLst/>
          </a:prstGeom>
        </p:spPr>
      </p:pic>
    </p:spTree>
    <p:extLst>
      <p:ext uri="{BB962C8B-B14F-4D97-AF65-F5344CB8AC3E}">
        <p14:creationId xmlns:p14="http://schemas.microsoft.com/office/powerpoint/2010/main" val="1498552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200" dirty="0"/>
              <a:t>7.</a:t>
            </a:r>
            <a:r>
              <a:rPr sz="3200" spc="-55" dirty="0"/>
              <a:t> </a:t>
            </a:r>
            <a:r>
              <a:rPr sz="3200" dirty="0"/>
              <a:t>Implementation</a:t>
            </a:r>
            <a:r>
              <a:rPr sz="3200" spc="-60" dirty="0"/>
              <a:t> </a:t>
            </a:r>
            <a:r>
              <a:rPr sz="3200" spc="-10" dirty="0"/>
              <a:t>Results</a:t>
            </a:r>
            <a:endParaRPr sz="3200"/>
          </a:p>
        </p:txBody>
      </p:sp>
      <p:pic>
        <p:nvPicPr>
          <p:cNvPr id="6" name="Picture 5">
            <a:extLst>
              <a:ext uri="{FF2B5EF4-FFF2-40B4-BE49-F238E27FC236}">
                <a16:creationId xmlns:a16="http://schemas.microsoft.com/office/drawing/2014/main" id="{2639D5F5-688B-4BFC-B858-6CD9D564D017}"/>
              </a:ext>
            </a:extLst>
          </p:cNvPr>
          <p:cNvPicPr>
            <a:picLocks noChangeAspect="1"/>
          </p:cNvPicPr>
          <p:nvPr/>
        </p:nvPicPr>
        <p:blipFill>
          <a:blip r:embed="rId2"/>
          <a:stretch>
            <a:fillRect/>
          </a:stretch>
        </p:blipFill>
        <p:spPr>
          <a:xfrm>
            <a:off x="914400" y="1500231"/>
            <a:ext cx="7086600" cy="1928769"/>
          </a:xfrm>
          <a:prstGeom prst="rect">
            <a:avLst/>
          </a:prstGeom>
        </p:spPr>
      </p:pic>
      <p:pic>
        <p:nvPicPr>
          <p:cNvPr id="7" name="Picture 6">
            <a:extLst>
              <a:ext uri="{FF2B5EF4-FFF2-40B4-BE49-F238E27FC236}">
                <a16:creationId xmlns:a16="http://schemas.microsoft.com/office/drawing/2014/main" id="{2AAEC841-339E-48DF-84AF-6566E992501D}"/>
              </a:ext>
            </a:extLst>
          </p:cNvPr>
          <p:cNvPicPr>
            <a:picLocks noChangeAspect="1"/>
          </p:cNvPicPr>
          <p:nvPr/>
        </p:nvPicPr>
        <p:blipFill>
          <a:blip r:embed="rId3"/>
          <a:stretch>
            <a:fillRect/>
          </a:stretch>
        </p:blipFill>
        <p:spPr>
          <a:xfrm>
            <a:off x="1752600" y="4140878"/>
            <a:ext cx="5461156" cy="1676400"/>
          </a:xfrm>
          <a:prstGeom prst="rect">
            <a:avLst/>
          </a:prstGeom>
          <a:ln>
            <a:solidFill>
              <a:schemeClr val="tx1"/>
            </a:solidFill>
          </a:ln>
        </p:spPr>
      </p:pic>
    </p:spTree>
    <p:extLst>
      <p:ext uri="{BB962C8B-B14F-4D97-AF65-F5344CB8AC3E}">
        <p14:creationId xmlns:p14="http://schemas.microsoft.com/office/powerpoint/2010/main" val="793229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200" dirty="0"/>
              <a:t>8.</a:t>
            </a:r>
            <a:r>
              <a:rPr sz="3200" spc="-25" dirty="0"/>
              <a:t> </a:t>
            </a:r>
            <a:r>
              <a:rPr sz="3200" dirty="0"/>
              <a:t>DAX</a:t>
            </a:r>
            <a:r>
              <a:rPr sz="3200" spc="-20" dirty="0"/>
              <a:t> </a:t>
            </a:r>
            <a:r>
              <a:rPr sz="3200" dirty="0"/>
              <a:t>functions</a:t>
            </a:r>
            <a:r>
              <a:rPr sz="3200" spc="-55" dirty="0"/>
              <a:t> </a:t>
            </a:r>
            <a:r>
              <a:rPr sz="3200" dirty="0"/>
              <a:t>if</a:t>
            </a:r>
            <a:r>
              <a:rPr sz="3200" spc="-10" dirty="0"/>
              <a:t> </a:t>
            </a:r>
            <a:r>
              <a:rPr sz="3200" dirty="0"/>
              <a:t>used</a:t>
            </a:r>
            <a:r>
              <a:rPr sz="3200" spc="-40" dirty="0"/>
              <a:t> </a:t>
            </a:r>
            <a:r>
              <a:rPr sz="3200" spc="-10" dirty="0"/>
              <a:t>(Optional)</a:t>
            </a:r>
            <a:endParaRPr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816" rIns="0" bIns="0" rtlCol="0">
            <a:spAutoFit/>
          </a:bodyPr>
          <a:lstStyle/>
          <a:p>
            <a:pPr marL="12700">
              <a:lnSpc>
                <a:spcPts val="3535"/>
              </a:lnSpc>
            </a:pPr>
            <a:r>
              <a:rPr sz="3200" dirty="0"/>
              <a:t>9.</a:t>
            </a:r>
            <a:r>
              <a:rPr sz="3200" spc="-100" dirty="0"/>
              <a:t> </a:t>
            </a:r>
            <a:r>
              <a:rPr dirty="0"/>
              <a:t>Milestone</a:t>
            </a:r>
            <a:r>
              <a:rPr spc="-55" dirty="0"/>
              <a:t> </a:t>
            </a:r>
            <a:r>
              <a:rPr dirty="0"/>
              <a:t>Feedback</a:t>
            </a:r>
            <a:r>
              <a:rPr spc="-60" dirty="0"/>
              <a:t> </a:t>
            </a:r>
            <a:r>
              <a:rPr dirty="0"/>
              <a:t>&amp;</a:t>
            </a:r>
            <a:r>
              <a:rPr spc="-165" dirty="0"/>
              <a:t> </a:t>
            </a:r>
            <a:r>
              <a:rPr spc="-10" dirty="0"/>
              <a:t>Action</a:t>
            </a:r>
            <a:endParaRPr sz="3200" dirty="0"/>
          </a:p>
        </p:txBody>
      </p:sp>
      <p:sp>
        <p:nvSpPr>
          <p:cNvPr id="3" name="Rectangle 2">
            <a:extLst>
              <a:ext uri="{FF2B5EF4-FFF2-40B4-BE49-F238E27FC236}">
                <a16:creationId xmlns:a16="http://schemas.microsoft.com/office/drawing/2014/main" id="{5B6A0488-C352-4D18-BA05-8FC1DF3857BA}"/>
              </a:ext>
            </a:extLst>
          </p:cNvPr>
          <p:cNvSpPr/>
          <p:nvPr/>
        </p:nvSpPr>
        <p:spPr>
          <a:xfrm>
            <a:off x="457200" y="1640038"/>
            <a:ext cx="8153400" cy="1200329"/>
          </a:xfrm>
          <a:prstGeom prst="rect">
            <a:avLst/>
          </a:prstGeom>
        </p:spPr>
        <p:txBody>
          <a:bodyPr wrap="square">
            <a:spAutoFit/>
          </a:bodyPr>
          <a:lstStyle/>
          <a:p>
            <a:pPr algn="l"/>
            <a:r>
              <a:rPr lang="en-US" b="0" i="0" dirty="0">
                <a:solidFill>
                  <a:srgbClr val="374151"/>
                </a:solidFill>
                <a:effectLst/>
                <a:latin typeface="Söhne"/>
              </a:rPr>
              <a:t>Milestones:</a:t>
            </a:r>
          </a:p>
          <a:p>
            <a:pPr algn="l"/>
            <a:r>
              <a:rPr lang="en-US" b="0" i="0" dirty="0">
                <a:solidFill>
                  <a:srgbClr val="374151"/>
                </a:solidFill>
                <a:effectLst/>
                <a:latin typeface="Söhne"/>
              </a:rPr>
              <a:t>We successfully completed the initial data analysis phase, which involved extracting, cleaning, and modeling the data required to form the basis of the attrition dashboard.</a:t>
            </a:r>
            <a:endParaRPr lang="en-ID" b="0" i="0" dirty="0">
              <a:solidFill>
                <a:srgbClr val="374151"/>
              </a:solidFill>
              <a:effectLst/>
              <a:latin typeface="Söhne"/>
            </a:endParaRPr>
          </a:p>
        </p:txBody>
      </p:sp>
      <p:sp>
        <p:nvSpPr>
          <p:cNvPr id="4" name="Rectangle 3">
            <a:extLst>
              <a:ext uri="{FF2B5EF4-FFF2-40B4-BE49-F238E27FC236}">
                <a16:creationId xmlns:a16="http://schemas.microsoft.com/office/drawing/2014/main" id="{A9638EE4-DA85-4ADF-B0EC-3B646DF3FC8F}"/>
              </a:ext>
            </a:extLst>
          </p:cNvPr>
          <p:cNvSpPr/>
          <p:nvPr/>
        </p:nvSpPr>
        <p:spPr>
          <a:xfrm>
            <a:off x="491836" y="2967335"/>
            <a:ext cx="7848600" cy="923330"/>
          </a:xfrm>
          <a:prstGeom prst="rect">
            <a:avLst/>
          </a:prstGeom>
        </p:spPr>
        <p:txBody>
          <a:bodyPr wrap="square">
            <a:spAutoFit/>
          </a:bodyPr>
          <a:lstStyle/>
          <a:p>
            <a:r>
              <a:rPr lang="en-ID" dirty="0"/>
              <a:t>With this accomplished, the next steps are to focus on creating additional, more detailed visualizations, exploring specific factors that contribute to attrition, and preparing the project for the implementation phase.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200" dirty="0"/>
              <a:t>10.</a:t>
            </a:r>
            <a:r>
              <a:rPr sz="3200" spc="-75" dirty="0"/>
              <a:t> </a:t>
            </a:r>
            <a:r>
              <a:rPr dirty="0"/>
              <a:t>Future</a:t>
            </a:r>
            <a:r>
              <a:rPr spc="-50" dirty="0"/>
              <a:t> </a:t>
            </a:r>
            <a:r>
              <a:rPr spc="-10" dirty="0"/>
              <a:t>Improvements</a:t>
            </a:r>
            <a:endParaRPr sz="3200" dirty="0"/>
          </a:p>
        </p:txBody>
      </p:sp>
      <p:sp>
        <p:nvSpPr>
          <p:cNvPr id="3" name="Rectangle 2">
            <a:extLst>
              <a:ext uri="{FF2B5EF4-FFF2-40B4-BE49-F238E27FC236}">
                <a16:creationId xmlns:a16="http://schemas.microsoft.com/office/drawing/2014/main" id="{353A3025-AC7B-44AF-8F4A-4569B6CB4B8C}"/>
              </a:ext>
            </a:extLst>
          </p:cNvPr>
          <p:cNvSpPr/>
          <p:nvPr/>
        </p:nvSpPr>
        <p:spPr>
          <a:xfrm>
            <a:off x="381000" y="1397675"/>
            <a:ext cx="8077200" cy="2031325"/>
          </a:xfrm>
          <a:prstGeom prst="rect">
            <a:avLst/>
          </a:prstGeom>
        </p:spPr>
        <p:txBody>
          <a:bodyPr wrap="square">
            <a:spAutoFit/>
          </a:bodyPr>
          <a:lstStyle/>
          <a:p>
            <a:r>
              <a:rPr lang="en-ID" dirty="0"/>
              <a:t>Include a plan to integrate additional data sources that might enrich the attrition analysis, such as individual performance data, customer feedback, or external factors that could be influential.</a:t>
            </a:r>
          </a:p>
          <a:p>
            <a:endParaRPr lang="en-ID" dirty="0"/>
          </a:p>
          <a:p>
            <a:r>
              <a:rPr lang="en-ID" dirty="0"/>
              <a:t>In terms of design, I want to present a more interesting display and I also want to learn more about data analysis, so that I can identify and create satisfying results.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1698" y="3084017"/>
            <a:ext cx="409321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92176C"/>
                </a:solidFill>
              </a:rPr>
              <a:t>THANK</a:t>
            </a:r>
            <a:r>
              <a:rPr sz="5400" spc="-85" dirty="0">
                <a:solidFill>
                  <a:srgbClr val="92176C"/>
                </a:solidFill>
              </a:rPr>
              <a:t> </a:t>
            </a:r>
            <a:r>
              <a:rPr sz="5400" spc="-25" dirty="0">
                <a:solidFill>
                  <a:srgbClr val="92176C"/>
                </a:solidFill>
              </a:rPr>
              <a:t>YOU</a:t>
            </a:r>
            <a:endParaRPr sz="5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b="0" dirty="0">
                <a:latin typeface="Arial MT"/>
                <a:cs typeface="Arial MT"/>
              </a:rPr>
              <a:t>Document</a:t>
            </a:r>
            <a:r>
              <a:rPr b="0" spc="-114" dirty="0">
                <a:latin typeface="Arial MT"/>
                <a:cs typeface="Arial MT"/>
              </a:rPr>
              <a:t> </a:t>
            </a:r>
            <a:r>
              <a:rPr b="0" spc="-10" dirty="0">
                <a:latin typeface="Arial MT"/>
                <a:cs typeface="Arial MT"/>
              </a:rPr>
              <a:t>History</a:t>
            </a:r>
          </a:p>
        </p:txBody>
      </p:sp>
      <p:graphicFrame>
        <p:nvGraphicFramePr>
          <p:cNvPr id="3" name="object 3"/>
          <p:cNvGraphicFramePr>
            <a:graphicFrameLocks noGrp="1"/>
          </p:cNvGraphicFramePr>
          <p:nvPr/>
        </p:nvGraphicFramePr>
        <p:xfrm>
          <a:off x="160337" y="1154175"/>
          <a:ext cx="8729980" cy="1576705"/>
        </p:xfrm>
        <a:graphic>
          <a:graphicData uri="http://schemas.openxmlformats.org/drawingml/2006/table">
            <a:tbl>
              <a:tblPr firstRow="1" bandRow="1">
                <a:tableStyleId>{2D5ABB26-0587-4C30-8999-92F81FD0307C}</a:tableStyleId>
              </a:tblPr>
              <a:tblGrid>
                <a:gridCol w="1036955">
                  <a:extLst>
                    <a:ext uri="{9D8B030D-6E8A-4147-A177-3AD203B41FA5}">
                      <a16:colId xmlns:a16="http://schemas.microsoft.com/office/drawing/2014/main" val="20000"/>
                    </a:ext>
                  </a:extLst>
                </a:gridCol>
                <a:gridCol w="2160270">
                  <a:extLst>
                    <a:ext uri="{9D8B030D-6E8A-4147-A177-3AD203B41FA5}">
                      <a16:colId xmlns:a16="http://schemas.microsoft.com/office/drawing/2014/main" val="20001"/>
                    </a:ext>
                  </a:extLst>
                </a:gridCol>
                <a:gridCol w="3197225">
                  <a:extLst>
                    <a:ext uri="{9D8B030D-6E8A-4147-A177-3AD203B41FA5}">
                      <a16:colId xmlns:a16="http://schemas.microsoft.com/office/drawing/2014/main" val="20002"/>
                    </a:ext>
                  </a:extLst>
                </a:gridCol>
                <a:gridCol w="2246629">
                  <a:extLst>
                    <a:ext uri="{9D8B030D-6E8A-4147-A177-3AD203B41FA5}">
                      <a16:colId xmlns:a16="http://schemas.microsoft.com/office/drawing/2014/main" val="20003"/>
                    </a:ext>
                  </a:extLst>
                </a:gridCol>
              </a:tblGrid>
              <a:tr h="970280">
                <a:tc>
                  <a:txBody>
                    <a:bodyPr/>
                    <a:lstStyle/>
                    <a:p>
                      <a:pPr marL="173990" marR="165735" indent="28575">
                        <a:lnSpc>
                          <a:spcPct val="100600"/>
                        </a:lnSpc>
                        <a:spcBef>
                          <a:spcPts val="1789"/>
                        </a:spcBef>
                      </a:pPr>
                      <a:r>
                        <a:rPr sz="1600" b="1" spc="-10" dirty="0">
                          <a:solidFill>
                            <a:srgbClr val="FFFFFF"/>
                          </a:solidFill>
                          <a:latin typeface="Calibri"/>
                          <a:cs typeface="Calibri"/>
                        </a:rPr>
                        <a:t>Version Number</a:t>
                      </a:r>
                      <a:endParaRPr sz="1600">
                        <a:latin typeface="Calibri"/>
                        <a:cs typeface="Calibri"/>
                      </a:endParaRPr>
                    </a:p>
                  </a:txBody>
                  <a:tcPr marL="0" marR="0" marT="22732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spcBef>
                          <a:spcPts val="935"/>
                        </a:spcBef>
                      </a:pPr>
                      <a:endParaRPr sz="1600">
                        <a:latin typeface="Times New Roman"/>
                        <a:cs typeface="Times New Roman"/>
                      </a:endParaRPr>
                    </a:p>
                    <a:p>
                      <a:pPr marL="59690">
                        <a:lnSpc>
                          <a:spcPct val="100000"/>
                        </a:lnSpc>
                      </a:pPr>
                      <a:r>
                        <a:rPr sz="1600" b="1" spc="-10" dirty="0">
                          <a:solidFill>
                            <a:srgbClr val="FFFFFF"/>
                          </a:solidFill>
                          <a:latin typeface="Calibri"/>
                          <a:cs typeface="Calibri"/>
                        </a:rPr>
                        <a:t>Effective</a:t>
                      </a:r>
                      <a:r>
                        <a:rPr sz="1600" b="1" spc="-40" dirty="0">
                          <a:solidFill>
                            <a:srgbClr val="FFFFFF"/>
                          </a:solidFill>
                          <a:latin typeface="Calibri"/>
                          <a:cs typeface="Calibri"/>
                        </a:rPr>
                        <a:t> </a:t>
                      </a:r>
                      <a:r>
                        <a:rPr sz="1600" b="1" dirty="0">
                          <a:solidFill>
                            <a:srgbClr val="FFFFFF"/>
                          </a:solidFill>
                          <a:latin typeface="Calibri"/>
                          <a:cs typeface="Calibri"/>
                        </a:rPr>
                        <a:t>Date</a:t>
                      </a:r>
                      <a:r>
                        <a:rPr sz="1600" b="1" spc="-35" dirty="0">
                          <a:solidFill>
                            <a:srgbClr val="FFFFFF"/>
                          </a:solidFill>
                          <a:latin typeface="Calibri"/>
                          <a:cs typeface="Calibri"/>
                        </a:rPr>
                        <a:t> </a:t>
                      </a:r>
                      <a:r>
                        <a:rPr sz="1600" b="1" dirty="0">
                          <a:solidFill>
                            <a:srgbClr val="FFFFFF"/>
                          </a:solidFill>
                          <a:latin typeface="Calibri"/>
                          <a:cs typeface="Calibri"/>
                        </a:rPr>
                        <a:t>of</a:t>
                      </a:r>
                      <a:r>
                        <a:rPr sz="1600" b="1" spc="-25" dirty="0">
                          <a:solidFill>
                            <a:srgbClr val="FFFFFF"/>
                          </a:solidFill>
                          <a:latin typeface="Calibri"/>
                          <a:cs typeface="Calibri"/>
                        </a:rPr>
                        <a:t> </a:t>
                      </a:r>
                      <a:r>
                        <a:rPr sz="1600" b="1" spc="-10" dirty="0">
                          <a:solidFill>
                            <a:srgbClr val="FFFFFF"/>
                          </a:solidFill>
                          <a:latin typeface="Calibri"/>
                          <a:cs typeface="Calibri"/>
                        </a:rPr>
                        <a:t>release</a:t>
                      </a:r>
                      <a:endParaRPr sz="1600">
                        <a:latin typeface="Calibri"/>
                        <a:cs typeface="Calibri"/>
                      </a:endParaRPr>
                    </a:p>
                  </a:txBody>
                  <a:tcPr marL="0" marR="0" marT="1187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spcBef>
                          <a:spcPts val="935"/>
                        </a:spcBef>
                      </a:pPr>
                      <a:endParaRPr sz="1600">
                        <a:latin typeface="Times New Roman"/>
                        <a:cs typeface="Times New Roman"/>
                      </a:endParaRPr>
                    </a:p>
                    <a:p>
                      <a:pPr marL="323850">
                        <a:lnSpc>
                          <a:spcPct val="100000"/>
                        </a:lnSpc>
                      </a:pPr>
                      <a:r>
                        <a:rPr sz="1600" b="1" dirty="0">
                          <a:solidFill>
                            <a:srgbClr val="FFFFFF"/>
                          </a:solidFill>
                          <a:latin typeface="Calibri"/>
                          <a:cs typeface="Calibri"/>
                        </a:rPr>
                        <a:t>Summary</a:t>
                      </a:r>
                      <a:r>
                        <a:rPr sz="1600" b="1" spc="-40" dirty="0">
                          <a:solidFill>
                            <a:srgbClr val="FFFFFF"/>
                          </a:solidFill>
                          <a:latin typeface="Calibri"/>
                          <a:cs typeface="Calibri"/>
                        </a:rPr>
                        <a:t> </a:t>
                      </a:r>
                      <a:r>
                        <a:rPr sz="1600" b="1" dirty="0">
                          <a:solidFill>
                            <a:srgbClr val="FFFFFF"/>
                          </a:solidFill>
                          <a:latin typeface="Calibri"/>
                          <a:cs typeface="Calibri"/>
                        </a:rPr>
                        <a:t>of</a:t>
                      </a:r>
                      <a:r>
                        <a:rPr sz="1600" b="1" spc="-55" dirty="0">
                          <a:solidFill>
                            <a:srgbClr val="FFFFFF"/>
                          </a:solidFill>
                          <a:latin typeface="Calibri"/>
                          <a:cs typeface="Calibri"/>
                        </a:rPr>
                        <a:t> </a:t>
                      </a:r>
                      <a:r>
                        <a:rPr sz="1600" b="1" dirty="0">
                          <a:solidFill>
                            <a:srgbClr val="FFFFFF"/>
                          </a:solidFill>
                          <a:latin typeface="Calibri"/>
                          <a:cs typeface="Calibri"/>
                        </a:rPr>
                        <a:t>Included</a:t>
                      </a:r>
                      <a:r>
                        <a:rPr sz="1600" b="1" spc="-40" dirty="0">
                          <a:solidFill>
                            <a:srgbClr val="FFFFFF"/>
                          </a:solidFill>
                          <a:latin typeface="Calibri"/>
                          <a:cs typeface="Calibri"/>
                        </a:rPr>
                        <a:t> </a:t>
                      </a:r>
                      <a:r>
                        <a:rPr sz="1600" b="1" spc="-10" dirty="0">
                          <a:solidFill>
                            <a:srgbClr val="FFFFFF"/>
                          </a:solidFill>
                          <a:latin typeface="Calibri"/>
                          <a:cs typeface="Calibri"/>
                        </a:rPr>
                        <a:t>Changes</a:t>
                      </a:r>
                      <a:endParaRPr sz="1600">
                        <a:latin typeface="Calibri"/>
                        <a:cs typeface="Calibri"/>
                      </a:endParaRPr>
                    </a:p>
                  </a:txBody>
                  <a:tcPr marL="0" marR="0" marT="1187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spcBef>
                          <a:spcPts val="935"/>
                        </a:spcBef>
                      </a:pPr>
                      <a:endParaRPr sz="1600">
                        <a:latin typeface="Times New Roman"/>
                        <a:cs typeface="Times New Roman"/>
                      </a:endParaRPr>
                    </a:p>
                    <a:p>
                      <a:pPr marL="1905" algn="ctr">
                        <a:lnSpc>
                          <a:spcPct val="100000"/>
                        </a:lnSpc>
                      </a:pPr>
                      <a:r>
                        <a:rPr sz="1600" b="1" spc="-10" dirty="0">
                          <a:solidFill>
                            <a:srgbClr val="FFFFFF"/>
                          </a:solidFill>
                          <a:latin typeface="Calibri"/>
                          <a:cs typeface="Calibri"/>
                        </a:rPr>
                        <a:t>Author</a:t>
                      </a:r>
                      <a:endParaRPr sz="1600">
                        <a:latin typeface="Calibri"/>
                        <a:cs typeface="Calibri"/>
                      </a:endParaRPr>
                    </a:p>
                  </a:txBody>
                  <a:tcPr marL="0" marR="0" marT="1187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606425">
                <a:tc>
                  <a:txBody>
                    <a:bodyPr/>
                    <a:lstStyle/>
                    <a:p>
                      <a:pPr marL="57150" algn="ctr">
                        <a:lnSpc>
                          <a:spcPct val="100000"/>
                        </a:lnSpc>
                        <a:spcBef>
                          <a:spcPts val="1345"/>
                        </a:spcBef>
                      </a:pPr>
                      <a:r>
                        <a:rPr sz="1600" spc="-50" dirty="0">
                          <a:latin typeface="Calibri"/>
                          <a:cs typeface="Calibri"/>
                        </a:rPr>
                        <a:t>1</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44780">
                        <a:lnSpc>
                          <a:spcPct val="100000"/>
                        </a:lnSpc>
                        <a:spcBef>
                          <a:spcPts val="1345"/>
                        </a:spcBef>
                      </a:pPr>
                      <a:r>
                        <a:rPr sz="1600" dirty="0">
                          <a:latin typeface="Calibri"/>
                          <a:cs typeface="Calibri"/>
                        </a:rPr>
                        <a:t>23</a:t>
                      </a:r>
                      <a:r>
                        <a:rPr sz="1575" baseline="26455" dirty="0">
                          <a:latin typeface="Calibri"/>
                          <a:cs typeface="Calibri"/>
                        </a:rPr>
                        <a:t>rd</a:t>
                      </a:r>
                      <a:r>
                        <a:rPr sz="1575" spc="172" baseline="26455" dirty="0">
                          <a:latin typeface="Calibri"/>
                          <a:cs typeface="Calibri"/>
                        </a:rPr>
                        <a:t> </a:t>
                      </a:r>
                      <a:r>
                        <a:rPr sz="1600" dirty="0">
                          <a:latin typeface="Calibri"/>
                          <a:cs typeface="Calibri"/>
                        </a:rPr>
                        <a:t>April</a:t>
                      </a:r>
                      <a:r>
                        <a:rPr sz="1600" spc="-35" dirty="0">
                          <a:latin typeface="Calibri"/>
                          <a:cs typeface="Calibri"/>
                        </a:rPr>
                        <a:t> </a:t>
                      </a:r>
                      <a:r>
                        <a:rPr sz="1600" spc="-20" dirty="0">
                          <a:latin typeface="Calibri"/>
                          <a:cs typeface="Calibri"/>
                        </a:rPr>
                        <a:t>2022</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42240">
                        <a:lnSpc>
                          <a:spcPct val="100000"/>
                        </a:lnSpc>
                        <a:spcBef>
                          <a:spcPts val="1345"/>
                        </a:spcBef>
                      </a:pPr>
                      <a:r>
                        <a:rPr sz="1600" dirty="0">
                          <a:latin typeface="Calibri"/>
                          <a:cs typeface="Calibri"/>
                        </a:rPr>
                        <a:t>First</a:t>
                      </a:r>
                      <a:r>
                        <a:rPr sz="1600" spc="-75" dirty="0">
                          <a:latin typeface="Calibri"/>
                          <a:cs typeface="Calibri"/>
                        </a:rPr>
                        <a:t> </a:t>
                      </a:r>
                      <a:r>
                        <a:rPr sz="1600" spc="-10" dirty="0">
                          <a:latin typeface="Calibri"/>
                          <a:cs typeface="Calibri"/>
                        </a:rPr>
                        <a:t>Edition</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b="0" spc="-10" dirty="0">
                <a:latin typeface="Arial MT"/>
                <a:cs typeface="Arial MT"/>
              </a:rPr>
              <a:t>Contents</a:t>
            </a:r>
          </a:p>
        </p:txBody>
      </p:sp>
      <p:graphicFrame>
        <p:nvGraphicFramePr>
          <p:cNvPr id="3" name="object 3"/>
          <p:cNvGraphicFramePr>
            <a:graphicFrameLocks noGrp="1"/>
          </p:cNvGraphicFramePr>
          <p:nvPr/>
        </p:nvGraphicFramePr>
        <p:xfrm>
          <a:off x="138645" y="1172844"/>
          <a:ext cx="8730615" cy="4071620"/>
        </p:xfrm>
        <a:graphic>
          <a:graphicData uri="http://schemas.openxmlformats.org/drawingml/2006/table">
            <a:tbl>
              <a:tblPr firstRow="1" bandRow="1">
                <a:tableStyleId>{2D5ABB26-0587-4C30-8999-92F81FD0307C}</a:tableStyleId>
              </a:tblPr>
              <a:tblGrid>
                <a:gridCol w="1203325">
                  <a:extLst>
                    <a:ext uri="{9D8B030D-6E8A-4147-A177-3AD203B41FA5}">
                      <a16:colId xmlns:a16="http://schemas.microsoft.com/office/drawing/2014/main" val="20000"/>
                    </a:ext>
                  </a:extLst>
                </a:gridCol>
                <a:gridCol w="7437755">
                  <a:extLst>
                    <a:ext uri="{9D8B030D-6E8A-4147-A177-3AD203B41FA5}">
                      <a16:colId xmlns:a16="http://schemas.microsoft.com/office/drawing/2014/main" val="20001"/>
                    </a:ext>
                  </a:extLst>
                </a:gridCol>
              </a:tblGrid>
              <a:tr h="334645">
                <a:tc>
                  <a:txBody>
                    <a:bodyPr/>
                    <a:lstStyle/>
                    <a:p>
                      <a:pPr marL="353695">
                        <a:lnSpc>
                          <a:spcPct val="100000"/>
                        </a:lnSpc>
                        <a:spcBef>
                          <a:spcPts val="260"/>
                        </a:spcBef>
                      </a:pPr>
                      <a:r>
                        <a:rPr sz="1600" b="1" dirty="0">
                          <a:solidFill>
                            <a:srgbClr val="FFFFFF"/>
                          </a:solidFill>
                          <a:latin typeface="Calibri"/>
                          <a:cs typeface="Calibri"/>
                        </a:rPr>
                        <a:t>S.</a:t>
                      </a:r>
                      <a:r>
                        <a:rPr sz="1600" b="1" spc="-20" dirty="0">
                          <a:solidFill>
                            <a:srgbClr val="FFFFFF"/>
                          </a:solidFill>
                          <a:latin typeface="Calibri"/>
                          <a:cs typeface="Calibri"/>
                        </a:rPr>
                        <a:t> </a:t>
                      </a:r>
                      <a:r>
                        <a:rPr sz="1600" b="1" spc="-25" dirty="0">
                          <a:solidFill>
                            <a:srgbClr val="FFFFFF"/>
                          </a:solidFill>
                          <a:latin typeface="Calibri"/>
                          <a:cs typeface="Calibri"/>
                        </a:rPr>
                        <a:t>No.</a:t>
                      </a:r>
                      <a:endParaRPr sz="1600">
                        <a:latin typeface="Calibri"/>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635" algn="ctr">
                        <a:lnSpc>
                          <a:spcPct val="100000"/>
                        </a:lnSpc>
                        <a:spcBef>
                          <a:spcPts val="260"/>
                        </a:spcBef>
                      </a:pPr>
                      <a:r>
                        <a:rPr sz="1600" b="1" spc="-10" dirty="0">
                          <a:solidFill>
                            <a:srgbClr val="FFFFFF"/>
                          </a:solidFill>
                          <a:latin typeface="Calibri"/>
                          <a:cs typeface="Calibri"/>
                        </a:rPr>
                        <a:t>Description</a:t>
                      </a:r>
                      <a:endParaRPr sz="1600">
                        <a:latin typeface="Calibri"/>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34645">
                <a:tc>
                  <a:txBody>
                    <a:bodyPr/>
                    <a:lstStyle/>
                    <a:p>
                      <a:pPr algn="ctr">
                        <a:lnSpc>
                          <a:spcPct val="100000"/>
                        </a:lnSpc>
                        <a:spcBef>
                          <a:spcPts val="260"/>
                        </a:spcBef>
                      </a:pPr>
                      <a:r>
                        <a:rPr sz="1600" b="1" spc="-25" dirty="0">
                          <a:latin typeface="Calibri"/>
                          <a:cs typeface="Calibri"/>
                        </a:rPr>
                        <a:t>01</a:t>
                      </a:r>
                      <a:endParaRPr sz="1600">
                        <a:latin typeface="Calibri"/>
                        <a:cs typeface="Calibri"/>
                      </a:endParaRPr>
                    </a:p>
                  </a:txBody>
                  <a:tcPr marL="0" marR="0" marT="330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6350">
                        <a:lnSpc>
                          <a:spcPts val="1914"/>
                        </a:lnSpc>
                        <a:spcBef>
                          <a:spcPts val="620"/>
                        </a:spcBef>
                      </a:pPr>
                      <a:r>
                        <a:rPr sz="1600" b="1" dirty="0">
                          <a:latin typeface="Calibri"/>
                          <a:cs typeface="Calibri"/>
                        </a:rPr>
                        <a:t>Problem</a:t>
                      </a:r>
                      <a:r>
                        <a:rPr sz="1600" b="1" spc="-70" dirty="0">
                          <a:latin typeface="Calibri"/>
                          <a:cs typeface="Calibri"/>
                        </a:rPr>
                        <a:t> </a:t>
                      </a:r>
                      <a:r>
                        <a:rPr sz="1600" b="1" spc="-10" dirty="0">
                          <a:latin typeface="Calibri"/>
                          <a:cs typeface="Calibri"/>
                        </a:rPr>
                        <a:t>Statement</a:t>
                      </a:r>
                      <a:endParaRPr sz="1600">
                        <a:latin typeface="Calibri"/>
                        <a:cs typeface="Calibri"/>
                      </a:endParaRPr>
                    </a:p>
                  </a:txBody>
                  <a:tcPr marL="0" marR="0" marT="787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35280">
                <a:tc>
                  <a:txBody>
                    <a:bodyPr/>
                    <a:lstStyle/>
                    <a:p>
                      <a:pPr algn="ctr">
                        <a:lnSpc>
                          <a:spcPct val="100000"/>
                        </a:lnSpc>
                        <a:spcBef>
                          <a:spcPts val="260"/>
                        </a:spcBef>
                      </a:pPr>
                      <a:r>
                        <a:rPr sz="1600" b="1" spc="-25" dirty="0">
                          <a:latin typeface="Calibri"/>
                          <a:cs typeface="Calibri"/>
                        </a:rPr>
                        <a:t>02</a:t>
                      </a:r>
                      <a:endParaRPr sz="1600">
                        <a:latin typeface="Calibri"/>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ts val="1914"/>
                        </a:lnSpc>
                        <a:spcBef>
                          <a:spcPts val="620"/>
                        </a:spcBef>
                      </a:pPr>
                      <a:r>
                        <a:rPr sz="1600" b="1" dirty="0">
                          <a:latin typeface="Calibri"/>
                          <a:cs typeface="Calibri"/>
                        </a:rPr>
                        <a:t>Project</a:t>
                      </a:r>
                      <a:r>
                        <a:rPr sz="1600" b="1" spc="-75" dirty="0">
                          <a:latin typeface="Calibri"/>
                          <a:cs typeface="Calibri"/>
                        </a:rPr>
                        <a:t> </a:t>
                      </a:r>
                      <a:r>
                        <a:rPr sz="1600" b="1" spc="-10" dirty="0">
                          <a:latin typeface="Calibri"/>
                          <a:cs typeface="Calibri"/>
                        </a:rPr>
                        <a:t>Objectives</a:t>
                      </a:r>
                      <a:endParaRPr sz="1600">
                        <a:latin typeface="Calibri"/>
                        <a:cs typeface="Calibri"/>
                      </a:endParaRPr>
                    </a:p>
                  </a:txBody>
                  <a:tcPr marL="0" marR="0" marT="787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34645">
                <a:tc>
                  <a:txBody>
                    <a:bodyPr/>
                    <a:lstStyle/>
                    <a:p>
                      <a:pPr algn="ctr">
                        <a:lnSpc>
                          <a:spcPct val="100000"/>
                        </a:lnSpc>
                        <a:spcBef>
                          <a:spcPts val="260"/>
                        </a:spcBef>
                      </a:pPr>
                      <a:r>
                        <a:rPr sz="1600" b="1" spc="-25" dirty="0">
                          <a:latin typeface="Calibri"/>
                          <a:cs typeface="Calibri"/>
                        </a:rPr>
                        <a:t>03</a:t>
                      </a:r>
                      <a:endParaRPr sz="1600">
                        <a:latin typeface="Calibri"/>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ts val="1914"/>
                        </a:lnSpc>
                        <a:spcBef>
                          <a:spcPts val="620"/>
                        </a:spcBef>
                      </a:pPr>
                      <a:r>
                        <a:rPr sz="1600" b="1" dirty="0">
                          <a:latin typeface="Calibri"/>
                          <a:cs typeface="Calibri"/>
                        </a:rPr>
                        <a:t>Project</a:t>
                      </a:r>
                      <a:r>
                        <a:rPr sz="1600" b="1" spc="-55" dirty="0">
                          <a:latin typeface="Calibri"/>
                          <a:cs typeface="Calibri"/>
                        </a:rPr>
                        <a:t> </a:t>
                      </a:r>
                      <a:r>
                        <a:rPr sz="1600" b="1" dirty="0">
                          <a:latin typeface="Calibri"/>
                          <a:cs typeface="Calibri"/>
                        </a:rPr>
                        <a:t>Milestones</a:t>
                      </a:r>
                      <a:r>
                        <a:rPr sz="1600" b="1" spc="-70" dirty="0">
                          <a:latin typeface="Calibri"/>
                          <a:cs typeface="Calibri"/>
                        </a:rPr>
                        <a:t> </a:t>
                      </a:r>
                      <a:r>
                        <a:rPr sz="1600" b="1" dirty="0">
                          <a:latin typeface="Calibri"/>
                          <a:cs typeface="Calibri"/>
                        </a:rPr>
                        <a:t>&amp;</a:t>
                      </a:r>
                      <a:r>
                        <a:rPr sz="1600" b="1" spc="-60" dirty="0">
                          <a:latin typeface="Calibri"/>
                          <a:cs typeface="Calibri"/>
                        </a:rPr>
                        <a:t> </a:t>
                      </a:r>
                      <a:r>
                        <a:rPr sz="1600" b="1" spc="-20" dirty="0">
                          <a:latin typeface="Calibri"/>
                          <a:cs typeface="Calibri"/>
                        </a:rPr>
                        <a:t>Tasks</a:t>
                      </a:r>
                      <a:endParaRPr sz="1600">
                        <a:latin typeface="Calibri"/>
                        <a:cs typeface="Calibri"/>
                      </a:endParaRPr>
                    </a:p>
                  </a:txBody>
                  <a:tcPr marL="0" marR="0" marT="787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429259">
                <a:tc>
                  <a:txBody>
                    <a:bodyPr/>
                    <a:lstStyle/>
                    <a:p>
                      <a:pPr algn="ctr">
                        <a:lnSpc>
                          <a:spcPct val="100000"/>
                        </a:lnSpc>
                        <a:spcBef>
                          <a:spcPts val="635"/>
                        </a:spcBef>
                      </a:pPr>
                      <a:r>
                        <a:rPr sz="1600" b="1" spc="-25" dirty="0">
                          <a:latin typeface="Calibri"/>
                          <a:cs typeface="Calibri"/>
                        </a:rPr>
                        <a:t>04</a:t>
                      </a:r>
                      <a:endParaRPr sz="1600">
                        <a:latin typeface="Calibri"/>
                        <a:cs typeface="Calibri"/>
                      </a:endParaRPr>
                    </a:p>
                  </a:txBody>
                  <a:tcPr marL="0" marR="0" marT="806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ts val="1914"/>
                        </a:lnSpc>
                        <a:spcBef>
                          <a:spcPts val="1365"/>
                        </a:spcBef>
                      </a:pPr>
                      <a:r>
                        <a:rPr sz="1600" b="1" dirty="0">
                          <a:latin typeface="Calibri"/>
                          <a:cs typeface="Calibri"/>
                        </a:rPr>
                        <a:t>Data</a:t>
                      </a:r>
                      <a:r>
                        <a:rPr sz="1600" b="1" spc="-45" dirty="0">
                          <a:latin typeface="Calibri"/>
                          <a:cs typeface="Calibri"/>
                        </a:rPr>
                        <a:t> </a:t>
                      </a:r>
                      <a:r>
                        <a:rPr sz="1600" b="1" dirty="0">
                          <a:latin typeface="Calibri"/>
                          <a:cs typeface="Calibri"/>
                        </a:rPr>
                        <a:t>Analytics,</a:t>
                      </a:r>
                      <a:r>
                        <a:rPr sz="1600" b="1" spc="-35" dirty="0">
                          <a:latin typeface="Calibri"/>
                          <a:cs typeface="Calibri"/>
                        </a:rPr>
                        <a:t> </a:t>
                      </a:r>
                      <a:r>
                        <a:rPr sz="1600" b="1" dirty="0">
                          <a:latin typeface="Calibri"/>
                          <a:cs typeface="Calibri"/>
                        </a:rPr>
                        <a:t>BI</a:t>
                      </a:r>
                      <a:r>
                        <a:rPr sz="1600" b="1" spc="-35" dirty="0">
                          <a:latin typeface="Calibri"/>
                          <a:cs typeface="Calibri"/>
                        </a:rPr>
                        <a:t> </a:t>
                      </a:r>
                      <a:r>
                        <a:rPr sz="1600" b="1" dirty="0">
                          <a:latin typeface="Calibri"/>
                          <a:cs typeface="Calibri"/>
                        </a:rPr>
                        <a:t>and</a:t>
                      </a:r>
                      <a:r>
                        <a:rPr sz="1600" b="1" spc="-20" dirty="0">
                          <a:latin typeface="Calibri"/>
                          <a:cs typeface="Calibri"/>
                        </a:rPr>
                        <a:t> </a:t>
                      </a:r>
                      <a:r>
                        <a:rPr sz="1600" b="1" dirty="0">
                          <a:latin typeface="Calibri"/>
                          <a:cs typeface="Calibri"/>
                        </a:rPr>
                        <a:t>Data</a:t>
                      </a:r>
                      <a:r>
                        <a:rPr sz="1600" b="1" spc="-45" dirty="0">
                          <a:latin typeface="Calibri"/>
                          <a:cs typeface="Calibri"/>
                        </a:rPr>
                        <a:t> </a:t>
                      </a:r>
                      <a:r>
                        <a:rPr sz="1600" b="1" spc="-10" dirty="0">
                          <a:latin typeface="Calibri"/>
                          <a:cs typeface="Calibri"/>
                        </a:rPr>
                        <a:t>Science</a:t>
                      </a:r>
                      <a:endParaRPr sz="1600">
                        <a:latin typeface="Calibri"/>
                        <a:cs typeface="Calibri"/>
                      </a:endParaRPr>
                    </a:p>
                  </a:txBody>
                  <a:tcPr marL="0" marR="0" marT="173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429259">
                <a:tc>
                  <a:txBody>
                    <a:bodyPr/>
                    <a:lstStyle/>
                    <a:p>
                      <a:pPr algn="ctr">
                        <a:lnSpc>
                          <a:spcPct val="100000"/>
                        </a:lnSpc>
                        <a:spcBef>
                          <a:spcPts val="635"/>
                        </a:spcBef>
                      </a:pPr>
                      <a:r>
                        <a:rPr sz="1600" b="1" spc="-25" dirty="0">
                          <a:latin typeface="Calibri"/>
                          <a:cs typeface="Calibri"/>
                        </a:rPr>
                        <a:t>05</a:t>
                      </a:r>
                      <a:endParaRPr sz="1600">
                        <a:latin typeface="Calibri"/>
                        <a:cs typeface="Calibri"/>
                      </a:endParaRPr>
                    </a:p>
                  </a:txBody>
                  <a:tcPr marL="0" marR="0" marT="806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ts val="1914"/>
                        </a:lnSpc>
                        <a:spcBef>
                          <a:spcPts val="1365"/>
                        </a:spcBef>
                      </a:pPr>
                      <a:r>
                        <a:rPr sz="1600" b="1" dirty="0">
                          <a:latin typeface="Calibri"/>
                          <a:cs typeface="Calibri"/>
                        </a:rPr>
                        <a:t>Data</a:t>
                      </a:r>
                      <a:r>
                        <a:rPr sz="1600" b="1" spc="-55" dirty="0">
                          <a:latin typeface="Calibri"/>
                          <a:cs typeface="Calibri"/>
                        </a:rPr>
                        <a:t> </a:t>
                      </a:r>
                      <a:r>
                        <a:rPr sz="1600" b="1" spc="-10" dirty="0">
                          <a:latin typeface="Calibri"/>
                          <a:cs typeface="Calibri"/>
                        </a:rPr>
                        <a:t>Types</a:t>
                      </a:r>
                      <a:endParaRPr sz="1600">
                        <a:latin typeface="Calibri"/>
                        <a:cs typeface="Calibri"/>
                      </a:endParaRPr>
                    </a:p>
                  </a:txBody>
                  <a:tcPr marL="0" marR="0" marT="173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429259">
                <a:tc>
                  <a:txBody>
                    <a:bodyPr/>
                    <a:lstStyle/>
                    <a:p>
                      <a:pPr algn="ctr">
                        <a:lnSpc>
                          <a:spcPct val="100000"/>
                        </a:lnSpc>
                        <a:spcBef>
                          <a:spcPts val="635"/>
                        </a:spcBef>
                      </a:pPr>
                      <a:r>
                        <a:rPr sz="1600" b="1" spc="-25" dirty="0">
                          <a:latin typeface="Calibri"/>
                          <a:cs typeface="Calibri"/>
                        </a:rPr>
                        <a:t>06</a:t>
                      </a:r>
                      <a:endParaRPr sz="1600">
                        <a:latin typeface="Calibri"/>
                        <a:cs typeface="Calibri"/>
                      </a:endParaRPr>
                    </a:p>
                  </a:txBody>
                  <a:tcPr marL="0" marR="0" marT="806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ts val="1914"/>
                        </a:lnSpc>
                        <a:spcBef>
                          <a:spcPts val="1365"/>
                        </a:spcBef>
                      </a:pPr>
                      <a:r>
                        <a:rPr sz="1600" b="1" dirty="0">
                          <a:latin typeface="Calibri"/>
                          <a:cs typeface="Calibri"/>
                        </a:rPr>
                        <a:t>Select</a:t>
                      </a:r>
                      <a:r>
                        <a:rPr sz="1600" b="1" spc="-50" dirty="0">
                          <a:latin typeface="Calibri"/>
                          <a:cs typeface="Calibri"/>
                        </a:rPr>
                        <a:t> </a:t>
                      </a:r>
                      <a:r>
                        <a:rPr sz="1600" b="1" dirty="0">
                          <a:latin typeface="Calibri"/>
                          <a:cs typeface="Calibri"/>
                        </a:rPr>
                        <a:t>Data</a:t>
                      </a:r>
                      <a:r>
                        <a:rPr sz="1600" b="1" spc="-40" dirty="0">
                          <a:latin typeface="Calibri"/>
                          <a:cs typeface="Calibri"/>
                        </a:rPr>
                        <a:t> </a:t>
                      </a:r>
                      <a:r>
                        <a:rPr sz="1600" b="1" dirty="0">
                          <a:latin typeface="Calibri"/>
                          <a:cs typeface="Calibri"/>
                        </a:rPr>
                        <a:t>Analytics</a:t>
                      </a:r>
                      <a:r>
                        <a:rPr sz="1600" b="1" spc="-40" dirty="0">
                          <a:latin typeface="Calibri"/>
                          <a:cs typeface="Calibri"/>
                        </a:rPr>
                        <a:t> </a:t>
                      </a:r>
                      <a:r>
                        <a:rPr sz="1600" b="1" spc="-20" dirty="0">
                          <a:latin typeface="Calibri"/>
                          <a:cs typeface="Calibri"/>
                        </a:rPr>
                        <a:t>Tool</a:t>
                      </a:r>
                      <a:endParaRPr sz="1600">
                        <a:latin typeface="Calibri"/>
                        <a:cs typeface="Calibri"/>
                      </a:endParaRPr>
                    </a:p>
                  </a:txBody>
                  <a:tcPr marL="0" marR="0" marT="173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335280">
                <a:tc>
                  <a:txBody>
                    <a:bodyPr/>
                    <a:lstStyle/>
                    <a:p>
                      <a:pPr algn="ctr">
                        <a:lnSpc>
                          <a:spcPct val="100000"/>
                        </a:lnSpc>
                        <a:spcBef>
                          <a:spcPts val="265"/>
                        </a:spcBef>
                      </a:pPr>
                      <a:r>
                        <a:rPr sz="1600" b="1" spc="-25" dirty="0">
                          <a:latin typeface="Calibri"/>
                          <a:cs typeface="Calibri"/>
                        </a:rPr>
                        <a:t>07</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ts val="1914"/>
                        </a:lnSpc>
                        <a:spcBef>
                          <a:spcPts val="625"/>
                        </a:spcBef>
                      </a:pPr>
                      <a:r>
                        <a:rPr sz="1600" b="1" spc="-10" dirty="0">
                          <a:latin typeface="Calibri"/>
                          <a:cs typeface="Calibri"/>
                        </a:rPr>
                        <a:t>Implementation</a:t>
                      </a:r>
                      <a:r>
                        <a:rPr sz="1600" b="1" spc="-40" dirty="0">
                          <a:latin typeface="Calibri"/>
                          <a:cs typeface="Calibri"/>
                        </a:rPr>
                        <a:t> </a:t>
                      </a:r>
                      <a:r>
                        <a:rPr sz="1600" b="1" dirty="0">
                          <a:latin typeface="Calibri"/>
                          <a:cs typeface="Calibri"/>
                        </a:rPr>
                        <a:t>Results:</a:t>
                      </a:r>
                      <a:r>
                        <a:rPr sz="1600" b="1" spc="-30" dirty="0">
                          <a:latin typeface="Calibri"/>
                          <a:cs typeface="Calibri"/>
                        </a:rPr>
                        <a:t> </a:t>
                      </a:r>
                      <a:r>
                        <a:rPr sz="1400" dirty="0">
                          <a:latin typeface="Calibri"/>
                          <a:cs typeface="Calibri"/>
                        </a:rPr>
                        <a:t>put</a:t>
                      </a:r>
                      <a:r>
                        <a:rPr sz="1400" spc="-20" dirty="0">
                          <a:latin typeface="Calibri"/>
                          <a:cs typeface="Calibri"/>
                        </a:rPr>
                        <a:t> </a:t>
                      </a:r>
                      <a:r>
                        <a:rPr sz="1400" dirty="0">
                          <a:latin typeface="Calibri"/>
                          <a:cs typeface="Calibri"/>
                        </a:rPr>
                        <a:t>evidence for</a:t>
                      </a:r>
                      <a:r>
                        <a:rPr sz="1400" spc="-45" dirty="0">
                          <a:latin typeface="Calibri"/>
                          <a:cs typeface="Calibri"/>
                        </a:rPr>
                        <a:t> </a:t>
                      </a:r>
                      <a:r>
                        <a:rPr sz="1400" dirty="0">
                          <a:latin typeface="Calibri"/>
                          <a:cs typeface="Calibri"/>
                        </a:rPr>
                        <a:t>each</a:t>
                      </a:r>
                      <a:r>
                        <a:rPr sz="1400" spc="-25" dirty="0">
                          <a:latin typeface="Calibri"/>
                          <a:cs typeface="Calibri"/>
                        </a:rPr>
                        <a:t> </a:t>
                      </a:r>
                      <a:r>
                        <a:rPr sz="1400" dirty="0">
                          <a:latin typeface="Calibri"/>
                          <a:cs typeface="Calibri"/>
                        </a:rPr>
                        <a:t>level</a:t>
                      </a:r>
                      <a:r>
                        <a:rPr sz="1400" spc="-10" dirty="0">
                          <a:latin typeface="Calibri"/>
                          <a:cs typeface="Calibri"/>
                        </a:rPr>
                        <a:t> </a:t>
                      </a:r>
                      <a:r>
                        <a:rPr sz="1400" dirty="0">
                          <a:latin typeface="Calibri"/>
                          <a:cs typeface="Calibri"/>
                        </a:rPr>
                        <a:t>and</a:t>
                      </a:r>
                      <a:r>
                        <a:rPr sz="1400" spc="-15" dirty="0">
                          <a:latin typeface="Calibri"/>
                          <a:cs typeface="Calibri"/>
                        </a:rPr>
                        <a:t> </a:t>
                      </a:r>
                      <a:r>
                        <a:rPr sz="1400" spc="-10" dirty="0">
                          <a:latin typeface="Calibri"/>
                          <a:cs typeface="Calibri"/>
                        </a:rPr>
                        <a:t>highlight </a:t>
                      </a:r>
                      <a:r>
                        <a:rPr sz="1400" dirty="0">
                          <a:latin typeface="Calibri"/>
                          <a:cs typeface="Calibri"/>
                        </a:rPr>
                        <a:t>problem</a:t>
                      </a:r>
                      <a:r>
                        <a:rPr sz="1400" spc="-35" dirty="0">
                          <a:latin typeface="Calibri"/>
                          <a:cs typeface="Calibri"/>
                        </a:rPr>
                        <a:t> </a:t>
                      </a:r>
                      <a:r>
                        <a:rPr sz="1400" dirty="0">
                          <a:latin typeface="Calibri"/>
                          <a:cs typeface="Calibri"/>
                        </a:rPr>
                        <a:t>with</a:t>
                      </a:r>
                      <a:r>
                        <a:rPr sz="1400" spc="-25" dirty="0">
                          <a:latin typeface="Calibri"/>
                          <a:cs typeface="Calibri"/>
                        </a:rPr>
                        <a:t> </a:t>
                      </a:r>
                      <a:r>
                        <a:rPr sz="1400" spc="-10" dirty="0">
                          <a:latin typeface="Calibri"/>
                          <a:cs typeface="Calibri"/>
                        </a:rPr>
                        <a:t>solution</a:t>
                      </a:r>
                      <a:endParaRPr sz="1400">
                        <a:latin typeface="Calibri"/>
                        <a:cs typeface="Calibri"/>
                      </a:endParaRPr>
                    </a:p>
                  </a:txBody>
                  <a:tcPr marL="0" marR="0" marT="793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r h="335280">
                <a:tc>
                  <a:txBody>
                    <a:bodyPr/>
                    <a:lstStyle/>
                    <a:p>
                      <a:pPr algn="ctr">
                        <a:lnSpc>
                          <a:spcPct val="100000"/>
                        </a:lnSpc>
                        <a:spcBef>
                          <a:spcPts val="265"/>
                        </a:spcBef>
                      </a:pPr>
                      <a:r>
                        <a:rPr sz="1600" b="1" spc="-25" dirty="0">
                          <a:latin typeface="Calibri"/>
                          <a:cs typeface="Calibri"/>
                        </a:rPr>
                        <a:t>08</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ts val="1914"/>
                        </a:lnSpc>
                        <a:spcBef>
                          <a:spcPts val="625"/>
                        </a:spcBef>
                      </a:pPr>
                      <a:r>
                        <a:rPr sz="1600" b="1" dirty="0">
                          <a:latin typeface="Calibri"/>
                          <a:cs typeface="Calibri"/>
                        </a:rPr>
                        <a:t>DAX</a:t>
                      </a:r>
                      <a:r>
                        <a:rPr sz="1600" b="1" spc="-30" dirty="0">
                          <a:latin typeface="Calibri"/>
                          <a:cs typeface="Calibri"/>
                        </a:rPr>
                        <a:t> </a:t>
                      </a:r>
                      <a:r>
                        <a:rPr sz="1600" b="1" dirty="0">
                          <a:latin typeface="Calibri"/>
                          <a:cs typeface="Calibri"/>
                        </a:rPr>
                        <a:t>functions</a:t>
                      </a:r>
                      <a:r>
                        <a:rPr sz="1600" b="1" spc="-15" dirty="0">
                          <a:latin typeface="Calibri"/>
                          <a:cs typeface="Calibri"/>
                        </a:rPr>
                        <a:t> </a:t>
                      </a:r>
                      <a:r>
                        <a:rPr sz="1600" b="1" dirty="0">
                          <a:latin typeface="Calibri"/>
                          <a:cs typeface="Calibri"/>
                        </a:rPr>
                        <a:t>if</a:t>
                      </a:r>
                      <a:r>
                        <a:rPr sz="1600" b="1" spc="-45" dirty="0">
                          <a:latin typeface="Calibri"/>
                          <a:cs typeface="Calibri"/>
                        </a:rPr>
                        <a:t> </a:t>
                      </a:r>
                      <a:r>
                        <a:rPr sz="1600" b="1" dirty="0">
                          <a:latin typeface="Calibri"/>
                          <a:cs typeface="Calibri"/>
                        </a:rPr>
                        <a:t>used</a:t>
                      </a:r>
                      <a:r>
                        <a:rPr sz="1600" b="1" spc="-35" dirty="0">
                          <a:latin typeface="Calibri"/>
                          <a:cs typeface="Calibri"/>
                        </a:rPr>
                        <a:t> </a:t>
                      </a:r>
                      <a:r>
                        <a:rPr sz="1600" b="1" spc="-10" dirty="0">
                          <a:latin typeface="Calibri"/>
                          <a:cs typeface="Calibri"/>
                        </a:rPr>
                        <a:t>(Optional)</a:t>
                      </a:r>
                      <a:endParaRPr sz="1600">
                        <a:latin typeface="Calibri"/>
                        <a:cs typeface="Calibri"/>
                      </a:endParaRPr>
                    </a:p>
                  </a:txBody>
                  <a:tcPr marL="0" marR="0" marT="793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8"/>
                  </a:ext>
                </a:extLst>
              </a:tr>
              <a:tr h="439420">
                <a:tc>
                  <a:txBody>
                    <a:bodyPr/>
                    <a:lstStyle/>
                    <a:p>
                      <a:pPr algn="ctr">
                        <a:lnSpc>
                          <a:spcPct val="100000"/>
                        </a:lnSpc>
                        <a:spcBef>
                          <a:spcPts val="675"/>
                        </a:spcBef>
                      </a:pPr>
                      <a:r>
                        <a:rPr sz="1600" b="1" spc="-25" dirty="0">
                          <a:latin typeface="Calibri"/>
                          <a:cs typeface="Calibri"/>
                        </a:rPr>
                        <a:t>09</a:t>
                      </a:r>
                      <a:endParaRPr sz="1600">
                        <a:latin typeface="Calibri"/>
                        <a:cs typeface="Calibri"/>
                      </a:endParaRPr>
                    </a:p>
                  </a:txBody>
                  <a:tcPr marL="0" marR="0" marT="857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ts val="1910"/>
                        </a:lnSpc>
                        <a:spcBef>
                          <a:spcPts val="1445"/>
                        </a:spcBef>
                      </a:pPr>
                      <a:r>
                        <a:rPr sz="1600" b="1" dirty="0">
                          <a:latin typeface="Calibri"/>
                          <a:cs typeface="Calibri"/>
                        </a:rPr>
                        <a:t>Milestone</a:t>
                      </a:r>
                      <a:r>
                        <a:rPr sz="1600" b="1" spc="-75" dirty="0">
                          <a:latin typeface="Calibri"/>
                          <a:cs typeface="Calibri"/>
                        </a:rPr>
                        <a:t> </a:t>
                      </a:r>
                      <a:r>
                        <a:rPr sz="1600" b="1" dirty="0">
                          <a:latin typeface="Calibri"/>
                          <a:cs typeface="Calibri"/>
                        </a:rPr>
                        <a:t>Feedback</a:t>
                      </a:r>
                      <a:r>
                        <a:rPr sz="1600" b="1" spc="-50" dirty="0">
                          <a:latin typeface="Calibri"/>
                          <a:cs typeface="Calibri"/>
                        </a:rPr>
                        <a:t> </a:t>
                      </a:r>
                      <a:r>
                        <a:rPr sz="1600" b="1" dirty="0">
                          <a:latin typeface="Calibri"/>
                          <a:cs typeface="Calibri"/>
                        </a:rPr>
                        <a:t>&amp;</a:t>
                      </a:r>
                      <a:r>
                        <a:rPr sz="1600" b="1" spc="-65" dirty="0">
                          <a:latin typeface="Calibri"/>
                          <a:cs typeface="Calibri"/>
                        </a:rPr>
                        <a:t> </a:t>
                      </a:r>
                      <a:r>
                        <a:rPr sz="1600" b="1" spc="-10" dirty="0">
                          <a:latin typeface="Calibri"/>
                          <a:cs typeface="Calibri"/>
                        </a:rPr>
                        <a:t>Action</a:t>
                      </a:r>
                      <a:endParaRPr sz="1600">
                        <a:latin typeface="Calibri"/>
                        <a:cs typeface="Calibri"/>
                      </a:endParaRPr>
                    </a:p>
                  </a:txBody>
                  <a:tcPr marL="0" marR="0" marT="1835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9"/>
                  </a:ext>
                </a:extLst>
              </a:tr>
              <a:tr h="334645">
                <a:tc>
                  <a:txBody>
                    <a:bodyPr/>
                    <a:lstStyle/>
                    <a:p>
                      <a:pPr algn="ctr">
                        <a:lnSpc>
                          <a:spcPct val="100000"/>
                        </a:lnSpc>
                        <a:spcBef>
                          <a:spcPts val="265"/>
                        </a:spcBef>
                      </a:pPr>
                      <a:r>
                        <a:rPr sz="1600" b="1" spc="-25" dirty="0">
                          <a:latin typeface="Calibri"/>
                          <a:cs typeface="Calibri"/>
                        </a:rPr>
                        <a:t>10</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ts val="1910"/>
                        </a:lnSpc>
                        <a:spcBef>
                          <a:spcPts val="625"/>
                        </a:spcBef>
                      </a:pPr>
                      <a:r>
                        <a:rPr sz="1600" b="1" dirty="0">
                          <a:latin typeface="Calibri"/>
                          <a:cs typeface="Calibri"/>
                        </a:rPr>
                        <a:t>Future</a:t>
                      </a:r>
                      <a:r>
                        <a:rPr sz="1600" b="1" spc="-65" dirty="0">
                          <a:latin typeface="Calibri"/>
                          <a:cs typeface="Calibri"/>
                        </a:rPr>
                        <a:t> </a:t>
                      </a:r>
                      <a:r>
                        <a:rPr sz="1600" b="1" spc="-10" dirty="0">
                          <a:latin typeface="Calibri"/>
                          <a:cs typeface="Calibri"/>
                        </a:rPr>
                        <a:t>Improvements</a:t>
                      </a:r>
                      <a:endParaRPr sz="1600">
                        <a:latin typeface="Calibri"/>
                        <a:cs typeface="Calibri"/>
                      </a:endParaRPr>
                    </a:p>
                  </a:txBody>
                  <a:tcPr marL="0" marR="0" marT="793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b="0" dirty="0">
                <a:latin typeface="Arial MT"/>
                <a:cs typeface="Arial MT"/>
              </a:rPr>
              <a:t>1.</a:t>
            </a:r>
            <a:r>
              <a:rPr b="0" spc="-75" dirty="0">
                <a:latin typeface="Arial MT"/>
                <a:cs typeface="Arial MT"/>
              </a:rPr>
              <a:t> </a:t>
            </a:r>
            <a:r>
              <a:rPr b="0" dirty="0">
                <a:latin typeface="Arial MT"/>
                <a:cs typeface="Arial MT"/>
              </a:rPr>
              <a:t>Problem</a:t>
            </a:r>
            <a:r>
              <a:rPr b="0" spc="-50" dirty="0">
                <a:latin typeface="Arial MT"/>
                <a:cs typeface="Arial MT"/>
              </a:rPr>
              <a:t> </a:t>
            </a:r>
            <a:r>
              <a:rPr b="0" spc="-10" dirty="0">
                <a:latin typeface="Arial MT"/>
                <a:cs typeface="Arial MT"/>
              </a:rPr>
              <a:t>Statement</a:t>
            </a:r>
          </a:p>
        </p:txBody>
      </p:sp>
      <p:sp>
        <p:nvSpPr>
          <p:cNvPr id="3" name="Rectangle 2">
            <a:extLst>
              <a:ext uri="{FF2B5EF4-FFF2-40B4-BE49-F238E27FC236}">
                <a16:creationId xmlns:a16="http://schemas.microsoft.com/office/drawing/2014/main" id="{3798F5E2-188B-4B92-88FF-4556A074723B}"/>
              </a:ext>
            </a:extLst>
          </p:cNvPr>
          <p:cNvSpPr/>
          <p:nvPr/>
        </p:nvSpPr>
        <p:spPr>
          <a:xfrm>
            <a:off x="457200" y="1305342"/>
            <a:ext cx="8382000" cy="2308324"/>
          </a:xfrm>
          <a:prstGeom prst="rect">
            <a:avLst/>
          </a:prstGeom>
        </p:spPr>
        <p:txBody>
          <a:bodyPr wrap="square">
            <a:spAutoFit/>
          </a:bodyPr>
          <a:lstStyle/>
          <a:p>
            <a:r>
              <a:rPr lang="en-US" b="0" i="0" dirty="0">
                <a:solidFill>
                  <a:schemeClr val="tx1"/>
                </a:solidFill>
                <a:effectLst/>
                <a:latin typeface="Söhne"/>
              </a:rPr>
              <a:t>Our company faces the challenge of a high employee turnover rate, impacting recruitment costs and overall organizational productivity. Previously, a lack of visibility and inefficient data analysis hindered the HR team from understanding the causes and trends of attrition. To address these issues, we designed an HR Attrition Dashboard in Power BI. The dashboard aims to provide clear visibility, identify turnover causes, and support decision-making for more proactive retention strategies. Thus, we hope this dashboard not only addresses turnover issues but also enables more effective human resources management.</a:t>
            </a:r>
            <a:endParaRPr lang="en-ID"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5957"/>
            <a:ext cx="6724015" cy="513715"/>
          </a:xfrm>
          <a:prstGeom prst="rect">
            <a:avLst/>
          </a:prstGeom>
        </p:spPr>
        <p:txBody>
          <a:bodyPr vert="horz" wrap="square" lIns="0" tIns="12065" rIns="0" bIns="0" rtlCol="0">
            <a:spAutoFit/>
          </a:bodyPr>
          <a:lstStyle/>
          <a:p>
            <a:pPr marL="12700">
              <a:lnSpc>
                <a:spcPct val="100000"/>
              </a:lnSpc>
              <a:spcBef>
                <a:spcPts val="95"/>
              </a:spcBef>
            </a:pPr>
            <a:r>
              <a:rPr b="0" dirty="0">
                <a:latin typeface="Arial MT"/>
                <a:cs typeface="Arial MT"/>
              </a:rPr>
              <a:t>2.</a:t>
            </a:r>
            <a:r>
              <a:rPr b="0" spc="-65" dirty="0">
                <a:latin typeface="Arial MT"/>
                <a:cs typeface="Arial MT"/>
              </a:rPr>
              <a:t> </a:t>
            </a:r>
            <a:r>
              <a:rPr b="0" dirty="0">
                <a:latin typeface="Arial MT"/>
                <a:cs typeface="Arial MT"/>
              </a:rPr>
              <a:t>Project</a:t>
            </a:r>
            <a:r>
              <a:rPr b="0" spc="-60" dirty="0">
                <a:latin typeface="Arial MT"/>
                <a:cs typeface="Arial MT"/>
              </a:rPr>
              <a:t> </a:t>
            </a:r>
            <a:r>
              <a:rPr b="0" spc="-10" dirty="0">
                <a:latin typeface="Arial MT"/>
                <a:cs typeface="Arial MT"/>
              </a:rPr>
              <a:t>Objectives</a:t>
            </a:r>
          </a:p>
        </p:txBody>
      </p:sp>
      <p:sp>
        <p:nvSpPr>
          <p:cNvPr id="3" name="Rectangle 2">
            <a:extLst>
              <a:ext uri="{FF2B5EF4-FFF2-40B4-BE49-F238E27FC236}">
                <a16:creationId xmlns:a16="http://schemas.microsoft.com/office/drawing/2014/main" id="{DAC6805C-C6E1-4DB6-85D6-E3A1CD4F5502}"/>
              </a:ext>
            </a:extLst>
          </p:cNvPr>
          <p:cNvSpPr/>
          <p:nvPr/>
        </p:nvSpPr>
        <p:spPr>
          <a:xfrm>
            <a:off x="457200" y="1295400"/>
            <a:ext cx="8382000" cy="2862322"/>
          </a:xfrm>
          <a:prstGeom prst="rect">
            <a:avLst/>
          </a:prstGeom>
        </p:spPr>
        <p:txBody>
          <a:bodyPr wrap="square">
            <a:spAutoFit/>
          </a:bodyPr>
          <a:lstStyle/>
          <a:p>
            <a:r>
              <a:rPr lang="en-ID" dirty="0"/>
              <a:t>The project objectives for the HR Attrition Dashboard revolve around enhancing visibility into employee turnover trends, identifying key drivers of attrition, and establishing a foundation for proactive retention strategies. Cost analysis and reduction, along with the creation of a user-friendly interface, are prioritized to ensure accessibility and comprehension for the HR team and stakeholders. The inclusion of real-time monitoring capabilities aims to provide timely insights for swift responses to changes in turnover patterns. Ultimately, the project's goal is to improve decision-making within the HR team by delivering pertinent data and insights, facilitating more effective strategies to manage and mitigate employee attrition.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4664075" cy="452120"/>
          </a:xfrm>
          <a:prstGeom prst="rect">
            <a:avLst/>
          </a:prstGeom>
        </p:spPr>
        <p:txBody>
          <a:bodyPr vert="horz" wrap="square" lIns="0" tIns="12065" rIns="0" bIns="0" rtlCol="0">
            <a:spAutoFit/>
          </a:bodyPr>
          <a:lstStyle/>
          <a:p>
            <a:pPr marL="12700">
              <a:lnSpc>
                <a:spcPct val="100000"/>
              </a:lnSpc>
              <a:spcBef>
                <a:spcPts val="95"/>
              </a:spcBef>
            </a:pPr>
            <a:r>
              <a:rPr b="0" dirty="0">
                <a:latin typeface="Arial MT"/>
                <a:cs typeface="Arial MT"/>
              </a:rPr>
              <a:t>3.</a:t>
            </a:r>
            <a:r>
              <a:rPr b="0" spc="-70" dirty="0">
                <a:latin typeface="Arial MT"/>
                <a:cs typeface="Arial MT"/>
              </a:rPr>
              <a:t> </a:t>
            </a:r>
            <a:r>
              <a:rPr b="0" dirty="0">
                <a:latin typeface="Arial MT"/>
                <a:cs typeface="Arial MT"/>
              </a:rPr>
              <a:t>Project</a:t>
            </a:r>
            <a:r>
              <a:rPr b="0" spc="-70" dirty="0">
                <a:latin typeface="Arial MT"/>
                <a:cs typeface="Arial MT"/>
              </a:rPr>
              <a:t> </a:t>
            </a:r>
            <a:r>
              <a:rPr b="0" dirty="0">
                <a:latin typeface="Arial MT"/>
                <a:cs typeface="Arial MT"/>
              </a:rPr>
              <a:t>Milestones</a:t>
            </a:r>
            <a:r>
              <a:rPr b="0" spc="-60" dirty="0">
                <a:latin typeface="Arial MT"/>
                <a:cs typeface="Arial MT"/>
              </a:rPr>
              <a:t> </a:t>
            </a:r>
            <a:r>
              <a:rPr b="0" dirty="0">
                <a:latin typeface="Arial MT"/>
                <a:cs typeface="Arial MT"/>
              </a:rPr>
              <a:t>&amp;</a:t>
            </a:r>
            <a:r>
              <a:rPr b="0" spc="-110" dirty="0">
                <a:latin typeface="Arial MT"/>
                <a:cs typeface="Arial MT"/>
              </a:rPr>
              <a:t> </a:t>
            </a:r>
            <a:r>
              <a:rPr b="0" spc="-10" dirty="0">
                <a:latin typeface="Arial MT"/>
                <a:cs typeface="Arial MT"/>
              </a:rPr>
              <a:t>Tasks</a:t>
            </a:r>
          </a:p>
        </p:txBody>
      </p:sp>
      <p:graphicFrame>
        <p:nvGraphicFramePr>
          <p:cNvPr id="3" name="object 3"/>
          <p:cNvGraphicFramePr>
            <a:graphicFrameLocks noGrp="1"/>
          </p:cNvGraphicFramePr>
          <p:nvPr/>
        </p:nvGraphicFramePr>
        <p:xfrm>
          <a:off x="147637" y="1190625"/>
          <a:ext cx="8666480" cy="4733924"/>
        </p:xfrm>
        <a:graphic>
          <a:graphicData uri="http://schemas.openxmlformats.org/drawingml/2006/table">
            <a:tbl>
              <a:tblPr firstRow="1" bandRow="1">
                <a:tableStyleId>{2D5ABB26-0587-4C30-8999-92F81FD0307C}</a:tableStyleId>
              </a:tblPr>
              <a:tblGrid>
                <a:gridCol w="1065530">
                  <a:extLst>
                    <a:ext uri="{9D8B030D-6E8A-4147-A177-3AD203B41FA5}">
                      <a16:colId xmlns:a16="http://schemas.microsoft.com/office/drawing/2014/main" val="20000"/>
                    </a:ext>
                  </a:extLst>
                </a:gridCol>
                <a:gridCol w="5982335">
                  <a:extLst>
                    <a:ext uri="{9D8B030D-6E8A-4147-A177-3AD203B41FA5}">
                      <a16:colId xmlns:a16="http://schemas.microsoft.com/office/drawing/2014/main" val="20001"/>
                    </a:ext>
                  </a:extLst>
                </a:gridCol>
                <a:gridCol w="1618615">
                  <a:extLst>
                    <a:ext uri="{9D8B030D-6E8A-4147-A177-3AD203B41FA5}">
                      <a16:colId xmlns:a16="http://schemas.microsoft.com/office/drawing/2014/main" val="20002"/>
                    </a:ext>
                  </a:extLst>
                </a:gridCol>
              </a:tblGrid>
              <a:tr h="852169">
                <a:tc>
                  <a:txBody>
                    <a:bodyPr/>
                    <a:lstStyle/>
                    <a:p>
                      <a:pPr marL="196850">
                        <a:lnSpc>
                          <a:spcPct val="100000"/>
                        </a:lnSpc>
                        <a:spcBef>
                          <a:spcPts val="1115"/>
                        </a:spcBef>
                      </a:pPr>
                      <a:r>
                        <a:rPr sz="1800" b="1" spc="-10" dirty="0">
                          <a:solidFill>
                            <a:srgbClr val="FFFFFF"/>
                          </a:solidFill>
                          <a:latin typeface="Calibri"/>
                          <a:cs typeface="Calibri"/>
                        </a:rPr>
                        <a:t>Project</a:t>
                      </a:r>
                      <a:endParaRPr sz="1800">
                        <a:latin typeface="Calibri"/>
                        <a:cs typeface="Calibri"/>
                      </a:endParaRPr>
                    </a:p>
                    <a:p>
                      <a:pPr marL="200025">
                        <a:lnSpc>
                          <a:spcPct val="100000"/>
                        </a:lnSpc>
                      </a:pPr>
                      <a:r>
                        <a:rPr sz="1800" b="1" spc="-20" dirty="0">
                          <a:solidFill>
                            <a:srgbClr val="FFFFFF"/>
                          </a:solidFill>
                          <a:latin typeface="Calibri"/>
                          <a:cs typeface="Calibri"/>
                        </a:rPr>
                        <a:t>Task</a:t>
                      </a:r>
                      <a:r>
                        <a:rPr sz="1800" b="1" spc="-75" dirty="0">
                          <a:solidFill>
                            <a:srgbClr val="FFFFFF"/>
                          </a:solidFill>
                          <a:latin typeface="Calibri"/>
                          <a:cs typeface="Calibri"/>
                        </a:rPr>
                        <a:t> </a:t>
                      </a:r>
                      <a:r>
                        <a:rPr sz="1800" b="1" spc="-25" dirty="0">
                          <a:solidFill>
                            <a:srgbClr val="FFFFFF"/>
                          </a:solidFill>
                          <a:latin typeface="Calibri"/>
                          <a:cs typeface="Calibri"/>
                        </a:rPr>
                        <a:t>ID</a:t>
                      </a:r>
                      <a:endParaRPr sz="1800">
                        <a:latin typeface="Calibri"/>
                        <a:cs typeface="Calibri"/>
                      </a:endParaRPr>
                    </a:p>
                  </a:txBody>
                  <a:tcPr marL="0" marR="0" marT="1416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spcBef>
                          <a:spcPts val="125"/>
                        </a:spcBef>
                      </a:pPr>
                      <a:endParaRPr sz="1800">
                        <a:latin typeface="Times New Roman"/>
                        <a:cs typeface="Times New Roman"/>
                      </a:endParaRPr>
                    </a:p>
                    <a:p>
                      <a:pPr marL="1905" algn="ctr">
                        <a:lnSpc>
                          <a:spcPct val="100000"/>
                        </a:lnSpc>
                      </a:pPr>
                      <a:r>
                        <a:rPr sz="1800" b="1" dirty="0">
                          <a:solidFill>
                            <a:srgbClr val="FFFFFF"/>
                          </a:solidFill>
                          <a:latin typeface="Calibri"/>
                          <a:cs typeface="Calibri"/>
                        </a:rPr>
                        <a:t>Project</a:t>
                      </a:r>
                      <a:r>
                        <a:rPr sz="1800" b="1" spc="-75" dirty="0">
                          <a:solidFill>
                            <a:srgbClr val="FFFFFF"/>
                          </a:solidFill>
                          <a:latin typeface="Calibri"/>
                          <a:cs typeface="Calibri"/>
                        </a:rPr>
                        <a:t> </a:t>
                      </a:r>
                      <a:r>
                        <a:rPr sz="1800" b="1" spc="-20" dirty="0">
                          <a:solidFill>
                            <a:srgbClr val="FFFFFF"/>
                          </a:solidFill>
                          <a:latin typeface="Calibri"/>
                          <a:cs typeface="Calibri"/>
                        </a:rPr>
                        <a:t>Task</a:t>
                      </a:r>
                      <a:r>
                        <a:rPr sz="1800" b="1" spc="-75" dirty="0">
                          <a:solidFill>
                            <a:srgbClr val="FFFFFF"/>
                          </a:solidFill>
                          <a:latin typeface="Calibri"/>
                          <a:cs typeface="Calibri"/>
                        </a:rPr>
                        <a:t> </a:t>
                      </a:r>
                      <a:r>
                        <a:rPr sz="1800" b="1" spc="-10" dirty="0">
                          <a:solidFill>
                            <a:srgbClr val="FFFFFF"/>
                          </a:solidFill>
                          <a:latin typeface="Calibri"/>
                          <a:cs typeface="Calibri"/>
                        </a:rPr>
                        <a:t>Description</a:t>
                      </a:r>
                      <a:endParaRPr sz="1800">
                        <a:latin typeface="Calibri"/>
                        <a:cs typeface="Calibri"/>
                      </a:endParaRPr>
                    </a:p>
                  </a:txBody>
                  <a:tcPr marL="0" marR="0" marT="158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905" algn="ctr">
                        <a:lnSpc>
                          <a:spcPct val="100000"/>
                        </a:lnSpc>
                        <a:spcBef>
                          <a:spcPts val="1115"/>
                        </a:spcBef>
                      </a:pPr>
                      <a:r>
                        <a:rPr sz="1800" b="1" spc="-10" dirty="0">
                          <a:solidFill>
                            <a:srgbClr val="FFFFFF"/>
                          </a:solidFill>
                          <a:latin typeface="Calibri"/>
                          <a:cs typeface="Calibri"/>
                        </a:rPr>
                        <a:t>Project</a:t>
                      </a:r>
                      <a:endParaRPr sz="1800">
                        <a:latin typeface="Calibri"/>
                        <a:cs typeface="Calibri"/>
                      </a:endParaRPr>
                    </a:p>
                    <a:p>
                      <a:pPr algn="ctr">
                        <a:lnSpc>
                          <a:spcPct val="100000"/>
                        </a:lnSpc>
                      </a:pPr>
                      <a:r>
                        <a:rPr sz="1800" b="1" dirty="0">
                          <a:solidFill>
                            <a:srgbClr val="FFFFFF"/>
                          </a:solidFill>
                          <a:latin typeface="Calibri"/>
                          <a:cs typeface="Calibri"/>
                        </a:rPr>
                        <a:t>Milestone</a:t>
                      </a:r>
                      <a:r>
                        <a:rPr sz="1800" b="1" spc="-95" dirty="0">
                          <a:solidFill>
                            <a:srgbClr val="FFFFFF"/>
                          </a:solidFill>
                          <a:latin typeface="Calibri"/>
                          <a:cs typeface="Calibri"/>
                        </a:rPr>
                        <a:t> </a:t>
                      </a:r>
                      <a:r>
                        <a:rPr sz="1800" b="1" spc="-25" dirty="0">
                          <a:solidFill>
                            <a:srgbClr val="FFFFFF"/>
                          </a:solidFill>
                          <a:latin typeface="Calibri"/>
                          <a:cs typeface="Calibri"/>
                        </a:rPr>
                        <a:t>ID</a:t>
                      </a:r>
                      <a:endParaRPr sz="1800">
                        <a:latin typeface="Calibri"/>
                        <a:cs typeface="Calibri"/>
                      </a:endParaRPr>
                    </a:p>
                  </a:txBody>
                  <a:tcPr marL="0" marR="0" marT="1416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554355">
                <a:tc>
                  <a:txBody>
                    <a:bodyPr/>
                    <a:lstStyle/>
                    <a:p>
                      <a:pPr marL="54610" algn="ctr">
                        <a:lnSpc>
                          <a:spcPct val="100000"/>
                        </a:lnSpc>
                        <a:spcBef>
                          <a:spcPts val="894"/>
                        </a:spcBef>
                      </a:pPr>
                      <a:r>
                        <a:rPr sz="2000" spc="-50" dirty="0">
                          <a:latin typeface="Calibri"/>
                          <a:cs typeface="Calibri"/>
                        </a:rPr>
                        <a:t>1</a:t>
                      </a:r>
                      <a:endParaRPr sz="2000">
                        <a:latin typeface="Calibri"/>
                        <a:cs typeface="Calibri"/>
                      </a:endParaRPr>
                    </a:p>
                  </a:txBody>
                  <a:tcPr marL="0" marR="0" marT="11366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885"/>
                        </a:spcBef>
                      </a:pPr>
                      <a:r>
                        <a:rPr sz="2000" b="1" dirty="0">
                          <a:latin typeface="Calibri"/>
                          <a:cs typeface="Calibri"/>
                        </a:rPr>
                        <a:t>Project</a:t>
                      </a:r>
                      <a:r>
                        <a:rPr sz="2000" b="1" spc="-55" dirty="0">
                          <a:latin typeface="Calibri"/>
                          <a:cs typeface="Calibri"/>
                        </a:rPr>
                        <a:t> </a:t>
                      </a:r>
                      <a:r>
                        <a:rPr sz="2000" b="1" dirty="0">
                          <a:latin typeface="Calibri"/>
                          <a:cs typeface="Calibri"/>
                        </a:rPr>
                        <a:t>Initiation</a:t>
                      </a:r>
                      <a:r>
                        <a:rPr sz="2000" b="1" spc="-70" dirty="0">
                          <a:latin typeface="Calibri"/>
                          <a:cs typeface="Calibri"/>
                        </a:rPr>
                        <a:t> </a:t>
                      </a:r>
                      <a:r>
                        <a:rPr sz="2000" b="1" dirty="0">
                          <a:latin typeface="Calibri"/>
                          <a:cs typeface="Calibri"/>
                        </a:rPr>
                        <a:t>and</a:t>
                      </a:r>
                      <a:r>
                        <a:rPr sz="2000" b="1" spc="-40" dirty="0">
                          <a:latin typeface="Calibri"/>
                          <a:cs typeface="Calibri"/>
                        </a:rPr>
                        <a:t> </a:t>
                      </a:r>
                      <a:r>
                        <a:rPr sz="2000" b="1" spc="-10" dirty="0">
                          <a:latin typeface="Calibri"/>
                          <a:cs typeface="Calibri"/>
                        </a:rPr>
                        <a:t>Requirement</a:t>
                      </a:r>
                      <a:r>
                        <a:rPr sz="2000" b="1" spc="-50" dirty="0">
                          <a:latin typeface="Calibri"/>
                          <a:cs typeface="Calibri"/>
                        </a:rPr>
                        <a:t> </a:t>
                      </a:r>
                      <a:r>
                        <a:rPr sz="2000" b="1" spc="-10" dirty="0">
                          <a:latin typeface="Calibri"/>
                          <a:cs typeface="Calibri"/>
                        </a:rPr>
                        <a:t>Gathering</a:t>
                      </a:r>
                      <a:endParaRPr sz="2000">
                        <a:latin typeface="Calibri"/>
                        <a:cs typeface="Calibri"/>
                      </a:endParaRPr>
                    </a:p>
                  </a:txBody>
                  <a:tcPr marL="0" marR="0" marT="1123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56515" algn="ctr">
                        <a:lnSpc>
                          <a:spcPct val="100000"/>
                        </a:lnSpc>
                        <a:spcBef>
                          <a:spcPts val="894"/>
                        </a:spcBef>
                      </a:pPr>
                      <a:r>
                        <a:rPr sz="2000" spc="-50" dirty="0">
                          <a:latin typeface="Calibri"/>
                          <a:cs typeface="Calibri"/>
                        </a:rPr>
                        <a:t>1</a:t>
                      </a:r>
                      <a:endParaRPr sz="2000">
                        <a:latin typeface="Calibri"/>
                        <a:cs typeface="Calibri"/>
                      </a:endParaRPr>
                    </a:p>
                  </a:txBody>
                  <a:tcPr marL="0" marR="0" marT="11366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554990">
                <a:tc>
                  <a:txBody>
                    <a:bodyPr/>
                    <a:lstStyle/>
                    <a:p>
                      <a:pPr marL="54610" algn="ctr">
                        <a:lnSpc>
                          <a:spcPct val="100000"/>
                        </a:lnSpc>
                        <a:spcBef>
                          <a:spcPts val="894"/>
                        </a:spcBef>
                      </a:pPr>
                      <a:r>
                        <a:rPr sz="2000" spc="-50" dirty="0">
                          <a:latin typeface="Calibri"/>
                          <a:cs typeface="Calibri"/>
                        </a:rPr>
                        <a:t>2</a:t>
                      </a:r>
                      <a:endParaRPr sz="2000">
                        <a:latin typeface="Calibri"/>
                        <a:cs typeface="Calibri"/>
                      </a:endParaRPr>
                    </a:p>
                  </a:txBody>
                  <a:tcPr marL="0" marR="0" marT="11366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885"/>
                        </a:spcBef>
                      </a:pPr>
                      <a:r>
                        <a:rPr sz="2000" b="1" dirty="0">
                          <a:latin typeface="Calibri"/>
                          <a:cs typeface="Calibri"/>
                        </a:rPr>
                        <a:t>Data</a:t>
                      </a:r>
                      <a:r>
                        <a:rPr sz="2000" b="1" spc="-30" dirty="0">
                          <a:latin typeface="Calibri"/>
                          <a:cs typeface="Calibri"/>
                        </a:rPr>
                        <a:t> </a:t>
                      </a:r>
                      <a:r>
                        <a:rPr sz="2000" b="1" dirty="0">
                          <a:latin typeface="Calibri"/>
                          <a:cs typeface="Calibri"/>
                        </a:rPr>
                        <a:t>Analytics,</a:t>
                      </a:r>
                      <a:r>
                        <a:rPr sz="2000" b="1" spc="-50" dirty="0">
                          <a:latin typeface="Calibri"/>
                          <a:cs typeface="Calibri"/>
                        </a:rPr>
                        <a:t> </a:t>
                      </a:r>
                      <a:r>
                        <a:rPr sz="2000" b="1" dirty="0">
                          <a:latin typeface="Calibri"/>
                          <a:cs typeface="Calibri"/>
                        </a:rPr>
                        <a:t>BI</a:t>
                      </a:r>
                      <a:r>
                        <a:rPr sz="2000" b="1" spc="-30" dirty="0">
                          <a:latin typeface="Calibri"/>
                          <a:cs typeface="Calibri"/>
                        </a:rPr>
                        <a:t> </a:t>
                      </a:r>
                      <a:r>
                        <a:rPr sz="2000" b="1" dirty="0">
                          <a:latin typeface="Calibri"/>
                          <a:cs typeface="Calibri"/>
                        </a:rPr>
                        <a:t>and</a:t>
                      </a:r>
                      <a:r>
                        <a:rPr sz="2000" b="1" spc="-35" dirty="0">
                          <a:latin typeface="Calibri"/>
                          <a:cs typeface="Calibri"/>
                        </a:rPr>
                        <a:t> </a:t>
                      </a:r>
                      <a:r>
                        <a:rPr sz="2000" b="1" dirty="0">
                          <a:latin typeface="Calibri"/>
                          <a:cs typeface="Calibri"/>
                        </a:rPr>
                        <a:t>Data</a:t>
                      </a:r>
                      <a:r>
                        <a:rPr sz="2000" b="1" spc="-25" dirty="0">
                          <a:latin typeface="Calibri"/>
                          <a:cs typeface="Calibri"/>
                        </a:rPr>
                        <a:t> </a:t>
                      </a:r>
                      <a:r>
                        <a:rPr sz="2000" b="1" spc="-10" dirty="0">
                          <a:latin typeface="Calibri"/>
                          <a:cs typeface="Calibri"/>
                        </a:rPr>
                        <a:t>Science</a:t>
                      </a:r>
                      <a:endParaRPr sz="2000">
                        <a:latin typeface="Calibri"/>
                        <a:cs typeface="Calibri"/>
                      </a:endParaRPr>
                    </a:p>
                  </a:txBody>
                  <a:tcPr marL="0" marR="0" marT="1123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56515" algn="ctr">
                        <a:lnSpc>
                          <a:spcPct val="100000"/>
                        </a:lnSpc>
                        <a:spcBef>
                          <a:spcPts val="894"/>
                        </a:spcBef>
                      </a:pPr>
                      <a:r>
                        <a:rPr sz="2000" spc="-50" dirty="0">
                          <a:latin typeface="Calibri"/>
                          <a:cs typeface="Calibri"/>
                        </a:rPr>
                        <a:t>2</a:t>
                      </a:r>
                      <a:endParaRPr sz="2000">
                        <a:latin typeface="Calibri"/>
                        <a:cs typeface="Calibri"/>
                      </a:endParaRPr>
                    </a:p>
                  </a:txBody>
                  <a:tcPr marL="0" marR="0" marT="11366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554355">
                <a:tc>
                  <a:txBody>
                    <a:bodyPr/>
                    <a:lstStyle/>
                    <a:p>
                      <a:pPr marL="55244" algn="ctr">
                        <a:lnSpc>
                          <a:spcPct val="100000"/>
                        </a:lnSpc>
                        <a:spcBef>
                          <a:spcPts val="894"/>
                        </a:spcBef>
                      </a:pPr>
                      <a:r>
                        <a:rPr sz="2000" spc="-50" dirty="0">
                          <a:latin typeface="Calibri"/>
                          <a:cs typeface="Calibri"/>
                        </a:rPr>
                        <a:t>3</a:t>
                      </a:r>
                      <a:endParaRPr sz="2000">
                        <a:latin typeface="Calibri"/>
                        <a:cs typeface="Calibri"/>
                      </a:endParaRPr>
                    </a:p>
                  </a:txBody>
                  <a:tcPr marL="0" marR="0" marT="11366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885"/>
                        </a:spcBef>
                      </a:pPr>
                      <a:r>
                        <a:rPr sz="2000" b="1" dirty="0">
                          <a:latin typeface="Calibri"/>
                          <a:cs typeface="Calibri"/>
                        </a:rPr>
                        <a:t>Data</a:t>
                      </a:r>
                      <a:r>
                        <a:rPr sz="2000" b="1" spc="-70" dirty="0">
                          <a:latin typeface="Calibri"/>
                          <a:cs typeface="Calibri"/>
                        </a:rPr>
                        <a:t> </a:t>
                      </a:r>
                      <a:r>
                        <a:rPr sz="2000" b="1" spc="-10" dirty="0">
                          <a:latin typeface="Calibri"/>
                          <a:cs typeface="Calibri"/>
                        </a:rPr>
                        <a:t>Types</a:t>
                      </a:r>
                      <a:endParaRPr sz="2000">
                        <a:latin typeface="Calibri"/>
                        <a:cs typeface="Calibri"/>
                      </a:endParaRPr>
                    </a:p>
                  </a:txBody>
                  <a:tcPr marL="0" marR="0" marT="1123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56515" algn="ctr">
                        <a:lnSpc>
                          <a:spcPct val="100000"/>
                        </a:lnSpc>
                        <a:spcBef>
                          <a:spcPts val="894"/>
                        </a:spcBef>
                      </a:pPr>
                      <a:r>
                        <a:rPr sz="2000" spc="-50" dirty="0">
                          <a:latin typeface="Calibri"/>
                          <a:cs typeface="Calibri"/>
                        </a:rPr>
                        <a:t>3</a:t>
                      </a:r>
                      <a:endParaRPr sz="2000">
                        <a:latin typeface="Calibri"/>
                        <a:cs typeface="Calibri"/>
                      </a:endParaRPr>
                    </a:p>
                  </a:txBody>
                  <a:tcPr marL="0" marR="0" marT="11366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554355">
                <a:tc>
                  <a:txBody>
                    <a:bodyPr/>
                    <a:lstStyle/>
                    <a:p>
                      <a:pPr marL="55244" algn="ctr">
                        <a:lnSpc>
                          <a:spcPct val="100000"/>
                        </a:lnSpc>
                        <a:spcBef>
                          <a:spcPts val="894"/>
                        </a:spcBef>
                      </a:pPr>
                      <a:r>
                        <a:rPr sz="2000" spc="-50" dirty="0">
                          <a:latin typeface="Calibri"/>
                          <a:cs typeface="Calibri"/>
                        </a:rPr>
                        <a:t>4</a:t>
                      </a:r>
                      <a:endParaRPr sz="2000">
                        <a:latin typeface="Calibri"/>
                        <a:cs typeface="Calibri"/>
                      </a:endParaRPr>
                    </a:p>
                  </a:txBody>
                  <a:tcPr marL="0" marR="0" marT="11366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885"/>
                        </a:spcBef>
                      </a:pPr>
                      <a:r>
                        <a:rPr sz="2000" b="1" dirty="0">
                          <a:latin typeface="Calibri"/>
                          <a:cs typeface="Calibri"/>
                        </a:rPr>
                        <a:t>Data</a:t>
                      </a:r>
                      <a:r>
                        <a:rPr sz="2000" b="1" spc="-35" dirty="0">
                          <a:latin typeface="Calibri"/>
                          <a:cs typeface="Calibri"/>
                        </a:rPr>
                        <a:t> </a:t>
                      </a:r>
                      <a:r>
                        <a:rPr sz="2000" b="1" dirty="0">
                          <a:latin typeface="Calibri"/>
                          <a:cs typeface="Calibri"/>
                        </a:rPr>
                        <a:t>Analytics</a:t>
                      </a:r>
                      <a:r>
                        <a:rPr sz="2000" b="1" spc="-45" dirty="0">
                          <a:latin typeface="Calibri"/>
                          <a:cs typeface="Calibri"/>
                        </a:rPr>
                        <a:t> </a:t>
                      </a:r>
                      <a:r>
                        <a:rPr sz="2000" b="1" dirty="0">
                          <a:latin typeface="Calibri"/>
                          <a:cs typeface="Calibri"/>
                        </a:rPr>
                        <a:t>tools</a:t>
                      </a:r>
                      <a:r>
                        <a:rPr sz="2000" b="1" spc="-50" dirty="0">
                          <a:latin typeface="Calibri"/>
                          <a:cs typeface="Calibri"/>
                        </a:rPr>
                        <a:t> </a:t>
                      </a:r>
                      <a:r>
                        <a:rPr sz="2000" b="1" dirty="0">
                          <a:latin typeface="Calibri"/>
                          <a:cs typeface="Calibri"/>
                        </a:rPr>
                        <a:t>and</a:t>
                      </a:r>
                      <a:r>
                        <a:rPr sz="2000" b="1" spc="-25" dirty="0">
                          <a:latin typeface="Calibri"/>
                          <a:cs typeface="Calibri"/>
                        </a:rPr>
                        <a:t> </a:t>
                      </a:r>
                      <a:r>
                        <a:rPr sz="2000" b="1" spc="-10" dirty="0">
                          <a:latin typeface="Calibri"/>
                          <a:cs typeface="Calibri"/>
                        </a:rPr>
                        <a:t>techniques</a:t>
                      </a:r>
                      <a:endParaRPr sz="2000">
                        <a:latin typeface="Calibri"/>
                        <a:cs typeface="Calibri"/>
                      </a:endParaRPr>
                    </a:p>
                  </a:txBody>
                  <a:tcPr marL="0" marR="0" marT="1123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56515" algn="ctr">
                        <a:lnSpc>
                          <a:spcPct val="100000"/>
                        </a:lnSpc>
                        <a:spcBef>
                          <a:spcPts val="894"/>
                        </a:spcBef>
                      </a:pPr>
                      <a:r>
                        <a:rPr sz="2000" spc="-50" dirty="0">
                          <a:latin typeface="Calibri"/>
                          <a:cs typeface="Calibri"/>
                        </a:rPr>
                        <a:t>4</a:t>
                      </a:r>
                      <a:endParaRPr sz="2000">
                        <a:latin typeface="Calibri"/>
                        <a:cs typeface="Calibri"/>
                      </a:endParaRPr>
                    </a:p>
                  </a:txBody>
                  <a:tcPr marL="0" marR="0" marT="11366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554355">
                <a:tc>
                  <a:txBody>
                    <a:bodyPr/>
                    <a:lstStyle/>
                    <a:p>
                      <a:pPr algn="ctr">
                        <a:lnSpc>
                          <a:spcPct val="100000"/>
                        </a:lnSpc>
                        <a:spcBef>
                          <a:spcPts val="900"/>
                        </a:spcBef>
                      </a:pPr>
                      <a:r>
                        <a:rPr sz="2000" spc="-50" dirty="0">
                          <a:latin typeface="Calibri"/>
                          <a:cs typeface="Calibri"/>
                        </a:rPr>
                        <a:t>5</a:t>
                      </a:r>
                      <a:endParaRPr sz="2000">
                        <a:latin typeface="Calibri"/>
                        <a:cs typeface="Calibri"/>
                      </a:endParaRPr>
                    </a:p>
                  </a:txBody>
                  <a:tcPr marL="0" marR="0" marT="1143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890"/>
                        </a:spcBef>
                      </a:pPr>
                      <a:r>
                        <a:rPr sz="2000" b="1" dirty="0">
                          <a:latin typeface="Calibri"/>
                          <a:cs typeface="Calibri"/>
                        </a:rPr>
                        <a:t>Dashboard</a:t>
                      </a:r>
                      <a:r>
                        <a:rPr sz="2000" b="1" spc="-70" dirty="0">
                          <a:latin typeface="Calibri"/>
                          <a:cs typeface="Calibri"/>
                        </a:rPr>
                        <a:t> </a:t>
                      </a:r>
                      <a:r>
                        <a:rPr sz="2000" b="1" spc="-10" dirty="0">
                          <a:latin typeface="Calibri"/>
                          <a:cs typeface="Calibri"/>
                        </a:rPr>
                        <a:t>Development</a:t>
                      </a:r>
                      <a:endParaRPr sz="2000">
                        <a:latin typeface="Calibri"/>
                        <a:cs typeface="Calibri"/>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270" algn="ctr">
                        <a:lnSpc>
                          <a:spcPct val="100000"/>
                        </a:lnSpc>
                        <a:spcBef>
                          <a:spcPts val="900"/>
                        </a:spcBef>
                      </a:pPr>
                      <a:r>
                        <a:rPr sz="2000" spc="-50" dirty="0">
                          <a:latin typeface="Calibri"/>
                          <a:cs typeface="Calibri"/>
                        </a:rPr>
                        <a:t>5</a:t>
                      </a:r>
                      <a:endParaRPr sz="2000">
                        <a:latin typeface="Calibri"/>
                        <a:cs typeface="Calibri"/>
                      </a:endParaRPr>
                    </a:p>
                  </a:txBody>
                  <a:tcPr marL="0" marR="0" marT="1143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554990">
                <a:tc>
                  <a:txBody>
                    <a:bodyPr/>
                    <a:lstStyle/>
                    <a:p>
                      <a:pPr algn="ctr">
                        <a:lnSpc>
                          <a:spcPct val="100000"/>
                        </a:lnSpc>
                        <a:spcBef>
                          <a:spcPts val="900"/>
                        </a:spcBef>
                      </a:pPr>
                      <a:r>
                        <a:rPr sz="2000" spc="-50" dirty="0">
                          <a:latin typeface="Calibri"/>
                          <a:cs typeface="Calibri"/>
                        </a:rPr>
                        <a:t>6</a:t>
                      </a:r>
                      <a:endParaRPr sz="2000">
                        <a:latin typeface="Calibri"/>
                        <a:cs typeface="Calibri"/>
                      </a:endParaRPr>
                    </a:p>
                  </a:txBody>
                  <a:tcPr marL="0" marR="0" marT="1143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890"/>
                        </a:spcBef>
                      </a:pPr>
                      <a:r>
                        <a:rPr sz="2000" b="1" dirty="0">
                          <a:latin typeface="Calibri"/>
                          <a:cs typeface="Calibri"/>
                        </a:rPr>
                        <a:t>Data</a:t>
                      </a:r>
                      <a:r>
                        <a:rPr sz="2000" b="1" spc="-55" dirty="0">
                          <a:latin typeface="Calibri"/>
                          <a:cs typeface="Calibri"/>
                        </a:rPr>
                        <a:t> </a:t>
                      </a:r>
                      <a:r>
                        <a:rPr sz="2000" b="1" spc="-10" dirty="0">
                          <a:latin typeface="Calibri"/>
                          <a:cs typeface="Calibri"/>
                        </a:rPr>
                        <a:t>Analytics</a:t>
                      </a:r>
                      <a:endParaRPr sz="2000">
                        <a:latin typeface="Calibri"/>
                        <a:cs typeface="Calibri"/>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270" algn="ctr">
                        <a:lnSpc>
                          <a:spcPct val="100000"/>
                        </a:lnSpc>
                        <a:spcBef>
                          <a:spcPts val="900"/>
                        </a:spcBef>
                      </a:pPr>
                      <a:r>
                        <a:rPr sz="2000" spc="-50" dirty="0">
                          <a:latin typeface="Calibri"/>
                          <a:cs typeface="Calibri"/>
                        </a:rPr>
                        <a:t>6</a:t>
                      </a:r>
                      <a:endParaRPr sz="2000">
                        <a:latin typeface="Calibri"/>
                        <a:cs typeface="Calibri"/>
                      </a:endParaRPr>
                    </a:p>
                  </a:txBody>
                  <a:tcPr marL="0" marR="0" marT="1143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554355">
                <a:tc>
                  <a:txBody>
                    <a:bodyPr/>
                    <a:lstStyle/>
                    <a:p>
                      <a:pPr algn="ctr">
                        <a:lnSpc>
                          <a:spcPct val="100000"/>
                        </a:lnSpc>
                        <a:spcBef>
                          <a:spcPts val="900"/>
                        </a:spcBef>
                      </a:pPr>
                      <a:r>
                        <a:rPr sz="2000" spc="-50" dirty="0">
                          <a:latin typeface="Calibri"/>
                          <a:cs typeface="Calibri"/>
                        </a:rPr>
                        <a:t>7</a:t>
                      </a:r>
                      <a:endParaRPr sz="2000">
                        <a:latin typeface="Calibri"/>
                        <a:cs typeface="Calibri"/>
                      </a:endParaRPr>
                    </a:p>
                  </a:txBody>
                  <a:tcPr marL="0" marR="0" marT="1143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890"/>
                        </a:spcBef>
                      </a:pPr>
                      <a:r>
                        <a:rPr sz="2000" b="1" spc="-10" dirty="0">
                          <a:latin typeface="Calibri"/>
                          <a:cs typeface="Calibri"/>
                        </a:rPr>
                        <a:t>Evaluation</a:t>
                      </a:r>
                      <a:endParaRPr sz="2000">
                        <a:latin typeface="Calibri"/>
                        <a:cs typeface="Calibri"/>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270" algn="ctr">
                        <a:lnSpc>
                          <a:spcPct val="100000"/>
                        </a:lnSpc>
                        <a:spcBef>
                          <a:spcPts val="900"/>
                        </a:spcBef>
                      </a:pPr>
                      <a:r>
                        <a:rPr sz="2000" spc="-50" dirty="0">
                          <a:latin typeface="Calibri"/>
                          <a:cs typeface="Calibri"/>
                        </a:rPr>
                        <a:t>7</a:t>
                      </a:r>
                      <a:endParaRPr sz="2000">
                        <a:latin typeface="Calibri"/>
                        <a:cs typeface="Calibri"/>
                      </a:endParaRPr>
                    </a:p>
                  </a:txBody>
                  <a:tcPr marL="0" marR="0" marT="1143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E237E4F-1D76-4E2F-826D-F0A68E81D9E9}"/>
              </a:ext>
            </a:extLst>
          </p:cNvPr>
          <p:cNvSpPr/>
          <p:nvPr/>
        </p:nvSpPr>
        <p:spPr>
          <a:xfrm>
            <a:off x="346364" y="1295400"/>
            <a:ext cx="8153400" cy="1631851"/>
          </a:xfrm>
          <a:prstGeom prst="round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b="0" dirty="0">
                <a:latin typeface="Arial MT"/>
                <a:cs typeface="Arial MT"/>
              </a:rPr>
              <a:t>4.</a:t>
            </a:r>
            <a:r>
              <a:rPr b="0" spc="-85" dirty="0">
                <a:latin typeface="Arial MT"/>
                <a:cs typeface="Arial MT"/>
              </a:rPr>
              <a:t> </a:t>
            </a:r>
            <a:r>
              <a:rPr dirty="0"/>
              <a:t>Data</a:t>
            </a:r>
            <a:r>
              <a:rPr spc="-140" dirty="0"/>
              <a:t> </a:t>
            </a:r>
            <a:r>
              <a:rPr dirty="0"/>
              <a:t>Analytics,</a:t>
            </a:r>
            <a:r>
              <a:rPr spc="-35" dirty="0"/>
              <a:t> </a:t>
            </a:r>
            <a:r>
              <a:rPr dirty="0"/>
              <a:t>BI</a:t>
            </a:r>
            <a:r>
              <a:rPr spc="-75" dirty="0"/>
              <a:t> </a:t>
            </a:r>
            <a:r>
              <a:rPr dirty="0"/>
              <a:t>and</a:t>
            </a:r>
            <a:r>
              <a:rPr spc="-60" dirty="0"/>
              <a:t> </a:t>
            </a:r>
            <a:r>
              <a:rPr dirty="0"/>
              <a:t>Data</a:t>
            </a:r>
            <a:r>
              <a:rPr spc="-55" dirty="0"/>
              <a:t> </a:t>
            </a:r>
            <a:r>
              <a:rPr spc="-10" dirty="0"/>
              <a:t>Science</a:t>
            </a:r>
          </a:p>
        </p:txBody>
      </p:sp>
      <p:sp>
        <p:nvSpPr>
          <p:cNvPr id="3" name="Rectangle 2">
            <a:extLst>
              <a:ext uri="{FF2B5EF4-FFF2-40B4-BE49-F238E27FC236}">
                <a16:creationId xmlns:a16="http://schemas.microsoft.com/office/drawing/2014/main" id="{420858D2-8C7B-4E95-80BA-FD5674111EBE}"/>
              </a:ext>
            </a:extLst>
          </p:cNvPr>
          <p:cNvSpPr/>
          <p:nvPr/>
        </p:nvSpPr>
        <p:spPr>
          <a:xfrm>
            <a:off x="457200" y="1416149"/>
            <a:ext cx="7924800" cy="1200329"/>
          </a:xfrm>
          <a:prstGeom prst="rect">
            <a:avLst/>
          </a:prstGeom>
          <a:ln>
            <a:noFill/>
          </a:ln>
        </p:spPr>
        <p:txBody>
          <a:bodyPr wrap="square">
            <a:spAutoFit/>
          </a:bodyPr>
          <a:lstStyle/>
          <a:p>
            <a:r>
              <a:rPr lang="en-US" b="1" i="0" dirty="0">
                <a:solidFill>
                  <a:schemeClr val="bg1"/>
                </a:solidFill>
                <a:effectLst/>
                <a:latin typeface="Söhne"/>
              </a:rPr>
              <a:t>Data Analytics: </a:t>
            </a:r>
            <a:r>
              <a:rPr lang="en-US" i="0" dirty="0">
                <a:solidFill>
                  <a:schemeClr val="bg1"/>
                </a:solidFill>
                <a:effectLst/>
                <a:latin typeface="Söhne"/>
              </a:rPr>
              <a:t>In the context of Data Analytics, we focus on the process of analyzing data to gain valuable insights. It involves understanding and determining relationships in digital data through detailed examination to understand its essential properties or features.</a:t>
            </a:r>
            <a:endParaRPr lang="en-ID" dirty="0"/>
          </a:p>
        </p:txBody>
      </p:sp>
      <p:sp>
        <p:nvSpPr>
          <p:cNvPr id="5" name="Rectangle: Rounded Corners 4">
            <a:extLst>
              <a:ext uri="{FF2B5EF4-FFF2-40B4-BE49-F238E27FC236}">
                <a16:creationId xmlns:a16="http://schemas.microsoft.com/office/drawing/2014/main" id="{E972DF6F-0E24-4B2B-88FB-44AAE2CC7A68}"/>
              </a:ext>
            </a:extLst>
          </p:cNvPr>
          <p:cNvSpPr/>
          <p:nvPr/>
        </p:nvSpPr>
        <p:spPr>
          <a:xfrm>
            <a:off x="346364" y="3048000"/>
            <a:ext cx="8153400" cy="1631851"/>
          </a:xfrm>
          <a:prstGeom prst="round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dirty="0">
                <a:solidFill>
                  <a:schemeClr val="lt1"/>
                </a:solidFill>
              </a:rPr>
              <a:t>Business Intelligence (BI): </a:t>
            </a:r>
            <a:r>
              <a:rPr lang="en-US" dirty="0">
                <a:solidFill>
                  <a:schemeClr val="lt1"/>
                </a:solidFill>
              </a:rPr>
              <a:t>Business Intelligence (BI) is the foundation for collecting, analyzing, and visualizing business data. We use BI to provide deep insights through development dashboards, data visualizations, and reports to support strategic decision making.</a:t>
            </a:r>
            <a:endParaRPr lang="en-ID" dirty="0"/>
          </a:p>
        </p:txBody>
      </p:sp>
      <p:sp>
        <p:nvSpPr>
          <p:cNvPr id="6" name="Rectangle: Rounded Corners 5">
            <a:extLst>
              <a:ext uri="{FF2B5EF4-FFF2-40B4-BE49-F238E27FC236}">
                <a16:creationId xmlns:a16="http://schemas.microsoft.com/office/drawing/2014/main" id="{C2439FB7-10F3-4561-A4DE-32EC704DB936}"/>
              </a:ext>
            </a:extLst>
          </p:cNvPr>
          <p:cNvSpPr/>
          <p:nvPr/>
        </p:nvSpPr>
        <p:spPr>
          <a:xfrm>
            <a:off x="362528" y="4800192"/>
            <a:ext cx="8153400" cy="1631851"/>
          </a:xfrm>
          <a:prstGeom prst="round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D" b="1" dirty="0">
                <a:solidFill>
                  <a:schemeClr val="lt1"/>
                </a:solidFill>
              </a:rPr>
              <a:t>Data Science:</a:t>
            </a:r>
            <a:r>
              <a:rPr lang="en-ID" dirty="0">
                <a:solidFill>
                  <a:schemeClr val="lt1"/>
                </a:solidFill>
              </a:rPr>
              <a:t> Data Science </a:t>
            </a:r>
            <a:r>
              <a:rPr lang="en-ID" dirty="0" err="1">
                <a:solidFill>
                  <a:schemeClr val="lt1"/>
                </a:solidFill>
              </a:rPr>
              <a:t>dalam</a:t>
            </a:r>
            <a:r>
              <a:rPr lang="en-ID" dirty="0">
                <a:solidFill>
                  <a:schemeClr val="lt1"/>
                </a:solidFill>
              </a:rPr>
              <a:t> </a:t>
            </a:r>
            <a:r>
              <a:rPr lang="en-ID" dirty="0" err="1">
                <a:solidFill>
                  <a:schemeClr val="lt1"/>
                </a:solidFill>
              </a:rPr>
              <a:t>konteks</a:t>
            </a:r>
            <a:r>
              <a:rPr lang="en-ID" dirty="0">
                <a:solidFill>
                  <a:schemeClr val="lt1"/>
                </a:solidFill>
              </a:rPr>
              <a:t> kami </a:t>
            </a:r>
            <a:r>
              <a:rPr lang="en-ID" dirty="0" err="1">
                <a:solidFill>
                  <a:schemeClr val="lt1"/>
                </a:solidFill>
              </a:rPr>
              <a:t>melibatkan</a:t>
            </a:r>
            <a:r>
              <a:rPr lang="en-ID" dirty="0">
                <a:solidFill>
                  <a:schemeClr val="lt1"/>
                </a:solidFill>
              </a:rPr>
              <a:t> </a:t>
            </a:r>
            <a:r>
              <a:rPr lang="en-ID" dirty="0" err="1">
                <a:solidFill>
                  <a:schemeClr val="lt1"/>
                </a:solidFill>
              </a:rPr>
              <a:t>keterampilan</a:t>
            </a:r>
            <a:r>
              <a:rPr lang="en-ID" dirty="0">
                <a:solidFill>
                  <a:schemeClr val="lt1"/>
                </a:solidFill>
              </a:rPr>
              <a:t> dan </a:t>
            </a:r>
            <a:r>
              <a:rPr lang="en-ID" dirty="0" err="1">
                <a:solidFill>
                  <a:schemeClr val="lt1"/>
                </a:solidFill>
              </a:rPr>
              <a:t>teknik</a:t>
            </a:r>
            <a:r>
              <a:rPr lang="en-ID" dirty="0">
                <a:solidFill>
                  <a:schemeClr val="lt1"/>
                </a:solidFill>
              </a:rPr>
              <a:t> </a:t>
            </a:r>
            <a:r>
              <a:rPr lang="en-ID" dirty="0" err="1">
                <a:solidFill>
                  <a:schemeClr val="lt1"/>
                </a:solidFill>
              </a:rPr>
              <a:t>untuk</a:t>
            </a:r>
            <a:r>
              <a:rPr lang="en-ID" dirty="0">
                <a:solidFill>
                  <a:schemeClr val="lt1"/>
                </a:solidFill>
              </a:rPr>
              <a:t> </a:t>
            </a:r>
            <a:r>
              <a:rPr lang="en-ID" dirty="0" err="1">
                <a:solidFill>
                  <a:schemeClr val="lt1"/>
                </a:solidFill>
              </a:rPr>
              <a:t>menganalisis</a:t>
            </a:r>
            <a:r>
              <a:rPr lang="en-ID" dirty="0">
                <a:solidFill>
                  <a:schemeClr val="lt1"/>
                </a:solidFill>
              </a:rPr>
              <a:t> dan </a:t>
            </a:r>
            <a:r>
              <a:rPr lang="en-ID" dirty="0" err="1">
                <a:solidFill>
                  <a:schemeClr val="lt1"/>
                </a:solidFill>
              </a:rPr>
              <a:t>menafsirkan</a:t>
            </a:r>
            <a:r>
              <a:rPr lang="en-ID" dirty="0">
                <a:solidFill>
                  <a:schemeClr val="lt1"/>
                </a:solidFill>
              </a:rPr>
              <a:t> data </a:t>
            </a:r>
            <a:r>
              <a:rPr lang="en-ID" dirty="0" err="1">
                <a:solidFill>
                  <a:schemeClr val="lt1"/>
                </a:solidFill>
              </a:rPr>
              <a:t>kompleks</a:t>
            </a:r>
            <a:r>
              <a:rPr lang="en-ID" dirty="0">
                <a:solidFill>
                  <a:schemeClr val="lt1"/>
                </a:solidFill>
              </a:rPr>
              <a:t>. Di </a:t>
            </a:r>
            <a:r>
              <a:rPr lang="en-ID" dirty="0" err="1">
                <a:solidFill>
                  <a:schemeClr val="lt1"/>
                </a:solidFill>
              </a:rPr>
              <a:t>sini</a:t>
            </a:r>
            <a:r>
              <a:rPr lang="en-ID" dirty="0">
                <a:solidFill>
                  <a:schemeClr val="lt1"/>
                </a:solidFill>
              </a:rPr>
              <a:t>, </a:t>
            </a:r>
            <a:r>
              <a:rPr lang="en-ID" dirty="0" err="1">
                <a:solidFill>
                  <a:schemeClr val="lt1"/>
                </a:solidFill>
              </a:rPr>
              <a:t>peran</a:t>
            </a:r>
            <a:r>
              <a:rPr lang="en-ID" dirty="0">
                <a:solidFill>
                  <a:schemeClr val="lt1"/>
                </a:solidFill>
              </a:rPr>
              <a:t> Data Science </a:t>
            </a:r>
            <a:r>
              <a:rPr lang="en-ID" dirty="0" err="1">
                <a:solidFill>
                  <a:schemeClr val="lt1"/>
                </a:solidFill>
              </a:rPr>
              <a:t>muncul</a:t>
            </a:r>
            <a:r>
              <a:rPr lang="en-ID" dirty="0">
                <a:solidFill>
                  <a:schemeClr val="lt1"/>
                </a:solidFill>
              </a:rPr>
              <a:t> </a:t>
            </a:r>
            <a:r>
              <a:rPr lang="en-ID" dirty="0" err="1">
                <a:solidFill>
                  <a:schemeClr val="lt1"/>
                </a:solidFill>
              </a:rPr>
              <a:t>dalam</a:t>
            </a:r>
            <a:r>
              <a:rPr lang="en-ID" dirty="0">
                <a:solidFill>
                  <a:schemeClr val="lt1"/>
                </a:solidFill>
              </a:rPr>
              <a:t> </a:t>
            </a:r>
            <a:r>
              <a:rPr lang="en-ID" dirty="0" err="1">
                <a:solidFill>
                  <a:schemeClr val="lt1"/>
                </a:solidFill>
              </a:rPr>
              <a:t>pengembangan</a:t>
            </a:r>
            <a:r>
              <a:rPr lang="en-ID" dirty="0">
                <a:solidFill>
                  <a:schemeClr val="lt1"/>
                </a:solidFill>
              </a:rPr>
              <a:t> model </a:t>
            </a:r>
            <a:r>
              <a:rPr lang="en-ID" dirty="0" err="1">
                <a:solidFill>
                  <a:schemeClr val="lt1"/>
                </a:solidFill>
              </a:rPr>
              <a:t>prediktif</a:t>
            </a:r>
            <a:r>
              <a:rPr lang="en-ID" dirty="0">
                <a:solidFill>
                  <a:schemeClr val="lt1"/>
                </a:solidFill>
              </a:rPr>
              <a:t>, </a:t>
            </a:r>
            <a:r>
              <a:rPr lang="en-ID" dirty="0" err="1">
                <a:solidFill>
                  <a:schemeClr val="lt1"/>
                </a:solidFill>
              </a:rPr>
              <a:t>identifikasi</a:t>
            </a:r>
            <a:r>
              <a:rPr lang="en-ID" dirty="0">
                <a:solidFill>
                  <a:schemeClr val="lt1"/>
                </a:solidFill>
              </a:rPr>
              <a:t> </a:t>
            </a:r>
            <a:r>
              <a:rPr lang="en-ID" dirty="0" err="1">
                <a:solidFill>
                  <a:schemeClr val="lt1"/>
                </a:solidFill>
              </a:rPr>
              <a:t>pola</a:t>
            </a:r>
            <a:r>
              <a:rPr lang="en-ID" dirty="0">
                <a:solidFill>
                  <a:schemeClr val="lt1"/>
                </a:solidFill>
              </a:rPr>
              <a:t> </a:t>
            </a:r>
            <a:r>
              <a:rPr lang="en-ID" dirty="0" err="1">
                <a:solidFill>
                  <a:schemeClr val="lt1"/>
                </a:solidFill>
              </a:rPr>
              <a:t>rumit</a:t>
            </a:r>
            <a:r>
              <a:rPr lang="en-ID" dirty="0">
                <a:solidFill>
                  <a:schemeClr val="lt1"/>
                </a:solidFill>
              </a:rPr>
              <a:t>, dan </a:t>
            </a:r>
            <a:r>
              <a:rPr lang="en-ID" dirty="0" err="1">
                <a:solidFill>
                  <a:schemeClr val="lt1"/>
                </a:solidFill>
              </a:rPr>
              <a:t>menghasilkan</a:t>
            </a:r>
            <a:r>
              <a:rPr lang="en-ID" dirty="0">
                <a:solidFill>
                  <a:schemeClr val="lt1"/>
                </a:solidFill>
              </a:rPr>
              <a:t> </a:t>
            </a:r>
            <a:r>
              <a:rPr lang="en-ID" dirty="0" err="1">
                <a:solidFill>
                  <a:schemeClr val="lt1"/>
                </a:solidFill>
              </a:rPr>
              <a:t>wawasan</a:t>
            </a:r>
            <a:r>
              <a:rPr lang="en-ID" dirty="0">
                <a:solidFill>
                  <a:schemeClr val="lt1"/>
                </a:solidFill>
              </a:rPr>
              <a:t> </a:t>
            </a:r>
            <a:r>
              <a:rPr lang="en-ID" dirty="0" err="1">
                <a:solidFill>
                  <a:schemeClr val="lt1"/>
                </a:solidFill>
              </a:rPr>
              <a:t>mendalam</a:t>
            </a:r>
            <a:r>
              <a:rPr lang="en-ID" dirty="0">
                <a:solidFill>
                  <a:schemeClr val="lt1"/>
                </a:solidFill>
              </a:rPr>
              <a:t> yang </a:t>
            </a:r>
            <a:r>
              <a:rPr lang="en-ID" dirty="0" err="1">
                <a:solidFill>
                  <a:schemeClr val="lt1"/>
                </a:solidFill>
              </a:rPr>
              <a:t>mendukung</a:t>
            </a:r>
            <a:r>
              <a:rPr lang="en-ID" dirty="0">
                <a:solidFill>
                  <a:schemeClr val="lt1"/>
                </a:solidFill>
              </a:rPr>
              <a:t> </a:t>
            </a:r>
            <a:r>
              <a:rPr lang="en-ID" dirty="0" err="1">
                <a:solidFill>
                  <a:schemeClr val="lt1"/>
                </a:solidFill>
              </a:rPr>
              <a:t>pengambilan</a:t>
            </a:r>
            <a:r>
              <a:rPr lang="en-ID" dirty="0">
                <a:solidFill>
                  <a:schemeClr val="lt1"/>
                </a:solidFill>
              </a:rPr>
              <a:t> </a:t>
            </a:r>
            <a:r>
              <a:rPr lang="en-ID" dirty="0" err="1">
                <a:solidFill>
                  <a:schemeClr val="lt1"/>
                </a:solidFill>
              </a:rPr>
              <a:t>keputusan</a:t>
            </a:r>
            <a:r>
              <a:rPr lang="en-ID" dirty="0">
                <a:solidFill>
                  <a:schemeClr val="lt1"/>
                </a:solidFill>
              </a:rPr>
              <a:t>.</a:t>
            </a:r>
            <a:endParaRPr lang="en-ID"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2286635" cy="452120"/>
          </a:xfrm>
          <a:prstGeom prst="rect">
            <a:avLst/>
          </a:prstGeom>
        </p:spPr>
        <p:txBody>
          <a:bodyPr vert="horz" wrap="square" lIns="0" tIns="12065" rIns="0" bIns="0" rtlCol="0">
            <a:spAutoFit/>
          </a:bodyPr>
          <a:lstStyle/>
          <a:p>
            <a:pPr marL="12700">
              <a:lnSpc>
                <a:spcPct val="100000"/>
              </a:lnSpc>
              <a:spcBef>
                <a:spcPts val="95"/>
              </a:spcBef>
            </a:pPr>
            <a:r>
              <a:rPr b="0" dirty="0">
                <a:latin typeface="Arial MT"/>
                <a:cs typeface="Arial MT"/>
              </a:rPr>
              <a:t>5.</a:t>
            </a:r>
            <a:r>
              <a:rPr b="0" spc="-55" dirty="0">
                <a:latin typeface="Arial MT"/>
                <a:cs typeface="Arial MT"/>
              </a:rPr>
              <a:t> </a:t>
            </a:r>
            <a:r>
              <a:rPr dirty="0"/>
              <a:t>Data</a:t>
            </a:r>
            <a:r>
              <a:rPr spc="-25" dirty="0"/>
              <a:t> </a:t>
            </a:r>
            <a:r>
              <a:rPr spc="-40" dirty="0"/>
              <a:t>Types</a:t>
            </a:r>
          </a:p>
        </p:txBody>
      </p:sp>
      <p:pic>
        <p:nvPicPr>
          <p:cNvPr id="3" name="Picture 2">
            <a:extLst>
              <a:ext uri="{FF2B5EF4-FFF2-40B4-BE49-F238E27FC236}">
                <a16:creationId xmlns:a16="http://schemas.microsoft.com/office/drawing/2014/main" id="{B554E6F3-6751-4A3E-ACCA-537A3303747C}"/>
              </a:ext>
            </a:extLst>
          </p:cNvPr>
          <p:cNvPicPr>
            <a:picLocks noChangeAspect="1"/>
          </p:cNvPicPr>
          <p:nvPr/>
        </p:nvPicPr>
        <p:blipFill>
          <a:blip r:embed="rId2"/>
          <a:stretch>
            <a:fillRect/>
          </a:stretch>
        </p:blipFill>
        <p:spPr>
          <a:xfrm>
            <a:off x="228600" y="1219200"/>
            <a:ext cx="8475005" cy="411480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69160F35-F2C5-472F-9D41-A9CC0A11AAE5}"/>
              </a:ext>
            </a:extLst>
          </p:cNvPr>
          <p:cNvPicPr>
            <a:picLocks noChangeAspect="1"/>
          </p:cNvPicPr>
          <p:nvPr/>
        </p:nvPicPr>
        <p:blipFill>
          <a:blip r:embed="rId3"/>
          <a:stretch>
            <a:fillRect/>
          </a:stretch>
        </p:blipFill>
        <p:spPr>
          <a:xfrm>
            <a:off x="381000" y="2501231"/>
            <a:ext cx="8214219" cy="3962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b="0" dirty="0">
                <a:latin typeface="Arial MT"/>
                <a:cs typeface="Arial MT"/>
              </a:rPr>
              <a:t>6.</a:t>
            </a:r>
            <a:r>
              <a:rPr b="0" spc="-95" dirty="0">
                <a:latin typeface="Arial MT"/>
                <a:cs typeface="Arial MT"/>
              </a:rPr>
              <a:t> </a:t>
            </a:r>
            <a:r>
              <a:rPr dirty="0"/>
              <a:t>Select</a:t>
            </a:r>
            <a:r>
              <a:rPr spc="-85" dirty="0"/>
              <a:t> </a:t>
            </a:r>
            <a:r>
              <a:rPr dirty="0"/>
              <a:t>Data</a:t>
            </a:r>
            <a:r>
              <a:rPr spc="-155" dirty="0"/>
              <a:t> </a:t>
            </a:r>
            <a:r>
              <a:rPr dirty="0"/>
              <a:t>Analytics</a:t>
            </a:r>
            <a:r>
              <a:rPr spc="-40" dirty="0"/>
              <a:t> </a:t>
            </a:r>
            <a:r>
              <a:rPr spc="-20" dirty="0"/>
              <a:t>Tool</a:t>
            </a:r>
          </a:p>
        </p:txBody>
      </p:sp>
      <p:pic>
        <p:nvPicPr>
          <p:cNvPr id="1026" name="Picture 2" descr="Microsoft Power BI 導入支援サービス">
            <a:extLst>
              <a:ext uri="{FF2B5EF4-FFF2-40B4-BE49-F238E27FC236}">
                <a16:creationId xmlns:a16="http://schemas.microsoft.com/office/drawing/2014/main" id="{40ADCF67-F917-4CCB-B349-59320BBA50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117" y="1995683"/>
            <a:ext cx="1831897" cy="8237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DF5BEFD-F0CC-4636-AAFC-282FE4DB7B3C}"/>
              </a:ext>
            </a:extLst>
          </p:cNvPr>
          <p:cNvSpPr/>
          <p:nvPr/>
        </p:nvSpPr>
        <p:spPr>
          <a:xfrm>
            <a:off x="3896174" y="1167304"/>
            <a:ext cx="1428596" cy="369332"/>
          </a:xfrm>
          <a:prstGeom prst="rect">
            <a:avLst/>
          </a:prstGeom>
        </p:spPr>
        <p:txBody>
          <a:bodyPr wrap="none">
            <a:spAutoFit/>
          </a:bodyPr>
          <a:lstStyle/>
          <a:p>
            <a:r>
              <a:rPr lang="en-ID" b="1" dirty="0"/>
              <a:t>Tools Used</a:t>
            </a:r>
          </a:p>
        </p:txBody>
      </p:sp>
      <p:sp>
        <p:nvSpPr>
          <p:cNvPr id="4" name="Rectangle 3">
            <a:extLst>
              <a:ext uri="{FF2B5EF4-FFF2-40B4-BE49-F238E27FC236}">
                <a16:creationId xmlns:a16="http://schemas.microsoft.com/office/drawing/2014/main" id="{A435811D-FD1B-4FB3-9BA7-11D79FD76874}"/>
              </a:ext>
            </a:extLst>
          </p:cNvPr>
          <p:cNvSpPr/>
          <p:nvPr/>
        </p:nvSpPr>
        <p:spPr>
          <a:xfrm>
            <a:off x="2362200" y="1820518"/>
            <a:ext cx="6553200" cy="2031325"/>
          </a:xfrm>
          <a:prstGeom prst="rect">
            <a:avLst/>
          </a:prstGeom>
        </p:spPr>
        <p:txBody>
          <a:bodyPr wrap="square">
            <a:spAutoFit/>
          </a:bodyPr>
          <a:lstStyle/>
          <a:p>
            <a:r>
              <a:rPr lang="en-ID" dirty="0"/>
              <a:t>As the primary data analysis platform, Microsoft Power BI is used to connect, combine, and </a:t>
            </a:r>
            <a:r>
              <a:rPr lang="en-ID" dirty="0" err="1"/>
              <a:t>analyze</a:t>
            </a:r>
            <a:r>
              <a:rPr lang="en-ID" dirty="0"/>
              <a:t> data from various sources. Its main advantage lies in its ability to create dynamic and interactive data visualizations, enabling better understanding of employee attrition trends and patterns. With Power BI, I can present information in a way that is engaging and easy to understand for various stakeholders.</a:t>
            </a:r>
          </a:p>
        </p:txBody>
      </p:sp>
      <p:pic>
        <p:nvPicPr>
          <p:cNvPr id="1028" name="Picture 4" descr="Inilah 5 Alasan Pentingnya Skill Excel | Medium">
            <a:extLst>
              <a:ext uri="{FF2B5EF4-FFF2-40B4-BE49-F238E27FC236}">
                <a16:creationId xmlns:a16="http://schemas.microsoft.com/office/drawing/2014/main" id="{1EB78A72-6A4F-429A-A6A1-7A29C19A42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766" y="4405118"/>
            <a:ext cx="1803248" cy="965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0228EA5-A16B-4856-91BC-7A1D36BF73A8}"/>
              </a:ext>
            </a:extLst>
          </p:cNvPr>
          <p:cNvSpPr/>
          <p:nvPr/>
        </p:nvSpPr>
        <p:spPr>
          <a:xfrm>
            <a:off x="2348345" y="4354655"/>
            <a:ext cx="6553200" cy="2031325"/>
          </a:xfrm>
          <a:prstGeom prst="rect">
            <a:avLst/>
          </a:prstGeom>
        </p:spPr>
        <p:txBody>
          <a:bodyPr wrap="square">
            <a:spAutoFit/>
          </a:bodyPr>
          <a:lstStyle/>
          <a:p>
            <a:r>
              <a:rPr lang="en-US" dirty="0"/>
              <a:t>Microsoft Excel remains an important tool in this project. Used for initial data processing and preparation, Excel provides great flexibility in data manipulation and filtering. Additionally, powerful analysis functions in Excel allow for initial exploration before data is imported into Power BI. The combination of these two tools ensures good data integration and in-depth analysis in employee attrition management projects</a:t>
            </a:r>
            <a:endParaRPr lang="en-ID"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TotalTime>
  <Words>842</Words>
  <Application>Microsoft Office PowerPoint</Application>
  <PresentationFormat>On-screen Show (4:3)</PresentationFormat>
  <Paragraphs>97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MT</vt:lpstr>
      <vt:lpstr>Calibri</vt:lpstr>
      <vt:lpstr>Söhne</vt:lpstr>
      <vt:lpstr>Times New Roman</vt:lpstr>
      <vt:lpstr>Office Theme</vt:lpstr>
      <vt:lpstr>Data Science Essentials</vt:lpstr>
      <vt:lpstr>Document History</vt:lpstr>
      <vt:lpstr>Contents</vt:lpstr>
      <vt:lpstr>1. Problem Statement</vt:lpstr>
      <vt:lpstr>2. Project Objectives</vt:lpstr>
      <vt:lpstr>3. Project Milestones &amp; Tasks</vt:lpstr>
      <vt:lpstr>4. Data Analytics, BI and Data Science</vt:lpstr>
      <vt:lpstr>5. Data Types</vt:lpstr>
      <vt:lpstr>6. Select Data Analytics Tool</vt:lpstr>
      <vt:lpstr>7. Implementation Results</vt:lpstr>
      <vt:lpstr>7. Implementation Results</vt:lpstr>
      <vt:lpstr>7. Implementation Results</vt:lpstr>
      <vt:lpstr>8. DAX functions if used (Optional)</vt:lpstr>
      <vt:lpstr>9. Milestone Feedback &amp; Action</vt:lpstr>
      <vt:lpstr>10. Future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kemal Muhammad</cp:lastModifiedBy>
  <cp:revision>6</cp:revision>
  <dcterms:created xsi:type="dcterms:W3CDTF">2024-01-22T16:52:43Z</dcterms:created>
  <dcterms:modified xsi:type="dcterms:W3CDTF">2024-01-22T18:17:21Z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2024-01-06T00:00:00Z</vt:filetime>
  </property>
  <property fmtid="{D5CDD505-2E9C-101B-9397-08002B2CF9AE}" pid="3" name="Creator">
    <vt:lpwstr>Microsoft® PowerPoint® for Microsoft 365</vt:lpwstr>
  </property>
  <property fmtid="{D5CDD505-2E9C-101B-9397-08002B2CF9AE}" pid="4" name="LastSaved">
    <vt:filetime>2024-01-22T00:00:00Z</vt:filetime>
  </property>
  <property fmtid="{D5CDD505-2E9C-101B-9397-08002B2CF9AE}" pid="5" name="Producer">
    <vt:lpwstr>Microsoft® PowerPoint® for Microsoft 365</vt:lpwstr>
  </property>
</Properties>
</file>