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51" r:id="rId5"/>
    <p:sldMasterId id="2147483654" r:id="rId6"/>
  </p:sldMasterIdLst>
  <p:notesMasterIdLst>
    <p:notesMasterId r:id="rId27"/>
  </p:notesMasterIdLst>
  <p:handoutMasterIdLst>
    <p:handoutMasterId r:id="rId28"/>
  </p:handoutMasterIdLst>
  <p:sldIdLst>
    <p:sldId id="338" r:id="rId7"/>
    <p:sldId id="494" r:id="rId8"/>
    <p:sldId id="581" r:id="rId9"/>
    <p:sldId id="582" r:id="rId10"/>
    <p:sldId id="537" r:id="rId11"/>
    <p:sldId id="540" r:id="rId12"/>
    <p:sldId id="546" r:id="rId13"/>
    <p:sldId id="551" r:id="rId14"/>
    <p:sldId id="552" r:id="rId15"/>
    <p:sldId id="560" r:id="rId16"/>
    <p:sldId id="574" r:id="rId17"/>
    <p:sldId id="583" r:id="rId18"/>
    <p:sldId id="584" r:id="rId19"/>
    <p:sldId id="585" r:id="rId20"/>
    <p:sldId id="586" r:id="rId21"/>
    <p:sldId id="575" r:id="rId22"/>
    <p:sldId id="557" r:id="rId23"/>
    <p:sldId id="568" r:id="rId24"/>
    <p:sldId id="569" r:id="rId25"/>
    <p:sldId id="565" r:id="rId26"/>
  </p:sldIdLst>
  <p:sldSz cx="9144000" cy="6858000" type="screen4x3"/>
  <p:notesSz cx="9939338" cy="6807200"/>
  <p:custDataLst>
    <p:tags r:id="rId29"/>
  </p:custDataLst>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5pPr>
    <a:lvl6pPr marL="2286000" algn="l" defTabSz="914400" rtl="0" eaLnBrk="1" latinLnBrk="0" hangingPunct="1">
      <a:defRPr kern="1200">
        <a:solidFill>
          <a:schemeClr val="tx1"/>
        </a:solidFill>
        <a:latin typeface="Arial" panose="020B0604020202020204" pitchFamily="34" charset="0"/>
        <a:ea typeface="ヒラギノ角ゴ Pro W3" charset="-128"/>
        <a:cs typeface="+mn-cs"/>
      </a:defRPr>
    </a:lvl6pPr>
    <a:lvl7pPr marL="2743200" algn="l" defTabSz="914400" rtl="0" eaLnBrk="1" latinLnBrk="0" hangingPunct="1">
      <a:defRPr kern="1200">
        <a:solidFill>
          <a:schemeClr val="tx1"/>
        </a:solidFill>
        <a:latin typeface="Arial" panose="020B0604020202020204" pitchFamily="34" charset="0"/>
        <a:ea typeface="ヒラギノ角ゴ Pro W3" charset="-128"/>
        <a:cs typeface="+mn-cs"/>
      </a:defRPr>
    </a:lvl7pPr>
    <a:lvl8pPr marL="3200400" algn="l" defTabSz="914400" rtl="0" eaLnBrk="1" latinLnBrk="0" hangingPunct="1">
      <a:defRPr kern="1200">
        <a:solidFill>
          <a:schemeClr val="tx1"/>
        </a:solidFill>
        <a:latin typeface="Arial" panose="020B0604020202020204" pitchFamily="34" charset="0"/>
        <a:ea typeface="ヒラギノ角ゴ Pro W3" charset="-128"/>
        <a:cs typeface="+mn-cs"/>
      </a:defRPr>
    </a:lvl8pPr>
    <a:lvl9pPr marL="3657600" algn="l" defTabSz="914400" rtl="0" eaLnBrk="1" latinLnBrk="0" hangingPunct="1">
      <a:defRPr kern="1200">
        <a:solidFill>
          <a:schemeClr val="tx1"/>
        </a:solidFill>
        <a:latin typeface="Arial" panose="020B0604020202020204" pitchFamily="34" charset="0"/>
        <a:ea typeface="ヒラギノ角ゴ Pro W3" charset="-128"/>
        <a:cs typeface="+mn-cs"/>
      </a:defRPr>
    </a:lvl9pPr>
  </p:defaultTextStyle>
  <p:extLst>
    <p:ext uri="{EFAFB233-063F-42B5-8137-9DF3F51BA10A}">
      <p15:sldGuideLst xmlns:p15="http://schemas.microsoft.com/office/powerpoint/2012/main">
        <p15:guide id="1" orient="horz" pos="2614">
          <p15:clr>
            <a:srgbClr val="A4A3A4"/>
          </p15:clr>
        </p15:guide>
        <p15:guide id="2" pos="22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DF4"/>
    <a:srgbClr val="D0D8E8"/>
    <a:srgbClr val="CAD9EC"/>
    <a:srgbClr val="E7CFCF"/>
    <a:srgbClr val="F7FCE0"/>
    <a:srgbClr val="E9F7A3"/>
    <a:srgbClr val="93176C"/>
    <a:srgbClr val="FFCF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556" autoAdjust="0"/>
    <p:restoredTop sz="95250" autoAdjust="0"/>
  </p:normalViewPr>
  <p:slideViewPr>
    <p:cSldViewPr snapToObjects="1" showGuides="1">
      <p:cViewPr varScale="1">
        <p:scale>
          <a:sx n="73" d="100"/>
          <a:sy n="73" d="100"/>
        </p:scale>
        <p:origin x="736" y="44"/>
      </p:cViewPr>
      <p:guideLst>
        <p:guide orient="horz" pos="2614"/>
        <p:guide pos="2200"/>
      </p:guideLst>
    </p:cSldViewPr>
  </p:slideViewPr>
  <p:notesTextViewPr>
    <p:cViewPr>
      <p:scale>
        <a:sx n="3" d="2"/>
        <a:sy n="3" d="2"/>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703604F-02DC-482D-AFEE-5BDBA002C04A}"/>
              </a:ext>
            </a:extLst>
          </p:cNvPr>
          <p:cNvSpPr>
            <a:spLocks noGrp="1"/>
          </p:cNvSpPr>
          <p:nvPr>
            <p:ph type="hdr" sz="quarter"/>
          </p:nvPr>
        </p:nvSpPr>
        <p:spPr>
          <a:xfrm>
            <a:off x="0" y="0"/>
            <a:ext cx="4306888" cy="341313"/>
          </a:xfrm>
          <a:prstGeom prst="rect">
            <a:avLst/>
          </a:prstGeom>
        </p:spPr>
        <p:txBody>
          <a:bodyPr vert="horz" lIns="91440" tIns="45720" rIns="91440" bIns="45720" rtlCol="0"/>
          <a:lstStyle>
            <a:lvl1pPr algn="l">
              <a:defRPr sz="1200">
                <a:latin typeface="Arial" panose="020B0604020202020204" pitchFamily="34" charset="0"/>
                <a:ea typeface="ヒラギノ角ゴ Pro W3" pitchFamily="-65" charset="-128"/>
                <a:cs typeface="+mn-cs"/>
              </a:defRPr>
            </a:lvl1pPr>
          </a:lstStyle>
          <a:p>
            <a:pPr>
              <a:defRPr/>
            </a:pPr>
            <a:endParaRPr lang="en-US"/>
          </a:p>
        </p:txBody>
      </p:sp>
      <p:sp>
        <p:nvSpPr>
          <p:cNvPr id="3" name="Date Placeholder 2">
            <a:extLst>
              <a:ext uri="{FF2B5EF4-FFF2-40B4-BE49-F238E27FC236}">
                <a16:creationId xmlns:a16="http://schemas.microsoft.com/office/drawing/2014/main" id="{A8AD8BAF-504F-489F-B142-D79120DD46B9}"/>
              </a:ext>
            </a:extLst>
          </p:cNvPr>
          <p:cNvSpPr>
            <a:spLocks noGrp="1"/>
          </p:cNvSpPr>
          <p:nvPr>
            <p:ph type="dt" sz="quarter" idx="1"/>
          </p:nvPr>
        </p:nvSpPr>
        <p:spPr>
          <a:xfrm>
            <a:off x="5630863" y="0"/>
            <a:ext cx="4306887" cy="341313"/>
          </a:xfrm>
          <a:prstGeom prst="rect">
            <a:avLst/>
          </a:prstGeom>
        </p:spPr>
        <p:txBody>
          <a:bodyPr vert="horz" wrap="square" lIns="91440" tIns="45720" rIns="91440" bIns="45720" numCol="1" anchor="t" anchorCtr="0" compatLnSpc="1">
            <a:prstTxWarp prst="textNoShape">
              <a:avLst/>
            </a:prstTxWarp>
          </a:bodyPr>
          <a:lstStyle>
            <a:lvl1pPr algn="r">
              <a:defRPr sz="1200">
                <a:ea typeface="ヒラギノ角ゴ Pro W3" pitchFamily="1" charset="-128"/>
              </a:defRPr>
            </a:lvl1pPr>
          </a:lstStyle>
          <a:p>
            <a:pPr>
              <a:defRPr/>
            </a:pPr>
            <a:fld id="{7D0E23B5-E032-41A0-A9E8-F318D9478D12}" type="datetimeFigureOut">
              <a:rPr lang="en-US" altLang="en-US"/>
              <a:pPr>
                <a:defRPr/>
              </a:pPr>
              <a:t>6/10/2023</a:t>
            </a:fld>
            <a:endParaRPr lang="en-US" altLang="en-US"/>
          </a:p>
        </p:txBody>
      </p:sp>
      <p:sp>
        <p:nvSpPr>
          <p:cNvPr id="4" name="Footer Placeholder 3">
            <a:extLst>
              <a:ext uri="{FF2B5EF4-FFF2-40B4-BE49-F238E27FC236}">
                <a16:creationId xmlns:a16="http://schemas.microsoft.com/office/drawing/2014/main" id="{9ABF372D-7742-458B-887F-126A48255DAC}"/>
              </a:ext>
            </a:extLst>
          </p:cNvPr>
          <p:cNvSpPr>
            <a:spLocks noGrp="1"/>
          </p:cNvSpPr>
          <p:nvPr>
            <p:ph type="ftr" sz="quarter" idx="2"/>
          </p:nvPr>
        </p:nvSpPr>
        <p:spPr>
          <a:xfrm>
            <a:off x="0" y="6465888"/>
            <a:ext cx="4306888" cy="341312"/>
          </a:xfrm>
          <a:prstGeom prst="rect">
            <a:avLst/>
          </a:prstGeom>
        </p:spPr>
        <p:txBody>
          <a:bodyPr vert="horz" lIns="91440" tIns="45720" rIns="91440" bIns="45720" rtlCol="0" anchor="b"/>
          <a:lstStyle>
            <a:lvl1pPr algn="l">
              <a:defRPr sz="1200">
                <a:latin typeface="Arial" panose="020B0604020202020204" pitchFamily="34" charset="0"/>
                <a:ea typeface="ヒラギノ角ゴ Pro W3" pitchFamily="-65" charset="-128"/>
                <a:cs typeface="+mn-cs"/>
              </a:defRPr>
            </a:lvl1pPr>
          </a:lstStyle>
          <a:p>
            <a:pPr>
              <a:defRPr/>
            </a:pPr>
            <a:endParaRPr lang="en-US"/>
          </a:p>
        </p:txBody>
      </p:sp>
      <p:sp>
        <p:nvSpPr>
          <p:cNvPr id="5" name="Slide Number Placeholder 4">
            <a:extLst>
              <a:ext uri="{FF2B5EF4-FFF2-40B4-BE49-F238E27FC236}">
                <a16:creationId xmlns:a16="http://schemas.microsoft.com/office/drawing/2014/main" id="{9BEC907A-1B62-49FB-962A-1ADE5F31CE0D}"/>
              </a:ext>
            </a:extLst>
          </p:cNvPr>
          <p:cNvSpPr>
            <a:spLocks noGrp="1"/>
          </p:cNvSpPr>
          <p:nvPr>
            <p:ph type="sldNum" sz="quarter" idx="3"/>
          </p:nvPr>
        </p:nvSpPr>
        <p:spPr>
          <a:xfrm>
            <a:off x="5630863" y="6465888"/>
            <a:ext cx="4306887" cy="341312"/>
          </a:xfrm>
          <a:prstGeom prst="rect">
            <a:avLst/>
          </a:prstGeom>
        </p:spPr>
        <p:txBody>
          <a:bodyPr vert="horz" wrap="square" lIns="91440" tIns="45720" rIns="91440" bIns="45720" numCol="1" anchor="b" anchorCtr="0" compatLnSpc="1">
            <a:prstTxWarp prst="textNoShape">
              <a:avLst/>
            </a:prstTxWarp>
          </a:bodyPr>
          <a:lstStyle>
            <a:lvl1pPr algn="r">
              <a:defRPr sz="1200">
                <a:ea typeface="ヒラギノ角ゴ Pro W3" pitchFamily="2" charset="-128"/>
              </a:defRPr>
            </a:lvl1pPr>
          </a:lstStyle>
          <a:p>
            <a:pPr>
              <a:defRPr/>
            </a:pPr>
            <a:fld id="{4B13ACCF-08E0-430C-9A9D-1845EB7725C1}"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6C99510-02CE-4AD1-A9E9-7C68FAA6CC4B}"/>
              </a:ext>
            </a:extLst>
          </p:cNvPr>
          <p:cNvSpPr>
            <a:spLocks noGrp="1"/>
          </p:cNvSpPr>
          <p:nvPr>
            <p:ph type="hdr" sz="quarter"/>
          </p:nvPr>
        </p:nvSpPr>
        <p:spPr>
          <a:xfrm>
            <a:off x="0" y="0"/>
            <a:ext cx="4306888" cy="339725"/>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Arial" charset="0"/>
                <a:ea typeface="ヒラギノ角ゴ Pro W3" pitchFamily="-65" charset="-128"/>
                <a:cs typeface="+mn-cs"/>
              </a:defRPr>
            </a:lvl1pPr>
          </a:lstStyle>
          <a:p>
            <a:pPr>
              <a:defRPr/>
            </a:pPr>
            <a:endParaRPr lang="en-SG"/>
          </a:p>
        </p:txBody>
      </p:sp>
      <p:sp>
        <p:nvSpPr>
          <p:cNvPr id="3" name="Date Placeholder 2">
            <a:extLst>
              <a:ext uri="{FF2B5EF4-FFF2-40B4-BE49-F238E27FC236}">
                <a16:creationId xmlns:a16="http://schemas.microsoft.com/office/drawing/2014/main" id="{3BD59BC2-A268-4048-892D-C2165FB61C36}"/>
              </a:ext>
            </a:extLst>
          </p:cNvPr>
          <p:cNvSpPr>
            <a:spLocks noGrp="1"/>
          </p:cNvSpPr>
          <p:nvPr>
            <p:ph type="dt" idx="1"/>
          </p:nvPr>
        </p:nvSpPr>
        <p:spPr>
          <a:xfrm>
            <a:off x="5630863" y="0"/>
            <a:ext cx="4306887" cy="33972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ヒラギノ角ゴ Pro W3" pitchFamily="1" charset="-128"/>
              </a:defRPr>
            </a:lvl1pPr>
          </a:lstStyle>
          <a:p>
            <a:pPr>
              <a:defRPr/>
            </a:pPr>
            <a:fld id="{D2EE04E8-31F4-42C2-B95E-BFDAFD2674DA}" type="datetimeFigureOut">
              <a:rPr lang="en-US" altLang="en-US"/>
              <a:pPr>
                <a:defRPr/>
              </a:pPr>
              <a:t>6/10/2023</a:t>
            </a:fld>
            <a:endParaRPr lang="en-US" altLang="en-US"/>
          </a:p>
        </p:txBody>
      </p:sp>
      <p:sp>
        <p:nvSpPr>
          <p:cNvPr id="4" name="Slide Image Placeholder 3">
            <a:extLst>
              <a:ext uri="{FF2B5EF4-FFF2-40B4-BE49-F238E27FC236}">
                <a16:creationId xmlns:a16="http://schemas.microsoft.com/office/drawing/2014/main" id="{D456ECF8-1E2B-455B-9DC0-85BB74547141}"/>
              </a:ext>
            </a:extLst>
          </p:cNvPr>
          <p:cNvSpPr>
            <a:spLocks noGrp="1" noRot="1" noChangeAspect="1"/>
          </p:cNvSpPr>
          <p:nvPr>
            <p:ph type="sldImg" idx="2"/>
          </p:nvPr>
        </p:nvSpPr>
        <p:spPr>
          <a:xfrm>
            <a:off x="3268663" y="511175"/>
            <a:ext cx="3402012" cy="2551113"/>
          </a:xfrm>
          <a:prstGeom prst="rect">
            <a:avLst/>
          </a:prstGeom>
          <a:noFill/>
          <a:ln w="12700">
            <a:solidFill>
              <a:prstClr val="black"/>
            </a:solidFill>
          </a:ln>
        </p:spPr>
        <p:txBody>
          <a:bodyPr vert="horz" lIns="91440" tIns="45720" rIns="91440" bIns="45720" rtlCol="0" anchor="ctr"/>
          <a:lstStyle/>
          <a:p>
            <a:pPr lvl="0"/>
            <a:endParaRPr lang="en-SG" noProof="0"/>
          </a:p>
        </p:txBody>
      </p:sp>
      <p:sp>
        <p:nvSpPr>
          <p:cNvPr id="5" name="Notes Placeholder 4">
            <a:extLst>
              <a:ext uri="{FF2B5EF4-FFF2-40B4-BE49-F238E27FC236}">
                <a16:creationId xmlns:a16="http://schemas.microsoft.com/office/drawing/2014/main" id="{7089C99F-EA2B-4EE6-B715-31A1319F021A}"/>
              </a:ext>
            </a:extLst>
          </p:cNvPr>
          <p:cNvSpPr>
            <a:spLocks noGrp="1"/>
          </p:cNvSpPr>
          <p:nvPr>
            <p:ph type="body" sz="quarter" idx="3"/>
          </p:nvPr>
        </p:nvSpPr>
        <p:spPr>
          <a:xfrm>
            <a:off x="993775" y="3232150"/>
            <a:ext cx="7951788" cy="3063875"/>
          </a:xfrm>
          <a:prstGeom prst="rect">
            <a:avLst/>
          </a:prstGeom>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SG" noProof="0"/>
          </a:p>
        </p:txBody>
      </p:sp>
      <p:sp>
        <p:nvSpPr>
          <p:cNvPr id="6" name="Footer Placeholder 5">
            <a:extLst>
              <a:ext uri="{FF2B5EF4-FFF2-40B4-BE49-F238E27FC236}">
                <a16:creationId xmlns:a16="http://schemas.microsoft.com/office/drawing/2014/main" id="{13C3C1ED-1BF8-4E8B-B031-126FB30D8B9A}"/>
              </a:ext>
            </a:extLst>
          </p:cNvPr>
          <p:cNvSpPr>
            <a:spLocks noGrp="1"/>
          </p:cNvSpPr>
          <p:nvPr>
            <p:ph type="ftr" sz="quarter" idx="4"/>
          </p:nvPr>
        </p:nvSpPr>
        <p:spPr>
          <a:xfrm>
            <a:off x="0" y="6465888"/>
            <a:ext cx="4306888" cy="339725"/>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Arial" charset="0"/>
                <a:ea typeface="ヒラギノ角ゴ Pro W3" pitchFamily="-65" charset="-128"/>
                <a:cs typeface="+mn-cs"/>
              </a:defRPr>
            </a:lvl1pPr>
          </a:lstStyle>
          <a:p>
            <a:pPr>
              <a:defRPr/>
            </a:pPr>
            <a:endParaRPr lang="en-SG"/>
          </a:p>
        </p:txBody>
      </p:sp>
      <p:sp>
        <p:nvSpPr>
          <p:cNvPr id="7" name="Slide Number Placeholder 6">
            <a:extLst>
              <a:ext uri="{FF2B5EF4-FFF2-40B4-BE49-F238E27FC236}">
                <a16:creationId xmlns:a16="http://schemas.microsoft.com/office/drawing/2014/main" id="{18951131-2388-4048-9ABA-5F914F9F9AC2}"/>
              </a:ext>
            </a:extLst>
          </p:cNvPr>
          <p:cNvSpPr>
            <a:spLocks noGrp="1"/>
          </p:cNvSpPr>
          <p:nvPr>
            <p:ph type="sldNum" sz="quarter" idx="5"/>
          </p:nvPr>
        </p:nvSpPr>
        <p:spPr>
          <a:xfrm>
            <a:off x="5630863" y="6465888"/>
            <a:ext cx="4306887" cy="3397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ea typeface="ヒラギノ角ゴ Pro W3" pitchFamily="2" charset="-128"/>
              </a:defRPr>
            </a:lvl1pPr>
          </a:lstStyle>
          <a:p>
            <a:pPr>
              <a:defRPr/>
            </a:pPr>
            <a:fld id="{BAAEEC78-BEC1-4E73-AE9E-66766B2988D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74DBE464-4812-4717-B861-8E652505ABA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4EB7A2B0-A247-4E81-8DB1-8014294EC1A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220" name="Slide Number Placeholder 3">
            <a:extLst>
              <a:ext uri="{FF2B5EF4-FFF2-40B4-BE49-F238E27FC236}">
                <a16:creationId xmlns:a16="http://schemas.microsoft.com/office/drawing/2014/main" id="{177E92BE-F11F-4CBB-88F4-0AF0ADF8A37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D8B69888-EF38-425B-96E7-358D72E6EDFE}" type="slidenum">
              <a:rPr lang="en-US" altLang="en-US" smtClean="0"/>
              <a:pPr/>
              <a:t>2</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4"/>
          <p:cNvSpPr>
            <a:spLocks noGrp="1"/>
          </p:cNvSpPr>
          <p:nvPr>
            <p:ph type="title"/>
          </p:nvPr>
        </p:nvSpPr>
        <p:spPr bwMode="auto">
          <a:xfrm>
            <a:off x="179513" y="404664"/>
            <a:ext cx="5820767" cy="457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defRPr sz="1950" b="1">
                <a:solidFill>
                  <a:schemeClr val="bg1"/>
                </a:solidFill>
              </a:defRPr>
            </a:lvl1pPr>
          </a:lstStyle>
          <a:p>
            <a:endParaRPr lang="en-US" dirty="0"/>
          </a:p>
        </p:txBody>
      </p:sp>
    </p:spTree>
    <p:extLst>
      <p:ext uri="{BB962C8B-B14F-4D97-AF65-F5344CB8AC3E}">
        <p14:creationId xmlns:p14="http://schemas.microsoft.com/office/powerpoint/2010/main" val="612786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667000"/>
            <a:ext cx="5867400" cy="762000"/>
          </a:xfrm>
          <a:prstGeom prst="rect">
            <a:avLst/>
          </a:prstGeom>
        </p:spPr>
        <p:txBody>
          <a:bodyPr/>
          <a:lstStyle>
            <a:lvl1pPr algn="l">
              <a:defRPr sz="2700" baseline="0">
                <a:solidFill>
                  <a:srgbClr val="93176C"/>
                </a:solidFill>
              </a:defRPr>
            </a:lvl1pPr>
          </a:lstStyle>
          <a:p>
            <a:r>
              <a:rPr lang="en-US"/>
              <a:t>Click to edit Master title style</a:t>
            </a:r>
            <a:endParaRPr lang="en-US" dirty="0"/>
          </a:p>
        </p:txBody>
      </p:sp>
      <p:sp>
        <p:nvSpPr>
          <p:cNvPr id="10" name="Text Placeholder 9"/>
          <p:cNvSpPr>
            <a:spLocks noGrp="1"/>
          </p:cNvSpPr>
          <p:nvPr>
            <p:ph type="body" sz="quarter" idx="10"/>
          </p:nvPr>
        </p:nvSpPr>
        <p:spPr>
          <a:xfrm>
            <a:off x="3048000" y="3429000"/>
            <a:ext cx="5867400" cy="457200"/>
          </a:xfrm>
          <a:prstGeom prst="rect">
            <a:avLst/>
          </a:prstGeom>
        </p:spPr>
        <p:txBody>
          <a:bodyPr vert="horz"/>
          <a:lstStyle>
            <a:lvl1pPr>
              <a:buNone/>
              <a:defRPr sz="1050" baseline="0">
                <a:solidFill>
                  <a:srgbClr val="93176C"/>
                </a:solidFill>
              </a:defRPr>
            </a:lvl1pPr>
          </a:lstStyle>
          <a:p>
            <a:pPr lvl="0"/>
            <a:r>
              <a:rPr lang="en-US"/>
              <a:t>Click to edit Master text styles</a:t>
            </a:r>
          </a:p>
        </p:txBody>
      </p:sp>
    </p:spTree>
    <p:extLst>
      <p:ext uri="{BB962C8B-B14F-4D97-AF65-F5344CB8AC3E}">
        <p14:creationId xmlns:p14="http://schemas.microsoft.com/office/powerpoint/2010/main" val="7537464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Untitled-4.jpg">
            <a:extLst>
              <a:ext uri="{FF2B5EF4-FFF2-40B4-BE49-F238E27FC236}">
                <a16:creationId xmlns:a16="http://schemas.microsoft.com/office/drawing/2014/main" id="{CC49FBEB-E28E-467F-B589-B691FC552E9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28600"/>
            <a:ext cx="8894763"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2">
            <a:extLst>
              <a:ext uri="{FF2B5EF4-FFF2-40B4-BE49-F238E27FC236}">
                <a16:creationId xmlns:a16="http://schemas.microsoft.com/office/drawing/2014/main" id="{F914CA09-5CA4-434F-9526-F5E0FC74C147}"/>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789738" y="252413"/>
            <a:ext cx="2081212"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5" r:id="rId1"/>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pitchFamily="-65" charset="-128"/>
          <a:cs typeface="ヒラギノ角ゴ Pro W3" pitchFamily="-65"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pitchFamily="-65"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pitchFamily="-65"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5" descr="Untitled-4.jpg">
            <a:extLst>
              <a:ext uri="{FF2B5EF4-FFF2-40B4-BE49-F238E27FC236}">
                <a16:creationId xmlns:a16="http://schemas.microsoft.com/office/drawing/2014/main" id="{C6666E74-1F75-42FA-AB2D-1A2962D2B40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990600"/>
            <a:ext cx="3048000"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a:extLst>
              <a:ext uri="{FF2B5EF4-FFF2-40B4-BE49-F238E27FC236}">
                <a16:creationId xmlns:a16="http://schemas.microsoft.com/office/drawing/2014/main" id="{997C836E-6491-4AB5-87C0-52C6B5678A5E}"/>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49263" y="1027113"/>
            <a:ext cx="2598737" cy="103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6" r:id="rId1"/>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pitchFamily="-65" charset="-128"/>
          <a:cs typeface="ヒラギノ角ゴ Pro W3" pitchFamily="-65"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pitchFamily="-65"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pitchFamily="-65"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txStyles>
    <p:titleStyle>
      <a:lvl1pPr algn="ctr" defTabSz="342900" rtl="0" eaLnBrk="0" fontAlgn="base" hangingPunct="0">
        <a:spcBef>
          <a:spcPct val="0"/>
        </a:spcBef>
        <a:spcAft>
          <a:spcPct val="0"/>
        </a:spcAft>
        <a:defRPr sz="3300" kern="1200">
          <a:solidFill>
            <a:schemeClr val="tx1"/>
          </a:solidFill>
          <a:latin typeface="+mj-lt"/>
          <a:ea typeface="ヒラギノ角ゴ Pro W3" pitchFamily="-65" charset="-128"/>
          <a:cs typeface="ヒラギノ角ゴ Pro W3" pitchFamily="-65"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pitchFamily="-65"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pitchFamily="-65"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93E36-248E-F01F-B237-F309622B4C5F}"/>
              </a:ext>
            </a:extLst>
          </p:cNvPr>
          <p:cNvSpPr>
            <a:spLocks noGrp="1"/>
          </p:cNvSpPr>
          <p:nvPr>
            <p:ph type="title"/>
          </p:nvPr>
        </p:nvSpPr>
        <p:spPr/>
        <p:txBody>
          <a:bodyPr/>
          <a:lstStyle/>
          <a:p>
            <a:endParaRPr lang="en-US"/>
          </a:p>
        </p:txBody>
      </p:sp>
      <p:sp>
        <p:nvSpPr>
          <p:cNvPr id="3" name="Title 1">
            <a:extLst>
              <a:ext uri="{FF2B5EF4-FFF2-40B4-BE49-F238E27FC236}">
                <a16:creationId xmlns:a16="http://schemas.microsoft.com/office/drawing/2014/main" id="{54F8ECCE-AAC6-BC9C-7F0F-090F346564F4}"/>
              </a:ext>
            </a:extLst>
          </p:cNvPr>
          <p:cNvSpPr txBox="1">
            <a:spLocks/>
          </p:cNvSpPr>
          <p:nvPr/>
        </p:nvSpPr>
        <p:spPr bwMode="auto">
          <a:xfrm>
            <a:off x="0" y="2667000"/>
            <a:ext cx="8915400" cy="762000"/>
          </a:xfrm>
          <a:prstGeom prst="rect">
            <a:avLst/>
          </a:prstGeom>
          <a:solidFill>
            <a:schemeClr val="bg1">
              <a:lumMod val="85000"/>
            </a:schemeClr>
          </a:solidFill>
        </p:spPr>
        <p:txBody>
          <a:bodyPr vert="horz" wrap="square" lIns="68580" tIns="34290" rIns="68580" bIns="34290" numCol="1" anchor="ctr" anchorCtr="0" compatLnSpc="1">
            <a:prstTxWarp prst="textNoShape">
              <a:avLst/>
            </a:prstTxWarp>
          </a:bodyPr>
          <a:lstStyle>
            <a:lvl1pPr algn="l" defTabSz="342900" rtl="0" eaLnBrk="0" fontAlgn="base" hangingPunct="0">
              <a:spcBef>
                <a:spcPct val="0"/>
              </a:spcBef>
              <a:spcAft>
                <a:spcPct val="0"/>
              </a:spcAft>
              <a:defRPr sz="2700" kern="1200" baseline="0">
                <a:solidFill>
                  <a:srgbClr val="93176C"/>
                </a:solidFill>
                <a:latin typeface="+mj-lt"/>
                <a:ea typeface="ヒラギノ角ゴ Pro W3" pitchFamily="-65" charset="-128"/>
                <a:cs typeface="ヒラギノ角ゴ Pro W3" pitchFamily="-65"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9pPr>
          </a:lstStyle>
          <a:p>
            <a:pPr>
              <a:defRPr/>
            </a:pPr>
            <a:r>
              <a:rPr lang="en-GB" sz="1800">
                <a:latin typeface="Open Sans"/>
                <a:ea typeface="Calibri" panose="020F0502020204030204" pitchFamily="34" charset="0"/>
              </a:rPr>
              <a:t>Know Your Neighbour Application</a:t>
            </a:r>
            <a:endParaRPr lang="en-GB" altLang="en-US" dirty="0">
              <a:ea typeface="ヒラギノ角ゴ Pro W3" charset="-128"/>
            </a:endParaRPr>
          </a:p>
        </p:txBody>
      </p:sp>
      <p:sp>
        <p:nvSpPr>
          <p:cNvPr id="4" name="Title 1">
            <a:extLst>
              <a:ext uri="{FF2B5EF4-FFF2-40B4-BE49-F238E27FC236}">
                <a16:creationId xmlns:a16="http://schemas.microsoft.com/office/drawing/2014/main" id="{34C0E9AF-5E1C-434A-DA58-C3CE6B2DC793}"/>
              </a:ext>
            </a:extLst>
          </p:cNvPr>
          <p:cNvSpPr txBox="1">
            <a:spLocks/>
          </p:cNvSpPr>
          <p:nvPr/>
        </p:nvSpPr>
        <p:spPr bwMode="auto">
          <a:xfrm>
            <a:off x="0" y="3289300"/>
            <a:ext cx="58674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1500" dirty="0">
                <a:solidFill>
                  <a:srgbClr val="93176C"/>
                </a:solidFill>
                <a:latin typeface="Calibri" panose="020F0502020204030204" pitchFamily="34" charset="0"/>
              </a:rPr>
              <a:t>Module Project</a:t>
            </a:r>
            <a:endParaRPr lang="en-GB" altLang="en-US" sz="1500" dirty="0">
              <a:solidFill>
                <a:srgbClr val="93176C"/>
              </a:solidFill>
              <a:latin typeface="Calibri" panose="020F0502020204030204" pitchFamily="34" charset="0"/>
            </a:endParaRPr>
          </a:p>
        </p:txBody>
      </p:sp>
      <p:sp>
        <p:nvSpPr>
          <p:cNvPr id="8" name="Title 1">
            <a:extLst>
              <a:ext uri="{FF2B5EF4-FFF2-40B4-BE49-F238E27FC236}">
                <a16:creationId xmlns:a16="http://schemas.microsoft.com/office/drawing/2014/main" id="{C754D639-D076-5E42-5F11-652888169177}"/>
              </a:ext>
            </a:extLst>
          </p:cNvPr>
          <p:cNvSpPr txBox="1">
            <a:spLocks/>
          </p:cNvSpPr>
          <p:nvPr/>
        </p:nvSpPr>
        <p:spPr bwMode="auto">
          <a:xfrm>
            <a:off x="31750" y="4724400"/>
            <a:ext cx="4324350" cy="1008063"/>
          </a:xfrm>
          <a:prstGeom prst="rect">
            <a:avLst/>
          </a:prstGeom>
          <a:solidFill>
            <a:schemeClr val="bg1">
              <a:lumMod val="95000"/>
            </a:schemeClr>
          </a:solidFill>
          <a:ln>
            <a:noFill/>
          </a:ln>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nSpc>
                <a:spcPts val="1800"/>
              </a:lnSpc>
              <a:spcBef>
                <a:spcPts val="200"/>
              </a:spcBef>
              <a:spcAft>
                <a:spcPts val="200"/>
              </a:spcAft>
              <a:defRPr/>
            </a:pPr>
            <a:r>
              <a:rPr lang="en-US" altLang="en-US" sz="1400" b="1" dirty="0">
                <a:latin typeface="+mn-lt"/>
              </a:rPr>
              <a:t>Start Date		:</a:t>
            </a:r>
            <a:r>
              <a:rPr lang="id-ID" altLang="en-US" sz="1400" b="1" dirty="0">
                <a:latin typeface="+mn-lt"/>
              </a:rPr>
              <a:t> 11 May 2023</a:t>
            </a:r>
            <a:endParaRPr lang="en-US" altLang="en-US" sz="1400" b="1" dirty="0">
              <a:latin typeface="+mn-lt"/>
            </a:endParaRPr>
          </a:p>
          <a:p>
            <a:pPr>
              <a:lnSpc>
                <a:spcPts val="1800"/>
              </a:lnSpc>
              <a:spcBef>
                <a:spcPts val="200"/>
              </a:spcBef>
              <a:spcAft>
                <a:spcPts val="200"/>
              </a:spcAft>
              <a:defRPr/>
            </a:pPr>
            <a:r>
              <a:rPr lang="en-US" altLang="en-US" sz="1400" b="1" dirty="0">
                <a:latin typeface="+mn-lt"/>
              </a:rPr>
              <a:t>End Date		:</a:t>
            </a:r>
            <a:r>
              <a:rPr lang="id-ID" altLang="en-US" sz="1400" b="1" dirty="0">
                <a:latin typeface="+mn-lt"/>
              </a:rPr>
              <a:t> 06 June 2023</a:t>
            </a:r>
            <a:endParaRPr lang="en-US" altLang="en-US" sz="1400" b="1" dirty="0">
              <a:latin typeface="+mn-lt"/>
            </a:endParaRPr>
          </a:p>
          <a:p>
            <a:pPr>
              <a:lnSpc>
                <a:spcPts val="1800"/>
              </a:lnSpc>
              <a:spcBef>
                <a:spcPts val="200"/>
              </a:spcBef>
              <a:spcAft>
                <a:spcPts val="200"/>
              </a:spcAft>
              <a:defRPr/>
            </a:pPr>
            <a:r>
              <a:rPr lang="en-US" altLang="en-US" sz="1400" b="1" dirty="0">
                <a:latin typeface="+mn-lt"/>
              </a:rPr>
              <a:t>Submission Date	:</a:t>
            </a:r>
            <a:endParaRPr lang="en-US" altLang="en-US" sz="1400" dirty="0">
              <a:latin typeface="+mn-lt"/>
            </a:endParaRPr>
          </a:p>
        </p:txBody>
      </p:sp>
      <p:sp>
        <p:nvSpPr>
          <p:cNvPr id="9" name="Title 1">
            <a:extLst>
              <a:ext uri="{FF2B5EF4-FFF2-40B4-BE49-F238E27FC236}">
                <a16:creationId xmlns:a16="http://schemas.microsoft.com/office/drawing/2014/main" id="{293E339C-FA91-5139-99C4-AEE12899F8E1}"/>
              </a:ext>
            </a:extLst>
          </p:cNvPr>
          <p:cNvSpPr txBox="1">
            <a:spLocks/>
          </p:cNvSpPr>
          <p:nvPr/>
        </p:nvSpPr>
        <p:spPr bwMode="auto">
          <a:xfrm>
            <a:off x="-17463" y="3933825"/>
            <a:ext cx="7345363" cy="549275"/>
          </a:xfrm>
          <a:prstGeom prst="rect">
            <a:avLst/>
          </a:prstGeom>
          <a:solidFill>
            <a:schemeClr val="bg1">
              <a:lumMod val="95000"/>
            </a:schemeClr>
          </a:solidFill>
          <a:ln>
            <a:noFill/>
          </a:ln>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nSpc>
                <a:spcPts val="1800"/>
              </a:lnSpc>
              <a:spcBef>
                <a:spcPts val="200"/>
              </a:spcBef>
              <a:spcAft>
                <a:spcPts val="200"/>
              </a:spcAft>
              <a:defRPr/>
            </a:pPr>
            <a:r>
              <a:rPr lang="en-US" altLang="en-US" sz="1600" b="1" dirty="0">
                <a:latin typeface="+mn-lt"/>
              </a:rPr>
              <a:t>Module: </a:t>
            </a:r>
            <a:r>
              <a:rPr lang="en-US" altLang="en-US" sz="1600" dirty="0">
                <a:latin typeface="+mn-lt"/>
              </a:rPr>
              <a:t> </a:t>
            </a:r>
            <a:r>
              <a:rPr lang="en-GB" sz="1600" dirty="0">
                <a:effectLst/>
                <a:latin typeface="+mn-lt"/>
                <a:ea typeface="Calibri" panose="020F0502020204030204" pitchFamily="34" charset="0"/>
              </a:rPr>
              <a:t>Application Integration (API using Spring Boot &amp; React JS)</a:t>
            </a:r>
            <a:endParaRPr lang="en-US" altLang="en-US" sz="1600" dirty="0">
              <a:latin typeface="+mn-lt"/>
            </a:endParaRPr>
          </a:p>
        </p:txBody>
      </p:sp>
      <p:sp>
        <p:nvSpPr>
          <p:cNvPr id="10" name="Title 1">
            <a:extLst>
              <a:ext uri="{FF2B5EF4-FFF2-40B4-BE49-F238E27FC236}">
                <a16:creationId xmlns:a16="http://schemas.microsoft.com/office/drawing/2014/main" id="{BADBF9D8-8AA8-85E9-A9BB-642388E7EC73}"/>
              </a:ext>
            </a:extLst>
          </p:cNvPr>
          <p:cNvSpPr txBox="1">
            <a:spLocks/>
          </p:cNvSpPr>
          <p:nvPr/>
        </p:nvSpPr>
        <p:spPr bwMode="auto">
          <a:xfrm>
            <a:off x="4508500" y="4724400"/>
            <a:ext cx="4324350" cy="1008063"/>
          </a:xfrm>
          <a:prstGeom prst="rect">
            <a:avLst/>
          </a:prstGeom>
          <a:solidFill>
            <a:schemeClr val="bg1">
              <a:lumMod val="95000"/>
            </a:schemeClr>
          </a:solidFill>
          <a:ln>
            <a:noFill/>
          </a:ln>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nSpc>
                <a:spcPts val="1800"/>
              </a:lnSpc>
              <a:spcBef>
                <a:spcPts val="200"/>
              </a:spcBef>
              <a:spcAft>
                <a:spcPts val="200"/>
              </a:spcAft>
              <a:defRPr/>
            </a:pPr>
            <a:r>
              <a:rPr lang="en-US" altLang="en-US" sz="1400" b="1" dirty="0">
                <a:latin typeface="+mn-lt"/>
              </a:rPr>
              <a:t>Learner Name	:</a:t>
            </a:r>
            <a:r>
              <a:rPr lang="id-ID" altLang="en-US" sz="1400" b="1" dirty="0">
                <a:latin typeface="+mn-lt"/>
              </a:rPr>
              <a:t> </a:t>
            </a:r>
            <a:r>
              <a:rPr lang="en-US" altLang="en-US" sz="1400" b="1">
                <a:latin typeface="+mn-lt"/>
              </a:rPr>
              <a:t>Muhammad </a:t>
            </a:r>
            <a:r>
              <a:rPr lang="en-US" altLang="en-US" sz="1400" b="1" dirty="0">
                <a:latin typeface="+mn-lt"/>
              </a:rPr>
              <a:t>K</a:t>
            </a:r>
            <a:r>
              <a:rPr lang="en-US" altLang="en-US" sz="1400" b="1">
                <a:latin typeface="+mn-lt"/>
              </a:rPr>
              <a:t>emal</a:t>
            </a:r>
            <a:endParaRPr lang="en-US" altLang="en-US" sz="1400" b="1" dirty="0">
              <a:latin typeface="+mn-lt"/>
            </a:endParaRPr>
          </a:p>
          <a:p>
            <a:pPr>
              <a:lnSpc>
                <a:spcPts val="1800"/>
              </a:lnSpc>
              <a:spcBef>
                <a:spcPts val="200"/>
              </a:spcBef>
              <a:spcAft>
                <a:spcPts val="200"/>
              </a:spcAft>
              <a:defRPr/>
            </a:pPr>
            <a:r>
              <a:rPr lang="en-US" altLang="en-US" sz="1400" b="1" dirty="0">
                <a:latin typeface="+mn-lt"/>
              </a:rPr>
              <a:t> Enrollment ID	:</a:t>
            </a:r>
            <a:r>
              <a:rPr lang="id-ID" altLang="en-US" sz="1400" b="1" dirty="0">
                <a:latin typeface="+mn-lt"/>
              </a:rPr>
              <a:t> BDSE-0922-0</a:t>
            </a:r>
            <a:r>
              <a:rPr lang="en-US" altLang="en-US" sz="1400" b="1" dirty="0">
                <a:latin typeface="+mn-lt"/>
              </a:rPr>
              <a:t>84</a:t>
            </a:r>
          </a:p>
          <a:p>
            <a:pPr>
              <a:lnSpc>
                <a:spcPts val="1800"/>
              </a:lnSpc>
              <a:spcBef>
                <a:spcPts val="200"/>
              </a:spcBef>
              <a:spcAft>
                <a:spcPts val="200"/>
              </a:spcAft>
              <a:defRPr/>
            </a:pPr>
            <a:r>
              <a:rPr lang="en-US" altLang="en-US" sz="1400" b="1" dirty="0">
                <a:latin typeface="+mn-lt"/>
              </a:rPr>
              <a:t>Presentation Date	:</a:t>
            </a:r>
            <a:endParaRPr lang="en-US" altLang="en-US" sz="1400" dirty="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6. The Project Requirements</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76508"/>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342900" marR="0" lvl="0" indent="-342900">
              <a:lnSpc>
                <a:spcPct val="115000"/>
              </a:lnSpc>
              <a:spcBef>
                <a:spcPts val="0"/>
              </a:spcBef>
              <a:spcAft>
                <a:spcPts val="0"/>
              </a:spcAft>
              <a:buFont typeface="Wingdings" panose="05000000000000000000" pitchFamily="2" charset="2"/>
              <a:buChar char=""/>
            </a:pPr>
            <a:endParaRPr lang="en-US" sz="1800" dirty="0">
              <a:solidFill>
                <a:schemeClr val="tx1"/>
              </a:solidFill>
              <a:effectLst/>
              <a:latin typeface="Cambria" panose="02040503050406030204" pitchFamily="18" charset="0"/>
              <a:ea typeface="Calibri" panose="020F0502020204030204" pitchFamily="34" charset="0"/>
              <a:cs typeface="Myanmar Text" panose="020B0502040204020203" pitchFamily="34" charset="0"/>
            </a:endParaRPr>
          </a:p>
        </p:txBody>
      </p:sp>
      <p:sp>
        <p:nvSpPr>
          <p:cNvPr id="2" name="Rectangle 1">
            <a:extLst>
              <a:ext uri="{FF2B5EF4-FFF2-40B4-BE49-F238E27FC236}">
                <a16:creationId xmlns:a16="http://schemas.microsoft.com/office/drawing/2014/main" id="{E66702D8-0D0A-453B-A846-42115F811413}"/>
              </a:ext>
            </a:extLst>
          </p:cNvPr>
          <p:cNvSpPr/>
          <p:nvPr/>
        </p:nvSpPr>
        <p:spPr>
          <a:xfrm>
            <a:off x="179387" y="1556792"/>
            <a:ext cx="4104581" cy="3744416"/>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marL="0" marR="0" indent="457200">
              <a:spcBef>
                <a:spcPts val="0"/>
              </a:spcBef>
              <a:spcAft>
                <a:spcPts val="1000"/>
              </a:spcAft>
            </a:pPr>
            <a:endParaRPr lang="en-GB" sz="1600" dirty="0">
              <a:solidFill>
                <a:srgbClr val="000000"/>
              </a:solidFill>
              <a:effectLst/>
              <a:ea typeface="Calibri" panose="020F0502020204030204" pitchFamily="34" charset="0"/>
              <a:cs typeface="Myanmar Text" panose="020B0502040204020203" pitchFamily="34" charset="0"/>
            </a:endParaRPr>
          </a:p>
        </p:txBody>
      </p:sp>
      <p:sp>
        <p:nvSpPr>
          <p:cNvPr id="3" name="TextBox 2">
            <a:extLst>
              <a:ext uri="{FF2B5EF4-FFF2-40B4-BE49-F238E27FC236}">
                <a16:creationId xmlns:a16="http://schemas.microsoft.com/office/drawing/2014/main" id="{8B993371-9674-464D-B814-8BFA077B92A4}"/>
              </a:ext>
            </a:extLst>
          </p:cNvPr>
          <p:cNvSpPr txBox="1"/>
          <p:nvPr/>
        </p:nvSpPr>
        <p:spPr>
          <a:xfrm>
            <a:off x="323528" y="1412776"/>
            <a:ext cx="8280920" cy="4327980"/>
          </a:xfrm>
          <a:prstGeom prst="rect">
            <a:avLst/>
          </a:prstGeom>
          <a:noFill/>
        </p:spPr>
        <p:txBody>
          <a:bodyPr wrap="square" rtlCol="0">
            <a:spAutoFit/>
          </a:bodyPr>
          <a:lstStyle/>
          <a:p>
            <a:pPr marL="234950" algn="just">
              <a:lnSpc>
                <a:spcPct val="107000"/>
              </a:lnSpc>
              <a:spcAft>
                <a:spcPts val="800"/>
              </a:spcAft>
            </a:pPr>
            <a:r>
              <a:rPr lang="en-US" sz="2000" b="0" i="0" dirty="0">
                <a:solidFill>
                  <a:srgbClr val="000000"/>
                </a:solidFill>
                <a:effectLst/>
                <a:latin typeface="Cambria" panose="02040503050406030204" pitchFamily="18" charset="0"/>
                <a:ea typeface="Calibri" panose="020F0502020204030204" pitchFamily="34" charset="0"/>
                <a:cs typeface="Myanmar Text" panose="020B0502040204020203" pitchFamily="34" charset="0"/>
              </a:rPr>
              <a:t>The application, can use existing APIs to log in and retrieve basic information, such as name and email from the API. Users can also register/login manually or via social login (Google</a:t>
            </a:r>
            <a:r>
              <a:rPr lang="id-ID" sz="2000" b="0" i="0" dirty="0">
                <a:solidFill>
                  <a:srgbClr val="000000"/>
                </a:solidFill>
                <a:effectLst/>
                <a:latin typeface="Cambria" panose="02040503050406030204" pitchFamily="18" charset="0"/>
                <a:ea typeface="Calibri" panose="020F0502020204030204" pitchFamily="34" charset="0"/>
                <a:cs typeface="Myanmar Text" panose="020B0502040204020203" pitchFamily="34" charset="0"/>
              </a:rPr>
              <a:t> / Facebook</a:t>
            </a:r>
            <a:r>
              <a:rPr lang="en-US" sz="2000" b="0" i="0" dirty="0">
                <a:solidFill>
                  <a:srgbClr val="000000"/>
                </a:solidFill>
                <a:effectLst/>
                <a:latin typeface="Cambria" panose="02040503050406030204" pitchFamily="18" charset="0"/>
                <a:ea typeface="Calibri" panose="020F0502020204030204" pitchFamily="34" charset="0"/>
                <a:cs typeface="Myanmar Text" panose="020B0502040204020203" pitchFamily="34" charset="0"/>
              </a:rPr>
              <a:t>).</a:t>
            </a:r>
            <a:endParaRPr lang="id-ID" sz="2000" dirty="0">
              <a:effectLst/>
              <a:latin typeface="Cambria" panose="02040503050406030204" pitchFamily="18" charset="0"/>
              <a:ea typeface="Calibri" panose="020F0502020204030204" pitchFamily="34" charset="0"/>
              <a:cs typeface="Myanmar Text" panose="020B0502040204020203" pitchFamily="34" charset="0"/>
            </a:endParaRPr>
          </a:p>
          <a:p>
            <a:pPr marL="234950" algn="just">
              <a:lnSpc>
                <a:spcPct val="107000"/>
              </a:lnSpc>
              <a:spcAft>
                <a:spcPts val="800"/>
              </a:spcAft>
            </a:pPr>
            <a:r>
              <a:rPr lang="en-US" sz="2000" b="0" i="0" dirty="0">
                <a:solidFill>
                  <a:srgbClr val="000000"/>
                </a:solidFill>
                <a:effectLst/>
                <a:latin typeface="Cambria" panose="02040503050406030204" pitchFamily="18" charset="0"/>
                <a:ea typeface="Calibri" panose="020F0502020204030204" pitchFamily="34" charset="0"/>
                <a:cs typeface="Myanmar Text" panose="020B0502040204020203" pitchFamily="34" charset="0"/>
              </a:rPr>
              <a:t>The Know Your Neighborhood website consists of the following main pages:</a:t>
            </a:r>
          </a:p>
          <a:p>
            <a:pPr marL="234950" algn="just">
              <a:lnSpc>
                <a:spcPct val="107000"/>
              </a:lnSpc>
              <a:spcAft>
                <a:spcPts val="800"/>
              </a:spcAft>
            </a:pPr>
            <a:endParaRPr lang="id-ID" sz="2000" dirty="0">
              <a:effectLst/>
              <a:latin typeface="Cambria" panose="02040503050406030204" pitchFamily="18" charset="0"/>
              <a:ea typeface="Calibri" panose="020F0502020204030204" pitchFamily="34" charset="0"/>
              <a:cs typeface="Myanmar Text" panose="020B0502040204020203" pitchFamily="34" charset="0"/>
            </a:endParaRPr>
          </a:p>
          <a:p>
            <a:pPr marL="800100" lvl="1" indent="-342900" algn="just">
              <a:lnSpc>
                <a:spcPct val="107000"/>
              </a:lnSpc>
              <a:buClr>
                <a:srgbClr val="000000"/>
              </a:buClr>
              <a:buFont typeface="+mj-lt"/>
              <a:buAutoNum type="arabicPeriod"/>
            </a:pPr>
            <a:r>
              <a:rPr lang="en-US" sz="2000" dirty="0">
                <a:effectLst/>
                <a:latin typeface="Cambria" panose="02040503050406030204" pitchFamily="18" charset="0"/>
                <a:ea typeface="Calibri" panose="020F0502020204030204" pitchFamily="34" charset="0"/>
                <a:cs typeface="Myanmar Text" panose="020B0502040204020203" pitchFamily="34" charset="0"/>
              </a:rPr>
              <a:t>Home Page</a:t>
            </a:r>
            <a:endParaRPr lang="id-ID" sz="2000" dirty="0">
              <a:effectLst/>
              <a:latin typeface="Cambria" panose="02040503050406030204" pitchFamily="18" charset="0"/>
              <a:ea typeface="Calibri" panose="020F0502020204030204" pitchFamily="34" charset="0"/>
              <a:cs typeface="Myanmar Text" panose="020B0502040204020203" pitchFamily="34" charset="0"/>
            </a:endParaRPr>
          </a:p>
          <a:p>
            <a:pPr marL="800100" lvl="1" indent="-342900" algn="just">
              <a:lnSpc>
                <a:spcPct val="107000"/>
              </a:lnSpc>
              <a:buClr>
                <a:srgbClr val="000000"/>
              </a:buClr>
              <a:buFont typeface="+mj-lt"/>
              <a:buAutoNum type="arabicPeriod"/>
            </a:pPr>
            <a:r>
              <a:rPr lang="en-US" sz="2000" dirty="0">
                <a:effectLst/>
                <a:latin typeface="Cambria" panose="02040503050406030204" pitchFamily="18" charset="0"/>
                <a:ea typeface="Calibri" panose="020F0502020204030204" pitchFamily="34" charset="0"/>
                <a:cs typeface="Myanmar Text" panose="020B0502040204020203" pitchFamily="34" charset="0"/>
              </a:rPr>
              <a:t>Registration Page</a:t>
            </a:r>
            <a:endParaRPr lang="id-ID" sz="2000" dirty="0">
              <a:effectLst/>
              <a:latin typeface="Cambria" panose="02040503050406030204" pitchFamily="18" charset="0"/>
              <a:ea typeface="Calibri" panose="020F0502020204030204" pitchFamily="34" charset="0"/>
              <a:cs typeface="Myanmar Text" panose="020B0502040204020203" pitchFamily="34" charset="0"/>
            </a:endParaRPr>
          </a:p>
          <a:p>
            <a:pPr marL="800100" lvl="1" indent="-342900" algn="just">
              <a:lnSpc>
                <a:spcPct val="107000"/>
              </a:lnSpc>
              <a:buClr>
                <a:srgbClr val="000000"/>
              </a:buClr>
              <a:buFont typeface="+mj-lt"/>
              <a:buAutoNum type="arabicPeriod"/>
            </a:pPr>
            <a:r>
              <a:rPr lang="en-US" sz="2000" dirty="0">
                <a:effectLst/>
                <a:latin typeface="Cambria" panose="02040503050406030204" pitchFamily="18" charset="0"/>
                <a:ea typeface="Calibri" panose="020F0502020204030204" pitchFamily="34" charset="0"/>
                <a:cs typeface="Myanmar Text" panose="020B0502040204020203" pitchFamily="34" charset="0"/>
              </a:rPr>
              <a:t>Login Pages with API link</a:t>
            </a:r>
            <a:endParaRPr lang="id-ID" sz="2000" dirty="0">
              <a:effectLst/>
              <a:latin typeface="Cambria" panose="02040503050406030204" pitchFamily="18" charset="0"/>
              <a:ea typeface="Calibri" panose="020F0502020204030204" pitchFamily="34" charset="0"/>
              <a:cs typeface="Myanmar Text" panose="020B0502040204020203" pitchFamily="34" charset="0"/>
            </a:endParaRPr>
          </a:p>
          <a:p>
            <a:pPr marL="800100" lvl="1" indent="-342900" algn="just">
              <a:lnSpc>
                <a:spcPct val="107000"/>
              </a:lnSpc>
              <a:buClr>
                <a:srgbClr val="000000"/>
              </a:buClr>
              <a:buFont typeface="+mj-lt"/>
              <a:buAutoNum type="arabicPeriod"/>
            </a:pPr>
            <a:r>
              <a:rPr lang="en-US" sz="2000" dirty="0">
                <a:effectLst/>
                <a:latin typeface="Cambria" panose="02040503050406030204" pitchFamily="18" charset="0"/>
                <a:ea typeface="Calibri" panose="020F0502020204030204" pitchFamily="34" charset="0"/>
                <a:cs typeface="Myanmar Text" panose="020B0502040204020203" pitchFamily="34" charset="0"/>
              </a:rPr>
              <a:t>Contact us Page</a:t>
            </a:r>
            <a:endParaRPr lang="id-ID" sz="2000" dirty="0">
              <a:effectLst/>
              <a:latin typeface="Cambria" panose="02040503050406030204" pitchFamily="18" charset="0"/>
              <a:ea typeface="Calibri" panose="020F0502020204030204" pitchFamily="34" charset="0"/>
              <a:cs typeface="Myanmar Text" panose="020B0502040204020203" pitchFamily="34" charset="0"/>
            </a:endParaRPr>
          </a:p>
          <a:p>
            <a:pPr marL="800100" lvl="1" indent="-342900" algn="just">
              <a:lnSpc>
                <a:spcPct val="107000"/>
              </a:lnSpc>
              <a:buClr>
                <a:srgbClr val="000000"/>
              </a:buClr>
              <a:buFont typeface="+mj-lt"/>
              <a:buAutoNum type="arabicPeriod"/>
            </a:pPr>
            <a:r>
              <a:rPr lang="en-US" sz="2000" dirty="0">
                <a:effectLst/>
                <a:latin typeface="Cambria" panose="02040503050406030204" pitchFamily="18" charset="0"/>
                <a:ea typeface="Calibri" panose="020F0502020204030204" pitchFamily="34" charset="0"/>
                <a:cs typeface="Myanmar Text" panose="020B0502040204020203" pitchFamily="34" charset="0"/>
              </a:rPr>
              <a:t>About us Page</a:t>
            </a:r>
            <a:endParaRPr lang="id-ID" sz="2000" dirty="0">
              <a:effectLst/>
              <a:latin typeface="Cambria" panose="02040503050406030204" pitchFamily="18" charset="0"/>
              <a:ea typeface="Calibri" panose="020F0502020204030204" pitchFamily="34" charset="0"/>
              <a:cs typeface="Myanmar Text" panose="020B0502040204020203" pitchFamily="34" charset="0"/>
            </a:endParaRPr>
          </a:p>
          <a:p>
            <a:pPr marL="800100" lvl="1" indent="-342900" algn="just">
              <a:lnSpc>
                <a:spcPct val="107000"/>
              </a:lnSpc>
              <a:spcAft>
                <a:spcPts val="800"/>
              </a:spcAft>
              <a:buClr>
                <a:srgbClr val="000000"/>
              </a:buClr>
              <a:buFont typeface="+mj-lt"/>
              <a:buAutoNum type="arabicPeriod"/>
            </a:pPr>
            <a:r>
              <a:rPr lang="id-ID" sz="2000" dirty="0">
                <a:effectLst/>
                <a:latin typeface="Cambria" panose="02040503050406030204" pitchFamily="18" charset="0"/>
                <a:ea typeface="Calibri" panose="020F0502020204030204" pitchFamily="34" charset="0"/>
                <a:cs typeface="Myanmar Text" panose="020B0502040204020203" pitchFamily="34" charset="0"/>
              </a:rPr>
              <a:t>Terms and Conditions Page</a:t>
            </a:r>
          </a:p>
        </p:txBody>
      </p:sp>
    </p:spTree>
    <p:extLst>
      <p:ext uri="{BB962C8B-B14F-4D97-AF65-F5344CB8AC3E}">
        <p14:creationId xmlns:p14="http://schemas.microsoft.com/office/powerpoint/2010/main" val="1479864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38D557-92CF-C129-089D-99EDC6842A3A}"/>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7. The Project Demo</a:t>
            </a:r>
            <a:endParaRPr lang="en-US" altLang="en-US" sz="2800" dirty="0">
              <a:solidFill>
                <a:schemeClr val="bg1"/>
              </a:solidFill>
              <a:cs typeface="Arial" panose="020B0604020202020204" pitchFamily="34" charset="0"/>
            </a:endParaRPr>
          </a:p>
        </p:txBody>
      </p:sp>
      <p:sp>
        <p:nvSpPr>
          <p:cNvPr id="4" name="Rectangle 3">
            <a:extLst>
              <a:ext uri="{FF2B5EF4-FFF2-40B4-BE49-F238E27FC236}">
                <a16:creationId xmlns:a16="http://schemas.microsoft.com/office/drawing/2014/main" id="{C8E1C2EA-E97D-48E5-444B-38064540062F}"/>
              </a:ext>
            </a:extLst>
          </p:cNvPr>
          <p:cNvSpPr/>
          <p:nvPr/>
        </p:nvSpPr>
        <p:spPr>
          <a:xfrm>
            <a:off x="107951" y="1176508"/>
            <a:ext cx="8712522"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R="0" lvl="0">
              <a:lnSpc>
                <a:spcPct val="115000"/>
              </a:lnSpc>
              <a:spcBef>
                <a:spcPts val="0"/>
              </a:spcBef>
              <a:spcAft>
                <a:spcPts val="0"/>
              </a:spcAft>
            </a:pPr>
            <a:endParaRPr lang="en-US" sz="1600" dirty="0">
              <a:solidFill>
                <a:schemeClr val="tx1"/>
              </a:solidFill>
              <a:effectLst/>
              <a:ea typeface="Calibri" panose="020F0502020204030204" pitchFamily="34" charset="0"/>
              <a:cs typeface="Myanmar Text" panose="020B0502040204020203" pitchFamily="34" charset="0"/>
            </a:endParaRPr>
          </a:p>
        </p:txBody>
      </p:sp>
      <p:pic>
        <p:nvPicPr>
          <p:cNvPr id="6" name="Picture 5">
            <a:extLst>
              <a:ext uri="{FF2B5EF4-FFF2-40B4-BE49-F238E27FC236}">
                <a16:creationId xmlns:a16="http://schemas.microsoft.com/office/drawing/2014/main" id="{99094D14-2D67-45D3-9AC9-2E9BBE2AD32B}"/>
              </a:ext>
            </a:extLst>
          </p:cNvPr>
          <p:cNvPicPr/>
          <p:nvPr/>
        </p:nvPicPr>
        <p:blipFill>
          <a:blip r:embed="rId2"/>
          <a:stretch>
            <a:fillRect/>
          </a:stretch>
        </p:blipFill>
        <p:spPr>
          <a:xfrm>
            <a:off x="1675723" y="1269017"/>
            <a:ext cx="5792554" cy="5360119"/>
          </a:xfrm>
          <a:prstGeom prst="rect">
            <a:avLst/>
          </a:prstGeom>
          <a:ln>
            <a:solidFill>
              <a:schemeClr val="tx1"/>
            </a:solidFill>
          </a:ln>
        </p:spPr>
      </p:pic>
    </p:spTree>
    <p:extLst>
      <p:ext uri="{BB962C8B-B14F-4D97-AF65-F5344CB8AC3E}">
        <p14:creationId xmlns:p14="http://schemas.microsoft.com/office/powerpoint/2010/main" val="2346622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38D557-92CF-C129-089D-99EDC6842A3A}"/>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7. The Project Demo</a:t>
            </a:r>
            <a:endParaRPr lang="en-US" altLang="en-US" sz="2800" dirty="0">
              <a:solidFill>
                <a:schemeClr val="bg1"/>
              </a:solidFill>
              <a:cs typeface="Arial" panose="020B0604020202020204" pitchFamily="34" charset="0"/>
            </a:endParaRPr>
          </a:p>
        </p:txBody>
      </p:sp>
      <p:sp>
        <p:nvSpPr>
          <p:cNvPr id="4" name="Rectangle 3">
            <a:extLst>
              <a:ext uri="{FF2B5EF4-FFF2-40B4-BE49-F238E27FC236}">
                <a16:creationId xmlns:a16="http://schemas.microsoft.com/office/drawing/2014/main" id="{C8E1C2EA-E97D-48E5-444B-38064540062F}"/>
              </a:ext>
            </a:extLst>
          </p:cNvPr>
          <p:cNvSpPr/>
          <p:nvPr/>
        </p:nvSpPr>
        <p:spPr>
          <a:xfrm>
            <a:off x="107951" y="1176508"/>
            <a:ext cx="8712522"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R="0" lvl="0">
              <a:lnSpc>
                <a:spcPct val="115000"/>
              </a:lnSpc>
              <a:spcBef>
                <a:spcPts val="0"/>
              </a:spcBef>
              <a:spcAft>
                <a:spcPts val="0"/>
              </a:spcAft>
            </a:pPr>
            <a:endParaRPr lang="en-US" sz="1600" dirty="0">
              <a:solidFill>
                <a:schemeClr val="tx1"/>
              </a:solidFill>
              <a:effectLst/>
              <a:ea typeface="Calibri" panose="020F0502020204030204" pitchFamily="34" charset="0"/>
              <a:cs typeface="Myanmar Text" panose="020B0502040204020203" pitchFamily="34" charset="0"/>
            </a:endParaRPr>
          </a:p>
        </p:txBody>
      </p:sp>
      <p:pic>
        <p:nvPicPr>
          <p:cNvPr id="6" name="Picture 5">
            <a:extLst>
              <a:ext uri="{FF2B5EF4-FFF2-40B4-BE49-F238E27FC236}">
                <a16:creationId xmlns:a16="http://schemas.microsoft.com/office/drawing/2014/main" id="{555EAAE1-4022-4640-B75C-7E8E5F14573D}"/>
              </a:ext>
            </a:extLst>
          </p:cNvPr>
          <p:cNvPicPr/>
          <p:nvPr/>
        </p:nvPicPr>
        <p:blipFill>
          <a:blip r:embed="rId2"/>
          <a:stretch>
            <a:fillRect/>
          </a:stretch>
        </p:blipFill>
        <p:spPr>
          <a:xfrm>
            <a:off x="1879600" y="1314144"/>
            <a:ext cx="5384800" cy="5269865"/>
          </a:xfrm>
          <a:prstGeom prst="rect">
            <a:avLst/>
          </a:prstGeom>
          <a:ln>
            <a:solidFill>
              <a:schemeClr val="tx1"/>
            </a:solidFill>
          </a:ln>
        </p:spPr>
      </p:pic>
    </p:spTree>
    <p:extLst>
      <p:ext uri="{BB962C8B-B14F-4D97-AF65-F5344CB8AC3E}">
        <p14:creationId xmlns:p14="http://schemas.microsoft.com/office/powerpoint/2010/main" val="1996093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38D557-92CF-C129-089D-99EDC6842A3A}"/>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7. The Project Demo</a:t>
            </a:r>
            <a:endParaRPr lang="en-US" altLang="en-US" sz="2800" dirty="0">
              <a:solidFill>
                <a:schemeClr val="bg1"/>
              </a:solidFill>
              <a:cs typeface="Arial" panose="020B0604020202020204" pitchFamily="34" charset="0"/>
            </a:endParaRPr>
          </a:p>
        </p:txBody>
      </p:sp>
      <p:sp>
        <p:nvSpPr>
          <p:cNvPr id="4" name="Rectangle 3">
            <a:extLst>
              <a:ext uri="{FF2B5EF4-FFF2-40B4-BE49-F238E27FC236}">
                <a16:creationId xmlns:a16="http://schemas.microsoft.com/office/drawing/2014/main" id="{C8E1C2EA-E97D-48E5-444B-38064540062F}"/>
              </a:ext>
            </a:extLst>
          </p:cNvPr>
          <p:cNvSpPr/>
          <p:nvPr/>
        </p:nvSpPr>
        <p:spPr>
          <a:xfrm>
            <a:off x="107951" y="1176508"/>
            <a:ext cx="8712522"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R="0" lvl="0">
              <a:lnSpc>
                <a:spcPct val="115000"/>
              </a:lnSpc>
              <a:spcBef>
                <a:spcPts val="0"/>
              </a:spcBef>
              <a:spcAft>
                <a:spcPts val="0"/>
              </a:spcAft>
            </a:pPr>
            <a:endParaRPr lang="en-US" sz="1600" dirty="0">
              <a:solidFill>
                <a:schemeClr val="tx1"/>
              </a:solidFill>
              <a:effectLst/>
              <a:ea typeface="Calibri" panose="020F0502020204030204" pitchFamily="34" charset="0"/>
              <a:cs typeface="Myanmar Text" panose="020B0502040204020203" pitchFamily="34" charset="0"/>
            </a:endParaRPr>
          </a:p>
        </p:txBody>
      </p:sp>
      <p:pic>
        <p:nvPicPr>
          <p:cNvPr id="6" name="Picture 5">
            <a:extLst>
              <a:ext uri="{FF2B5EF4-FFF2-40B4-BE49-F238E27FC236}">
                <a16:creationId xmlns:a16="http://schemas.microsoft.com/office/drawing/2014/main" id="{4A68BAC3-4775-4FB4-9B21-BEB39BB7E551}"/>
              </a:ext>
            </a:extLst>
          </p:cNvPr>
          <p:cNvPicPr/>
          <p:nvPr/>
        </p:nvPicPr>
        <p:blipFill>
          <a:blip r:embed="rId2"/>
          <a:stretch>
            <a:fillRect/>
          </a:stretch>
        </p:blipFill>
        <p:spPr>
          <a:xfrm>
            <a:off x="1249549" y="1793435"/>
            <a:ext cx="6644902" cy="3865339"/>
          </a:xfrm>
          <a:prstGeom prst="rect">
            <a:avLst/>
          </a:prstGeom>
          <a:ln>
            <a:solidFill>
              <a:schemeClr val="tx1"/>
            </a:solidFill>
          </a:ln>
        </p:spPr>
      </p:pic>
    </p:spTree>
    <p:extLst>
      <p:ext uri="{BB962C8B-B14F-4D97-AF65-F5344CB8AC3E}">
        <p14:creationId xmlns:p14="http://schemas.microsoft.com/office/powerpoint/2010/main" val="2261407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38D557-92CF-C129-089D-99EDC6842A3A}"/>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7. The Project Demo</a:t>
            </a:r>
            <a:endParaRPr lang="en-US" altLang="en-US" sz="2800" dirty="0">
              <a:solidFill>
                <a:schemeClr val="bg1"/>
              </a:solidFill>
              <a:cs typeface="Arial" panose="020B0604020202020204" pitchFamily="34" charset="0"/>
            </a:endParaRPr>
          </a:p>
        </p:txBody>
      </p:sp>
      <p:sp>
        <p:nvSpPr>
          <p:cNvPr id="4" name="Rectangle 3">
            <a:extLst>
              <a:ext uri="{FF2B5EF4-FFF2-40B4-BE49-F238E27FC236}">
                <a16:creationId xmlns:a16="http://schemas.microsoft.com/office/drawing/2014/main" id="{C8E1C2EA-E97D-48E5-444B-38064540062F}"/>
              </a:ext>
            </a:extLst>
          </p:cNvPr>
          <p:cNvSpPr/>
          <p:nvPr/>
        </p:nvSpPr>
        <p:spPr>
          <a:xfrm>
            <a:off x="107951" y="1176508"/>
            <a:ext cx="8712522"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R="0" lvl="0">
              <a:lnSpc>
                <a:spcPct val="115000"/>
              </a:lnSpc>
              <a:spcBef>
                <a:spcPts val="0"/>
              </a:spcBef>
              <a:spcAft>
                <a:spcPts val="0"/>
              </a:spcAft>
            </a:pPr>
            <a:endParaRPr lang="en-US" sz="1600" dirty="0">
              <a:solidFill>
                <a:schemeClr val="tx1"/>
              </a:solidFill>
              <a:effectLst/>
              <a:ea typeface="Calibri" panose="020F0502020204030204" pitchFamily="34" charset="0"/>
              <a:cs typeface="Myanmar Text" panose="020B0502040204020203" pitchFamily="34" charset="0"/>
            </a:endParaRPr>
          </a:p>
        </p:txBody>
      </p:sp>
      <p:pic>
        <p:nvPicPr>
          <p:cNvPr id="5" name="Picture 4">
            <a:extLst>
              <a:ext uri="{FF2B5EF4-FFF2-40B4-BE49-F238E27FC236}">
                <a16:creationId xmlns:a16="http://schemas.microsoft.com/office/drawing/2014/main" id="{45A9AC1A-7E4E-4F00-AE54-6965E5DB80BD}"/>
              </a:ext>
            </a:extLst>
          </p:cNvPr>
          <p:cNvPicPr/>
          <p:nvPr/>
        </p:nvPicPr>
        <p:blipFill>
          <a:blip r:embed="rId2"/>
          <a:stretch>
            <a:fillRect/>
          </a:stretch>
        </p:blipFill>
        <p:spPr>
          <a:xfrm>
            <a:off x="1232880" y="1340768"/>
            <a:ext cx="6678240" cy="4952578"/>
          </a:xfrm>
          <a:prstGeom prst="rect">
            <a:avLst/>
          </a:prstGeom>
          <a:ln>
            <a:solidFill>
              <a:schemeClr val="tx1"/>
            </a:solidFill>
          </a:ln>
        </p:spPr>
      </p:pic>
    </p:spTree>
    <p:extLst>
      <p:ext uri="{BB962C8B-B14F-4D97-AF65-F5344CB8AC3E}">
        <p14:creationId xmlns:p14="http://schemas.microsoft.com/office/powerpoint/2010/main" val="2104735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38D557-92CF-C129-089D-99EDC6842A3A}"/>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7. The Project Demo</a:t>
            </a:r>
            <a:endParaRPr lang="en-US" altLang="en-US" sz="2800" dirty="0">
              <a:solidFill>
                <a:schemeClr val="bg1"/>
              </a:solidFill>
              <a:cs typeface="Arial" panose="020B0604020202020204" pitchFamily="34" charset="0"/>
            </a:endParaRPr>
          </a:p>
        </p:txBody>
      </p:sp>
      <p:sp>
        <p:nvSpPr>
          <p:cNvPr id="4" name="Rectangle 3">
            <a:extLst>
              <a:ext uri="{FF2B5EF4-FFF2-40B4-BE49-F238E27FC236}">
                <a16:creationId xmlns:a16="http://schemas.microsoft.com/office/drawing/2014/main" id="{C8E1C2EA-E97D-48E5-444B-38064540062F}"/>
              </a:ext>
            </a:extLst>
          </p:cNvPr>
          <p:cNvSpPr/>
          <p:nvPr/>
        </p:nvSpPr>
        <p:spPr>
          <a:xfrm>
            <a:off x="107951" y="1176508"/>
            <a:ext cx="8712522"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R="0" lvl="0">
              <a:lnSpc>
                <a:spcPct val="115000"/>
              </a:lnSpc>
              <a:spcBef>
                <a:spcPts val="0"/>
              </a:spcBef>
              <a:spcAft>
                <a:spcPts val="0"/>
              </a:spcAft>
            </a:pPr>
            <a:endParaRPr lang="en-US" sz="1600" dirty="0">
              <a:solidFill>
                <a:schemeClr val="tx1"/>
              </a:solidFill>
              <a:effectLst/>
              <a:ea typeface="Calibri" panose="020F0502020204030204" pitchFamily="34" charset="0"/>
              <a:cs typeface="Myanmar Text" panose="020B0502040204020203" pitchFamily="34" charset="0"/>
            </a:endParaRPr>
          </a:p>
        </p:txBody>
      </p:sp>
      <p:pic>
        <p:nvPicPr>
          <p:cNvPr id="6" name="Picture 5">
            <a:extLst>
              <a:ext uri="{FF2B5EF4-FFF2-40B4-BE49-F238E27FC236}">
                <a16:creationId xmlns:a16="http://schemas.microsoft.com/office/drawing/2014/main" id="{9B8C1757-E7DB-4E1F-BC92-8392FF7BE45F}"/>
              </a:ext>
            </a:extLst>
          </p:cNvPr>
          <p:cNvPicPr/>
          <p:nvPr/>
        </p:nvPicPr>
        <p:blipFill>
          <a:blip r:embed="rId2"/>
          <a:stretch>
            <a:fillRect/>
          </a:stretch>
        </p:blipFill>
        <p:spPr>
          <a:xfrm>
            <a:off x="1243675" y="1469479"/>
            <a:ext cx="6656650" cy="4720679"/>
          </a:xfrm>
          <a:prstGeom prst="rect">
            <a:avLst/>
          </a:prstGeom>
          <a:ln>
            <a:solidFill>
              <a:schemeClr val="tx1"/>
            </a:solidFill>
          </a:ln>
        </p:spPr>
      </p:pic>
    </p:spTree>
    <p:extLst>
      <p:ext uri="{BB962C8B-B14F-4D97-AF65-F5344CB8AC3E}">
        <p14:creationId xmlns:p14="http://schemas.microsoft.com/office/powerpoint/2010/main" val="2115310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B0BB46-03F3-F9F5-7082-E085B576607E}"/>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7. The Project Demo</a:t>
            </a:r>
            <a:endParaRPr lang="en-US" altLang="en-US" sz="2800" dirty="0">
              <a:solidFill>
                <a:schemeClr val="bg1"/>
              </a:solidFill>
              <a:cs typeface="Arial" panose="020B0604020202020204" pitchFamily="34" charset="0"/>
            </a:endParaRPr>
          </a:p>
        </p:txBody>
      </p:sp>
      <p:sp>
        <p:nvSpPr>
          <p:cNvPr id="4" name="Rectangle 3">
            <a:extLst>
              <a:ext uri="{FF2B5EF4-FFF2-40B4-BE49-F238E27FC236}">
                <a16:creationId xmlns:a16="http://schemas.microsoft.com/office/drawing/2014/main" id="{BF6B2007-8A46-D75A-C9BF-FC4413B918D6}"/>
              </a:ext>
            </a:extLst>
          </p:cNvPr>
          <p:cNvSpPr/>
          <p:nvPr/>
        </p:nvSpPr>
        <p:spPr>
          <a:xfrm>
            <a:off x="107951" y="1176508"/>
            <a:ext cx="8712522"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R="0" lvl="0">
              <a:lnSpc>
                <a:spcPct val="115000"/>
              </a:lnSpc>
              <a:spcBef>
                <a:spcPts val="0"/>
              </a:spcBef>
              <a:spcAft>
                <a:spcPts val="0"/>
              </a:spcAft>
            </a:pPr>
            <a:endParaRPr lang="en-US" sz="1600" dirty="0">
              <a:solidFill>
                <a:schemeClr val="tx1"/>
              </a:solidFill>
              <a:effectLst/>
              <a:ea typeface="Calibri" panose="020F0502020204030204" pitchFamily="34" charset="0"/>
              <a:cs typeface="Myanmar Text" panose="020B0502040204020203" pitchFamily="34" charset="0"/>
            </a:endParaRPr>
          </a:p>
        </p:txBody>
      </p:sp>
      <p:pic>
        <p:nvPicPr>
          <p:cNvPr id="6" name="Picture 5">
            <a:extLst>
              <a:ext uri="{FF2B5EF4-FFF2-40B4-BE49-F238E27FC236}">
                <a16:creationId xmlns:a16="http://schemas.microsoft.com/office/drawing/2014/main" id="{33B6C99A-276B-4E96-A264-C00403AE940A}"/>
              </a:ext>
            </a:extLst>
          </p:cNvPr>
          <p:cNvPicPr/>
          <p:nvPr/>
        </p:nvPicPr>
        <p:blipFill>
          <a:blip r:embed="rId2"/>
          <a:stretch>
            <a:fillRect/>
          </a:stretch>
        </p:blipFill>
        <p:spPr>
          <a:xfrm>
            <a:off x="1014572" y="1412776"/>
            <a:ext cx="7114856" cy="4890665"/>
          </a:xfrm>
          <a:prstGeom prst="rect">
            <a:avLst/>
          </a:prstGeom>
          <a:ln>
            <a:solidFill>
              <a:schemeClr val="tx1"/>
            </a:solidFill>
          </a:ln>
        </p:spPr>
      </p:pic>
    </p:spTree>
    <p:extLst>
      <p:ext uri="{BB962C8B-B14F-4D97-AF65-F5344CB8AC3E}">
        <p14:creationId xmlns:p14="http://schemas.microsoft.com/office/powerpoint/2010/main" val="2880127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58441"/>
            <a:ext cx="66897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8. The Strengths of Project API</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76508"/>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342900" lvl="0" indent="-342900">
              <a:lnSpc>
                <a:spcPct val="107000"/>
              </a:lnSpc>
              <a:buFont typeface="Symbol" panose="05050102010706020507" pitchFamily="18" charset="2"/>
              <a:buChar char=""/>
            </a:pPr>
            <a:r>
              <a:rPr lang="en-US" sz="2000" dirty="0">
                <a:solidFill>
                  <a:schemeClr val="tx1"/>
                </a:solidFill>
                <a:effectLst/>
                <a:latin typeface="Cambria" panose="02040503050406030204" pitchFamily="18" charset="0"/>
                <a:ea typeface="Calibri" panose="020F0502020204030204" pitchFamily="34" charset="0"/>
                <a:cs typeface="Myanmar Text" panose="020B0502040204020203" pitchFamily="34" charset="0"/>
              </a:rPr>
              <a:t>Strengths REST API</a:t>
            </a:r>
            <a:endParaRPr lang="id-ID" sz="2000" dirty="0">
              <a:solidFill>
                <a:schemeClr val="tx1"/>
              </a:solidFill>
              <a:effectLst/>
              <a:latin typeface="Cambria" panose="02040503050406030204" pitchFamily="18" charset="0"/>
              <a:ea typeface="Calibri" panose="020F0502020204030204" pitchFamily="34" charset="0"/>
              <a:cs typeface="Myanmar Text" panose="020B0502040204020203" pitchFamily="34" charset="0"/>
            </a:endParaRPr>
          </a:p>
          <a:p>
            <a:pPr marL="914400" lvl="1" indent="-457200">
              <a:lnSpc>
                <a:spcPct val="107000"/>
              </a:lnSpc>
              <a:buFont typeface="+mj-lt"/>
              <a:buAutoNum type="arabicPeriod"/>
            </a:pPr>
            <a:r>
              <a:rPr lang="en-US" sz="2000" dirty="0">
                <a:solidFill>
                  <a:schemeClr val="tx1"/>
                </a:solidFill>
                <a:effectLst/>
                <a:latin typeface="Cambria" panose="02040503050406030204" pitchFamily="18" charset="0"/>
                <a:ea typeface="Calibri" panose="020F0502020204030204" pitchFamily="34" charset="0"/>
                <a:cs typeface="Myanmar Text" panose="020B0502040204020203" pitchFamily="34" charset="0"/>
              </a:rPr>
              <a:t>It can be used by various programming languages, including the various platforms it uses.</a:t>
            </a:r>
            <a:endParaRPr lang="id-ID" sz="2000" dirty="0">
              <a:solidFill>
                <a:schemeClr val="tx1"/>
              </a:solidFill>
              <a:effectLst/>
              <a:latin typeface="Cambria" panose="02040503050406030204" pitchFamily="18" charset="0"/>
              <a:ea typeface="Calibri" panose="020F0502020204030204" pitchFamily="34" charset="0"/>
              <a:cs typeface="Myanmar Text" panose="020B0502040204020203" pitchFamily="34" charset="0"/>
            </a:endParaRPr>
          </a:p>
          <a:p>
            <a:pPr marL="914400" lvl="1" indent="-457200">
              <a:lnSpc>
                <a:spcPct val="107000"/>
              </a:lnSpc>
              <a:buFont typeface="+mj-lt"/>
              <a:buAutoNum type="arabicPeriod"/>
            </a:pPr>
            <a:r>
              <a:rPr lang="en-US" sz="2000" dirty="0">
                <a:solidFill>
                  <a:schemeClr val="tx1"/>
                </a:solidFill>
                <a:effectLst/>
                <a:latin typeface="Cambria" panose="02040503050406030204" pitchFamily="18" charset="0"/>
                <a:ea typeface="Calibri" panose="020F0502020204030204" pitchFamily="34" charset="0"/>
                <a:cs typeface="Myanmar Text" panose="020B0502040204020203" pitchFamily="34" charset="0"/>
              </a:rPr>
              <a:t>Simpler, especially when compared to using SOAP</a:t>
            </a:r>
            <a:endParaRPr lang="id-ID" sz="2000" dirty="0">
              <a:solidFill>
                <a:schemeClr val="tx1"/>
              </a:solidFill>
              <a:effectLst/>
              <a:latin typeface="Cambria" panose="02040503050406030204" pitchFamily="18" charset="0"/>
              <a:ea typeface="Calibri" panose="020F0502020204030204" pitchFamily="34" charset="0"/>
              <a:cs typeface="Myanmar Text" panose="020B0502040204020203" pitchFamily="34" charset="0"/>
            </a:endParaRPr>
          </a:p>
          <a:p>
            <a:pPr marL="914400" lvl="1" indent="-457200">
              <a:lnSpc>
                <a:spcPct val="107000"/>
              </a:lnSpc>
              <a:buFont typeface="+mj-lt"/>
              <a:buAutoNum type="arabicPeriod"/>
            </a:pPr>
            <a:r>
              <a:rPr lang="en-US" sz="2000" dirty="0">
                <a:solidFill>
                  <a:schemeClr val="tx1"/>
                </a:solidFill>
                <a:effectLst/>
                <a:latin typeface="Cambria" panose="02040503050406030204" pitchFamily="18" charset="0"/>
                <a:ea typeface="Calibri" panose="020F0502020204030204" pitchFamily="34" charset="0"/>
                <a:cs typeface="Myanmar Text" panose="020B0502040204020203" pitchFamily="34" charset="0"/>
              </a:rPr>
              <a:t>Easier to learn</a:t>
            </a:r>
            <a:endParaRPr lang="id-ID" sz="2000" dirty="0">
              <a:solidFill>
                <a:schemeClr val="tx1"/>
              </a:solidFill>
              <a:effectLst/>
              <a:latin typeface="Cambria" panose="02040503050406030204" pitchFamily="18" charset="0"/>
              <a:ea typeface="Calibri" panose="020F0502020204030204" pitchFamily="34" charset="0"/>
              <a:cs typeface="Myanmar Text" panose="020B0502040204020203" pitchFamily="34" charset="0"/>
            </a:endParaRPr>
          </a:p>
          <a:p>
            <a:pPr marL="914400" lvl="1" indent="-457200">
              <a:lnSpc>
                <a:spcPct val="107000"/>
              </a:lnSpc>
              <a:buFont typeface="+mj-lt"/>
              <a:buAutoNum type="arabicPeriod"/>
            </a:pPr>
            <a:r>
              <a:rPr lang="en-US" sz="2000" dirty="0">
                <a:solidFill>
                  <a:schemeClr val="tx1"/>
                </a:solidFill>
                <a:effectLst/>
                <a:latin typeface="Cambria" panose="02040503050406030204" pitchFamily="18" charset="0"/>
                <a:ea typeface="Calibri" panose="020F0502020204030204" pitchFamily="34" charset="0"/>
                <a:cs typeface="Myanmar Text" panose="020B0502040204020203" pitchFamily="34" charset="0"/>
              </a:rPr>
              <a:t>Like the web, which always uses HTTP in every part of it.</a:t>
            </a:r>
            <a:endParaRPr lang="id-ID" sz="2000" dirty="0">
              <a:solidFill>
                <a:schemeClr val="tx1"/>
              </a:solidFill>
              <a:effectLst/>
              <a:latin typeface="Cambria" panose="02040503050406030204" pitchFamily="18" charset="0"/>
              <a:ea typeface="Calibri" panose="020F0502020204030204" pitchFamily="34" charset="0"/>
              <a:cs typeface="Myanmar Text" panose="020B0502040204020203" pitchFamily="34" charset="0"/>
            </a:endParaRPr>
          </a:p>
          <a:p>
            <a:pPr marL="914400" lvl="1" indent="-457200">
              <a:lnSpc>
                <a:spcPct val="107000"/>
              </a:lnSpc>
              <a:spcAft>
                <a:spcPts val="800"/>
              </a:spcAft>
              <a:buFont typeface="+mj-lt"/>
              <a:buAutoNum type="arabicPeriod"/>
            </a:pPr>
            <a:r>
              <a:rPr lang="en-US" sz="2000" dirty="0">
                <a:solidFill>
                  <a:schemeClr val="tx1"/>
                </a:solidFill>
                <a:effectLst/>
                <a:latin typeface="Cambria" panose="02040503050406030204" pitchFamily="18" charset="0"/>
                <a:ea typeface="Calibri" panose="020F0502020204030204" pitchFamily="34" charset="0"/>
                <a:cs typeface="Myanmar Text" panose="020B0502040204020203" pitchFamily="34" charset="0"/>
              </a:rPr>
              <a:t>Android applications that use the Rest API are much faster than web view-based Android applications.</a:t>
            </a:r>
            <a:endParaRPr lang="id-ID" sz="2000" dirty="0">
              <a:solidFill>
                <a:schemeClr val="tx1"/>
              </a:solidFill>
              <a:effectLst/>
              <a:latin typeface="Cambria" panose="02040503050406030204" pitchFamily="18" charset="0"/>
              <a:ea typeface="Calibri" panose="020F0502020204030204" pitchFamily="34" charset="0"/>
              <a:cs typeface="Myanmar Text" panose="020B0502040204020203" pitchFamily="34" charset="0"/>
            </a:endParaRPr>
          </a:p>
        </p:txBody>
      </p:sp>
      <p:sp>
        <p:nvSpPr>
          <p:cNvPr id="2" name="Rectangle 1">
            <a:extLst>
              <a:ext uri="{FF2B5EF4-FFF2-40B4-BE49-F238E27FC236}">
                <a16:creationId xmlns:a16="http://schemas.microsoft.com/office/drawing/2014/main" id="{E66702D8-0D0A-453B-A846-42115F811413}"/>
              </a:ext>
            </a:extLst>
          </p:cNvPr>
          <p:cNvSpPr/>
          <p:nvPr/>
        </p:nvSpPr>
        <p:spPr>
          <a:xfrm>
            <a:off x="179387" y="1556792"/>
            <a:ext cx="4104581" cy="3744416"/>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marL="0" marR="0" indent="457200">
              <a:spcBef>
                <a:spcPts val="0"/>
              </a:spcBef>
              <a:spcAft>
                <a:spcPts val="1000"/>
              </a:spcAft>
            </a:pPr>
            <a:endParaRPr lang="en-GB" sz="1600" dirty="0">
              <a:solidFill>
                <a:srgbClr val="000000"/>
              </a:solidFill>
              <a:effectLst/>
              <a:ea typeface="Calibri" panose="020F0502020204030204" pitchFamily="34" charset="0"/>
              <a:cs typeface="Myanmar Text" panose="020B0502040204020203" pitchFamily="34" charset="0"/>
            </a:endParaRPr>
          </a:p>
        </p:txBody>
      </p:sp>
      <p:pic>
        <p:nvPicPr>
          <p:cNvPr id="5122" name="Picture 2" descr="REST API vs GraphQL - DEV Community">
            <a:extLst>
              <a:ext uri="{FF2B5EF4-FFF2-40B4-BE49-F238E27FC236}">
                <a16:creationId xmlns:a16="http://schemas.microsoft.com/office/drawing/2014/main" id="{0910E903-3530-4544-ACCA-B9C51A6DEB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7536" y="3965333"/>
            <a:ext cx="6096000" cy="2219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4405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58441"/>
            <a:ext cx="66897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9. The Weaknesses of Project API</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0" y="1063169"/>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342900" lvl="0" indent="-342900">
              <a:lnSpc>
                <a:spcPct val="107000"/>
              </a:lnSpc>
              <a:buFont typeface="Symbol" panose="05050102010706020507" pitchFamily="18" charset="2"/>
              <a:buChar char=""/>
            </a:pPr>
            <a:r>
              <a:rPr lang="en-US" sz="2400" dirty="0">
                <a:solidFill>
                  <a:schemeClr val="tx1"/>
                </a:solidFill>
                <a:effectLst/>
                <a:latin typeface="Cambria" panose="02040503050406030204" pitchFamily="18" charset="0"/>
                <a:ea typeface="Calibri" panose="020F0502020204030204" pitchFamily="34" charset="0"/>
                <a:cs typeface="Myanmar Text" panose="020B0502040204020203" pitchFamily="34" charset="0"/>
              </a:rPr>
              <a:t>Weakness REST API</a:t>
            </a:r>
            <a:endParaRPr lang="id-ID" sz="2400" dirty="0">
              <a:solidFill>
                <a:schemeClr val="tx1"/>
              </a:solidFill>
              <a:effectLst/>
              <a:latin typeface="Cambria" panose="02040503050406030204" pitchFamily="18" charset="0"/>
              <a:ea typeface="Calibri" panose="020F0502020204030204" pitchFamily="34" charset="0"/>
              <a:cs typeface="Myanmar Text" panose="020B0502040204020203" pitchFamily="34" charset="0"/>
            </a:endParaRPr>
          </a:p>
          <a:p>
            <a:pPr marL="914400" lvl="1" indent="-457200">
              <a:lnSpc>
                <a:spcPct val="107000"/>
              </a:lnSpc>
              <a:buFont typeface="+mj-lt"/>
              <a:buAutoNum type="arabicPeriod"/>
            </a:pPr>
            <a:r>
              <a:rPr lang="en-US" sz="2000" dirty="0">
                <a:solidFill>
                  <a:schemeClr val="tx1"/>
                </a:solidFill>
                <a:effectLst/>
                <a:latin typeface="Cambria" panose="02040503050406030204" pitchFamily="18" charset="0"/>
                <a:ea typeface="Calibri" panose="020F0502020204030204" pitchFamily="34" charset="0"/>
                <a:cs typeface="Myanmar Text" panose="020B0502040204020203" pitchFamily="34" charset="0"/>
              </a:rPr>
              <a:t>Usually longer access times compared to native libraries</a:t>
            </a:r>
            <a:endParaRPr lang="id-ID" sz="2000" dirty="0">
              <a:solidFill>
                <a:schemeClr val="tx1"/>
              </a:solidFill>
              <a:effectLst/>
              <a:latin typeface="Cambria" panose="02040503050406030204" pitchFamily="18" charset="0"/>
              <a:ea typeface="Calibri" panose="020F0502020204030204" pitchFamily="34" charset="0"/>
              <a:cs typeface="Myanmar Text" panose="020B0502040204020203" pitchFamily="34" charset="0"/>
            </a:endParaRPr>
          </a:p>
          <a:p>
            <a:pPr marL="914400" lvl="1" indent="-457200">
              <a:lnSpc>
                <a:spcPct val="107000"/>
              </a:lnSpc>
              <a:spcAft>
                <a:spcPts val="800"/>
              </a:spcAft>
              <a:buFont typeface="+mj-lt"/>
              <a:buAutoNum type="arabicPeriod"/>
            </a:pPr>
            <a:r>
              <a:rPr lang="en-US" sz="2000" dirty="0">
                <a:solidFill>
                  <a:schemeClr val="tx1"/>
                </a:solidFill>
                <a:effectLst/>
                <a:latin typeface="Cambria" panose="02040503050406030204" pitchFamily="18" charset="0"/>
                <a:ea typeface="Calibri" panose="020F0502020204030204" pitchFamily="34" charset="0"/>
                <a:cs typeface="Myanmar Text" panose="020B0502040204020203" pitchFamily="34" charset="0"/>
              </a:rPr>
              <a:t>More vulnerable to security attacks because they have to pass the HTTP protocol</a:t>
            </a:r>
            <a:endParaRPr lang="id-ID" sz="2000" dirty="0">
              <a:solidFill>
                <a:schemeClr val="tx1"/>
              </a:solidFill>
              <a:effectLst/>
              <a:latin typeface="Cambria" panose="02040503050406030204" pitchFamily="18" charset="0"/>
              <a:ea typeface="Calibri" panose="020F0502020204030204" pitchFamily="34" charset="0"/>
              <a:cs typeface="Myanmar Text" panose="020B0502040204020203" pitchFamily="34" charset="0"/>
            </a:endParaRPr>
          </a:p>
        </p:txBody>
      </p:sp>
      <p:sp>
        <p:nvSpPr>
          <p:cNvPr id="2" name="Rectangle 1">
            <a:extLst>
              <a:ext uri="{FF2B5EF4-FFF2-40B4-BE49-F238E27FC236}">
                <a16:creationId xmlns:a16="http://schemas.microsoft.com/office/drawing/2014/main" id="{E66702D8-0D0A-453B-A846-42115F811413}"/>
              </a:ext>
            </a:extLst>
          </p:cNvPr>
          <p:cNvSpPr/>
          <p:nvPr/>
        </p:nvSpPr>
        <p:spPr>
          <a:xfrm>
            <a:off x="179387" y="1556792"/>
            <a:ext cx="4104581" cy="3744416"/>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marL="0" marR="0" indent="457200">
              <a:spcBef>
                <a:spcPts val="0"/>
              </a:spcBef>
              <a:spcAft>
                <a:spcPts val="1000"/>
              </a:spcAft>
            </a:pPr>
            <a:endParaRPr lang="en-GB" sz="1600" dirty="0">
              <a:solidFill>
                <a:srgbClr val="000000"/>
              </a:solidFill>
              <a:effectLst/>
              <a:ea typeface="Calibri" panose="020F0502020204030204" pitchFamily="34" charset="0"/>
              <a:cs typeface="Myanmar Text" panose="020B0502040204020203" pitchFamily="34" charset="0"/>
            </a:endParaRPr>
          </a:p>
        </p:txBody>
      </p:sp>
      <p:pic>
        <p:nvPicPr>
          <p:cNvPr id="6146" name="Picture 2" descr="RESTful API란 무엇인가?">
            <a:extLst>
              <a:ext uri="{FF2B5EF4-FFF2-40B4-BE49-F238E27FC236}">
                <a16:creationId xmlns:a16="http://schemas.microsoft.com/office/drawing/2014/main" id="{A6622A48-C633-450B-AF76-89BEE74779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3062" y="3274551"/>
            <a:ext cx="5701812" cy="25202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624089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10. Security Report</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79833" y="1176508"/>
            <a:ext cx="8640639"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463550" marR="0" algn="just">
              <a:lnSpc>
                <a:spcPct val="107000"/>
              </a:lnSpc>
              <a:spcBef>
                <a:spcPts val="0"/>
              </a:spcBef>
              <a:spcAft>
                <a:spcPts val="0"/>
              </a:spcAft>
            </a:pPr>
            <a:r>
              <a:rPr lang="en-US" dirty="0" err="1">
                <a:solidFill>
                  <a:schemeClr val="tx1"/>
                </a:solidFill>
                <a:latin typeface="Cambria" panose="02040503050406030204" pitchFamily="18" charset="0"/>
                <a:ea typeface="Cambria" panose="02040503050406030204" pitchFamily="18" charset="0"/>
                <a:cs typeface="Myanmar Text" panose="020B0502040204020203" pitchFamily="34" charset="0"/>
              </a:rPr>
              <a:t>Dalam</a:t>
            </a:r>
            <a:r>
              <a:rPr lang="en-US" dirty="0">
                <a:solidFill>
                  <a:schemeClr val="tx1"/>
                </a:solidFill>
                <a:latin typeface="Cambria" panose="02040503050406030204" pitchFamily="18" charset="0"/>
                <a:ea typeface="Cambria" panose="02040503050406030204" pitchFamily="18" charset="0"/>
                <a:cs typeface="Myanmar Text" panose="020B0502040204020203" pitchFamily="34" charset="0"/>
              </a:rPr>
              <a:t> </a:t>
            </a:r>
            <a:r>
              <a:rPr lang="en-US" dirty="0" err="1">
                <a:solidFill>
                  <a:schemeClr val="tx1"/>
                </a:solidFill>
                <a:latin typeface="Cambria" panose="02040503050406030204" pitchFamily="18" charset="0"/>
                <a:ea typeface="Cambria" panose="02040503050406030204" pitchFamily="18" charset="0"/>
                <a:cs typeface="Myanmar Text" panose="020B0502040204020203" pitchFamily="34" charset="0"/>
              </a:rPr>
              <a:t>aplikasi</a:t>
            </a:r>
            <a:r>
              <a:rPr lang="en-US" dirty="0">
                <a:solidFill>
                  <a:schemeClr val="tx1"/>
                </a:solidFill>
                <a:latin typeface="Cambria" panose="02040503050406030204" pitchFamily="18" charset="0"/>
                <a:ea typeface="Cambria" panose="02040503050406030204" pitchFamily="18" charset="0"/>
                <a:cs typeface="Myanmar Text" panose="020B0502040204020203" pitchFamily="34" charset="0"/>
              </a:rPr>
              <a:t> KYN, kami </a:t>
            </a:r>
            <a:r>
              <a:rPr lang="en-US" dirty="0" err="1">
                <a:solidFill>
                  <a:schemeClr val="tx1"/>
                </a:solidFill>
                <a:latin typeface="Cambria" panose="02040503050406030204" pitchFamily="18" charset="0"/>
                <a:ea typeface="Cambria" panose="02040503050406030204" pitchFamily="18" charset="0"/>
                <a:cs typeface="Myanmar Text" panose="020B0502040204020203" pitchFamily="34" charset="0"/>
              </a:rPr>
              <a:t>menggunakan</a:t>
            </a:r>
            <a:r>
              <a:rPr lang="en-US" dirty="0">
                <a:solidFill>
                  <a:schemeClr val="tx1"/>
                </a:solidFill>
                <a:latin typeface="Cambria" panose="02040503050406030204" pitchFamily="18" charset="0"/>
                <a:ea typeface="Cambria" panose="02040503050406030204" pitchFamily="18" charset="0"/>
                <a:cs typeface="Myanmar Text" panose="020B0502040204020203" pitchFamily="34" charset="0"/>
              </a:rPr>
              <a:t> Spring Security di backend </a:t>
            </a:r>
            <a:r>
              <a:rPr lang="en-US" dirty="0" err="1">
                <a:solidFill>
                  <a:schemeClr val="tx1"/>
                </a:solidFill>
                <a:latin typeface="Cambria" panose="02040503050406030204" pitchFamily="18" charset="0"/>
                <a:ea typeface="Cambria" panose="02040503050406030204" pitchFamily="18" charset="0"/>
                <a:cs typeface="Myanmar Text" panose="020B0502040204020203" pitchFamily="34" charset="0"/>
              </a:rPr>
              <a:t>untuk</a:t>
            </a:r>
            <a:r>
              <a:rPr lang="en-US" dirty="0">
                <a:solidFill>
                  <a:schemeClr val="tx1"/>
                </a:solidFill>
                <a:latin typeface="Cambria" panose="02040503050406030204" pitchFamily="18" charset="0"/>
                <a:ea typeface="Cambria" panose="02040503050406030204" pitchFamily="18" charset="0"/>
                <a:cs typeface="Myanmar Text" panose="020B0502040204020203" pitchFamily="34" charset="0"/>
              </a:rPr>
              <a:t> </a:t>
            </a:r>
            <a:r>
              <a:rPr lang="en-US" dirty="0" err="1">
                <a:solidFill>
                  <a:schemeClr val="tx1"/>
                </a:solidFill>
                <a:latin typeface="Cambria" panose="02040503050406030204" pitchFamily="18" charset="0"/>
                <a:ea typeface="Cambria" panose="02040503050406030204" pitchFamily="18" charset="0"/>
                <a:cs typeface="Myanmar Text" panose="020B0502040204020203" pitchFamily="34" charset="0"/>
              </a:rPr>
              <a:t>mengamankan</a:t>
            </a:r>
            <a:r>
              <a:rPr lang="en-US" dirty="0">
                <a:solidFill>
                  <a:schemeClr val="tx1"/>
                </a:solidFill>
                <a:latin typeface="Cambria" panose="02040503050406030204" pitchFamily="18" charset="0"/>
                <a:ea typeface="Cambria" panose="02040503050406030204" pitchFamily="18" charset="0"/>
                <a:cs typeface="Myanmar Text" panose="020B0502040204020203" pitchFamily="34" charset="0"/>
              </a:rPr>
              <a:t> data </a:t>
            </a:r>
            <a:r>
              <a:rPr lang="en-US" dirty="0" err="1">
                <a:solidFill>
                  <a:schemeClr val="tx1"/>
                </a:solidFill>
                <a:latin typeface="Cambria" panose="02040503050406030204" pitchFamily="18" charset="0"/>
                <a:ea typeface="Cambria" panose="02040503050406030204" pitchFamily="18" charset="0"/>
                <a:cs typeface="Myanmar Text" panose="020B0502040204020203" pitchFamily="34" charset="0"/>
              </a:rPr>
              <a:t>pengguna</a:t>
            </a:r>
            <a:r>
              <a:rPr lang="en-US" dirty="0">
                <a:solidFill>
                  <a:schemeClr val="tx1"/>
                </a:solidFill>
                <a:latin typeface="Cambria" panose="02040503050406030204" pitchFamily="18" charset="0"/>
                <a:ea typeface="Cambria" panose="02040503050406030204" pitchFamily="18" charset="0"/>
                <a:cs typeface="Myanmar Text" panose="020B0502040204020203" pitchFamily="34" charset="0"/>
              </a:rPr>
              <a:t>. </a:t>
            </a:r>
            <a:r>
              <a:rPr lang="en-US" dirty="0" err="1">
                <a:solidFill>
                  <a:schemeClr val="tx1"/>
                </a:solidFill>
                <a:latin typeface="Cambria" panose="02040503050406030204" pitchFamily="18" charset="0"/>
                <a:ea typeface="Cambria" panose="02040503050406030204" pitchFamily="18" charset="0"/>
                <a:cs typeface="Myanmar Text" panose="020B0502040204020203" pitchFamily="34" charset="0"/>
              </a:rPr>
              <a:t>Langkah-langkah</a:t>
            </a:r>
            <a:r>
              <a:rPr lang="en-US" dirty="0">
                <a:solidFill>
                  <a:schemeClr val="tx1"/>
                </a:solidFill>
                <a:latin typeface="Cambria" panose="02040503050406030204" pitchFamily="18" charset="0"/>
                <a:ea typeface="Cambria" panose="02040503050406030204" pitchFamily="18" charset="0"/>
                <a:cs typeface="Myanmar Text" panose="020B0502040204020203" pitchFamily="34" charset="0"/>
              </a:rPr>
              <a:t> </a:t>
            </a:r>
            <a:r>
              <a:rPr lang="en-US" dirty="0" err="1">
                <a:solidFill>
                  <a:schemeClr val="tx1"/>
                </a:solidFill>
                <a:latin typeface="Cambria" panose="02040503050406030204" pitchFamily="18" charset="0"/>
                <a:ea typeface="Cambria" panose="02040503050406030204" pitchFamily="18" charset="0"/>
                <a:cs typeface="Myanmar Text" panose="020B0502040204020203" pitchFamily="34" charset="0"/>
              </a:rPr>
              <a:t>keamanan</a:t>
            </a:r>
            <a:r>
              <a:rPr lang="en-US" dirty="0">
                <a:solidFill>
                  <a:schemeClr val="tx1"/>
                </a:solidFill>
                <a:latin typeface="Cambria" panose="02040503050406030204" pitchFamily="18" charset="0"/>
                <a:ea typeface="Cambria" panose="02040503050406030204" pitchFamily="18" charset="0"/>
                <a:cs typeface="Myanmar Text" panose="020B0502040204020203" pitchFamily="34" charset="0"/>
              </a:rPr>
              <a:t> yang kami </a:t>
            </a:r>
            <a:r>
              <a:rPr lang="en-US" dirty="0" err="1">
                <a:solidFill>
                  <a:schemeClr val="tx1"/>
                </a:solidFill>
                <a:latin typeface="Cambria" panose="02040503050406030204" pitchFamily="18" charset="0"/>
                <a:ea typeface="Cambria" panose="02040503050406030204" pitchFamily="18" charset="0"/>
                <a:cs typeface="Myanmar Text" panose="020B0502040204020203" pitchFamily="34" charset="0"/>
              </a:rPr>
              <a:t>terapkan</a:t>
            </a:r>
            <a:r>
              <a:rPr lang="en-US" dirty="0">
                <a:solidFill>
                  <a:schemeClr val="tx1"/>
                </a:solidFill>
                <a:latin typeface="Cambria" panose="02040503050406030204" pitchFamily="18" charset="0"/>
                <a:ea typeface="Cambria" panose="02040503050406030204" pitchFamily="18" charset="0"/>
                <a:cs typeface="Myanmar Text" panose="020B0502040204020203" pitchFamily="34" charset="0"/>
              </a:rPr>
              <a:t> </a:t>
            </a:r>
            <a:r>
              <a:rPr lang="en-US" dirty="0" err="1">
                <a:solidFill>
                  <a:schemeClr val="tx1"/>
                </a:solidFill>
                <a:latin typeface="Cambria" panose="02040503050406030204" pitchFamily="18" charset="0"/>
                <a:ea typeface="Cambria" panose="02040503050406030204" pitchFamily="18" charset="0"/>
                <a:cs typeface="Myanmar Text" panose="020B0502040204020203" pitchFamily="34" charset="0"/>
              </a:rPr>
              <a:t>termasuk</a:t>
            </a:r>
            <a:r>
              <a:rPr lang="en-US" dirty="0">
                <a:solidFill>
                  <a:schemeClr val="tx1"/>
                </a:solidFill>
                <a:latin typeface="Cambria" panose="02040503050406030204" pitchFamily="18" charset="0"/>
                <a:ea typeface="Cambria" panose="02040503050406030204" pitchFamily="18" charset="0"/>
                <a:cs typeface="Myanmar Text" panose="020B0502040204020203" pitchFamily="34" charset="0"/>
              </a:rPr>
              <a:t> </a:t>
            </a:r>
            <a:r>
              <a:rPr lang="en-US" dirty="0" err="1">
                <a:solidFill>
                  <a:schemeClr val="tx1"/>
                </a:solidFill>
                <a:latin typeface="Cambria" panose="02040503050406030204" pitchFamily="18" charset="0"/>
                <a:ea typeface="Cambria" panose="02040503050406030204" pitchFamily="18" charset="0"/>
                <a:cs typeface="Myanmar Text" panose="020B0502040204020203" pitchFamily="34" charset="0"/>
              </a:rPr>
              <a:t>enkripsi</a:t>
            </a:r>
            <a:r>
              <a:rPr lang="en-US" dirty="0">
                <a:solidFill>
                  <a:schemeClr val="tx1"/>
                </a:solidFill>
                <a:latin typeface="Cambria" panose="02040503050406030204" pitchFamily="18" charset="0"/>
                <a:ea typeface="Cambria" panose="02040503050406030204" pitchFamily="18" charset="0"/>
                <a:cs typeface="Myanmar Text" panose="020B0502040204020203" pitchFamily="34" charset="0"/>
              </a:rPr>
              <a:t> kata </a:t>
            </a:r>
            <a:r>
              <a:rPr lang="en-US" dirty="0" err="1">
                <a:solidFill>
                  <a:schemeClr val="tx1"/>
                </a:solidFill>
                <a:latin typeface="Cambria" panose="02040503050406030204" pitchFamily="18" charset="0"/>
                <a:ea typeface="Cambria" panose="02040503050406030204" pitchFamily="18" charset="0"/>
                <a:cs typeface="Myanmar Text" panose="020B0502040204020203" pitchFamily="34" charset="0"/>
              </a:rPr>
              <a:t>sandi</a:t>
            </a:r>
            <a:r>
              <a:rPr lang="en-US" dirty="0">
                <a:solidFill>
                  <a:schemeClr val="tx1"/>
                </a:solidFill>
                <a:latin typeface="Cambria" panose="02040503050406030204" pitchFamily="18" charset="0"/>
                <a:ea typeface="Cambria" panose="02040503050406030204" pitchFamily="18" charset="0"/>
                <a:cs typeface="Myanmar Text" panose="020B0502040204020203" pitchFamily="34" charset="0"/>
              </a:rPr>
              <a:t> </a:t>
            </a:r>
            <a:r>
              <a:rPr lang="en-US" dirty="0" err="1">
                <a:solidFill>
                  <a:schemeClr val="tx1"/>
                </a:solidFill>
                <a:latin typeface="Cambria" panose="02040503050406030204" pitchFamily="18" charset="0"/>
                <a:ea typeface="Cambria" panose="02040503050406030204" pitchFamily="18" charset="0"/>
                <a:cs typeface="Myanmar Text" panose="020B0502040204020203" pitchFamily="34" charset="0"/>
              </a:rPr>
              <a:t>pengguna</a:t>
            </a:r>
            <a:r>
              <a:rPr lang="en-US" dirty="0">
                <a:solidFill>
                  <a:schemeClr val="tx1"/>
                </a:solidFill>
                <a:latin typeface="Cambria" panose="02040503050406030204" pitchFamily="18" charset="0"/>
                <a:ea typeface="Cambria" panose="02040503050406030204" pitchFamily="18" charset="0"/>
                <a:cs typeface="Myanmar Text" panose="020B0502040204020203" pitchFamily="34" charset="0"/>
              </a:rPr>
              <a:t>, </a:t>
            </a:r>
            <a:r>
              <a:rPr lang="en-US" dirty="0" err="1">
                <a:solidFill>
                  <a:schemeClr val="tx1"/>
                </a:solidFill>
                <a:latin typeface="Cambria" panose="02040503050406030204" pitchFamily="18" charset="0"/>
                <a:ea typeface="Cambria" panose="02040503050406030204" pitchFamily="18" charset="0"/>
                <a:cs typeface="Myanmar Text" panose="020B0502040204020203" pitchFamily="34" charset="0"/>
              </a:rPr>
              <a:t>autentikasi</a:t>
            </a:r>
            <a:r>
              <a:rPr lang="en-US" dirty="0">
                <a:solidFill>
                  <a:schemeClr val="tx1"/>
                </a:solidFill>
                <a:latin typeface="Cambria" panose="02040503050406030204" pitchFamily="18" charset="0"/>
                <a:ea typeface="Cambria" panose="02040503050406030204" pitchFamily="18" charset="0"/>
                <a:cs typeface="Myanmar Text" panose="020B0502040204020203" pitchFamily="34" charset="0"/>
              </a:rPr>
              <a:t> </a:t>
            </a:r>
            <a:r>
              <a:rPr lang="en-US" dirty="0" err="1">
                <a:solidFill>
                  <a:schemeClr val="tx1"/>
                </a:solidFill>
                <a:latin typeface="Cambria" panose="02040503050406030204" pitchFamily="18" charset="0"/>
                <a:ea typeface="Cambria" panose="02040503050406030204" pitchFamily="18" charset="0"/>
                <a:cs typeface="Myanmar Text" panose="020B0502040204020203" pitchFamily="34" charset="0"/>
              </a:rPr>
              <a:t>untuk</a:t>
            </a:r>
            <a:r>
              <a:rPr lang="en-US" dirty="0">
                <a:solidFill>
                  <a:schemeClr val="tx1"/>
                </a:solidFill>
                <a:latin typeface="Cambria" panose="02040503050406030204" pitchFamily="18" charset="0"/>
                <a:ea typeface="Cambria" panose="02040503050406030204" pitchFamily="18" charset="0"/>
                <a:cs typeface="Myanmar Text" panose="020B0502040204020203" pitchFamily="34" charset="0"/>
              </a:rPr>
              <a:t> </a:t>
            </a:r>
            <a:r>
              <a:rPr lang="en-US" dirty="0" err="1">
                <a:solidFill>
                  <a:schemeClr val="tx1"/>
                </a:solidFill>
                <a:latin typeface="Cambria" panose="02040503050406030204" pitchFamily="18" charset="0"/>
                <a:ea typeface="Cambria" panose="02040503050406030204" pitchFamily="18" charset="0"/>
                <a:cs typeface="Myanmar Text" panose="020B0502040204020203" pitchFamily="34" charset="0"/>
              </a:rPr>
              <a:t>akses</a:t>
            </a:r>
            <a:r>
              <a:rPr lang="en-US" dirty="0">
                <a:solidFill>
                  <a:schemeClr val="tx1"/>
                </a:solidFill>
                <a:latin typeface="Cambria" panose="02040503050406030204" pitchFamily="18" charset="0"/>
                <a:ea typeface="Cambria" panose="02040503050406030204" pitchFamily="18" charset="0"/>
                <a:cs typeface="Myanmar Text" panose="020B0502040204020203" pitchFamily="34" charset="0"/>
              </a:rPr>
              <a:t> </a:t>
            </a:r>
            <a:r>
              <a:rPr lang="en-US" dirty="0" err="1">
                <a:solidFill>
                  <a:schemeClr val="tx1"/>
                </a:solidFill>
                <a:latin typeface="Cambria" panose="02040503050406030204" pitchFamily="18" charset="0"/>
                <a:ea typeface="Cambria" panose="02040503050406030204" pitchFamily="18" charset="0"/>
                <a:cs typeface="Myanmar Text" panose="020B0502040204020203" pitchFamily="34" charset="0"/>
              </a:rPr>
              <a:t>tertentu</a:t>
            </a:r>
            <a:r>
              <a:rPr lang="en-US" dirty="0">
                <a:solidFill>
                  <a:schemeClr val="tx1"/>
                </a:solidFill>
                <a:latin typeface="Cambria" panose="02040503050406030204" pitchFamily="18" charset="0"/>
                <a:ea typeface="Cambria" panose="02040503050406030204" pitchFamily="18" charset="0"/>
                <a:cs typeface="Myanmar Text" panose="020B0502040204020203" pitchFamily="34" charset="0"/>
              </a:rPr>
              <a:t>, dan </a:t>
            </a:r>
            <a:r>
              <a:rPr lang="en-US" dirty="0" err="1">
                <a:solidFill>
                  <a:schemeClr val="tx1"/>
                </a:solidFill>
                <a:latin typeface="Cambria" panose="02040503050406030204" pitchFamily="18" charset="0"/>
                <a:ea typeface="Cambria" panose="02040503050406030204" pitchFamily="18" charset="0"/>
                <a:cs typeface="Myanmar Text" panose="020B0502040204020203" pitchFamily="34" charset="0"/>
              </a:rPr>
              <a:t>pengaturan</a:t>
            </a:r>
            <a:r>
              <a:rPr lang="en-US" dirty="0">
                <a:solidFill>
                  <a:schemeClr val="tx1"/>
                </a:solidFill>
                <a:latin typeface="Cambria" panose="02040503050406030204" pitchFamily="18" charset="0"/>
                <a:ea typeface="Cambria" panose="02040503050406030204" pitchFamily="18" charset="0"/>
                <a:cs typeface="Myanmar Text" panose="020B0502040204020203" pitchFamily="34" charset="0"/>
              </a:rPr>
              <a:t> CORS </a:t>
            </a:r>
            <a:r>
              <a:rPr lang="en-US" dirty="0" err="1">
                <a:solidFill>
                  <a:schemeClr val="tx1"/>
                </a:solidFill>
                <a:latin typeface="Cambria" panose="02040503050406030204" pitchFamily="18" charset="0"/>
                <a:ea typeface="Cambria" panose="02040503050406030204" pitchFamily="18" charset="0"/>
                <a:cs typeface="Myanmar Text" panose="020B0502040204020203" pitchFamily="34" charset="0"/>
              </a:rPr>
              <a:t>untuk</a:t>
            </a:r>
            <a:r>
              <a:rPr lang="en-US" dirty="0">
                <a:solidFill>
                  <a:schemeClr val="tx1"/>
                </a:solidFill>
                <a:latin typeface="Cambria" panose="02040503050406030204" pitchFamily="18" charset="0"/>
                <a:ea typeface="Cambria" panose="02040503050406030204" pitchFamily="18" charset="0"/>
                <a:cs typeface="Myanmar Text" panose="020B0502040204020203" pitchFamily="34" charset="0"/>
              </a:rPr>
              <a:t> </a:t>
            </a:r>
            <a:r>
              <a:rPr lang="en-US" dirty="0" err="1">
                <a:solidFill>
                  <a:schemeClr val="tx1"/>
                </a:solidFill>
                <a:latin typeface="Cambria" panose="02040503050406030204" pitchFamily="18" charset="0"/>
                <a:ea typeface="Cambria" panose="02040503050406030204" pitchFamily="18" charset="0"/>
                <a:cs typeface="Myanmar Text" panose="020B0502040204020203" pitchFamily="34" charset="0"/>
              </a:rPr>
              <a:t>mengontrol</a:t>
            </a:r>
            <a:r>
              <a:rPr lang="en-US" dirty="0">
                <a:solidFill>
                  <a:schemeClr val="tx1"/>
                </a:solidFill>
                <a:latin typeface="Cambria" panose="02040503050406030204" pitchFamily="18" charset="0"/>
                <a:ea typeface="Cambria" panose="02040503050406030204" pitchFamily="18" charset="0"/>
                <a:cs typeface="Myanmar Text" panose="020B0502040204020203" pitchFamily="34" charset="0"/>
              </a:rPr>
              <a:t> </a:t>
            </a:r>
            <a:r>
              <a:rPr lang="en-US" dirty="0" err="1">
                <a:solidFill>
                  <a:schemeClr val="tx1"/>
                </a:solidFill>
                <a:latin typeface="Cambria" panose="02040503050406030204" pitchFamily="18" charset="0"/>
                <a:ea typeface="Cambria" panose="02040503050406030204" pitchFamily="18" charset="0"/>
                <a:cs typeface="Myanmar Text" panose="020B0502040204020203" pitchFamily="34" charset="0"/>
              </a:rPr>
              <a:t>akses</a:t>
            </a:r>
            <a:r>
              <a:rPr lang="en-US" dirty="0">
                <a:solidFill>
                  <a:schemeClr val="tx1"/>
                </a:solidFill>
                <a:latin typeface="Cambria" panose="02040503050406030204" pitchFamily="18" charset="0"/>
                <a:ea typeface="Cambria" panose="02040503050406030204" pitchFamily="18" charset="0"/>
                <a:cs typeface="Myanmar Text" panose="020B0502040204020203" pitchFamily="34" charset="0"/>
              </a:rPr>
              <a:t> </a:t>
            </a:r>
            <a:r>
              <a:rPr lang="en-US" dirty="0" err="1">
                <a:solidFill>
                  <a:schemeClr val="tx1"/>
                </a:solidFill>
                <a:latin typeface="Cambria" panose="02040503050406030204" pitchFamily="18" charset="0"/>
                <a:ea typeface="Cambria" panose="02040503050406030204" pitchFamily="18" charset="0"/>
                <a:cs typeface="Myanmar Text" panose="020B0502040204020203" pitchFamily="34" charset="0"/>
              </a:rPr>
              <a:t>dari</a:t>
            </a:r>
            <a:r>
              <a:rPr lang="en-US" dirty="0">
                <a:solidFill>
                  <a:schemeClr val="tx1"/>
                </a:solidFill>
                <a:latin typeface="Cambria" panose="02040503050406030204" pitchFamily="18" charset="0"/>
                <a:ea typeface="Cambria" panose="02040503050406030204" pitchFamily="18" charset="0"/>
                <a:cs typeface="Myanmar Text" panose="020B0502040204020203" pitchFamily="34" charset="0"/>
              </a:rPr>
              <a:t> </a:t>
            </a:r>
            <a:r>
              <a:rPr lang="en-US" dirty="0" err="1">
                <a:solidFill>
                  <a:schemeClr val="tx1"/>
                </a:solidFill>
                <a:latin typeface="Cambria" panose="02040503050406030204" pitchFamily="18" charset="0"/>
                <a:ea typeface="Cambria" panose="02040503050406030204" pitchFamily="18" charset="0"/>
                <a:cs typeface="Myanmar Text" panose="020B0502040204020203" pitchFamily="34" charset="0"/>
              </a:rPr>
              <a:t>asal</a:t>
            </a:r>
            <a:r>
              <a:rPr lang="en-US" dirty="0">
                <a:solidFill>
                  <a:schemeClr val="tx1"/>
                </a:solidFill>
                <a:latin typeface="Cambria" panose="02040503050406030204" pitchFamily="18" charset="0"/>
                <a:ea typeface="Cambria" panose="02040503050406030204" pitchFamily="18" charset="0"/>
                <a:cs typeface="Myanmar Text" panose="020B0502040204020203" pitchFamily="34" charset="0"/>
              </a:rPr>
              <a:t> HTTP. </a:t>
            </a:r>
            <a:r>
              <a:rPr lang="en-US" dirty="0" err="1">
                <a:solidFill>
                  <a:schemeClr val="tx1"/>
                </a:solidFill>
                <a:latin typeface="Cambria" panose="02040503050406030204" pitchFamily="18" charset="0"/>
                <a:ea typeface="Cambria" panose="02040503050406030204" pitchFamily="18" charset="0"/>
                <a:cs typeface="Myanmar Text" panose="020B0502040204020203" pitchFamily="34" charset="0"/>
              </a:rPr>
              <a:t>Dengan</a:t>
            </a:r>
            <a:r>
              <a:rPr lang="en-US" dirty="0">
                <a:solidFill>
                  <a:schemeClr val="tx1"/>
                </a:solidFill>
                <a:latin typeface="Cambria" panose="02040503050406030204" pitchFamily="18" charset="0"/>
                <a:ea typeface="Cambria" panose="02040503050406030204" pitchFamily="18" charset="0"/>
                <a:cs typeface="Myanmar Text" panose="020B0502040204020203" pitchFamily="34" charset="0"/>
              </a:rPr>
              <a:t> </a:t>
            </a:r>
            <a:r>
              <a:rPr lang="en-US" dirty="0" err="1">
                <a:solidFill>
                  <a:schemeClr val="tx1"/>
                </a:solidFill>
                <a:latin typeface="Cambria" panose="02040503050406030204" pitchFamily="18" charset="0"/>
                <a:ea typeface="Cambria" panose="02040503050406030204" pitchFamily="18" charset="0"/>
                <a:cs typeface="Myanmar Text" panose="020B0502040204020203" pitchFamily="34" charset="0"/>
              </a:rPr>
              <a:t>menggunakan</a:t>
            </a:r>
            <a:r>
              <a:rPr lang="en-US" dirty="0">
                <a:solidFill>
                  <a:schemeClr val="tx1"/>
                </a:solidFill>
                <a:latin typeface="Cambria" panose="02040503050406030204" pitchFamily="18" charset="0"/>
                <a:ea typeface="Cambria" panose="02040503050406030204" pitchFamily="18" charset="0"/>
                <a:cs typeface="Myanmar Text" panose="020B0502040204020203" pitchFamily="34" charset="0"/>
              </a:rPr>
              <a:t> Spring Security, </a:t>
            </a:r>
            <a:r>
              <a:rPr lang="en-US" dirty="0" err="1">
                <a:solidFill>
                  <a:schemeClr val="tx1"/>
                </a:solidFill>
                <a:latin typeface="Cambria" panose="02040503050406030204" pitchFamily="18" charset="0"/>
                <a:ea typeface="Cambria" panose="02040503050406030204" pitchFamily="18" charset="0"/>
                <a:cs typeface="Myanmar Text" panose="020B0502040204020203" pitchFamily="34" charset="0"/>
              </a:rPr>
              <a:t>aplikasi</a:t>
            </a:r>
            <a:r>
              <a:rPr lang="en-US" dirty="0">
                <a:solidFill>
                  <a:schemeClr val="tx1"/>
                </a:solidFill>
                <a:latin typeface="Cambria" panose="02040503050406030204" pitchFamily="18" charset="0"/>
                <a:ea typeface="Cambria" panose="02040503050406030204" pitchFamily="18" charset="0"/>
                <a:cs typeface="Myanmar Text" panose="020B0502040204020203" pitchFamily="34" charset="0"/>
              </a:rPr>
              <a:t> KYN </a:t>
            </a:r>
            <a:r>
              <a:rPr lang="en-US" dirty="0" err="1">
                <a:solidFill>
                  <a:schemeClr val="tx1"/>
                </a:solidFill>
                <a:latin typeface="Cambria" panose="02040503050406030204" pitchFamily="18" charset="0"/>
                <a:ea typeface="Cambria" panose="02040503050406030204" pitchFamily="18" charset="0"/>
                <a:cs typeface="Myanmar Text" panose="020B0502040204020203" pitchFamily="34" charset="0"/>
              </a:rPr>
              <a:t>memiliki</a:t>
            </a:r>
            <a:r>
              <a:rPr lang="en-US" dirty="0">
                <a:solidFill>
                  <a:schemeClr val="tx1"/>
                </a:solidFill>
                <a:latin typeface="Cambria" panose="02040503050406030204" pitchFamily="18" charset="0"/>
                <a:ea typeface="Cambria" panose="02040503050406030204" pitchFamily="18" charset="0"/>
                <a:cs typeface="Myanmar Text" panose="020B0502040204020203" pitchFamily="34" charset="0"/>
              </a:rPr>
              <a:t> </a:t>
            </a:r>
            <a:r>
              <a:rPr lang="en-US" dirty="0" err="1">
                <a:solidFill>
                  <a:schemeClr val="tx1"/>
                </a:solidFill>
                <a:latin typeface="Cambria" panose="02040503050406030204" pitchFamily="18" charset="0"/>
                <a:ea typeface="Cambria" panose="02040503050406030204" pitchFamily="18" charset="0"/>
                <a:cs typeface="Myanmar Text" panose="020B0502040204020203" pitchFamily="34" charset="0"/>
              </a:rPr>
              <a:t>fitur</a:t>
            </a:r>
            <a:r>
              <a:rPr lang="en-US" dirty="0">
                <a:solidFill>
                  <a:schemeClr val="tx1"/>
                </a:solidFill>
                <a:latin typeface="Cambria" panose="02040503050406030204" pitchFamily="18" charset="0"/>
                <a:ea typeface="Cambria" panose="02040503050406030204" pitchFamily="18" charset="0"/>
                <a:cs typeface="Myanmar Text" panose="020B0502040204020203" pitchFamily="34" charset="0"/>
              </a:rPr>
              <a:t> </a:t>
            </a:r>
            <a:r>
              <a:rPr lang="en-US" dirty="0" err="1">
                <a:solidFill>
                  <a:schemeClr val="tx1"/>
                </a:solidFill>
                <a:latin typeface="Cambria" panose="02040503050406030204" pitchFamily="18" charset="0"/>
                <a:ea typeface="Cambria" panose="02040503050406030204" pitchFamily="18" charset="0"/>
                <a:cs typeface="Myanmar Text" panose="020B0502040204020203" pitchFamily="34" charset="0"/>
              </a:rPr>
              <a:t>otentikasi</a:t>
            </a:r>
            <a:r>
              <a:rPr lang="en-US" dirty="0">
                <a:solidFill>
                  <a:schemeClr val="tx1"/>
                </a:solidFill>
                <a:latin typeface="Cambria" panose="02040503050406030204" pitchFamily="18" charset="0"/>
                <a:ea typeface="Cambria" panose="02040503050406030204" pitchFamily="18" charset="0"/>
                <a:cs typeface="Myanmar Text" panose="020B0502040204020203" pitchFamily="34" charset="0"/>
              </a:rPr>
              <a:t> dan </a:t>
            </a:r>
            <a:r>
              <a:rPr lang="en-US" dirty="0" err="1">
                <a:solidFill>
                  <a:schemeClr val="tx1"/>
                </a:solidFill>
                <a:latin typeface="Cambria" panose="02040503050406030204" pitchFamily="18" charset="0"/>
                <a:ea typeface="Cambria" panose="02040503050406030204" pitchFamily="18" charset="0"/>
                <a:cs typeface="Myanmar Text" panose="020B0502040204020203" pitchFamily="34" charset="0"/>
              </a:rPr>
              <a:t>otorisasi</a:t>
            </a:r>
            <a:r>
              <a:rPr lang="en-US" dirty="0">
                <a:solidFill>
                  <a:schemeClr val="tx1"/>
                </a:solidFill>
                <a:latin typeface="Cambria" panose="02040503050406030204" pitchFamily="18" charset="0"/>
                <a:ea typeface="Cambria" panose="02040503050406030204" pitchFamily="18" charset="0"/>
                <a:cs typeface="Myanmar Text" panose="020B0502040204020203" pitchFamily="34" charset="0"/>
              </a:rPr>
              <a:t> yang </a:t>
            </a:r>
            <a:r>
              <a:rPr lang="en-US" dirty="0" err="1">
                <a:solidFill>
                  <a:schemeClr val="tx1"/>
                </a:solidFill>
                <a:latin typeface="Cambria" panose="02040503050406030204" pitchFamily="18" charset="0"/>
                <a:ea typeface="Cambria" panose="02040503050406030204" pitchFamily="18" charset="0"/>
                <a:cs typeface="Myanmar Text" panose="020B0502040204020203" pitchFamily="34" charset="0"/>
              </a:rPr>
              <a:t>cerdas</a:t>
            </a:r>
            <a:r>
              <a:rPr lang="en-US" dirty="0">
                <a:solidFill>
                  <a:schemeClr val="tx1"/>
                </a:solidFill>
                <a:latin typeface="Cambria" panose="02040503050406030204" pitchFamily="18" charset="0"/>
                <a:ea typeface="Cambria" panose="02040503050406030204" pitchFamily="18" charset="0"/>
                <a:cs typeface="Myanmar Text" panose="020B0502040204020203" pitchFamily="34" charset="0"/>
              </a:rPr>
              <a:t> </a:t>
            </a:r>
            <a:r>
              <a:rPr lang="en-US" dirty="0" err="1">
                <a:solidFill>
                  <a:schemeClr val="tx1"/>
                </a:solidFill>
                <a:latin typeface="Cambria" panose="02040503050406030204" pitchFamily="18" charset="0"/>
                <a:ea typeface="Cambria" panose="02040503050406030204" pitchFamily="18" charset="0"/>
                <a:cs typeface="Myanmar Text" panose="020B0502040204020203" pitchFamily="34" charset="0"/>
              </a:rPr>
              <a:t>untuk</a:t>
            </a:r>
            <a:r>
              <a:rPr lang="en-US" dirty="0">
                <a:solidFill>
                  <a:schemeClr val="tx1"/>
                </a:solidFill>
                <a:latin typeface="Cambria" panose="02040503050406030204" pitchFamily="18" charset="0"/>
                <a:ea typeface="Cambria" panose="02040503050406030204" pitchFamily="18" charset="0"/>
                <a:cs typeface="Myanmar Text" panose="020B0502040204020203" pitchFamily="34" charset="0"/>
              </a:rPr>
              <a:t> </a:t>
            </a:r>
            <a:r>
              <a:rPr lang="en-US" dirty="0" err="1">
                <a:solidFill>
                  <a:schemeClr val="tx1"/>
                </a:solidFill>
                <a:latin typeface="Cambria" panose="02040503050406030204" pitchFamily="18" charset="0"/>
                <a:ea typeface="Cambria" panose="02040503050406030204" pitchFamily="18" charset="0"/>
                <a:cs typeface="Myanmar Text" panose="020B0502040204020203" pitchFamily="34" charset="0"/>
              </a:rPr>
              <a:t>melindungi</a:t>
            </a:r>
            <a:r>
              <a:rPr lang="en-US" dirty="0">
                <a:solidFill>
                  <a:schemeClr val="tx1"/>
                </a:solidFill>
                <a:latin typeface="Cambria" panose="02040503050406030204" pitchFamily="18" charset="0"/>
                <a:ea typeface="Cambria" panose="02040503050406030204" pitchFamily="18" charset="0"/>
                <a:cs typeface="Myanmar Text" panose="020B0502040204020203" pitchFamily="34" charset="0"/>
              </a:rPr>
              <a:t> data </a:t>
            </a:r>
            <a:r>
              <a:rPr lang="en-US" dirty="0" err="1">
                <a:solidFill>
                  <a:schemeClr val="tx1"/>
                </a:solidFill>
                <a:latin typeface="Cambria" panose="02040503050406030204" pitchFamily="18" charset="0"/>
                <a:ea typeface="Cambria" panose="02040503050406030204" pitchFamily="18" charset="0"/>
                <a:cs typeface="Myanmar Text" panose="020B0502040204020203" pitchFamily="34" charset="0"/>
              </a:rPr>
              <a:t>pengguna</a:t>
            </a:r>
            <a:r>
              <a:rPr lang="en-US" dirty="0">
                <a:solidFill>
                  <a:schemeClr val="tx1"/>
                </a:solidFill>
                <a:latin typeface="Cambria" panose="02040503050406030204" pitchFamily="18" charset="0"/>
                <a:ea typeface="Cambria" panose="02040503050406030204" pitchFamily="18" charset="0"/>
                <a:cs typeface="Myanmar Text" panose="020B0502040204020203" pitchFamily="34" charset="0"/>
              </a:rPr>
              <a:t>.</a:t>
            </a:r>
            <a:endParaRPr lang="en-US" dirty="0">
              <a:solidFill>
                <a:schemeClr val="tx1"/>
              </a:solidFill>
              <a:effectLst/>
              <a:latin typeface="Cambria" panose="02040503050406030204" pitchFamily="18" charset="0"/>
              <a:ea typeface="Cambria" panose="02040503050406030204" pitchFamily="18" charset="0"/>
              <a:cs typeface="Myanmar Text" panose="020B0502040204020203" pitchFamily="34" charset="0"/>
            </a:endParaRPr>
          </a:p>
        </p:txBody>
      </p:sp>
      <p:sp>
        <p:nvSpPr>
          <p:cNvPr id="2" name="Rectangle 1">
            <a:extLst>
              <a:ext uri="{FF2B5EF4-FFF2-40B4-BE49-F238E27FC236}">
                <a16:creationId xmlns:a16="http://schemas.microsoft.com/office/drawing/2014/main" id="{E66702D8-0D0A-453B-A846-42115F811413}"/>
              </a:ext>
            </a:extLst>
          </p:cNvPr>
          <p:cNvSpPr/>
          <p:nvPr/>
        </p:nvSpPr>
        <p:spPr>
          <a:xfrm>
            <a:off x="179387" y="1556792"/>
            <a:ext cx="4104581" cy="3744416"/>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marL="0" marR="0" indent="457200">
              <a:spcBef>
                <a:spcPts val="0"/>
              </a:spcBef>
              <a:spcAft>
                <a:spcPts val="1000"/>
              </a:spcAft>
            </a:pPr>
            <a:endParaRPr lang="en-GB" sz="1600" dirty="0">
              <a:solidFill>
                <a:srgbClr val="000000"/>
              </a:solidFill>
              <a:effectLst/>
              <a:ea typeface="Calibri" panose="020F0502020204030204" pitchFamily="34" charset="0"/>
              <a:cs typeface="Myanmar Text" panose="020B0502040204020203" pitchFamily="34" charset="0"/>
            </a:endParaRPr>
          </a:p>
        </p:txBody>
      </p:sp>
      <p:pic>
        <p:nvPicPr>
          <p:cNvPr id="1026" name="Picture 2" descr="932 Internal Audit Icon Images, Stock Photos &amp; Vectors | Shutterstock">
            <a:extLst>
              <a:ext uri="{FF2B5EF4-FFF2-40B4-BE49-F238E27FC236}">
                <a16:creationId xmlns:a16="http://schemas.microsoft.com/office/drawing/2014/main" id="{4D5D4CBD-0408-48DD-8EA8-4DAFA2622E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659878"/>
            <a:ext cx="2952328" cy="227102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1294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34AB9868-174E-4CF9-84F8-E5A064113081}"/>
              </a:ext>
            </a:extLst>
          </p:cNvPr>
          <p:cNvSpPr>
            <a:spLocks noGrp="1"/>
          </p:cNvSpPr>
          <p:nvPr>
            <p:ph type="title"/>
          </p:nvPr>
        </p:nvSpPr>
        <p:spPr>
          <a:xfrm>
            <a:off x="36513" y="1160463"/>
            <a:ext cx="5453062" cy="342900"/>
          </a:xfrm>
        </p:spPr>
        <p:txBody>
          <a:bodyPr/>
          <a:lstStyle/>
          <a:p>
            <a:pPr algn="l">
              <a:defRPr/>
            </a:pPr>
            <a:r>
              <a:rPr lang="en-US" altLang="en-US">
                <a:ea typeface="ヒラギノ角ゴ Pro W3" charset="-128"/>
              </a:rPr>
              <a:t>Contents</a:t>
            </a:r>
            <a:endParaRPr lang="en-GB" altLang="en-US">
              <a:ea typeface="ヒラギノ角ゴ Pro W3" charset="-128"/>
            </a:endParaRPr>
          </a:p>
        </p:txBody>
      </p:sp>
      <p:sp>
        <p:nvSpPr>
          <p:cNvPr id="8195" name="TextBox 3">
            <a:extLst>
              <a:ext uri="{FF2B5EF4-FFF2-40B4-BE49-F238E27FC236}">
                <a16:creationId xmlns:a16="http://schemas.microsoft.com/office/drawing/2014/main" id="{A6FE6D4A-AD83-4EB0-A2AD-2E9E9A1009DE}"/>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chemeClr val="bg1"/>
                </a:solidFill>
                <a:cs typeface="Arial" panose="020B0604020202020204" pitchFamily="34" charset="0"/>
              </a:rPr>
              <a:t>Contents</a:t>
            </a:r>
          </a:p>
        </p:txBody>
      </p:sp>
      <p:graphicFrame>
        <p:nvGraphicFramePr>
          <p:cNvPr id="2" name="Table 1">
            <a:extLst>
              <a:ext uri="{FF2B5EF4-FFF2-40B4-BE49-F238E27FC236}">
                <a16:creationId xmlns:a16="http://schemas.microsoft.com/office/drawing/2014/main" id="{6F2896E3-39EB-4ECA-AD65-AB059FA4FCC5}"/>
              </a:ext>
            </a:extLst>
          </p:cNvPr>
          <p:cNvGraphicFramePr>
            <a:graphicFrameLocks noGrp="1"/>
          </p:cNvGraphicFramePr>
          <p:nvPr>
            <p:extLst>
              <p:ext uri="{D42A27DB-BD31-4B8C-83A1-F6EECF244321}">
                <p14:modId xmlns:p14="http://schemas.microsoft.com/office/powerpoint/2010/main" val="2734012269"/>
              </p:ext>
            </p:extLst>
          </p:nvPr>
        </p:nvGraphicFramePr>
        <p:xfrm>
          <a:off x="179388" y="1101724"/>
          <a:ext cx="8641084" cy="5298610"/>
        </p:xfrm>
        <a:graphic>
          <a:graphicData uri="http://schemas.openxmlformats.org/drawingml/2006/table">
            <a:tbl>
              <a:tblPr firstRow="1" bandRow="1">
                <a:tableStyleId>{5C22544A-7EE6-4342-B048-85BDC9FD1C3A}</a:tableStyleId>
              </a:tblPr>
              <a:tblGrid>
                <a:gridCol w="1203209">
                  <a:extLst>
                    <a:ext uri="{9D8B030D-6E8A-4147-A177-3AD203B41FA5}">
                      <a16:colId xmlns:a16="http://schemas.microsoft.com/office/drawing/2014/main" val="2834307532"/>
                    </a:ext>
                  </a:extLst>
                </a:gridCol>
                <a:gridCol w="7437875">
                  <a:extLst>
                    <a:ext uri="{9D8B030D-6E8A-4147-A177-3AD203B41FA5}">
                      <a16:colId xmlns:a16="http://schemas.microsoft.com/office/drawing/2014/main" val="4186691054"/>
                    </a:ext>
                  </a:extLst>
                </a:gridCol>
              </a:tblGrid>
              <a:tr h="441551">
                <a:tc>
                  <a:txBody>
                    <a:bodyPr/>
                    <a:lstStyle/>
                    <a:p>
                      <a:pPr algn="ctr"/>
                      <a:r>
                        <a:rPr lang="en-SG" sz="1600" dirty="0"/>
                        <a:t>S. No.</a:t>
                      </a:r>
                    </a:p>
                  </a:txBody>
                  <a:tcPr marL="91436" marR="91436" marT="45709" marB="45709" anchor="ctr"/>
                </a:tc>
                <a:tc>
                  <a:txBody>
                    <a:bodyPr/>
                    <a:lstStyle/>
                    <a:p>
                      <a:pPr algn="ctr"/>
                      <a:r>
                        <a:rPr lang="en-SG" sz="1600" dirty="0"/>
                        <a:t>Description</a:t>
                      </a:r>
                    </a:p>
                  </a:txBody>
                  <a:tcPr marL="91436" marR="91436" marT="45709" marB="45709" anchor="ctr"/>
                </a:tc>
                <a:extLst>
                  <a:ext uri="{0D108BD9-81ED-4DB2-BD59-A6C34878D82A}">
                    <a16:rowId xmlns:a16="http://schemas.microsoft.com/office/drawing/2014/main" val="1698723346"/>
                  </a:ext>
                </a:extLst>
              </a:tr>
              <a:tr h="441551">
                <a:tc>
                  <a:txBody>
                    <a:bodyPr/>
                    <a:lstStyle/>
                    <a:p>
                      <a:pPr algn="ctr"/>
                      <a:r>
                        <a:rPr lang="en-SG" sz="1600" dirty="0">
                          <a:latin typeface="+mn-lt"/>
                        </a:rPr>
                        <a:t>01</a:t>
                      </a:r>
                    </a:p>
                  </a:txBody>
                  <a:tcPr marL="91436" marR="91436" marT="45709" marB="45709" anchor="ctr"/>
                </a:tc>
                <a:tc>
                  <a:txBody>
                    <a:bodyPr/>
                    <a:lstStyle/>
                    <a:p>
                      <a:pPr algn="l" fontAlgn="b"/>
                      <a:r>
                        <a:rPr lang="en-SG" sz="1600" b="0" i="0" u="none" strike="noStrike" dirty="0">
                          <a:solidFill>
                            <a:srgbClr val="000000"/>
                          </a:solidFill>
                          <a:effectLst/>
                          <a:latin typeface="+mn-lt"/>
                        </a:rPr>
                        <a:t>List of Tools used</a:t>
                      </a:r>
                    </a:p>
                  </a:txBody>
                  <a:tcPr marL="6350" marR="6350" marT="6351" marB="0" anchor="b"/>
                </a:tc>
                <a:extLst>
                  <a:ext uri="{0D108BD9-81ED-4DB2-BD59-A6C34878D82A}">
                    <a16:rowId xmlns:a16="http://schemas.microsoft.com/office/drawing/2014/main" val="3383460755"/>
                  </a:ext>
                </a:extLst>
              </a:tr>
              <a:tr h="441551">
                <a:tc>
                  <a:txBody>
                    <a:bodyPr/>
                    <a:lstStyle/>
                    <a:p>
                      <a:pPr algn="ctr"/>
                      <a:r>
                        <a:rPr lang="en-SG" sz="1600" dirty="0">
                          <a:latin typeface="+mn-lt"/>
                        </a:rPr>
                        <a:t>02</a:t>
                      </a:r>
                    </a:p>
                  </a:txBody>
                  <a:tcPr marL="91436" marR="91436" marT="45709" marB="45709" anchor="ctr"/>
                </a:tc>
                <a:tc>
                  <a:txBody>
                    <a:bodyPr/>
                    <a:lstStyle/>
                    <a:p>
                      <a:pPr algn="l" fontAlgn="b"/>
                      <a:r>
                        <a:rPr lang="en-SG" sz="1600" b="0" i="0" u="none" strike="noStrike" dirty="0">
                          <a:solidFill>
                            <a:srgbClr val="000000"/>
                          </a:solidFill>
                          <a:effectLst/>
                          <a:latin typeface="+mn-lt"/>
                        </a:rPr>
                        <a:t>What is API?</a:t>
                      </a:r>
                    </a:p>
                  </a:txBody>
                  <a:tcPr marL="6350" marR="6350" marT="6351" marB="0" anchor="b"/>
                </a:tc>
                <a:extLst>
                  <a:ext uri="{0D108BD9-81ED-4DB2-BD59-A6C34878D82A}">
                    <a16:rowId xmlns:a16="http://schemas.microsoft.com/office/drawing/2014/main" val="502453963"/>
                  </a:ext>
                </a:extLst>
              </a:tr>
              <a:tr h="441551">
                <a:tc>
                  <a:txBody>
                    <a:bodyPr/>
                    <a:lstStyle/>
                    <a:p>
                      <a:pPr algn="ctr"/>
                      <a:r>
                        <a:rPr lang="en-SG" sz="1600" dirty="0">
                          <a:latin typeface="+mn-lt"/>
                        </a:rPr>
                        <a:t>03</a:t>
                      </a:r>
                    </a:p>
                  </a:txBody>
                  <a:tcPr marL="91436" marR="91436" marT="45709" marB="45709" anchor="ctr"/>
                </a:tc>
                <a:tc>
                  <a:txBody>
                    <a:bodyPr/>
                    <a:lstStyle/>
                    <a:p>
                      <a:r>
                        <a:rPr lang="en-US" sz="1600" b="0" u="none" kern="1200" dirty="0">
                          <a:solidFill>
                            <a:schemeClr val="dk1"/>
                          </a:solidFill>
                          <a:effectLst/>
                          <a:latin typeface="+mn-lt"/>
                          <a:ea typeface="+mn-ea"/>
                          <a:cs typeface="+mn-cs"/>
                        </a:rPr>
                        <a:t>What is the role of API?</a:t>
                      </a:r>
                    </a:p>
                  </a:txBody>
                  <a:tcPr marL="6350" marR="6350" marT="6351" marB="0" anchor="b"/>
                </a:tc>
                <a:extLst>
                  <a:ext uri="{0D108BD9-81ED-4DB2-BD59-A6C34878D82A}">
                    <a16:rowId xmlns:a16="http://schemas.microsoft.com/office/drawing/2014/main" val="3888214698"/>
                  </a:ext>
                </a:extLst>
              </a:tr>
              <a:tr h="441551">
                <a:tc>
                  <a:txBody>
                    <a:bodyPr/>
                    <a:lstStyle/>
                    <a:p>
                      <a:pPr algn="ctr"/>
                      <a:r>
                        <a:rPr lang="en-SG" sz="1600" dirty="0">
                          <a:latin typeface="+mn-lt"/>
                        </a:rPr>
                        <a:t>04</a:t>
                      </a:r>
                    </a:p>
                  </a:txBody>
                  <a:tcPr marL="91436" marR="91436" marT="45709" marB="45709" anchor="ctr"/>
                </a:tc>
                <a:tc>
                  <a:txBody>
                    <a:bodyPr/>
                    <a:lstStyle/>
                    <a:p>
                      <a:r>
                        <a:rPr lang="en-US" sz="1600" b="0" u="none" kern="1200" dirty="0">
                          <a:solidFill>
                            <a:schemeClr val="dk1"/>
                          </a:solidFill>
                          <a:effectLst/>
                          <a:latin typeface="+mn-lt"/>
                          <a:ea typeface="+mn-ea"/>
                          <a:cs typeface="+mn-cs"/>
                        </a:rPr>
                        <a:t>The range of APIs for a particular platform</a:t>
                      </a:r>
                    </a:p>
                  </a:txBody>
                  <a:tcPr marL="6350" marR="6350" marT="6351" marB="0" anchor="b"/>
                </a:tc>
                <a:extLst>
                  <a:ext uri="{0D108BD9-81ED-4DB2-BD59-A6C34878D82A}">
                    <a16:rowId xmlns:a16="http://schemas.microsoft.com/office/drawing/2014/main" val="1429497512"/>
                  </a:ext>
                </a:extLst>
              </a:tr>
              <a:tr h="441551">
                <a:tc>
                  <a:txBody>
                    <a:bodyPr/>
                    <a:lstStyle/>
                    <a:p>
                      <a:pPr algn="ctr"/>
                      <a:r>
                        <a:rPr lang="en-SG" sz="1600" dirty="0">
                          <a:latin typeface="+mn-lt"/>
                        </a:rPr>
                        <a:t>05</a:t>
                      </a:r>
                    </a:p>
                  </a:txBody>
                  <a:tcPr marL="91436" marR="91436" marT="45709" marB="45709" anchor="ctr"/>
                </a:tc>
                <a:tc>
                  <a:txBody>
                    <a:bodyPr/>
                    <a:lstStyle/>
                    <a:p>
                      <a:r>
                        <a:rPr lang="en-US" sz="1600" b="0" u="none" kern="1200" dirty="0">
                          <a:solidFill>
                            <a:schemeClr val="dk1"/>
                          </a:solidFill>
                          <a:effectLst/>
                          <a:latin typeface="+mn-lt"/>
                          <a:ea typeface="+mn-ea"/>
                          <a:cs typeface="+mn-cs"/>
                        </a:rPr>
                        <a:t>Potential Security issues with API</a:t>
                      </a:r>
                    </a:p>
                  </a:txBody>
                  <a:tcPr marL="6350" marR="6350" marT="6351" marB="0" anchor="b"/>
                </a:tc>
                <a:extLst>
                  <a:ext uri="{0D108BD9-81ED-4DB2-BD59-A6C34878D82A}">
                    <a16:rowId xmlns:a16="http://schemas.microsoft.com/office/drawing/2014/main" val="1257684296"/>
                  </a:ext>
                </a:extLst>
              </a:tr>
              <a:tr h="441551">
                <a:tc>
                  <a:txBody>
                    <a:bodyPr/>
                    <a:lstStyle/>
                    <a:p>
                      <a:pPr algn="ctr"/>
                      <a:r>
                        <a:rPr lang="en-SG" sz="1600" dirty="0">
                          <a:latin typeface="+mn-lt"/>
                        </a:rPr>
                        <a:t>06</a:t>
                      </a:r>
                    </a:p>
                  </a:txBody>
                  <a:tcPr marL="91436" marR="91436" marT="45709" marB="45709" anchor="ctr"/>
                </a:tc>
                <a:tc>
                  <a:txBody>
                    <a:bodyPr/>
                    <a:lstStyle/>
                    <a:p>
                      <a:r>
                        <a:rPr lang="en-US" sz="1600" b="0" u="none" kern="1200" dirty="0">
                          <a:solidFill>
                            <a:schemeClr val="dk1"/>
                          </a:solidFill>
                          <a:effectLst/>
                          <a:latin typeface="+mn-lt"/>
                          <a:ea typeface="+mn-ea"/>
                          <a:cs typeface="+mn-cs"/>
                        </a:rPr>
                        <a:t>The project requirements </a:t>
                      </a:r>
                    </a:p>
                  </a:txBody>
                  <a:tcPr marL="6350" marR="6350" marT="6351" marB="0" anchor="b"/>
                </a:tc>
                <a:extLst>
                  <a:ext uri="{0D108BD9-81ED-4DB2-BD59-A6C34878D82A}">
                    <a16:rowId xmlns:a16="http://schemas.microsoft.com/office/drawing/2014/main" val="3512515867"/>
                  </a:ext>
                </a:extLst>
              </a:tr>
              <a:tr h="441551">
                <a:tc>
                  <a:txBody>
                    <a:bodyPr/>
                    <a:lstStyle/>
                    <a:p>
                      <a:pPr algn="ctr"/>
                      <a:r>
                        <a:rPr lang="en-SG" sz="1600" dirty="0">
                          <a:latin typeface="+mn-lt"/>
                        </a:rPr>
                        <a:t>07</a:t>
                      </a:r>
                    </a:p>
                  </a:txBody>
                  <a:tcPr marL="91436" marR="91436" marT="45709" marB="45709" anchor="ctr"/>
                </a:tc>
                <a:tc>
                  <a:txBody>
                    <a:bodyPr/>
                    <a:lstStyle/>
                    <a:p>
                      <a:r>
                        <a:rPr lang="en-US" sz="1600" b="0" u="none" kern="1200" dirty="0">
                          <a:solidFill>
                            <a:schemeClr val="dk1"/>
                          </a:solidFill>
                          <a:effectLst/>
                          <a:latin typeface="+mn-lt"/>
                          <a:ea typeface="+mn-ea"/>
                          <a:cs typeface="+mn-cs"/>
                        </a:rPr>
                        <a:t>Project Demo</a:t>
                      </a:r>
                    </a:p>
                  </a:txBody>
                  <a:tcPr marL="6350" marR="6350" marT="6351" marB="0" anchor="b"/>
                </a:tc>
                <a:extLst>
                  <a:ext uri="{0D108BD9-81ED-4DB2-BD59-A6C34878D82A}">
                    <a16:rowId xmlns:a16="http://schemas.microsoft.com/office/drawing/2014/main" val="1297185499"/>
                  </a:ext>
                </a:extLst>
              </a:tr>
              <a:tr h="441551">
                <a:tc>
                  <a:txBody>
                    <a:bodyPr/>
                    <a:lstStyle/>
                    <a:p>
                      <a:pPr algn="ctr"/>
                      <a:r>
                        <a:rPr lang="en-SG" sz="1600" dirty="0">
                          <a:latin typeface="+mn-lt"/>
                        </a:rPr>
                        <a:t>08</a:t>
                      </a:r>
                    </a:p>
                  </a:txBody>
                  <a:tcPr marL="91436" marR="91436" marT="45709" marB="45709" anchor="ctr"/>
                </a:tc>
                <a:tc>
                  <a:txBody>
                    <a:bodyPr/>
                    <a:lstStyle/>
                    <a:p>
                      <a:r>
                        <a:rPr lang="en-US" sz="1600" b="0" u="none" kern="1200" dirty="0">
                          <a:solidFill>
                            <a:schemeClr val="dk1"/>
                          </a:solidFill>
                          <a:effectLst/>
                          <a:latin typeface="+mn-lt"/>
                          <a:ea typeface="+mn-ea"/>
                          <a:cs typeface="+mn-cs"/>
                        </a:rPr>
                        <a:t>The Strengths of Project API</a:t>
                      </a:r>
                    </a:p>
                  </a:txBody>
                  <a:tcPr marL="6350" marR="6350" marT="6351" marB="0" anchor="b"/>
                </a:tc>
                <a:extLst>
                  <a:ext uri="{0D108BD9-81ED-4DB2-BD59-A6C34878D82A}">
                    <a16:rowId xmlns:a16="http://schemas.microsoft.com/office/drawing/2014/main" val="3134097065"/>
                  </a:ext>
                </a:extLst>
              </a:tr>
              <a:tr h="441551">
                <a:tc>
                  <a:txBody>
                    <a:bodyPr/>
                    <a:lstStyle/>
                    <a:p>
                      <a:pPr algn="ctr"/>
                      <a:r>
                        <a:rPr lang="en-SG" sz="1600" dirty="0">
                          <a:latin typeface="+mn-lt"/>
                        </a:rPr>
                        <a:t>09</a:t>
                      </a:r>
                    </a:p>
                  </a:txBody>
                  <a:tcPr marL="91436" marR="91436" marT="45709" marB="45709" anchor="ctr"/>
                </a:tc>
                <a:tc>
                  <a:txBody>
                    <a:bodyPr/>
                    <a:lstStyle/>
                    <a:p>
                      <a:r>
                        <a:rPr lang="en-US" sz="1600" b="0" u="none" kern="1200" dirty="0">
                          <a:solidFill>
                            <a:schemeClr val="dk1"/>
                          </a:solidFill>
                          <a:effectLst/>
                          <a:latin typeface="+mn-lt"/>
                          <a:ea typeface="+mn-ea"/>
                          <a:cs typeface="+mn-cs"/>
                        </a:rPr>
                        <a:t>The Weakness of Project API</a:t>
                      </a:r>
                    </a:p>
                  </a:txBody>
                  <a:tcPr marL="6350" marR="6350" marT="6351" marB="0" anchor="b"/>
                </a:tc>
                <a:extLst>
                  <a:ext uri="{0D108BD9-81ED-4DB2-BD59-A6C34878D82A}">
                    <a16:rowId xmlns:a16="http://schemas.microsoft.com/office/drawing/2014/main" val="1341744664"/>
                  </a:ext>
                </a:extLst>
              </a:tr>
              <a:tr h="441549">
                <a:tc>
                  <a:txBody>
                    <a:bodyPr/>
                    <a:lstStyle/>
                    <a:p>
                      <a:pPr algn="ctr"/>
                      <a:r>
                        <a:rPr lang="en-SG" sz="1600" dirty="0">
                          <a:latin typeface="+mn-lt"/>
                        </a:rPr>
                        <a:t>10</a:t>
                      </a:r>
                    </a:p>
                  </a:txBody>
                  <a:tcPr marL="91436" marR="91436" marT="45709" marB="45709" anchor="ctr"/>
                </a:tc>
                <a:tc>
                  <a:txBody>
                    <a:bodyPr/>
                    <a:lstStyle/>
                    <a:p>
                      <a:pPr lvl="0"/>
                      <a:r>
                        <a:rPr lang="en-US" sz="1600" b="0" u="none" kern="1200" dirty="0">
                          <a:solidFill>
                            <a:schemeClr val="dk1"/>
                          </a:solidFill>
                          <a:effectLst/>
                          <a:latin typeface="+mn-lt"/>
                          <a:ea typeface="+mn-ea"/>
                          <a:cs typeface="+mn-cs"/>
                        </a:rPr>
                        <a:t>Security Report</a:t>
                      </a:r>
                    </a:p>
                  </a:txBody>
                  <a:tcPr marL="6350" marR="6350" marT="6351" marB="0" anchor="b"/>
                </a:tc>
                <a:extLst>
                  <a:ext uri="{0D108BD9-81ED-4DB2-BD59-A6C34878D82A}">
                    <a16:rowId xmlns:a16="http://schemas.microsoft.com/office/drawing/2014/main" val="1391025220"/>
                  </a:ext>
                </a:extLst>
              </a:tr>
              <a:tr h="441551">
                <a:tc>
                  <a:txBody>
                    <a:bodyPr/>
                    <a:lstStyle/>
                    <a:p>
                      <a:pPr algn="ctr"/>
                      <a:r>
                        <a:rPr lang="en-SG" sz="1600" dirty="0">
                          <a:latin typeface="+mn-lt"/>
                        </a:rPr>
                        <a:t>11</a:t>
                      </a:r>
                    </a:p>
                  </a:txBody>
                  <a:tcPr marL="91436" marR="91436" marT="45709" marB="45709" anchor="ctr"/>
                </a:tc>
                <a:tc>
                  <a:txBody>
                    <a:bodyPr/>
                    <a:lstStyle/>
                    <a:p>
                      <a:r>
                        <a:rPr lang="en-US" sz="1600" b="0" u="none" kern="1200" dirty="0">
                          <a:solidFill>
                            <a:schemeClr val="dk1"/>
                          </a:solidFill>
                          <a:effectLst/>
                          <a:latin typeface="+mn-lt"/>
                          <a:ea typeface="+mn-ea"/>
                          <a:cs typeface="+mn-cs"/>
                        </a:rPr>
                        <a:t>Review and reflect the application development</a:t>
                      </a:r>
                    </a:p>
                  </a:txBody>
                  <a:tcPr marL="6350" marR="6350" marT="6351" marB="0" anchor="b"/>
                </a:tc>
                <a:extLst>
                  <a:ext uri="{0D108BD9-81ED-4DB2-BD59-A6C34878D82A}">
                    <a16:rowId xmlns:a16="http://schemas.microsoft.com/office/drawing/2014/main" val="547760610"/>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11. Review and Reflect the application</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76508"/>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0" marR="0" indent="457200" algn="just">
              <a:spcBef>
                <a:spcPts val="0"/>
              </a:spcBef>
              <a:spcAft>
                <a:spcPts val="1000"/>
              </a:spcAft>
            </a:pPr>
            <a:endParaRPr lang="en-US" sz="1600" dirty="0">
              <a:solidFill>
                <a:schemeClr val="tx1"/>
              </a:solidFill>
              <a:ea typeface="Calibri" panose="020F0502020204030204" pitchFamily="34" charset="0"/>
              <a:cs typeface="Myanmar Text" panose="020B0502040204020203" pitchFamily="34" charset="0"/>
            </a:endParaRPr>
          </a:p>
          <a:p>
            <a:pPr marL="0" marR="0" indent="457200" algn="just">
              <a:spcBef>
                <a:spcPts val="0"/>
              </a:spcBef>
              <a:spcAft>
                <a:spcPts val="1000"/>
              </a:spcAft>
            </a:pPr>
            <a:endParaRPr lang="en-US" sz="1600" dirty="0">
              <a:solidFill>
                <a:schemeClr val="tx1"/>
              </a:solidFill>
              <a:effectLst/>
              <a:ea typeface="Calibri" panose="020F0502020204030204" pitchFamily="34" charset="0"/>
              <a:cs typeface="Myanmar Text" panose="020B0502040204020203" pitchFamily="34" charset="0"/>
            </a:endParaRPr>
          </a:p>
          <a:p>
            <a:pPr marL="0" marR="0" indent="457200" algn="just">
              <a:spcBef>
                <a:spcPts val="0"/>
              </a:spcBef>
              <a:spcAft>
                <a:spcPts val="1000"/>
              </a:spcAft>
            </a:pPr>
            <a:endParaRPr lang="en-US" sz="1600" dirty="0">
              <a:solidFill>
                <a:schemeClr val="tx1"/>
              </a:solidFill>
              <a:effectLst/>
              <a:ea typeface="Calibri" panose="020F0502020204030204" pitchFamily="34" charset="0"/>
              <a:cs typeface="Myanmar Text" panose="020B0502040204020203" pitchFamily="34" charset="0"/>
            </a:endParaRPr>
          </a:p>
        </p:txBody>
      </p:sp>
      <p:sp>
        <p:nvSpPr>
          <p:cNvPr id="2" name="Rectangle 1">
            <a:extLst>
              <a:ext uri="{FF2B5EF4-FFF2-40B4-BE49-F238E27FC236}">
                <a16:creationId xmlns:a16="http://schemas.microsoft.com/office/drawing/2014/main" id="{E66702D8-0D0A-453B-A846-42115F811413}"/>
              </a:ext>
            </a:extLst>
          </p:cNvPr>
          <p:cNvSpPr/>
          <p:nvPr/>
        </p:nvSpPr>
        <p:spPr>
          <a:xfrm>
            <a:off x="179387" y="1556792"/>
            <a:ext cx="4104581" cy="3744416"/>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marL="0" marR="0" indent="457200">
              <a:spcBef>
                <a:spcPts val="0"/>
              </a:spcBef>
              <a:spcAft>
                <a:spcPts val="1000"/>
              </a:spcAft>
            </a:pPr>
            <a:endParaRPr lang="en-GB" sz="1600" dirty="0">
              <a:solidFill>
                <a:srgbClr val="000000"/>
              </a:solidFill>
              <a:effectLst/>
              <a:ea typeface="Calibri" panose="020F0502020204030204" pitchFamily="34" charset="0"/>
              <a:cs typeface="Myanmar Text" panose="020B0502040204020203" pitchFamily="34" charset="0"/>
            </a:endParaRPr>
          </a:p>
        </p:txBody>
      </p:sp>
      <p:sp>
        <p:nvSpPr>
          <p:cNvPr id="3" name="TextBox 2">
            <a:extLst>
              <a:ext uri="{FF2B5EF4-FFF2-40B4-BE49-F238E27FC236}">
                <a16:creationId xmlns:a16="http://schemas.microsoft.com/office/drawing/2014/main" id="{324D3642-6EF2-4522-990A-B8301261BCEB}"/>
              </a:ext>
            </a:extLst>
          </p:cNvPr>
          <p:cNvSpPr txBox="1"/>
          <p:nvPr/>
        </p:nvSpPr>
        <p:spPr>
          <a:xfrm>
            <a:off x="186801" y="1387773"/>
            <a:ext cx="8561663" cy="2031325"/>
          </a:xfrm>
          <a:prstGeom prst="rect">
            <a:avLst/>
          </a:prstGeom>
          <a:noFill/>
        </p:spPr>
        <p:txBody>
          <a:bodyPr wrap="square" rtlCol="0">
            <a:spAutoFit/>
          </a:bodyPr>
          <a:lstStyle/>
          <a:p>
            <a:pPr algn="just"/>
            <a:r>
              <a:rPr lang="id-ID" dirty="0"/>
              <a:t>Know Your Neighborhood application is Developed by Spring Boot for the Back End and React JS for the Front End. This App can Register Users, Login Users, Message The Developer, and log in using Facebook Account. For security purposes, we implement Spring Security. On the Database side, we use JPA Repository, and the data will store in Database in MySQL Workbench. We use BCryptPasswordEncoder to encrypt the password so the password is not easy to access. </a:t>
            </a:r>
          </a:p>
        </p:txBody>
      </p:sp>
    </p:spTree>
    <p:extLst>
      <p:ext uri="{BB962C8B-B14F-4D97-AF65-F5344CB8AC3E}">
        <p14:creationId xmlns:p14="http://schemas.microsoft.com/office/powerpoint/2010/main" val="1593361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1DB947-4363-66B1-034B-E90A0CE8C7B6}"/>
              </a:ext>
            </a:extLst>
          </p:cNvPr>
          <p:cNvSpPr txBox="1"/>
          <p:nvPr/>
        </p:nvSpPr>
        <p:spPr>
          <a:xfrm>
            <a:off x="335360" y="1211294"/>
            <a:ext cx="8489142" cy="4142801"/>
          </a:xfrm>
          <a:prstGeom prst="rect">
            <a:avLst/>
          </a:prstGeom>
          <a:noFill/>
        </p:spPr>
        <p:txBody>
          <a:bodyPr wrap="square">
            <a:spAutoFit/>
          </a:bodyPr>
          <a:lstStyle/>
          <a:p>
            <a:r>
              <a:rPr lang="en-US" sz="1600" b="1" dirty="0">
                <a:solidFill>
                  <a:srgbClr val="8C1A4B"/>
                </a:solidFill>
              </a:rPr>
              <a:t>Project Background</a:t>
            </a:r>
            <a:endParaRPr lang="id-ID" sz="1600" b="1" dirty="0">
              <a:solidFill>
                <a:srgbClr val="8C1A4B"/>
              </a:solidFill>
            </a:endParaRPr>
          </a:p>
          <a:p>
            <a:pPr marL="234950" algn="just">
              <a:lnSpc>
                <a:spcPct val="107000"/>
              </a:lnSpc>
              <a:spcAft>
                <a:spcPts val="800"/>
              </a:spcAft>
            </a:pPr>
            <a:r>
              <a:rPr lang="en-US" sz="1600" dirty="0">
                <a:effectLst/>
                <a:latin typeface="Cambria" panose="02040503050406030204" pitchFamily="18" charset="0"/>
                <a:ea typeface="Calibri" panose="020F0502020204030204" pitchFamily="34" charset="0"/>
                <a:cs typeface="Myanmar Text" panose="020B0502040204020203" pitchFamily="34" charset="0"/>
              </a:rPr>
              <a:t>The Know-Your-Neighborhood application was developed using Spring Boot.</a:t>
            </a:r>
          </a:p>
          <a:p>
            <a:pPr marL="234950" algn="just">
              <a:lnSpc>
                <a:spcPct val="107000"/>
              </a:lnSpc>
              <a:spcAft>
                <a:spcPts val="800"/>
              </a:spcAft>
            </a:pPr>
            <a:endParaRPr lang="en-US" sz="1600" dirty="0">
              <a:effectLst/>
              <a:latin typeface="Cambria" panose="02040503050406030204" pitchFamily="18" charset="0"/>
              <a:ea typeface="Calibri" panose="020F0502020204030204" pitchFamily="34" charset="0"/>
              <a:cs typeface="Myanmar Text" panose="020B0502040204020203" pitchFamily="34" charset="0"/>
            </a:endParaRPr>
          </a:p>
          <a:p>
            <a:pPr marL="234950" algn="just">
              <a:lnSpc>
                <a:spcPct val="107000"/>
              </a:lnSpc>
              <a:spcAft>
                <a:spcPts val="800"/>
              </a:spcAft>
            </a:pPr>
            <a:endParaRPr lang="en-US" sz="1600" dirty="0">
              <a:effectLst/>
              <a:latin typeface="Cambria" panose="02040503050406030204" pitchFamily="18" charset="0"/>
              <a:ea typeface="Calibri" panose="020F0502020204030204" pitchFamily="34" charset="0"/>
              <a:cs typeface="Myanmar Text" panose="020B0502040204020203" pitchFamily="34" charset="0"/>
            </a:endParaRPr>
          </a:p>
          <a:p>
            <a:pPr marL="234950" algn="just">
              <a:lnSpc>
                <a:spcPct val="107000"/>
              </a:lnSpc>
              <a:spcAft>
                <a:spcPts val="800"/>
              </a:spcAft>
            </a:pPr>
            <a:endParaRPr lang="id-ID" sz="1600" dirty="0">
              <a:effectLst/>
              <a:latin typeface="Cambria" panose="02040503050406030204" pitchFamily="18" charset="0"/>
              <a:ea typeface="Calibri" panose="020F0502020204030204" pitchFamily="34" charset="0"/>
              <a:cs typeface="Myanmar Text" panose="020B0502040204020203" pitchFamily="34" charset="0"/>
            </a:endParaRPr>
          </a:p>
          <a:p>
            <a:pPr marL="234950" algn="just">
              <a:lnSpc>
                <a:spcPct val="107000"/>
              </a:lnSpc>
              <a:spcAft>
                <a:spcPts val="800"/>
              </a:spcAft>
            </a:pPr>
            <a:r>
              <a:rPr lang="en-US" sz="1600" dirty="0">
                <a:effectLst/>
                <a:latin typeface="Cambria" panose="02040503050406030204" pitchFamily="18" charset="0"/>
                <a:ea typeface="Calibri" panose="020F0502020204030204" pitchFamily="34" charset="0"/>
                <a:cs typeface="Myanmar Text" panose="020B0502040204020203" pitchFamily="34" charset="0"/>
              </a:rPr>
              <a:t>This assignment gives you an opportunity to demonstrate your capabilities in the following</a:t>
            </a:r>
            <a:r>
              <a:rPr lang="id-ID" sz="1600" dirty="0">
                <a:effectLst/>
                <a:latin typeface="Cambria" panose="02040503050406030204" pitchFamily="18" charset="0"/>
                <a:ea typeface="Calibri" panose="020F0502020204030204" pitchFamily="34" charset="0"/>
                <a:cs typeface="Myanmar Text" panose="020B0502040204020203" pitchFamily="34" charset="0"/>
              </a:rPr>
              <a:t> </a:t>
            </a:r>
            <a:r>
              <a:rPr lang="en-US" sz="1600" dirty="0">
                <a:effectLst/>
                <a:latin typeface="Cambria" panose="02040503050406030204" pitchFamily="18" charset="0"/>
                <a:ea typeface="Calibri" panose="020F0502020204030204" pitchFamily="34" charset="0"/>
                <a:cs typeface="Myanmar Text" panose="020B0502040204020203" pitchFamily="34" charset="0"/>
              </a:rPr>
              <a:t>areas:</a:t>
            </a:r>
            <a:endParaRPr lang="id-ID" sz="1600" dirty="0">
              <a:effectLst/>
              <a:latin typeface="Cambria" panose="02040503050406030204" pitchFamily="18" charset="0"/>
              <a:ea typeface="Calibri" panose="020F0502020204030204" pitchFamily="34" charset="0"/>
              <a:cs typeface="Myanmar Text" panose="020B0502040204020203" pitchFamily="34" charset="0"/>
            </a:endParaRPr>
          </a:p>
          <a:p>
            <a:pPr marL="234950" algn="just">
              <a:lnSpc>
                <a:spcPct val="107000"/>
              </a:lnSpc>
              <a:spcAft>
                <a:spcPts val="800"/>
              </a:spcAft>
            </a:pPr>
            <a:r>
              <a:rPr lang="en-US" sz="1600" dirty="0">
                <a:effectLst/>
                <a:latin typeface="Cambria" panose="02040503050406030204" pitchFamily="18" charset="0"/>
                <a:ea typeface="Calibri" panose="020F0502020204030204" pitchFamily="34" charset="0"/>
                <a:cs typeface="Myanmar Text" panose="020B0502040204020203" pitchFamily="34" charset="0"/>
              </a:rPr>
              <a:t>• Be able to design and develop a backend using Spring Boot and JPA Framework.</a:t>
            </a:r>
            <a:endParaRPr lang="id-ID" sz="1600" dirty="0">
              <a:effectLst/>
              <a:latin typeface="Cambria" panose="02040503050406030204" pitchFamily="18" charset="0"/>
              <a:ea typeface="Calibri" panose="020F0502020204030204" pitchFamily="34" charset="0"/>
              <a:cs typeface="Myanmar Text" panose="020B0502040204020203" pitchFamily="34" charset="0"/>
            </a:endParaRPr>
          </a:p>
          <a:p>
            <a:pPr marL="234950" algn="just">
              <a:lnSpc>
                <a:spcPct val="107000"/>
              </a:lnSpc>
              <a:spcAft>
                <a:spcPts val="800"/>
              </a:spcAft>
            </a:pPr>
            <a:r>
              <a:rPr lang="en-US" sz="1600" dirty="0">
                <a:effectLst/>
                <a:latin typeface="Cambria" panose="02040503050406030204" pitchFamily="18" charset="0"/>
                <a:ea typeface="Calibri" panose="020F0502020204030204" pitchFamily="34" charset="0"/>
                <a:cs typeface="Myanmar Text" panose="020B0502040204020203" pitchFamily="34" charset="0"/>
              </a:rPr>
              <a:t>• Be able to develop API using Restful Web Services.</a:t>
            </a:r>
            <a:endParaRPr lang="id-ID" sz="1600" dirty="0">
              <a:effectLst/>
              <a:latin typeface="Cambria" panose="02040503050406030204" pitchFamily="18" charset="0"/>
              <a:ea typeface="Calibri" panose="020F0502020204030204" pitchFamily="34" charset="0"/>
              <a:cs typeface="Myanmar Text" panose="020B0502040204020203" pitchFamily="34" charset="0"/>
            </a:endParaRPr>
          </a:p>
          <a:p>
            <a:pPr marL="234950" algn="just">
              <a:lnSpc>
                <a:spcPct val="107000"/>
              </a:lnSpc>
              <a:spcAft>
                <a:spcPts val="800"/>
              </a:spcAft>
            </a:pPr>
            <a:r>
              <a:rPr lang="en-US" sz="1600" dirty="0">
                <a:effectLst/>
                <a:latin typeface="Cambria" panose="02040503050406030204" pitchFamily="18" charset="0"/>
                <a:ea typeface="Calibri" panose="020F0502020204030204" pitchFamily="34" charset="0"/>
                <a:cs typeface="Myanmar Text" panose="020B0502040204020203" pitchFamily="34" charset="0"/>
              </a:rPr>
              <a:t>• Be able to develop frontend application using React JS.</a:t>
            </a:r>
            <a:endParaRPr lang="id-ID" sz="1600" dirty="0">
              <a:effectLst/>
              <a:latin typeface="Cambria" panose="02040503050406030204" pitchFamily="18" charset="0"/>
              <a:ea typeface="Calibri" panose="020F0502020204030204" pitchFamily="34" charset="0"/>
              <a:cs typeface="Myanmar Text" panose="020B0502040204020203" pitchFamily="34" charset="0"/>
            </a:endParaRPr>
          </a:p>
          <a:p>
            <a:pPr marL="234950" algn="just">
              <a:lnSpc>
                <a:spcPct val="107000"/>
              </a:lnSpc>
              <a:spcAft>
                <a:spcPts val="800"/>
              </a:spcAft>
            </a:pPr>
            <a:r>
              <a:rPr lang="en-US" sz="1600" dirty="0">
                <a:effectLst/>
                <a:latin typeface="Cambria" panose="02040503050406030204" pitchFamily="18" charset="0"/>
                <a:ea typeface="Calibri" panose="020F0502020204030204" pitchFamily="34" charset="0"/>
                <a:cs typeface="Myanmar Text" panose="020B0502040204020203" pitchFamily="34" charset="0"/>
              </a:rPr>
              <a:t>• Be able to identify existing APIs and its uses in already developed application</a:t>
            </a:r>
            <a:endParaRPr lang="id-ID" sz="1600" dirty="0">
              <a:effectLst/>
              <a:latin typeface="Cambria" panose="02040503050406030204" pitchFamily="18" charset="0"/>
              <a:ea typeface="Calibri" panose="020F0502020204030204" pitchFamily="34" charset="0"/>
              <a:cs typeface="Myanmar Text" panose="020B0502040204020203" pitchFamily="34" charset="0"/>
            </a:endParaRPr>
          </a:p>
          <a:p>
            <a:endParaRPr lang="en-US" sz="1600" b="1" dirty="0"/>
          </a:p>
        </p:txBody>
      </p:sp>
      <p:sp>
        <p:nvSpPr>
          <p:cNvPr id="6" name="TextBox 5">
            <a:extLst>
              <a:ext uri="{FF2B5EF4-FFF2-40B4-BE49-F238E27FC236}">
                <a16:creationId xmlns:a16="http://schemas.microsoft.com/office/drawing/2014/main" id="{A2ED8932-3535-CC3E-5080-64E43E78C494}"/>
              </a:ext>
            </a:extLst>
          </p:cNvPr>
          <p:cNvSpPr txBox="1"/>
          <p:nvPr/>
        </p:nvSpPr>
        <p:spPr>
          <a:xfrm>
            <a:off x="351223" y="5147884"/>
            <a:ext cx="8473279" cy="1200329"/>
          </a:xfrm>
          <a:prstGeom prst="rect">
            <a:avLst/>
          </a:prstGeom>
          <a:noFill/>
        </p:spPr>
        <p:txBody>
          <a:bodyPr wrap="square">
            <a:spAutoFit/>
          </a:bodyPr>
          <a:lstStyle/>
          <a:p>
            <a:r>
              <a:rPr lang="en-US" b="1" dirty="0">
                <a:solidFill>
                  <a:srgbClr val="8C1A4B"/>
                </a:solidFill>
              </a:rPr>
              <a:t>Project Objective</a:t>
            </a:r>
            <a:endParaRPr lang="id-ID" b="1" dirty="0">
              <a:solidFill>
                <a:srgbClr val="8C1A4B"/>
              </a:solidFill>
            </a:endParaRPr>
          </a:p>
          <a:p>
            <a:r>
              <a:rPr lang="en-US" sz="1800" dirty="0">
                <a:effectLst/>
                <a:latin typeface="Cambria" panose="02040503050406030204" pitchFamily="18" charset="0"/>
                <a:ea typeface="Calibri" panose="020F0502020204030204" pitchFamily="34" charset="0"/>
                <a:cs typeface="Myanmar Text" panose="020B0502040204020203" pitchFamily="34" charset="0"/>
              </a:rPr>
              <a:t>The </a:t>
            </a:r>
            <a:r>
              <a:rPr lang="id-ID" sz="1800" dirty="0">
                <a:effectLst/>
                <a:latin typeface="Cambria" panose="02040503050406030204" pitchFamily="18" charset="0"/>
                <a:ea typeface="Calibri" panose="020F0502020204030204" pitchFamily="34" charset="0"/>
                <a:cs typeface="Myanmar Text" panose="020B0502040204020203" pitchFamily="34" charset="0"/>
              </a:rPr>
              <a:t>project’s objective</a:t>
            </a:r>
            <a:r>
              <a:rPr lang="en-US" sz="1800" dirty="0">
                <a:effectLst/>
                <a:latin typeface="Cambria" panose="02040503050406030204" pitchFamily="18" charset="0"/>
                <a:ea typeface="Calibri" panose="020F0502020204030204" pitchFamily="34" charset="0"/>
                <a:cs typeface="Myanmar Text" panose="020B0502040204020203" pitchFamily="34" charset="0"/>
              </a:rPr>
              <a:t> is to analyze various current APIs for each of your examples, assess each one's acceptability, look for any potential security holes, and establish a login with the chosen API on an already-existing website.</a:t>
            </a:r>
            <a:endParaRPr lang="en-US" b="1" dirty="0">
              <a:solidFill>
                <a:srgbClr val="8C1A4B"/>
              </a:solidFill>
            </a:endParaRPr>
          </a:p>
        </p:txBody>
      </p:sp>
      <p:sp>
        <p:nvSpPr>
          <p:cNvPr id="2" name="TextBox 1">
            <a:extLst>
              <a:ext uri="{FF2B5EF4-FFF2-40B4-BE49-F238E27FC236}">
                <a16:creationId xmlns:a16="http://schemas.microsoft.com/office/drawing/2014/main" id="{FEA65250-23F1-B83B-70F6-ADC001B0B6AA}"/>
              </a:ext>
            </a:extLst>
          </p:cNvPr>
          <p:cNvSpPr txBox="1"/>
          <p:nvPr/>
        </p:nvSpPr>
        <p:spPr>
          <a:xfrm>
            <a:off x="328251" y="476672"/>
            <a:ext cx="3775393" cy="369332"/>
          </a:xfrm>
          <a:prstGeom prst="rect">
            <a:avLst/>
          </a:prstGeom>
          <a:noFill/>
        </p:spPr>
        <p:txBody>
          <a:bodyPr wrap="none" rtlCol="0">
            <a:spAutoFit/>
          </a:bodyPr>
          <a:lstStyle/>
          <a:p>
            <a:r>
              <a:rPr lang="en-US" b="1" dirty="0">
                <a:solidFill>
                  <a:schemeClr val="bg1"/>
                </a:solidFill>
              </a:rPr>
              <a:t>Project Background &amp; Objective </a:t>
            </a:r>
          </a:p>
        </p:txBody>
      </p:sp>
      <p:pic>
        <p:nvPicPr>
          <p:cNvPr id="4" name="Picture 3">
            <a:extLst>
              <a:ext uri="{FF2B5EF4-FFF2-40B4-BE49-F238E27FC236}">
                <a16:creationId xmlns:a16="http://schemas.microsoft.com/office/drawing/2014/main" id="{9F4C9242-799F-47BE-8C0A-9B64FD3F88A0}"/>
              </a:ext>
            </a:extLst>
          </p:cNvPr>
          <p:cNvPicPr>
            <a:picLocks noChangeAspect="1"/>
          </p:cNvPicPr>
          <p:nvPr/>
        </p:nvPicPr>
        <p:blipFill rotWithShape="1">
          <a:blip r:embed="rId2"/>
          <a:srcRect t="18123"/>
          <a:stretch/>
        </p:blipFill>
        <p:spPr>
          <a:xfrm>
            <a:off x="683568" y="1844824"/>
            <a:ext cx="1966894" cy="585401"/>
          </a:xfrm>
          <a:prstGeom prst="rect">
            <a:avLst/>
          </a:prstGeom>
        </p:spPr>
      </p:pic>
      <p:sp>
        <p:nvSpPr>
          <p:cNvPr id="7" name="TextBox 6">
            <a:extLst>
              <a:ext uri="{FF2B5EF4-FFF2-40B4-BE49-F238E27FC236}">
                <a16:creationId xmlns:a16="http://schemas.microsoft.com/office/drawing/2014/main" id="{12D979CB-F92D-422F-9F01-F78578B2BED8}"/>
              </a:ext>
            </a:extLst>
          </p:cNvPr>
          <p:cNvSpPr txBox="1"/>
          <p:nvPr/>
        </p:nvSpPr>
        <p:spPr>
          <a:xfrm>
            <a:off x="2682308" y="1783790"/>
            <a:ext cx="313184" cy="707886"/>
          </a:xfrm>
          <a:prstGeom prst="rect">
            <a:avLst/>
          </a:prstGeom>
          <a:noFill/>
        </p:spPr>
        <p:txBody>
          <a:bodyPr wrap="square" rtlCol="0">
            <a:spAutoFit/>
          </a:bodyPr>
          <a:lstStyle/>
          <a:p>
            <a:r>
              <a:rPr lang="en-US" sz="4000" dirty="0"/>
              <a:t>?</a:t>
            </a:r>
            <a:endParaRPr lang="en-ID" sz="4000" dirty="0"/>
          </a:p>
        </p:txBody>
      </p:sp>
    </p:spTree>
    <p:extLst>
      <p:ext uri="{BB962C8B-B14F-4D97-AF65-F5344CB8AC3E}">
        <p14:creationId xmlns:p14="http://schemas.microsoft.com/office/powerpoint/2010/main" val="2965391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C3A83C-5CF9-540B-3458-E8B9628F5A16}"/>
              </a:ext>
            </a:extLst>
          </p:cNvPr>
          <p:cNvSpPr txBox="1"/>
          <p:nvPr/>
        </p:nvSpPr>
        <p:spPr>
          <a:xfrm>
            <a:off x="251520" y="441149"/>
            <a:ext cx="6997958" cy="369332"/>
          </a:xfrm>
          <a:prstGeom prst="rect">
            <a:avLst/>
          </a:prstGeom>
          <a:noFill/>
        </p:spPr>
        <p:txBody>
          <a:bodyPr wrap="square">
            <a:spAutoFit/>
          </a:bodyPr>
          <a:lstStyle/>
          <a:p>
            <a:r>
              <a:rPr lang="en-US" b="1" dirty="0">
                <a:solidFill>
                  <a:schemeClr val="bg1"/>
                </a:solidFill>
              </a:rPr>
              <a:t>Project Deliverables</a:t>
            </a:r>
          </a:p>
        </p:txBody>
      </p:sp>
      <p:sp>
        <p:nvSpPr>
          <p:cNvPr id="2" name="TextBox 1">
            <a:extLst>
              <a:ext uri="{FF2B5EF4-FFF2-40B4-BE49-F238E27FC236}">
                <a16:creationId xmlns:a16="http://schemas.microsoft.com/office/drawing/2014/main" id="{60AF6C4B-54E7-4CD6-9AB5-A271C4E1CB73}"/>
              </a:ext>
            </a:extLst>
          </p:cNvPr>
          <p:cNvSpPr txBox="1"/>
          <p:nvPr/>
        </p:nvSpPr>
        <p:spPr>
          <a:xfrm>
            <a:off x="508098" y="1340768"/>
            <a:ext cx="7992888" cy="4039760"/>
          </a:xfrm>
          <a:prstGeom prst="rect">
            <a:avLst/>
          </a:prstGeom>
          <a:noFill/>
        </p:spPr>
        <p:txBody>
          <a:bodyPr wrap="square" rtlCol="0">
            <a:spAutoFit/>
          </a:bodyPr>
          <a:lstStyle/>
          <a:p>
            <a:pPr marL="234950" algn="ctr">
              <a:lnSpc>
                <a:spcPct val="107000"/>
              </a:lnSpc>
              <a:spcAft>
                <a:spcPts val="800"/>
              </a:spcAft>
            </a:pPr>
            <a:r>
              <a:rPr lang="en-US" sz="2400" b="0" i="0" dirty="0">
                <a:solidFill>
                  <a:srgbClr val="000000"/>
                </a:solidFill>
                <a:effectLst/>
                <a:latin typeface="Cambria" panose="02040503050406030204" pitchFamily="18" charset="0"/>
                <a:ea typeface="Calibri" panose="020F0502020204030204" pitchFamily="34" charset="0"/>
                <a:cs typeface="Myanmar Text" panose="020B0502040204020203" pitchFamily="34" charset="0"/>
              </a:rPr>
              <a:t>The Know Your Neighborhood website consists of the following main pages:</a:t>
            </a:r>
          </a:p>
          <a:p>
            <a:pPr marL="234950">
              <a:lnSpc>
                <a:spcPct val="107000"/>
              </a:lnSpc>
              <a:spcAft>
                <a:spcPts val="800"/>
              </a:spcAft>
            </a:pPr>
            <a:endParaRPr lang="id-ID" sz="2400" dirty="0">
              <a:effectLst/>
              <a:latin typeface="Cambria" panose="02040503050406030204" pitchFamily="18" charset="0"/>
              <a:ea typeface="Calibri" panose="020F0502020204030204" pitchFamily="34" charset="0"/>
              <a:cs typeface="Myanmar Text" panose="020B0502040204020203" pitchFamily="34" charset="0"/>
            </a:endParaRPr>
          </a:p>
          <a:p>
            <a:pPr marL="800100" lvl="1" indent="-342900">
              <a:lnSpc>
                <a:spcPct val="107000"/>
              </a:lnSpc>
              <a:buClr>
                <a:srgbClr val="000000"/>
              </a:buClr>
              <a:buFont typeface="+mj-lt"/>
              <a:buAutoNum type="arabicPeriod"/>
            </a:pPr>
            <a:r>
              <a:rPr lang="en-US" dirty="0">
                <a:effectLst/>
                <a:latin typeface="Cambria" panose="02040503050406030204" pitchFamily="18" charset="0"/>
                <a:ea typeface="Calibri" panose="020F0502020204030204" pitchFamily="34" charset="0"/>
                <a:cs typeface="Myanmar Text" panose="020B0502040204020203" pitchFamily="34" charset="0"/>
              </a:rPr>
              <a:t>Home Page</a:t>
            </a:r>
            <a:endParaRPr lang="id-ID" dirty="0">
              <a:effectLst/>
              <a:latin typeface="Cambria" panose="02040503050406030204" pitchFamily="18" charset="0"/>
              <a:ea typeface="Calibri" panose="020F0502020204030204" pitchFamily="34" charset="0"/>
              <a:cs typeface="Myanmar Text" panose="020B0502040204020203" pitchFamily="34" charset="0"/>
            </a:endParaRPr>
          </a:p>
          <a:p>
            <a:pPr marL="800100" lvl="1" indent="-342900">
              <a:lnSpc>
                <a:spcPct val="107000"/>
              </a:lnSpc>
              <a:buClr>
                <a:srgbClr val="000000"/>
              </a:buClr>
              <a:buFont typeface="+mj-lt"/>
              <a:buAutoNum type="arabicPeriod"/>
            </a:pPr>
            <a:r>
              <a:rPr lang="en-US" dirty="0">
                <a:effectLst/>
                <a:latin typeface="Cambria" panose="02040503050406030204" pitchFamily="18" charset="0"/>
                <a:ea typeface="Calibri" panose="020F0502020204030204" pitchFamily="34" charset="0"/>
                <a:cs typeface="Myanmar Text" panose="020B0502040204020203" pitchFamily="34" charset="0"/>
              </a:rPr>
              <a:t>Registration Page</a:t>
            </a:r>
            <a:endParaRPr lang="id-ID" dirty="0">
              <a:effectLst/>
              <a:latin typeface="Cambria" panose="02040503050406030204" pitchFamily="18" charset="0"/>
              <a:ea typeface="Calibri" panose="020F0502020204030204" pitchFamily="34" charset="0"/>
              <a:cs typeface="Myanmar Text" panose="020B0502040204020203" pitchFamily="34" charset="0"/>
            </a:endParaRPr>
          </a:p>
          <a:p>
            <a:pPr marL="800100" lvl="1" indent="-342900">
              <a:lnSpc>
                <a:spcPct val="107000"/>
              </a:lnSpc>
              <a:buClr>
                <a:srgbClr val="000000"/>
              </a:buClr>
              <a:buFont typeface="+mj-lt"/>
              <a:buAutoNum type="arabicPeriod"/>
            </a:pPr>
            <a:r>
              <a:rPr lang="en-US" dirty="0">
                <a:effectLst/>
                <a:latin typeface="Cambria" panose="02040503050406030204" pitchFamily="18" charset="0"/>
                <a:ea typeface="Calibri" panose="020F0502020204030204" pitchFamily="34" charset="0"/>
                <a:cs typeface="Myanmar Text" panose="020B0502040204020203" pitchFamily="34" charset="0"/>
              </a:rPr>
              <a:t>Login Pages with API link</a:t>
            </a:r>
            <a:endParaRPr lang="id-ID" dirty="0">
              <a:effectLst/>
              <a:latin typeface="Cambria" panose="02040503050406030204" pitchFamily="18" charset="0"/>
              <a:ea typeface="Calibri" panose="020F0502020204030204" pitchFamily="34" charset="0"/>
              <a:cs typeface="Myanmar Text" panose="020B0502040204020203" pitchFamily="34" charset="0"/>
            </a:endParaRPr>
          </a:p>
          <a:p>
            <a:pPr marL="800100" lvl="1" indent="-342900">
              <a:lnSpc>
                <a:spcPct val="107000"/>
              </a:lnSpc>
              <a:buClr>
                <a:srgbClr val="000000"/>
              </a:buClr>
              <a:buFont typeface="+mj-lt"/>
              <a:buAutoNum type="arabicPeriod"/>
            </a:pPr>
            <a:r>
              <a:rPr lang="en-US" dirty="0">
                <a:effectLst/>
                <a:latin typeface="Cambria" panose="02040503050406030204" pitchFamily="18" charset="0"/>
                <a:ea typeface="Calibri" panose="020F0502020204030204" pitchFamily="34" charset="0"/>
                <a:cs typeface="Myanmar Text" panose="020B0502040204020203" pitchFamily="34" charset="0"/>
              </a:rPr>
              <a:t>Contact us Page</a:t>
            </a:r>
            <a:endParaRPr lang="id-ID" dirty="0">
              <a:effectLst/>
              <a:latin typeface="Cambria" panose="02040503050406030204" pitchFamily="18" charset="0"/>
              <a:ea typeface="Calibri" panose="020F0502020204030204" pitchFamily="34" charset="0"/>
              <a:cs typeface="Myanmar Text" panose="020B0502040204020203" pitchFamily="34" charset="0"/>
            </a:endParaRPr>
          </a:p>
          <a:p>
            <a:pPr marL="800100" lvl="1" indent="-342900">
              <a:lnSpc>
                <a:spcPct val="107000"/>
              </a:lnSpc>
              <a:buClr>
                <a:srgbClr val="000000"/>
              </a:buClr>
              <a:buFont typeface="+mj-lt"/>
              <a:buAutoNum type="arabicPeriod"/>
            </a:pPr>
            <a:r>
              <a:rPr lang="en-US" dirty="0">
                <a:effectLst/>
                <a:latin typeface="Cambria" panose="02040503050406030204" pitchFamily="18" charset="0"/>
                <a:ea typeface="Calibri" panose="020F0502020204030204" pitchFamily="34" charset="0"/>
                <a:cs typeface="Myanmar Text" panose="020B0502040204020203" pitchFamily="34" charset="0"/>
              </a:rPr>
              <a:t>About us Page</a:t>
            </a:r>
            <a:endParaRPr lang="id-ID" dirty="0">
              <a:effectLst/>
              <a:latin typeface="Cambria" panose="02040503050406030204" pitchFamily="18" charset="0"/>
              <a:ea typeface="Calibri" panose="020F0502020204030204" pitchFamily="34" charset="0"/>
              <a:cs typeface="Myanmar Text" panose="020B0502040204020203" pitchFamily="34" charset="0"/>
            </a:endParaRPr>
          </a:p>
          <a:p>
            <a:pPr marL="800100" lvl="1" indent="-342900">
              <a:lnSpc>
                <a:spcPct val="107000"/>
              </a:lnSpc>
              <a:spcAft>
                <a:spcPts val="800"/>
              </a:spcAft>
              <a:buClr>
                <a:srgbClr val="000000"/>
              </a:buClr>
              <a:buFont typeface="+mj-lt"/>
              <a:buAutoNum type="arabicPeriod"/>
            </a:pPr>
            <a:r>
              <a:rPr lang="id-ID" dirty="0">
                <a:effectLst/>
                <a:latin typeface="Cambria" panose="02040503050406030204" pitchFamily="18" charset="0"/>
                <a:ea typeface="Calibri" panose="020F0502020204030204" pitchFamily="34" charset="0"/>
                <a:cs typeface="Myanmar Text" panose="020B0502040204020203" pitchFamily="34" charset="0"/>
              </a:rPr>
              <a:t>Terms and Conditions Page</a:t>
            </a:r>
          </a:p>
          <a:p>
            <a:pPr marL="800100" lvl="1" indent="-342900">
              <a:lnSpc>
                <a:spcPct val="107000"/>
              </a:lnSpc>
              <a:spcAft>
                <a:spcPts val="800"/>
              </a:spcAft>
              <a:buClr>
                <a:srgbClr val="000000"/>
              </a:buClr>
              <a:buFont typeface="+mj-lt"/>
              <a:buAutoNum type="arabicPeriod"/>
            </a:pPr>
            <a:r>
              <a:rPr lang="id-ID" dirty="0">
                <a:effectLst/>
                <a:latin typeface="Cambria" panose="02040503050406030204" pitchFamily="18" charset="0"/>
                <a:ea typeface="Calibri" panose="020F0502020204030204" pitchFamily="34" charset="0"/>
                <a:cs typeface="Myanmar Text" panose="020B0502040204020203" pitchFamily="34" charset="0"/>
              </a:rPr>
              <a:t>Welcome </a:t>
            </a:r>
            <a:r>
              <a:rPr lang="id-ID" dirty="0">
                <a:latin typeface="Cambria" panose="02040503050406030204" pitchFamily="18" charset="0"/>
                <a:ea typeface="Calibri" panose="020F0502020204030204" pitchFamily="34" charset="0"/>
                <a:cs typeface="Myanmar Text" panose="020B0502040204020203" pitchFamily="34" charset="0"/>
              </a:rPr>
              <a:t>Page</a:t>
            </a:r>
            <a:endParaRPr lang="id-ID" dirty="0">
              <a:effectLst/>
              <a:latin typeface="Cambria" panose="02040503050406030204" pitchFamily="18" charset="0"/>
              <a:ea typeface="Calibri" panose="020F0502020204030204" pitchFamily="34" charset="0"/>
              <a:cs typeface="Myanmar Text" panose="020B0502040204020203" pitchFamily="34" charset="0"/>
            </a:endParaRPr>
          </a:p>
          <a:p>
            <a:endParaRPr lang="id-ID"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396105"/>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1. </a:t>
            </a:r>
            <a:r>
              <a:rPr lang="en-SG" altLang="en-US" sz="2800" dirty="0">
                <a:solidFill>
                  <a:schemeClr val="bg1"/>
                </a:solidFill>
              </a:rPr>
              <a:t>List of Tools used</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1" y="1179835"/>
            <a:ext cx="8712522" cy="5545138"/>
          </a:xfrm>
          <a:prstGeom prst="rect">
            <a:avLst/>
          </a:prstGeom>
          <a:ln/>
        </p:spPr>
        <p:style>
          <a:lnRef idx="2">
            <a:schemeClr val="dk1"/>
          </a:lnRef>
          <a:fillRef idx="1">
            <a:schemeClr val="lt1"/>
          </a:fillRef>
          <a:effectRef idx="0">
            <a:schemeClr val="dk1"/>
          </a:effectRef>
          <a:fontRef idx="minor">
            <a:schemeClr val="dk1"/>
          </a:fontRef>
        </p:style>
        <p:txBody>
          <a:bodyPr/>
          <a:lstStyle/>
          <a:p>
            <a:pPr>
              <a:spcBef>
                <a:spcPts val="600"/>
              </a:spcBef>
              <a:spcAft>
                <a:spcPts val="600"/>
              </a:spcAft>
              <a:defRPr/>
            </a:pPr>
            <a:endParaRPr lang="en-SG" b="1" dirty="0">
              <a:solidFill>
                <a:schemeClr val="tx1"/>
              </a:solidFill>
            </a:endParaRPr>
          </a:p>
          <a:p>
            <a:pPr marL="285750" indent="-285750">
              <a:spcBef>
                <a:spcPts val="600"/>
              </a:spcBef>
              <a:spcAft>
                <a:spcPts val="600"/>
              </a:spcAft>
              <a:buFont typeface="Wingdings" panose="05000000000000000000" pitchFamily="2" charset="2"/>
              <a:buChar char="q"/>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sp>
        <p:nvSpPr>
          <p:cNvPr id="6" name="AutoShape 8" descr="Postman Vector Logo - Download Free SVG Icon | Worldvectorlogo">
            <a:extLst>
              <a:ext uri="{FF2B5EF4-FFF2-40B4-BE49-F238E27FC236}">
                <a16:creationId xmlns:a16="http://schemas.microsoft.com/office/drawing/2014/main" id="{1326376D-0893-C313-3645-F1640214AFCB}"/>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07525AA6-E27E-41E3-8730-9522D8AFE4ED}"/>
              </a:ext>
            </a:extLst>
          </p:cNvPr>
          <p:cNvPicPr>
            <a:picLocks noChangeAspect="1"/>
          </p:cNvPicPr>
          <p:nvPr/>
        </p:nvPicPr>
        <p:blipFill>
          <a:blip r:embed="rId2"/>
          <a:stretch>
            <a:fillRect/>
          </a:stretch>
        </p:blipFill>
        <p:spPr>
          <a:xfrm>
            <a:off x="430412" y="2078050"/>
            <a:ext cx="1962150" cy="1285875"/>
          </a:xfrm>
          <a:prstGeom prst="rect">
            <a:avLst/>
          </a:prstGeom>
        </p:spPr>
      </p:pic>
      <p:pic>
        <p:nvPicPr>
          <p:cNvPr id="7" name="Picture 6">
            <a:extLst>
              <a:ext uri="{FF2B5EF4-FFF2-40B4-BE49-F238E27FC236}">
                <a16:creationId xmlns:a16="http://schemas.microsoft.com/office/drawing/2014/main" id="{BB4C2B7F-CE3F-424B-B3B4-10C166FCC17C}"/>
              </a:ext>
            </a:extLst>
          </p:cNvPr>
          <p:cNvPicPr>
            <a:picLocks noChangeAspect="1"/>
          </p:cNvPicPr>
          <p:nvPr/>
        </p:nvPicPr>
        <p:blipFill rotWithShape="1">
          <a:blip r:embed="rId3"/>
          <a:srcRect t="3579"/>
          <a:stretch/>
        </p:blipFill>
        <p:spPr>
          <a:xfrm>
            <a:off x="2213223" y="1376199"/>
            <a:ext cx="1089001" cy="1162157"/>
          </a:xfrm>
          <a:prstGeom prst="rect">
            <a:avLst/>
          </a:prstGeom>
        </p:spPr>
      </p:pic>
      <p:pic>
        <p:nvPicPr>
          <p:cNvPr id="9" name="Picture 8">
            <a:extLst>
              <a:ext uri="{FF2B5EF4-FFF2-40B4-BE49-F238E27FC236}">
                <a16:creationId xmlns:a16="http://schemas.microsoft.com/office/drawing/2014/main" id="{4ADABCBE-97CB-4F5B-BBED-30011B4E3AD3}"/>
              </a:ext>
            </a:extLst>
          </p:cNvPr>
          <p:cNvPicPr>
            <a:picLocks noChangeAspect="1"/>
          </p:cNvPicPr>
          <p:nvPr/>
        </p:nvPicPr>
        <p:blipFill rotWithShape="1">
          <a:blip r:embed="rId4"/>
          <a:srcRect l="11100" r="8158"/>
          <a:stretch/>
        </p:blipFill>
        <p:spPr>
          <a:xfrm>
            <a:off x="6985507" y="2098758"/>
            <a:ext cx="1453350" cy="1183178"/>
          </a:xfrm>
          <a:prstGeom prst="rect">
            <a:avLst/>
          </a:prstGeom>
        </p:spPr>
      </p:pic>
      <p:pic>
        <p:nvPicPr>
          <p:cNvPr id="11" name="Picture 10">
            <a:extLst>
              <a:ext uri="{FF2B5EF4-FFF2-40B4-BE49-F238E27FC236}">
                <a16:creationId xmlns:a16="http://schemas.microsoft.com/office/drawing/2014/main" id="{2863AFDE-1063-4F0E-824B-87A7F4E79CF3}"/>
              </a:ext>
            </a:extLst>
          </p:cNvPr>
          <p:cNvPicPr>
            <a:picLocks noChangeAspect="1"/>
          </p:cNvPicPr>
          <p:nvPr/>
        </p:nvPicPr>
        <p:blipFill>
          <a:blip r:embed="rId5"/>
          <a:stretch>
            <a:fillRect/>
          </a:stretch>
        </p:blipFill>
        <p:spPr>
          <a:xfrm>
            <a:off x="3594798" y="1228714"/>
            <a:ext cx="1600200" cy="1257300"/>
          </a:xfrm>
          <a:prstGeom prst="rect">
            <a:avLst/>
          </a:prstGeom>
        </p:spPr>
      </p:pic>
      <p:pic>
        <p:nvPicPr>
          <p:cNvPr id="13" name="Picture 12">
            <a:extLst>
              <a:ext uri="{FF2B5EF4-FFF2-40B4-BE49-F238E27FC236}">
                <a16:creationId xmlns:a16="http://schemas.microsoft.com/office/drawing/2014/main" id="{9083012E-14FA-41E5-8FC4-7E2D6F3F0120}"/>
              </a:ext>
            </a:extLst>
          </p:cNvPr>
          <p:cNvPicPr>
            <a:picLocks noChangeAspect="1"/>
          </p:cNvPicPr>
          <p:nvPr/>
        </p:nvPicPr>
        <p:blipFill>
          <a:blip r:embed="rId6"/>
          <a:stretch>
            <a:fillRect/>
          </a:stretch>
        </p:blipFill>
        <p:spPr>
          <a:xfrm>
            <a:off x="5220072" y="1268760"/>
            <a:ext cx="1600200" cy="1304925"/>
          </a:xfrm>
          <a:prstGeom prst="rect">
            <a:avLst/>
          </a:prstGeom>
        </p:spPr>
      </p:pic>
      <p:pic>
        <p:nvPicPr>
          <p:cNvPr id="15" name="Picture 14">
            <a:extLst>
              <a:ext uri="{FF2B5EF4-FFF2-40B4-BE49-F238E27FC236}">
                <a16:creationId xmlns:a16="http://schemas.microsoft.com/office/drawing/2014/main" id="{FB017D42-D007-4C82-84B6-436CD772B89E}"/>
              </a:ext>
            </a:extLst>
          </p:cNvPr>
          <p:cNvPicPr>
            <a:picLocks noChangeAspect="1"/>
          </p:cNvPicPr>
          <p:nvPr/>
        </p:nvPicPr>
        <p:blipFill>
          <a:blip r:embed="rId7"/>
          <a:stretch>
            <a:fillRect/>
          </a:stretch>
        </p:blipFill>
        <p:spPr>
          <a:xfrm>
            <a:off x="2902367" y="5410887"/>
            <a:ext cx="2609850" cy="1257300"/>
          </a:xfrm>
          <a:prstGeom prst="rect">
            <a:avLst/>
          </a:prstGeom>
        </p:spPr>
      </p:pic>
      <p:pic>
        <p:nvPicPr>
          <p:cNvPr id="19" name="Picture 18">
            <a:extLst>
              <a:ext uri="{FF2B5EF4-FFF2-40B4-BE49-F238E27FC236}">
                <a16:creationId xmlns:a16="http://schemas.microsoft.com/office/drawing/2014/main" id="{C68BFEE5-F817-4F28-AF89-2EA2438C73A7}"/>
              </a:ext>
            </a:extLst>
          </p:cNvPr>
          <p:cNvPicPr>
            <a:picLocks noChangeAspect="1"/>
          </p:cNvPicPr>
          <p:nvPr/>
        </p:nvPicPr>
        <p:blipFill>
          <a:blip r:embed="rId8"/>
          <a:stretch>
            <a:fillRect/>
          </a:stretch>
        </p:blipFill>
        <p:spPr>
          <a:xfrm>
            <a:off x="5542205" y="4839387"/>
            <a:ext cx="1752600" cy="1200150"/>
          </a:xfrm>
          <a:prstGeom prst="rect">
            <a:avLst/>
          </a:prstGeom>
        </p:spPr>
      </p:pic>
      <p:pic>
        <p:nvPicPr>
          <p:cNvPr id="21" name="Picture 20">
            <a:extLst>
              <a:ext uri="{FF2B5EF4-FFF2-40B4-BE49-F238E27FC236}">
                <a16:creationId xmlns:a16="http://schemas.microsoft.com/office/drawing/2014/main" id="{84E6AFB7-D75E-49DD-9055-CC3EA17EAC28}"/>
              </a:ext>
            </a:extLst>
          </p:cNvPr>
          <p:cNvPicPr>
            <a:picLocks noChangeAspect="1"/>
          </p:cNvPicPr>
          <p:nvPr/>
        </p:nvPicPr>
        <p:blipFill>
          <a:blip r:embed="rId9"/>
          <a:stretch>
            <a:fillRect/>
          </a:stretch>
        </p:blipFill>
        <p:spPr>
          <a:xfrm>
            <a:off x="1308011" y="4839387"/>
            <a:ext cx="1468375" cy="1284828"/>
          </a:xfrm>
          <a:prstGeom prst="rect">
            <a:avLst/>
          </a:prstGeom>
        </p:spPr>
      </p:pic>
      <p:pic>
        <p:nvPicPr>
          <p:cNvPr id="23" name="Picture 22">
            <a:extLst>
              <a:ext uri="{FF2B5EF4-FFF2-40B4-BE49-F238E27FC236}">
                <a16:creationId xmlns:a16="http://schemas.microsoft.com/office/drawing/2014/main" id="{B3C8649E-7995-4E7A-BC00-B6BCAE70C8EA}"/>
              </a:ext>
            </a:extLst>
          </p:cNvPr>
          <p:cNvPicPr>
            <a:picLocks noChangeAspect="1"/>
          </p:cNvPicPr>
          <p:nvPr/>
        </p:nvPicPr>
        <p:blipFill>
          <a:blip r:embed="rId10"/>
          <a:stretch>
            <a:fillRect/>
          </a:stretch>
        </p:blipFill>
        <p:spPr>
          <a:xfrm>
            <a:off x="6740342" y="3581400"/>
            <a:ext cx="1781175" cy="1181100"/>
          </a:xfrm>
          <a:prstGeom prst="rect">
            <a:avLst/>
          </a:prstGeom>
        </p:spPr>
      </p:pic>
      <p:pic>
        <p:nvPicPr>
          <p:cNvPr id="2" name="Picture 1">
            <a:extLst>
              <a:ext uri="{FF2B5EF4-FFF2-40B4-BE49-F238E27FC236}">
                <a16:creationId xmlns:a16="http://schemas.microsoft.com/office/drawing/2014/main" id="{A8647F70-A3EA-426E-BA0A-A10FE20E7BEF}"/>
              </a:ext>
            </a:extLst>
          </p:cNvPr>
          <p:cNvPicPr>
            <a:picLocks noChangeAspect="1"/>
          </p:cNvPicPr>
          <p:nvPr/>
        </p:nvPicPr>
        <p:blipFill>
          <a:blip r:embed="rId11"/>
          <a:stretch>
            <a:fillRect/>
          </a:stretch>
        </p:blipFill>
        <p:spPr>
          <a:xfrm>
            <a:off x="489042" y="3645024"/>
            <a:ext cx="1722760" cy="829100"/>
          </a:xfrm>
          <a:prstGeom prst="rect">
            <a:avLst/>
          </a:prstGeom>
        </p:spPr>
      </p:pic>
      <p:sp>
        <p:nvSpPr>
          <p:cNvPr id="4" name="Star: 7 Points 3">
            <a:extLst>
              <a:ext uri="{FF2B5EF4-FFF2-40B4-BE49-F238E27FC236}">
                <a16:creationId xmlns:a16="http://schemas.microsoft.com/office/drawing/2014/main" id="{318923F6-130B-42FA-9289-C6F289E3793F}"/>
              </a:ext>
            </a:extLst>
          </p:cNvPr>
          <p:cNvSpPr/>
          <p:nvPr/>
        </p:nvSpPr>
        <p:spPr>
          <a:xfrm>
            <a:off x="2844141" y="2720987"/>
            <a:ext cx="2767206" cy="2523988"/>
          </a:xfrm>
          <a:prstGeom prst="star7">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D" dirty="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2. What is API?</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85216"/>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lvl="1" algn="just">
              <a:lnSpc>
                <a:spcPct val="107000"/>
              </a:lnSpc>
              <a:spcBef>
                <a:spcPts val="0"/>
              </a:spcBef>
              <a:spcAft>
                <a:spcPts val="800"/>
              </a:spcAft>
            </a:pPr>
            <a:r>
              <a:rPr lang="en-US" sz="1800" dirty="0">
                <a:solidFill>
                  <a:schemeClr val="tx1"/>
                </a:solidFill>
                <a:effectLst/>
                <a:latin typeface="Cambria" panose="02040503050406030204" pitchFamily="18" charset="0"/>
                <a:ea typeface="Calibri" panose="020F0502020204030204" pitchFamily="34" charset="0"/>
                <a:cs typeface="Myanmar Text" panose="020B0502040204020203" pitchFamily="34" charset="0"/>
              </a:rPr>
              <a:t>An interface that can link one program to another is the API itself. In other words, the API serves as a bridge between various apps that run on the same </a:t>
            </a:r>
            <a:r>
              <a:rPr lang="id-ID" sz="1800" dirty="0">
                <a:solidFill>
                  <a:schemeClr val="tx1"/>
                </a:solidFill>
                <a:effectLst/>
                <a:latin typeface="Cambria" panose="02040503050406030204" pitchFamily="18" charset="0"/>
                <a:ea typeface="Calibri" panose="020F0502020204030204" pitchFamily="34" charset="0"/>
                <a:cs typeface="Myanmar Text" panose="020B0502040204020203" pitchFamily="34" charset="0"/>
              </a:rPr>
              <a:t>or distinct platforms</a:t>
            </a:r>
            <a:r>
              <a:rPr lang="en-US" sz="1800" dirty="0">
                <a:solidFill>
                  <a:schemeClr val="tx1"/>
                </a:solidFill>
                <a:effectLst/>
                <a:latin typeface="Cambria" panose="02040503050406030204" pitchFamily="18" charset="0"/>
                <a:ea typeface="Calibri" panose="020F0502020204030204" pitchFamily="34" charset="0"/>
                <a:cs typeface="Myanmar Text" panose="020B0502040204020203" pitchFamily="34" charset="0"/>
              </a:rPr>
              <a:t>. </a:t>
            </a:r>
          </a:p>
        </p:txBody>
      </p:sp>
      <p:pic>
        <p:nvPicPr>
          <p:cNvPr id="2050" name="Picture 2" descr="What is Application Programming Interface (APIs), Types, and Importance.">
            <a:extLst>
              <a:ext uri="{FF2B5EF4-FFF2-40B4-BE49-F238E27FC236}">
                <a16:creationId xmlns:a16="http://schemas.microsoft.com/office/drawing/2014/main" id="{E2FB65C6-9807-448A-8EC7-739309B756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4006" y="2492896"/>
            <a:ext cx="5204550" cy="37175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16589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3. What is the role of API?</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76508"/>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342900" indent="-342900" algn="just">
              <a:spcBef>
                <a:spcPts val="0"/>
              </a:spcBef>
              <a:spcAft>
                <a:spcPts val="1000"/>
              </a:spcAft>
              <a:buFont typeface="Arial" panose="020B0604020202020204" pitchFamily="34" charset="0"/>
              <a:buChar char="•"/>
            </a:pPr>
            <a:endParaRPr lang="en-US" sz="2000" dirty="0">
              <a:solidFill>
                <a:schemeClr val="tx1"/>
              </a:solidFill>
              <a:effectLst/>
              <a:ea typeface="Calibri" panose="020F0502020204030204" pitchFamily="34" charset="0"/>
              <a:cs typeface="Myanmar Text" panose="020B0502040204020203" pitchFamily="34" charset="0"/>
            </a:endParaRPr>
          </a:p>
        </p:txBody>
      </p:sp>
      <p:sp>
        <p:nvSpPr>
          <p:cNvPr id="2" name="Rectangle 1">
            <a:extLst>
              <a:ext uri="{FF2B5EF4-FFF2-40B4-BE49-F238E27FC236}">
                <a16:creationId xmlns:a16="http://schemas.microsoft.com/office/drawing/2014/main" id="{E66702D8-0D0A-453B-A846-42115F811413}"/>
              </a:ext>
            </a:extLst>
          </p:cNvPr>
          <p:cNvSpPr/>
          <p:nvPr/>
        </p:nvSpPr>
        <p:spPr>
          <a:xfrm>
            <a:off x="179387" y="1556792"/>
            <a:ext cx="4104581" cy="3744416"/>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marL="0" marR="0" indent="457200">
              <a:spcBef>
                <a:spcPts val="0"/>
              </a:spcBef>
              <a:spcAft>
                <a:spcPts val="1000"/>
              </a:spcAft>
            </a:pPr>
            <a:endParaRPr lang="en-GB" sz="1600" dirty="0">
              <a:solidFill>
                <a:srgbClr val="000000"/>
              </a:solidFill>
              <a:effectLst/>
              <a:ea typeface="Calibri" panose="020F0502020204030204" pitchFamily="34" charset="0"/>
              <a:cs typeface="Myanmar Text" panose="020B0502040204020203" pitchFamily="34" charset="0"/>
            </a:endParaRPr>
          </a:p>
        </p:txBody>
      </p:sp>
      <p:sp>
        <p:nvSpPr>
          <p:cNvPr id="6" name="TextBox 5">
            <a:extLst>
              <a:ext uri="{FF2B5EF4-FFF2-40B4-BE49-F238E27FC236}">
                <a16:creationId xmlns:a16="http://schemas.microsoft.com/office/drawing/2014/main" id="{E6F3A10D-F928-4860-8269-7A0535664005}"/>
              </a:ext>
            </a:extLst>
          </p:cNvPr>
          <p:cNvSpPr txBox="1"/>
          <p:nvPr/>
        </p:nvSpPr>
        <p:spPr>
          <a:xfrm>
            <a:off x="389961" y="1312512"/>
            <a:ext cx="3998338" cy="3416320"/>
          </a:xfrm>
          <a:prstGeom prst="rect">
            <a:avLst/>
          </a:prstGeom>
          <a:noFill/>
        </p:spPr>
        <p:txBody>
          <a:bodyPr wrap="square" rtlCol="0">
            <a:spAutoFit/>
          </a:bodyPr>
          <a:lstStyle/>
          <a:p>
            <a:pPr algn="just"/>
            <a:r>
              <a:rPr lang="en-US" sz="1800" dirty="0">
                <a:effectLst/>
                <a:latin typeface="Cambria" panose="02040503050406030204" pitchFamily="18" charset="0"/>
                <a:ea typeface="Calibri" panose="020F0502020204030204" pitchFamily="34" charset="0"/>
                <a:cs typeface="Myanmar Text" panose="020B0502040204020203" pitchFamily="34" charset="0"/>
              </a:rPr>
              <a:t>The purpose of an API is to give applications a standardized method of requesting resources or services from other software components without the requirement for them to comprehend the intricate details of how those components operate inside. It serves as a middleman that enables information exchange and action execution between various software systems </a:t>
            </a:r>
            <a:r>
              <a:rPr lang="id-ID" sz="1800" dirty="0">
                <a:effectLst/>
                <a:latin typeface="Cambria" panose="02040503050406030204" pitchFamily="18" charset="0"/>
                <a:ea typeface="Calibri" panose="020F0502020204030204" pitchFamily="34" charset="0"/>
                <a:cs typeface="Myanmar Text" panose="020B0502040204020203" pitchFamily="34" charset="0"/>
              </a:rPr>
              <a:t>and facilitates</a:t>
            </a:r>
            <a:r>
              <a:rPr lang="en-US" sz="1800" dirty="0">
                <a:effectLst/>
                <a:latin typeface="Cambria" panose="02040503050406030204" pitchFamily="18" charset="0"/>
                <a:ea typeface="Calibri" panose="020F0502020204030204" pitchFamily="34" charset="0"/>
                <a:cs typeface="Myanmar Text" panose="020B0502040204020203" pitchFamily="34" charset="0"/>
              </a:rPr>
              <a:t> integration</a:t>
            </a:r>
            <a:r>
              <a:rPr lang="id-ID" sz="1800" dirty="0">
                <a:effectLst/>
                <a:latin typeface="Cambria" panose="02040503050406030204" pitchFamily="18" charset="0"/>
                <a:ea typeface="Calibri" panose="020F0502020204030204" pitchFamily="34" charset="0"/>
                <a:cs typeface="Myanmar Text" panose="020B0502040204020203" pitchFamily="34" charset="0"/>
              </a:rPr>
              <a:t>.</a:t>
            </a:r>
          </a:p>
          <a:p>
            <a:pPr algn="just"/>
            <a:endParaRPr lang="id-ID" dirty="0"/>
          </a:p>
        </p:txBody>
      </p:sp>
      <p:sp>
        <p:nvSpPr>
          <p:cNvPr id="7" name="TextBox 6">
            <a:extLst>
              <a:ext uri="{FF2B5EF4-FFF2-40B4-BE49-F238E27FC236}">
                <a16:creationId xmlns:a16="http://schemas.microsoft.com/office/drawing/2014/main" id="{7511EF18-FE08-4681-981E-3537931F23F8}"/>
              </a:ext>
            </a:extLst>
          </p:cNvPr>
          <p:cNvSpPr txBox="1"/>
          <p:nvPr/>
        </p:nvSpPr>
        <p:spPr>
          <a:xfrm>
            <a:off x="389961" y="4553355"/>
            <a:ext cx="8083861" cy="923330"/>
          </a:xfrm>
          <a:prstGeom prst="rect">
            <a:avLst/>
          </a:prstGeom>
          <a:noFill/>
        </p:spPr>
        <p:txBody>
          <a:bodyPr wrap="square" rtlCol="0">
            <a:spAutoFit/>
          </a:bodyPr>
          <a:lstStyle/>
          <a:p>
            <a:pPr algn="just"/>
            <a:r>
              <a:rPr lang="en-US" sz="1800" dirty="0">
                <a:effectLst/>
                <a:latin typeface="Cambria" panose="02040503050406030204" pitchFamily="18" charset="0"/>
                <a:ea typeface="Calibri" panose="020F0502020204030204" pitchFamily="34" charset="0"/>
                <a:cs typeface="Myanmar Text" panose="020B0502040204020203" pitchFamily="34" charset="0"/>
              </a:rPr>
              <a:t>It serves as a middleman that enables information exchange and action execution between various software systems </a:t>
            </a:r>
            <a:r>
              <a:rPr lang="id-ID" sz="1800" dirty="0">
                <a:effectLst/>
                <a:latin typeface="Cambria" panose="02040503050406030204" pitchFamily="18" charset="0"/>
                <a:ea typeface="Calibri" panose="020F0502020204030204" pitchFamily="34" charset="0"/>
                <a:cs typeface="Myanmar Text" panose="020B0502040204020203" pitchFamily="34" charset="0"/>
              </a:rPr>
              <a:t>and facilitates</a:t>
            </a:r>
            <a:r>
              <a:rPr lang="en-US" sz="1800" dirty="0">
                <a:effectLst/>
                <a:latin typeface="Cambria" panose="02040503050406030204" pitchFamily="18" charset="0"/>
                <a:ea typeface="Calibri" panose="020F0502020204030204" pitchFamily="34" charset="0"/>
                <a:cs typeface="Myanmar Text" panose="020B0502040204020203" pitchFamily="34" charset="0"/>
              </a:rPr>
              <a:t> integration</a:t>
            </a:r>
            <a:r>
              <a:rPr lang="id-ID" sz="1800" dirty="0">
                <a:effectLst/>
                <a:latin typeface="Cambria" panose="02040503050406030204" pitchFamily="18" charset="0"/>
                <a:ea typeface="Calibri" panose="020F0502020204030204" pitchFamily="34" charset="0"/>
                <a:cs typeface="Myanmar Text" panose="020B0502040204020203" pitchFamily="34" charset="0"/>
              </a:rPr>
              <a:t>.</a:t>
            </a:r>
          </a:p>
          <a:p>
            <a:pPr algn="just"/>
            <a:endParaRPr lang="id-ID" dirty="0"/>
          </a:p>
        </p:txBody>
      </p:sp>
      <p:pic>
        <p:nvPicPr>
          <p:cNvPr id="1026" name="Picture 2" descr="API Full Form? What is API?">
            <a:extLst>
              <a:ext uri="{FF2B5EF4-FFF2-40B4-BE49-F238E27FC236}">
                <a16:creationId xmlns:a16="http://schemas.microsoft.com/office/drawing/2014/main" id="{7A8C337A-8A16-4B7B-85F3-160F5D138D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0299" y="1304597"/>
            <a:ext cx="2847983" cy="2899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129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04813"/>
            <a:ext cx="66897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4. </a:t>
            </a:r>
            <a:r>
              <a:rPr lang="en-US" altLang="en-US" sz="2400" dirty="0">
                <a:solidFill>
                  <a:srgbClr val="FFFFFF"/>
                </a:solidFill>
                <a:cs typeface="Arial" panose="020B0604020202020204" pitchFamily="34" charset="0"/>
              </a:rPr>
              <a:t>The range of APIs for a particular platform</a:t>
            </a:r>
            <a:endParaRPr lang="en-US" altLang="en-US" sz="24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1" y="1176508"/>
            <a:ext cx="8784529" cy="5420844"/>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342900" lvl="0" indent="-342900">
              <a:lnSpc>
                <a:spcPct val="115000"/>
              </a:lnSpc>
              <a:buFont typeface="Wingdings" panose="05000000000000000000" pitchFamily="2" charset="2"/>
              <a:buChar char=""/>
            </a:pPr>
            <a:r>
              <a:rPr lang="en-US" sz="1800" dirty="0">
                <a:solidFill>
                  <a:schemeClr val="tx1"/>
                </a:solidFill>
                <a:effectLst/>
                <a:latin typeface="Cambria" panose="02040503050406030204" pitchFamily="18" charset="0"/>
                <a:ea typeface="Calibri" panose="020F0502020204030204" pitchFamily="34" charset="0"/>
                <a:cs typeface="Myanmar Text" panose="020B0502040204020203" pitchFamily="34" charset="0"/>
              </a:rPr>
              <a:t>Facebook Login API</a:t>
            </a:r>
            <a:endParaRPr lang="id-ID" sz="1800" dirty="0">
              <a:solidFill>
                <a:schemeClr val="tx1"/>
              </a:solidFill>
              <a:effectLst/>
              <a:latin typeface="Cambria" panose="02040503050406030204" pitchFamily="18" charset="0"/>
              <a:ea typeface="Calibri" panose="020F0502020204030204" pitchFamily="34" charset="0"/>
              <a:cs typeface="Myanmar Text" panose="020B0502040204020203" pitchFamily="34" charset="0"/>
            </a:endParaRPr>
          </a:p>
          <a:p>
            <a:pPr marL="990600" algn="just">
              <a:lnSpc>
                <a:spcPct val="115000"/>
              </a:lnSpc>
            </a:pPr>
            <a:r>
              <a:rPr lang="en-US" sz="1800" dirty="0">
                <a:solidFill>
                  <a:schemeClr val="tx1"/>
                </a:solidFill>
                <a:effectLst/>
                <a:latin typeface="Cambria" panose="02040503050406030204" pitchFamily="18" charset="0"/>
                <a:ea typeface="Calibri" panose="020F0502020204030204" pitchFamily="34" charset="0"/>
                <a:cs typeface="Myanmar Text" panose="020B0502040204020203" pitchFamily="34" charset="0"/>
              </a:rPr>
              <a:t>Users can log on using their Facebook credentials. Due to the prevalence of Facebook accounts among users, this makes for an efficient login process. Then, since Facebook has gained popularity before other programs, it is simpler for us to create an account using the Facebook API. We may thus assume that there are many Facebook users and that using this API will be quite profitable.</a:t>
            </a:r>
            <a:endParaRPr lang="id-ID" sz="1800" dirty="0">
              <a:solidFill>
                <a:schemeClr val="tx1"/>
              </a:solidFill>
              <a:effectLst/>
              <a:latin typeface="Cambria" panose="02040503050406030204" pitchFamily="18" charset="0"/>
              <a:ea typeface="Calibri" panose="020F0502020204030204" pitchFamily="34" charset="0"/>
              <a:cs typeface="Myanmar Text" panose="020B0502040204020203" pitchFamily="34" charset="0"/>
            </a:endParaRPr>
          </a:p>
        </p:txBody>
      </p:sp>
      <p:sp>
        <p:nvSpPr>
          <p:cNvPr id="2" name="Rectangle 1">
            <a:extLst>
              <a:ext uri="{FF2B5EF4-FFF2-40B4-BE49-F238E27FC236}">
                <a16:creationId xmlns:a16="http://schemas.microsoft.com/office/drawing/2014/main" id="{E66702D8-0D0A-453B-A846-42115F811413}"/>
              </a:ext>
            </a:extLst>
          </p:cNvPr>
          <p:cNvSpPr/>
          <p:nvPr/>
        </p:nvSpPr>
        <p:spPr>
          <a:xfrm>
            <a:off x="179387" y="1556792"/>
            <a:ext cx="4104581" cy="3744416"/>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marL="0" marR="0" indent="457200">
              <a:spcBef>
                <a:spcPts val="0"/>
              </a:spcBef>
              <a:spcAft>
                <a:spcPts val="1000"/>
              </a:spcAft>
            </a:pPr>
            <a:endParaRPr lang="en-GB" sz="1600" dirty="0">
              <a:solidFill>
                <a:srgbClr val="000000"/>
              </a:solidFill>
              <a:effectLst/>
              <a:ea typeface="Calibri" panose="020F0502020204030204" pitchFamily="34" charset="0"/>
              <a:cs typeface="Myanmar Text" panose="020B0502040204020203" pitchFamily="34" charset="0"/>
            </a:endParaRPr>
          </a:p>
        </p:txBody>
      </p:sp>
      <p:pic>
        <p:nvPicPr>
          <p:cNvPr id="3076" name="Picture 4" descr="Why Your Business Needs to Use Facebook's Conversions API » Future Marketing">
            <a:extLst>
              <a:ext uri="{FF2B5EF4-FFF2-40B4-BE49-F238E27FC236}">
                <a16:creationId xmlns:a16="http://schemas.microsoft.com/office/drawing/2014/main" id="{077B9EC7-52E0-470F-81A9-ABB6E81E6C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3398237"/>
            <a:ext cx="4057406" cy="304094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162851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5. Potential Security Issues with APIs</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76508"/>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R="0" lvl="0">
              <a:lnSpc>
                <a:spcPct val="115000"/>
              </a:lnSpc>
              <a:spcBef>
                <a:spcPts val="0"/>
              </a:spcBef>
              <a:spcAft>
                <a:spcPts val="0"/>
              </a:spcAft>
            </a:pPr>
            <a:endParaRPr lang="en-US" sz="1200" dirty="0">
              <a:solidFill>
                <a:schemeClr val="tx1"/>
              </a:solidFill>
              <a:effectLst/>
              <a:latin typeface="Cambria" panose="02040503050406030204" pitchFamily="18" charset="0"/>
              <a:ea typeface="Calibri" panose="020F0502020204030204" pitchFamily="34" charset="0"/>
              <a:cs typeface="Myanmar Text" panose="020B0502040204020203" pitchFamily="34" charset="0"/>
            </a:endParaRPr>
          </a:p>
        </p:txBody>
      </p:sp>
      <p:sp>
        <p:nvSpPr>
          <p:cNvPr id="2" name="Rectangle 1">
            <a:extLst>
              <a:ext uri="{FF2B5EF4-FFF2-40B4-BE49-F238E27FC236}">
                <a16:creationId xmlns:a16="http://schemas.microsoft.com/office/drawing/2014/main" id="{E66702D8-0D0A-453B-A846-42115F811413}"/>
              </a:ext>
            </a:extLst>
          </p:cNvPr>
          <p:cNvSpPr/>
          <p:nvPr/>
        </p:nvSpPr>
        <p:spPr>
          <a:xfrm>
            <a:off x="179387" y="1556792"/>
            <a:ext cx="4104581" cy="3744416"/>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marL="0" marR="0" indent="457200">
              <a:spcBef>
                <a:spcPts val="0"/>
              </a:spcBef>
              <a:spcAft>
                <a:spcPts val="1000"/>
              </a:spcAft>
            </a:pPr>
            <a:endParaRPr lang="en-GB" sz="1600" dirty="0">
              <a:solidFill>
                <a:srgbClr val="000000"/>
              </a:solidFill>
              <a:effectLst/>
              <a:ea typeface="Calibri" panose="020F0502020204030204" pitchFamily="34" charset="0"/>
              <a:cs typeface="Myanmar Text" panose="020B0502040204020203" pitchFamily="34" charset="0"/>
            </a:endParaRPr>
          </a:p>
        </p:txBody>
      </p:sp>
      <p:sp>
        <p:nvSpPr>
          <p:cNvPr id="6" name="TextBox 5">
            <a:extLst>
              <a:ext uri="{FF2B5EF4-FFF2-40B4-BE49-F238E27FC236}">
                <a16:creationId xmlns:a16="http://schemas.microsoft.com/office/drawing/2014/main" id="{9896907E-1203-4A45-A508-3C672C793D14}"/>
              </a:ext>
            </a:extLst>
          </p:cNvPr>
          <p:cNvSpPr txBox="1"/>
          <p:nvPr/>
        </p:nvSpPr>
        <p:spPr>
          <a:xfrm>
            <a:off x="1146857" y="2200995"/>
            <a:ext cx="1368152" cy="646331"/>
          </a:xfrm>
          <a:prstGeom prst="rect">
            <a:avLst/>
          </a:prstGeom>
          <a:noFill/>
        </p:spPr>
        <p:txBody>
          <a:bodyPr wrap="square" rtlCol="0">
            <a:spAutoFit/>
          </a:bodyPr>
          <a:lstStyle/>
          <a:p>
            <a:r>
              <a:rPr lang="en-US" b="1" dirty="0"/>
              <a:t>Injection</a:t>
            </a:r>
          </a:p>
          <a:p>
            <a:r>
              <a:rPr lang="en-US" b="1" dirty="0"/>
              <a:t> Attack</a:t>
            </a:r>
            <a:endParaRPr lang="id-ID" b="1" dirty="0"/>
          </a:p>
        </p:txBody>
      </p:sp>
      <p:sp>
        <p:nvSpPr>
          <p:cNvPr id="10" name="TextBox 9">
            <a:extLst>
              <a:ext uri="{FF2B5EF4-FFF2-40B4-BE49-F238E27FC236}">
                <a16:creationId xmlns:a16="http://schemas.microsoft.com/office/drawing/2014/main" id="{4C9FFD82-7510-4A70-9EAD-AE3020903D81}"/>
              </a:ext>
            </a:extLst>
          </p:cNvPr>
          <p:cNvSpPr txBox="1"/>
          <p:nvPr/>
        </p:nvSpPr>
        <p:spPr>
          <a:xfrm>
            <a:off x="5396406" y="4939428"/>
            <a:ext cx="2429767" cy="646331"/>
          </a:xfrm>
          <a:prstGeom prst="rect">
            <a:avLst/>
          </a:prstGeom>
          <a:noFill/>
        </p:spPr>
        <p:txBody>
          <a:bodyPr wrap="square" rtlCol="0">
            <a:spAutoFit/>
          </a:bodyPr>
          <a:lstStyle/>
          <a:p>
            <a:pPr algn="ctr"/>
            <a:r>
              <a:rPr lang="en-US" sz="1800" b="1" dirty="0">
                <a:effectLst/>
                <a:latin typeface="Cambria" panose="02040503050406030204" pitchFamily="18" charset="0"/>
                <a:ea typeface="Calibri" panose="020F0502020204030204" pitchFamily="34" charset="0"/>
                <a:cs typeface="Myanmar Text" panose="020B0502040204020203" pitchFamily="34" charset="0"/>
              </a:rPr>
              <a:t>Broken </a:t>
            </a:r>
          </a:p>
          <a:p>
            <a:pPr algn="ctr"/>
            <a:r>
              <a:rPr lang="en-US" sz="1800" b="1" dirty="0">
                <a:effectLst/>
                <a:latin typeface="Cambria" panose="02040503050406030204" pitchFamily="18" charset="0"/>
                <a:ea typeface="Calibri" panose="020F0502020204030204" pitchFamily="34" charset="0"/>
                <a:cs typeface="Myanmar Text" panose="020B0502040204020203" pitchFamily="34" charset="0"/>
              </a:rPr>
              <a:t>Authentication</a:t>
            </a:r>
            <a:endParaRPr lang="id-ID" b="1" dirty="0"/>
          </a:p>
        </p:txBody>
      </p:sp>
      <p:pic>
        <p:nvPicPr>
          <p:cNvPr id="4098" name="Picture 2" descr="Top 5 most dangerous injection attacks | Invicti">
            <a:extLst>
              <a:ext uri="{FF2B5EF4-FFF2-40B4-BE49-F238E27FC236}">
                <a16:creationId xmlns:a16="http://schemas.microsoft.com/office/drawing/2014/main" id="{A424B2DC-0A86-4EE0-9310-4DF8F27D89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3519" y="1471886"/>
            <a:ext cx="4297684" cy="225628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4100" name="Picture 4" descr="Comprehension The Risk of &quot;Broken Authentication &amp; Broken Access Control&quot; -  The most popular web application threats - Cloudkul">
            <a:extLst>
              <a:ext uri="{FF2B5EF4-FFF2-40B4-BE49-F238E27FC236}">
                <a16:creationId xmlns:a16="http://schemas.microsoft.com/office/drawing/2014/main" id="{1B762593-F550-4B1A-BB68-BD81F88E0D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4275918"/>
            <a:ext cx="3231489" cy="205057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4" name="Arrow: Right 3">
            <a:extLst>
              <a:ext uri="{FF2B5EF4-FFF2-40B4-BE49-F238E27FC236}">
                <a16:creationId xmlns:a16="http://schemas.microsoft.com/office/drawing/2014/main" id="{3F72E42F-D10A-4F61-A8DF-13B42901D7D4}"/>
              </a:ext>
            </a:extLst>
          </p:cNvPr>
          <p:cNvSpPr/>
          <p:nvPr/>
        </p:nvSpPr>
        <p:spPr>
          <a:xfrm>
            <a:off x="2555776" y="2200995"/>
            <a:ext cx="648072" cy="536837"/>
          </a:xfrm>
          <a:prstGeom prst="righ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D"/>
          </a:p>
        </p:txBody>
      </p:sp>
      <p:sp>
        <p:nvSpPr>
          <p:cNvPr id="14" name="Arrow: Right 13">
            <a:extLst>
              <a:ext uri="{FF2B5EF4-FFF2-40B4-BE49-F238E27FC236}">
                <a16:creationId xmlns:a16="http://schemas.microsoft.com/office/drawing/2014/main" id="{8E0F678F-FE00-4D95-AC29-B478A93CFB0C}"/>
              </a:ext>
            </a:extLst>
          </p:cNvPr>
          <p:cNvSpPr/>
          <p:nvPr/>
        </p:nvSpPr>
        <p:spPr>
          <a:xfrm rot="10800000">
            <a:off x="4751574" y="5032789"/>
            <a:ext cx="648072" cy="536837"/>
          </a:xfrm>
          <a:prstGeom prst="righ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19031303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ee7cfa4c9c9d99588569e4929a391d755d23d3c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7fb2fad2-2bec-4404-ace4-eb291a679560" xsi:nil="true"/>
    <lcf76f155ced4ddcb4097134ff3c332f xmlns="cb49ea42-c776-4921-925a-6f2d18d3f7cb">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C88647A0A518049BF4ABFF3F6413FD5" ma:contentTypeVersion="11" ma:contentTypeDescription="Create a new document." ma:contentTypeScope="" ma:versionID="fc9aad498a84da8caa12175c86474230">
  <xsd:schema xmlns:xsd="http://www.w3.org/2001/XMLSchema" xmlns:xs="http://www.w3.org/2001/XMLSchema" xmlns:p="http://schemas.microsoft.com/office/2006/metadata/properties" xmlns:ns2="cb49ea42-c776-4921-925a-6f2d18d3f7cb" xmlns:ns3="7fb2fad2-2bec-4404-ace4-eb291a679560" targetNamespace="http://schemas.microsoft.com/office/2006/metadata/properties" ma:root="true" ma:fieldsID="ec9b53d574ec38522432e6bd3e0dd0bb" ns2:_="" ns3:_="">
    <xsd:import namespace="cb49ea42-c776-4921-925a-6f2d18d3f7cb"/>
    <xsd:import namespace="7fb2fad2-2bec-4404-ace4-eb291a679560"/>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49ea42-c776-4921-925a-6f2d18d3f7c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d0bf0ac1-f138-411d-9df9-4081be4fdb86"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SearchProperties" ma:index="18"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fb2fad2-2bec-4404-ace4-eb291a679560"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142a1239-6e5d-4b86-a148-387fd8a67a23}" ma:internalName="TaxCatchAll" ma:showField="CatchAllData" ma:web="7fb2fad2-2bec-4404-ace4-eb291a67956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AF3EE97-662C-45BD-AEBD-57BE7DC9224B}">
  <ds:schemaRefs>
    <ds:schemaRef ds:uri="http://purl.org/dc/elements/1.1/"/>
    <ds:schemaRef ds:uri="http://purl.org/dc/dcmitype/"/>
    <ds:schemaRef ds:uri="http://schemas.microsoft.com/office/2006/documentManagement/types"/>
    <ds:schemaRef ds:uri="http://www.w3.org/XML/1998/namespace"/>
    <ds:schemaRef ds:uri="http://schemas.microsoft.com/office/infopath/2007/PartnerControls"/>
    <ds:schemaRef ds:uri="http://purl.org/dc/terms/"/>
    <ds:schemaRef ds:uri="http://schemas.openxmlformats.org/package/2006/metadata/core-properties"/>
    <ds:schemaRef ds:uri="http://schemas.microsoft.com/office/2006/metadata/properties"/>
    <ds:schemaRef ds:uri="7fb2fad2-2bec-4404-ace4-eb291a679560"/>
    <ds:schemaRef ds:uri="cb49ea42-c776-4921-925a-6f2d18d3f7cb"/>
  </ds:schemaRefs>
</ds:datastoreItem>
</file>

<file path=customXml/itemProps2.xml><?xml version="1.0" encoding="utf-8"?>
<ds:datastoreItem xmlns:ds="http://schemas.openxmlformats.org/officeDocument/2006/customXml" ds:itemID="{178814CB-D4BB-4367-8D2A-76DBF740D5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b49ea42-c776-4921-925a-6f2d18d3f7cb"/>
    <ds:schemaRef ds:uri="7fb2fad2-2bec-4404-ace4-eb291a6795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5599DAE-0D0F-4156-883E-F67840F872C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51073</TotalTime>
  <Words>757</Words>
  <Application>Microsoft Office PowerPoint</Application>
  <PresentationFormat>On-screen Show (4:3)</PresentationFormat>
  <Paragraphs>115</Paragraphs>
  <Slides>20</Slides>
  <Notes>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20</vt:i4>
      </vt:variant>
    </vt:vector>
  </HeadingPairs>
  <TitlesOfParts>
    <vt:vector size="29" baseType="lpstr">
      <vt:lpstr>Arial</vt:lpstr>
      <vt:lpstr>Calibri</vt:lpstr>
      <vt:lpstr>Cambria</vt:lpstr>
      <vt:lpstr>Open Sans</vt:lpstr>
      <vt:lpstr>Symbol</vt:lpstr>
      <vt:lpstr>Wingdings</vt:lpstr>
      <vt:lpstr>Office Theme</vt:lpstr>
      <vt:lpstr>1_Office Theme</vt:lpstr>
      <vt:lpstr>2_Office Theme</vt:lpstr>
      <vt:lpstr>PowerPoint Presentation</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Joscans</dc:creator>
  <cp:lastModifiedBy>DELL-STTB</cp:lastModifiedBy>
  <cp:revision>1753</cp:revision>
  <cp:lastPrinted>2015-07-27T02:04:21Z</cp:lastPrinted>
  <dcterms:created xsi:type="dcterms:W3CDTF">2012-01-26T10:45:43Z</dcterms:created>
  <dcterms:modified xsi:type="dcterms:W3CDTF">2023-06-13T01:53:36Z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0x0101008C88647A0A518049BF4ABFF3F6413FD5</vt:lpwstr>
  </property>
  <property fmtid="{D5CDD505-2E9C-101B-9397-08002B2CF9AE}" pid="3" name="NXPowerLiteLastOptimized">
    <vt:lpwstr>1356391</vt:lpwstr>
  </property>
  <property fmtid="{D5CDD505-2E9C-101B-9397-08002B2CF9AE}" pid="4" name="NXPowerLiteSettings">
    <vt:lpwstr>C7000400038000</vt:lpwstr>
  </property>
  <property fmtid="{D5CDD505-2E9C-101B-9397-08002B2CF9AE}" pid="5" name="NXPowerLiteVersion">
    <vt:lpwstr>S9.0.1</vt:lpwstr>
  </property>
  <property fmtid="{D5CDD505-2E9C-101B-9397-08002B2CF9AE}" pid="6" name="MediaServiceImageTags">
    <vt:lpwstr/>
  </property>
</Properties>
</file>