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BF39E1A-4BB6-4B2A-838E-98365B3F0BB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F5955B8-3401-47D1-BC30-B48A47A489E6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F5955B8-3401-47D1-BC30-B48A47A489E6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  <p:sp>
        <p:nvSpPr>
          <p:cNvPr id="104864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  <p:sp>
        <p:nvSpPr>
          <p:cNvPr id="1048641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2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8109-BB79-4596-BB25-575C1407FC7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21A22-4CDF-47D9-B013-C9C70280111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s://www.google.com/search?sca_esv=6246709ce63302d6&amp;rlz=1C1JJTC_enIN1045IN1045&amp;sxsrf=ACQVn08vyHJS9ZSmImNaIQVShA1udntVbA:1711980672749&amp;q=result%20for%20Handwritten%20digit%20r" TargetMode="External"/><Relationship Id="rId2" Type="http://schemas.openxmlformats.org/officeDocument/2006/relationships/hyperlink" Target="https://images.app.goo.gl/JWZoQ6MWwTqTE6GC6" TargetMode="External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928687" y="346806"/>
            <a:ext cx="8768953" cy="2178844"/>
          </a:xfrm>
        </p:spPr>
        <p:txBody>
          <a:bodyPr/>
          <a:p>
            <a:r>
              <a:rPr altLang="en-US" b="1" dirty="0" lang="en-US"/>
              <a:t>Handwritten digit  recognition </a:t>
            </a:r>
            <a:endParaRPr altLang="en-US" lang="zh-CN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6983015" y="4689538"/>
            <a:ext cx="4804172" cy="1821656"/>
          </a:xfrm>
        </p:spPr>
        <p:txBody>
          <a:bodyPr>
            <a:normAutofit/>
          </a:bodyPr>
          <a:p>
            <a:pPr algn="l"/>
            <a:r>
              <a:rPr b="1" dirty="0" lang="en-US">
                <a:solidFill>
                  <a:schemeClr val="tx1"/>
                </a:solidFill>
              </a:rPr>
              <a:t>Created by </a:t>
            </a:r>
          </a:p>
          <a:p>
            <a:pPr algn="l"/>
            <a:r>
              <a:rPr b="1" dirty="0" lang="en-US" err="1">
                <a:solidFill>
                  <a:schemeClr val="tx1"/>
                </a:solidFill>
              </a:rPr>
              <a:t>M.Kishore</a:t>
            </a:r>
            <a:endParaRPr b="1" dirty="0" lang="en-US">
              <a:solidFill>
                <a:schemeClr val="tx1"/>
              </a:solidFill>
            </a:endParaRP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Reg.no:912321104015</a:t>
            </a:r>
          </a:p>
          <a:p>
            <a:pPr algn="l"/>
            <a:r>
              <a:rPr b="1" dirty="0" lang="en-US" err="1">
                <a:solidFill>
                  <a:schemeClr val="tx1"/>
                </a:solidFill>
              </a:rPr>
              <a:t>Cse</a:t>
            </a:r>
            <a:r>
              <a:rPr b="1" dirty="0" lang="en-US">
                <a:solidFill>
                  <a:schemeClr val="tx1"/>
                </a:solidFill>
              </a:rPr>
              <a:t> </a:t>
            </a:r>
            <a:r>
              <a:rPr b="1" dirty="0" lang="en-US">
                <a:solidFill>
                  <a:schemeClr val="tx1"/>
                </a:solidFill>
              </a:rPr>
              <a:t>I</a:t>
            </a:r>
            <a:r>
              <a:rPr b="1" dirty="0" lang="en-US">
                <a:solidFill>
                  <a:schemeClr val="tx1"/>
                </a:solidFill>
              </a:rPr>
              <a:t>I</a:t>
            </a:r>
            <a:r>
              <a:rPr b="1" dirty="0" lang="en-US">
                <a:solidFill>
                  <a:schemeClr val="tx1"/>
                </a:solidFill>
              </a:rPr>
              <a:t>I</a:t>
            </a:r>
            <a:r>
              <a:rPr b="1" dirty="0" lang="en-US">
                <a:solidFill>
                  <a:schemeClr val="tx1"/>
                </a:solidFill>
              </a:rPr>
              <a:t>year</a:t>
            </a:r>
            <a:endParaRPr altLang="en-US" lang="zh-CN"/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S</a:t>
            </a:r>
            <a:r>
              <a:rPr b="1" dirty="0" lang="en-US">
                <a:solidFill>
                  <a:schemeClr val="tx1"/>
                </a:solidFill>
              </a:rPr>
              <a:t>A</a:t>
            </a:r>
            <a:r>
              <a:rPr b="1" dirty="0" lang="en-US">
                <a:solidFill>
                  <a:schemeClr val="tx1"/>
                </a:solidFill>
              </a:rPr>
              <a:t>C</a:t>
            </a:r>
            <a:r>
              <a:rPr b="1" dirty="0" lang="en-US">
                <a:solidFill>
                  <a:schemeClr val="tx1"/>
                </a:solidFill>
              </a:rPr>
              <a:t>S</a:t>
            </a:r>
            <a:r>
              <a:rPr b="1" dirty="0" lang="en-US">
                <a:solidFill>
                  <a:schemeClr val="tx1"/>
                </a:solidFill>
              </a:rPr>
              <a:t> </a:t>
            </a:r>
            <a:r>
              <a:rPr b="1" dirty="0" lang="en-US">
                <a:solidFill>
                  <a:schemeClr val="tx1"/>
                </a:solidFill>
              </a:rPr>
              <a:t>M</a:t>
            </a:r>
            <a:r>
              <a:rPr b="1" dirty="0" lang="en-US">
                <a:solidFill>
                  <a:schemeClr val="tx1"/>
                </a:solidFill>
              </a:rPr>
              <a:t>A</a:t>
            </a:r>
            <a:r>
              <a:rPr b="1" dirty="0" lang="en-US">
                <a:solidFill>
                  <a:schemeClr val="tx1"/>
                </a:solidFill>
              </a:rPr>
              <a:t>V</a:t>
            </a:r>
            <a:r>
              <a:rPr b="1" dirty="0" lang="en-US">
                <a:solidFill>
                  <a:schemeClr val="tx1"/>
                </a:solidFill>
              </a:rPr>
              <a:t>M</a:t>
            </a:r>
            <a:r>
              <a:rPr b="1" dirty="0" lang="en-US">
                <a:solidFill>
                  <a:schemeClr val="tx1"/>
                </a:solidFill>
              </a:rPr>
              <a:t>M</a:t>
            </a:r>
            <a:r>
              <a:rPr b="1" dirty="0" lang="en-US" err="1">
                <a:solidFill>
                  <a:schemeClr val="tx1"/>
                </a:solidFill>
              </a:rPr>
              <a:t> </a:t>
            </a:r>
            <a:r>
              <a:rPr b="1" dirty="0" lang="en-US" err="1">
                <a:solidFill>
                  <a:schemeClr val="tx1"/>
                </a:solidFill>
              </a:rPr>
              <a:t>E</a:t>
            </a:r>
            <a:r>
              <a:rPr b="1" dirty="0" lang="en-US">
                <a:solidFill>
                  <a:schemeClr val="tx1"/>
                </a:solidFill>
              </a:rPr>
              <a:t>ngineering college, Madurai. </a:t>
            </a:r>
            <a:endParaRPr altLang="en-US" lang="zh-CN"/>
          </a:p>
          <a:p>
            <a:endParaRPr b="1"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4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917" y="1829081"/>
            <a:ext cx="7593013" cy="28178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rgbClr val="36363D"/>
                </a:solidFill>
              </a:rPr>
              <a:t>Project outline:</a:t>
            </a:r>
            <a:endParaRPr b="1" dirty="0" lang="en-IN">
              <a:solidFill>
                <a:srgbClr val="36363D"/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2958417" y="2258912"/>
            <a:ext cx="8596668" cy="3880773"/>
          </a:xfrm>
        </p:spPr>
        <p:txBody>
          <a:bodyPr>
            <a:normAutofit/>
          </a:bodyPr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Problem statement</a:t>
            </a:r>
            <a:endParaRPr altLang="en-US" lang="zh-CN"/>
          </a:p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Proposed system /solution</a:t>
            </a:r>
            <a:endParaRPr altLang="en-US" lang="zh-CN"/>
          </a:p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System development approach</a:t>
            </a:r>
            <a:endParaRPr altLang="en-US" lang="zh-CN"/>
          </a:p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Algorithm and deployment</a:t>
            </a:r>
            <a:endParaRPr altLang="en-US" lang="zh-CN"/>
          </a:p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Result</a:t>
            </a:r>
            <a:endParaRPr altLang="en-US" lang="zh-CN"/>
          </a:p>
          <a:p>
            <a:r>
              <a:rPr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&gt;</a:t>
            </a:r>
            <a:r>
              <a:rPr dirty="0" lang="en-IN">
                <a:solidFill>
                  <a:schemeClr val="tx1"/>
                </a:solidFill>
                <a:latin typeface="Copperplate Gothic Bold" panose="020E0705020206020404" pitchFamily="34" charset="0"/>
              </a:rPr>
              <a:t>Conclusion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Problem statement:</a:t>
            </a:r>
            <a:br>
              <a:rPr dirty="0" i="1" lang="en-IN" u="sng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endParaRPr dirty="0" i="1" lang="en-IN" u="sng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235973" y="1930400"/>
            <a:ext cx="9479389" cy="3880773"/>
          </a:xfrm>
        </p:spPr>
        <p:txBody>
          <a:bodyPr/>
          <a:p>
            <a:pPr algn="just"/>
            <a:r>
              <a:rPr b="0" dirty="0" i="0" lang="en-US">
                <a:solidFill>
                  <a:srgbClr val="040C28"/>
                </a:solidFill>
                <a:effectLst/>
                <a:latin typeface="Google Sans"/>
              </a:rPr>
              <a:t>&gt;</a:t>
            </a:r>
            <a:r>
              <a:rPr b="0" dirty="0" i="0" lang="en-US">
                <a:solidFill>
                  <a:srgbClr val="040C28"/>
                </a:solidFill>
                <a:effectLst/>
                <a:latin typeface="Google Sans"/>
              </a:rPr>
              <a:t>This is a collection of thousands of handwritten pictures used to train classification models using Machine Learning techniques</a:t>
            </a:r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. As a part of this problem statement, we will train a multi layer perceptron using </a:t>
            </a:r>
            <a:r>
              <a:rPr b="0" dirty="0" i="0" lang="en-US" err="1">
                <a:solidFill>
                  <a:srgbClr val="1F1F1F"/>
                </a:solidFill>
                <a:effectLst/>
                <a:latin typeface="Google Sans"/>
              </a:rPr>
              <a:t>Tensorflow</a:t>
            </a:r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 -v2 to recognize the handwritten digits</a:t>
            </a:r>
            <a:endParaRPr altLang="en-US" lang="zh-CN"/>
          </a:p>
          <a:p>
            <a:endParaRPr dirty="0" lang="en-US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handwritten digit recognition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 capability of computer applications to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human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handwritten digits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is a hard task for the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because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handwritten digits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are not perfect and can be made with many different shapes and sizes. The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handwritten digit recognition system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 way to tackle </a:t>
            </a:r>
            <a:endParaRPr altLang="en-US" lang="zh-CN"/>
          </a:p>
          <a:p>
            <a:pPr algn="just"/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problem which uses the image of a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recognizes the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present in the image. Convolutional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model created using 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over the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MNIST dataset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 handwritten digits</a:t>
            </a:r>
            <a:endParaRPr dirty="0" sz="1600" lang="en-US">
              <a:solidFill>
                <a:schemeClr val="tx1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</a:rPr>
              <a:t>Proposed system/solutions:</a:t>
            </a:r>
            <a:endParaRPr b="1" dirty="0" lang="en-IN">
              <a:solidFill>
                <a:schemeClr val="tx1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indent="0" marL="0">
              <a:buNone/>
            </a:pPr>
            <a:endParaRPr b="0" dirty="0" i="0" lang="en-US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&gt;</a:t>
            </a:r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Handwritten digit recognition is a prevalent multiclass classification problem usually built into the software of mobile banking applications, as well as more traditional automated teller machines, </a:t>
            </a:r>
            <a:r>
              <a:rPr b="0" dirty="0" i="0" lang="en-US">
                <a:solidFill>
                  <a:srgbClr val="040C28"/>
                </a:solidFill>
                <a:effectLst/>
                <a:latin typeface="Google Sans"/>
              </a:rPr>
              <a:t>to give users the ability to automatically deposit paper checks</a:t>
            </a:r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b="0" dirty="0" i="0" lang="en-US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Ensure the system is user-friendly, providing clear instructions and feedback to users.</a:t>
            </a:r>
            <a:endParaRPr altLang="en-US" lang="zh-CN"/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Monitor the performance of the deployed system in real-world scenarios and collect feedback</a:t>
            </a:r>
            <a:endParaRPr dirty="0" lang="en-US">
              <a:solidFill>
                <a:srgbClr val="0D0D0D"/>
              </a:solidFill>
              <a:latin typeface="Söhne"/>
            </a:endParaRPr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Monitor the performance of the deployed system in real-world scenarios and collect feedback</a:t>
            </a:r>
            <a:endParaRPr altLang="en-US" lang="zh-CN"/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Split the dataset into training, validation, and testing sets.</a:t>
            </a:r>
            <a:endParaRPr b="0" dirty="0" i="0" lang="en-IN">
              <a:solidFill>
                <a:srgbClr val="0D0D0D"/>
              </a:solidFill>
              <a:effectLst/>
              <a:latin typeface="Söhne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</a:rPr>
              <a:t>System </a:t>
            </a:r>
            <a:r>
              <a:rPr b="1" dirty="0" lang="en-US">
                <a:solidFill>
                  <a:schemeClr val="tx1"/>
                </a:solidFill>
              </a:rPr>
              <a:t>D</a:t>
            </a:r>
            <a:r>
              <a:rPr b="1" dirty="0" lang="en-US">
                <a:solidFill>
                  <a:schemeClr val="tx1"/>
                </a:solidFill>
              </a:rPr>
              <a:t>evelopment approach:</a:t>
            </a:r>
            <a:endParaRPr b="1" dirty="0" lang="en-IN">
              <a:solidFill>
                <a:schemeClr val="tx1"/>
              </a:solidFill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904367" y="1930399"/>
            <a:ext cx="8596668" cy="3880773"/>
          </a:xfrm>
        </p:spPr>
        <p:txBody>
          <a:bodyPr>
            <a:normAutofit/>
          </a:bodyPr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Clearly define the problem you are trying to solve, including the scope of the project (e.g., recognizing handwritten digits from 0 to 9).</a:t>
            </a:r>
            <a:endParaRPr altLang="en-US" lang="zh-CN"/>
          </a:p>
          <a:p>
            <a:r>
              <a:rPr b="0" dirty="0" i="0" lang="en-US" err="1">
                <a:solidFill>
                  <a:srgbClr val="0D0D0D"/>
                </a:solidFill>
                <a:effectLst/>
                <a:latin typeface="Söhne"/>
              </a:rPr>
              <a:t>dentify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 the target audience and potential use cases for the system.</a:t>
            </a:r>
            <a:endParaRPr dirty="0" lang="en-US">
              <a:solidFill>
                <a:srgbClr val="0D0D0D"/>
              </a:solidFill>
              <a:latin typeface="Söhne"/>
            </a:endParaRPr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Explore the dataset to understand its characteristics, such as the distribution of classes, image resolutions, and any preprocessing required.</a:t>
            </a:r>
            <a:endParaRPr altLang="en-US" lang="zh-CN"/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Preprocess the images to standardize them and make them suitable for training. This may include resizing, normalization, and augmentation to increase the diversity of the </a:t>
            </a:r>
            <a:r>
              <a:rPr b="0" dirty="0" i="0" lang="en-US" err="1">
                <a:solidFill>
                  <a:srgbClr val="0D0D0D"/>
                </a:solidFill>
                <a:effectLst/>
                <a:latin typeface="Söhne"/>
              </a:rPr>
              <a:t>datas</a:t>
            </a:r>
            <a:endParaRPr dirty="0" lang="en-US">
              <a:solidFill>
                <a:srgbClr val="0D0D0D"/>
              </a:solidFill>
              <a:latin typeface="Söhne"/>
            </a:endParaRPr>
          </a:p>
          <a:p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&gt;</a:t>
            </a:r>
            <a:r>
              <a:rPr b="0" dirty="0" i="0" lang="en-US">
                <a:solidFill>
                  <a:srgbClr val="0D0D0D"/>
                </a:solidFill>
                <a:effectLst/>
                <a:latin typeface="Söhne"/>
              </a:rPr>
              <a:t>Visualize the model's performance using confusion matrices, ROC curves, and precision-recall curves.</a:t>
            </a:r>
            <a:endParaRPr altLang="en-US" lang="zh-CN"/>
          </a:p>
          <a:p>
            <a:endParaRPr b="0" dirty="0" i="0" lang="en-US">
              <a:solidFill>
                <a:srgbClr val="0D0D0D"/>
              </a:solidFill>
              <a:effectLst/>
              <a:latin typeface="Söhne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Algorithm and </a:t>
            </a:r>
            <a:r>
              <a:rPr b="1"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D</a:t>
            </a:r>
            <a:r>
              <a:rPr b="1" dirty="0" lang="en-US">
                <a:solidFill>
                  <a:schemeClr val="tx1"/>
                </a:solidFill>
                <a:latin typeface="Copperplate Gothic Bold" panose="020E0705020206020404" pitchFamily="34" charset="0"/>
              </a:rPr>
              <a:t>eployment:</a:t>
            </a:r>
            <a:br>
              <a:rPr dirty="0" lang="en-IN" u="sng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endParaRPr dirty="0" lang="en-IN" u="sng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880773"/>
          </a:xfrm>
        </p:spPr>
        <p:txBody>
          <a:bodyPr>
            <a:normAutofit/>
          </a:bodyPr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Söhne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your CNN architecture consisting of convolutional layers, pooling layers, fully connected layers, and output layers.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layer: Accepts grayscale images of handwritten digits as input.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Convolutional layers: Apply filters to extract features from the input images.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layers: </a:t>
            </a:r>
            <a:r>
              <a:rPr b="0" dirty="0" sz="7200" i="0" lang="en-US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feature maps to reduce spatial dimensions.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Fully connected layers: Flatten the feature maps and pass them through one or more fully connected layers.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layer: Contains neurons corresponding to the possible classes (digits 0-9), with </a:t>
            </a:r>
            <a:r>
              <a:rPr b="0" dirty="0" sz="7200" i="0" lang="en-US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activation to output class probabilities.</a:t>
            </a:r>
            <a:endParaRPr altLang="en-US" lang="zh-CN"/>
          </a:p>
          <a:p>
            <a:pPr algn="l" indent="0" lvl="1" marL="457200">
              <a:buNone/>
            </a:pP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popular deep learning frameworks such as TensorFlow, </a:t>
            </a:r>
            <a:r>
              <a:rPr b="0" dirty="0" sz="7200" i="0" lang="en-US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b="0" dirty="0" sz="72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</a:rPr>
              <a:t>Result</a:t>
            </a:r>
            <a:r>
              <a:rPr b="1" dirty="0" lang="en-US">
                <a:solidFill>
                  <a:schemeClr val="tx1"/>
                </a:solidFill>
              </a:rPr>
              <a:t>:</a:t>
            </a:r>
            <a:endParaRPr b="1" dirty="0" lang="en-IN" u="sng">
              <a:solidFill>
                <a:schemeClr val="tx1"/>
              </a:solidFill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0" dirty="0" sz="2000" i="0" lang="en-US">
                <a:solidFill>
                  <a:srgbClr val="1F1F1F"/>
                </a:solidFill>
                <a:effectLst/>
                <a:latin typeface="Google Sans"/>
              </a:rPr>
              <a:t>Handwritten digit recognition classification </a:t>
            </a:r>
            <a:r>
              <a:rPr b="0" dirty="0" sz="2000" i="0" lang="en-US">
                <a:solidFill>
                  <a:srgbClr val="040C28"/>
                </a:solidFill>
                <a:effectLst/>
                <a:latin typeface="Google Sans"/>
              </a:rPr>
              <a:t>accuracy tested on the MNIST dataset while using training and testing sets is now higher than 99.5%</a:t>
            </a:r>
            <a:r>
              <a:rPr b="0" dirty="0" sz="2000" i="0" lang="en-US">
                <a:solidFill>
                  <a:srgbClr val="1F1F1F"/>
                </a:solidFill>
                <a:effectLst/>
                <a:latin typeface="Google Sans"/>
              </a:rPr>
              <a:t> and the most successful method is a convolutional neural network. Conclusions: Handwritten digit recognition is a problem with numerous real-life applications</a:t>
            </a:r>
            <a:r>
              <a:rPr b="0" dirty="0" i="0" lang="en-US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dirty="0" lang="en-IN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51656" y="3880579"/>
            <a:ext cx="4648849" cy="280074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</a:rPr>
              <a:t>Reference:</a:t>
            </a:r>
            <a:endParaRPr b="1" dirty="0" lang="en-IN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1473970" y="3040396"/>
            <a:ext cx="7800032" cy="3000965"/>
          </a:xfrm>
        </p:spPr>
        <p:txBody>
          <a:bodyPr>
            <a:normAutofit/>
          </a:bodyPr>
          <a:p>
            <a:r>
              <a:rPr dirty="0" lang="en-IN">
                <a:hlinkClick r:id="rId1"/>
              </a:rPr>
              <a:t>https://www.google.com/search?sca_esv=6246709ce63302d6&amp;rlz=1C1JJTC_enIN1045IN1045&amp;sxsrf=ACQVn08vyHJS9ZSmImNaIQVShA1udntVbA:1711980672749&amp;q=result+for+Handwritten+digit+r</a:t>
            </a:r>
            <a:endParaRPr dirty="0" lang="en-IN"/>
          </a:p>
          <a:p>
            <a:r>
              <a:rPr dirty="0" lang="en-IN">
                <a:hlinkClick r:id="rId2"/>
              </a:rPr>
              <a:t>https://images.app.goo.gl/JWZoQ6MWwTqTE6GC6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tx1"/>
                </a:solidFill>
              </a:rPr>
              <a:t>Conclusion:</a:t>
            </a:r>
            <a:endParaRPr b="1" dirty="0" lang="en-IN">
              <a:solidFill>
                <a:schemeClr val="tx1"/>
              </a:solidFill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0" dirty="0" i="0" lang="en-US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Convolutional neural network (CNN, or </a:t>
            </a:r>
            <a:r>
              <a:rPr b="0" dirty="0" i="0" lang="en-US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b="0" dirty="0" i="0" lang="en-US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can be used to predict Handwritten Digits reasonably. We have successfully developed Handwritten digit recognition with Python, </a:t>
            </a:r>
            <a:r>
              <a:rPr b="0" dirty="0" i="0" lang="en-US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b="0" dirty="0" i="0" lang="en-US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Machine Learning libraries. Handwritten Digits have been recognized by more than </a:t>
            </a:r>
            <a:endParaRPr dirty="0" lang="en-I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Handwritten digit recognition </dc:title>
  <dc:creator>varun prabakharan</dc:creator>
  <cp:lastModifiedBy>Malarvizhi M</cp:lastModifiedBy>
  <dcterms:created xsi:type="dcterms:W3CDTF">2024-03-31T15:44:22Z</dcterms:created>
  <dcterms:modified xsi:type="dcterms:W3CDTF">2024-04-05T11:10:25Z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f7cf9143d0ec4cc3891d56fd57757c0b</vt:lpwstr>
  </property>
</Properties>
</file>