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0" r:id="rId5"/>
    <p:sldId id="259" r:id="rId6"/>
    <p:sldId id="260" r:id="rId7"/>
    <p:sldId id="261" r:id="rId8"/>
    <p:sldId id="271" r:id="rId9"/>
    <p:sldId id="262" r:id="rId10"/>
    <p:sldId id="263" r:id="rId11"/>
    <p:sldId id="264" r:id="rId12"/>
    <p:sldId id="265" r:id="rId13"/>
    <p:sldId id="266" r:id="rId14"/>
    <p:sldId id="267" r:id="rId15"/>
    <p:sldId id="269" r:id="rId16"/>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5846063"/>
            <a:ext cx="12192000" cy="1011935"/>
          </a:xfrm>
          <a:prstGeom prst="rect">
            <a:avLst/>
          </a:prstGeom>
        </p:spPr>
      </p:pic>
      <p:sp>
        <p:nvSpPr>
          <p:cNvPr id="2" name="Holder 2"/>
          <p:cNvSpPr>
            <a:spLocks noGrp="1"/>
          </p:cNvSpPr>
          <p:nvPr>
            <p:ph type="title"/>
          </p:nvPr>
        </p:nvSpPr>
        <p:spPr>
          <a:xfrm>
            <a:off x="917575" y="275444"/>
            <a:ext cx="8938260" cy="105664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869950" y="1618361"/>
            <a:ext cx="10961370" cy="3937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1/20/2025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50582" y="3381771"/>
          <a:ext cx="4477385" cy="304800"/>
        </p:xfrm>
        <a:graphic>
          <a:graphicData uri="http://schemas.openxmlformats.org/drawingml/2006/table">
            <a:tbl>
              <a:tblPr firstRow="1" bandRow="1">
                <a:tableStyleId>{2D5ABB26-0587-4C30-8999-92F81FD0307C}</a:tableStyleId>
              </a:tblPr>
              <a:tblGrid>
                <a:gridCol w="2120900"/>
                <a:gridCol w="2356485"/>
              </a:tblGrid>
              <a:tr h="304800">
                <a:tc>
                  <a:txBody>
                    <a:bodyPr/>
                    <a:lstStyle/>
                    <a:p>
                      <a:pPr marL="31750">
                        <a:lnSpc>
                          <a:spcPts val="2280"/>
                        </a:lnSpc>
                      </a:pPr>
                      <a:r>
                        <a:rPr sz="2400" b="1" dirty="0">
                          <a:latin typeface="Calibri"/>
                          <a:cs typeface="Calibri"/>
                        </a:rPr>
                        <a:t>Roll</a:t>
                      </a:r>
                      <a:r>
                        <a:rPr sz="2400" b="1" spc="-100" dirty="0">
                          <a:latin typeface="Calibri"/>
                          <a:cs typeface="Calibri"/>
                        </a:rPr>
                        <a:t> </a:t>
                      </a:r>
                      <a:r>
                        <a:rPr sz="2400" b="1" spc="-10" dirty="0">
                          <a:latin typeface="Calibri"/>
                          <a:cs typeface="Calibri"/>
                        </a:rPr>
                        <a:t>Number</a:t>
                      </a:r>
                      <a:endParaRPr sz="2400">
                        <a:latin typeface="Calibri"/>
                        <a:cs typeface="Calibri"/>
                      </a:endParaRPr>
                    </a:p>
                  </a:txBody>
                  <a:tcPr marL="0" marR="0" marT="0" marB="0"/>
                </a:tc>
                <a:tc>
                  <a:txBody>
                    <a:bodyPr/>
                    <a:lstStyle/>
                    <a:p>
                      <a:pPr marL="504190">
                        <a:lnSpc>
                          <a:spcPts val="2280"/>
                        </a:lnSpc>
                      </a:pPr>
                      <a:r>
                        <a:rPr sz="2400" b="1" dirty="0">
                          <a:latin typeface="Calibri"/>
                          <a:cs typeface="Calibri"/>
                        </a:rPr>
                        <a:t>Student</a:t>
                      </a:r>
                      <a:r>
                        <a:rPr sz="2400" b="1" spc="-90" dirty="0">
                          <a:latin typeface="Calibri"/>
                          <a:cs typeface="Calibri"/>
                        </a:rPr>
                        <a:t> </a:t>
                      </a:r>
                      <a:r>
                        <a:rPr sz="2400" b="1" spc="-20" dirty="0">
                          <a:latin typeface="Calibri"/>
                          <a:cs typeface="Calibri"/>
                        </a:rPr>
                        <a:t>Name</a:t>
                      </a:r>
                      <a:endParaRPr sz="2400">
                        <a:latin typeface="Calibri"/>
                        <a:cs typeface="Calibri"/>
                      </a:endParaRPr>
                    </a:p>
                  </a:txBody>
                  <a:tcPr marL="0" marR="0" marT="0" marB="0"/>
                </a:tc>
              </a:tr>
            </a:tbl>
          </a:graphicData>
        </a:graphic>
      </p:graphicFrame>
      <p:sp>
        <p:nvSpPr>
          <p:cNvPr id="3" name="object 3"/>
          <p:cNvSpPr txBox="1"/>
          <p:nvPr/>
        </p:nvSpPr>
        <p:spPr>
          <a:xfrm>
            <a:off x="869950" y="1618361"/>
            <a:ext cx="10961370" cy="4715393"/>
          </a:xfrm>
          <a:prstGeom prst="rect">
            <a:avLst/>
          </a:prstGeom>
        </p:spPr>
        <p:txBody>
          <a:bodyPr vert="horz" wrap="square" lIns="0" tIns="16510" rIns="0" bIns="0" rtlCol="0">
            <a:spAutoFit/>
          </a:bodyPr>
          <a:lstStyle/>
          <a:p>
            <a:pPr marR="636270" algn="ctr">
              <a:lnSpc>
                <a:spcPct val="100000"/>
              </a:lnSpc>
              <a:spcBef>
                <a:spcPts val="130"/>
              </a:spcBef>
            </a:pPr>
            <a:r>
              <a:rPr lang="en-US" sz="3200" b="1" dirty="0" smtClean="0">
                <a:latin typeface="Verdana"/>
                <a:cs typeface="Verdana"/>
              </a:rPr>
              <a:t>A ONE STOP SOLUTION FOR TOURISM</a:t>
            </a:r>
            <a:endParaRPr sz="3200">
              <a:latin typeface="Verdana"/>
              <a:cs typeface="Verdana"/>
            </a:endParaRPr>
          </a:p>
          <a:p>
            <a:pPr>
              <a:lnSpc>
                <a:spcPct val="100000"/>
              </a:lnSpc>
              <a:spcBef>
                <a:spcPts val="770"/>
              </a:spcBef>
            </a:pPr>
            <a:endParaRPr sz="3200">
              <a:latin typeface="Verdana"/>
              <a:cs typeface="Verdana"/>
            </a:endParaRPr>
          </a:p>
          <a:p>
            <a:pPr marL="12700">
              <a:lnSpc>
                <a:spcPct val="100000"/>
              </a:lnSpc>
            </a:pPr>
            <a:r>
              <a:rPr sz="2400" b="1">
                <a:latin typeface="Calibri"/>
                <a:cs typeface="Calibri"/>
              </a:rPr>
              <a:t>Batch</a:t>
            </a:r>
            <a:r>
              <a:rPr sz="2400" b="1" spc="-105">
                <a:latin typeface="Calibri"/>
                <a:cs typeface="Calibri"/>
              </a:rPr>
              <a:t> </a:t>
            </a:r>
            <a:r>
              <a:rPr sz="2400" b="1" spc="-10" smtClean="0">
                <a:latin typeface="Calibri"/>
                <a:cs typeface="Calibri"/>
              </a:rPr>
              <a:t>Number:</a:t>
            </a:r>
            <a:r>
              <a:rPr lang="en-US" sz="2400" b="1" spc="-10" dirty="0" smtClean="0">
                <a:latin typeface="Calibri"/>
                <a:cs typeface="Calibri"/>
              </a:rPr>
              <a:t>CSE-181</a:t>
            </a:r>
            <a:endParaRPr sz="2400" smtClean="0">
              <a:latin typeface="Calibri"/>
              <a:cs typeface="Calibri"/>
            </a:endParaRPr>
          </a:p>
          <a:p>
            <a:pPr marL="6525259">
              <a:lnSpc>
                <a:spcPct val="100000"/>
              </a:lnSpc>
              <a:spcBef>
                <a:spcPts val="1650"/>
              </a:spcBef>
            </a:pPr>
            <a:r>
              <a:rPr lang="en-US" sz="2000" b="1" dirty="0" smtClean="0">
                <a:latin typeface="Verdana"/>
                <a:cs typeface="Verdana"/>
              </a:rPr>
              <a:t>   </a:t>
            </a:r>
            <a:r>
              <a:rPr sz="2000" b="1" smtClean="0">
                <a:latin typeface="Verdana"/>
                <a:cs typeface="Verdana"/>
              </a:rPr>
              <a:t>Under</a:t>
            </a:r>
            <a:r>
              <a:rPr sz="2000" b="1" spc="-10" smtClean="0">
                <a:latin typeface="Verdana"/>
                <a:cs typeface="Verdana"/>
              </a:rPr>
              <a:t> </a:t>
            </a:r>
            <a:r>
              <a:rPr sz="2000" b="1" smtClean="0">
                <a:latin typeface="Verdana"/>
                <a:cs typeface="Verdana"/>
              </a:rPr>
              <a:t>the</a:t>
            </a:r>
            <a:r>
              <a:rPr sz="2000" b="1" spc="-40" smtClean="0">
                <a:latin typeface="Verdana"/>
                <a:cs typeface="Verdana"/>
              </a:rPr>
              <a:t> </a:t>
            </a:r>
            <a:r>
              <a:rPr sz="2000" b="1" smtClean="0">
                <a:latin typeface="Verdana"/>
                <a:cs typeface="Verdana"/>
              </a:rPr>
              <a:t>Supervision</a:t>
            </a:r>
            <a:r>
              <a:rPr sz="2000" b="1" spc="-65" smtClean="0">
                <a:latin typeface="Verdana"/>
                <a:cs typeface="Verdana"/>
              </a:rPr>
              <a:t> </a:t>
            </a:r>
            <a:r>
              <a:rPr sz="2000" b="1" spc="-25" smtClean="0">
                <a:latin typeface="Verdana"/>
                <a:cs typeface="Verdana"/>
              </a:rPr>
              <a:t>of,</a:t>
            </a:r>
            <a:endParaRPr sz="2000" smtClean="0">
              <a:latin typeface="Verdana"/>
              <a:cs typeface="Verdana"/>
            </a:endParaRPr>
          </a:p>
          <a:p>
            <a:r>
              <a:rPr lang="en-US" sz="2000" b="1" dirty="0" err="1" smtClean="0"/>
              <a:t>Mukthala</a:t>
            </a:r>
            <a:r>
              <a:rPr lang="en-US" sz="2000" b="1" dirty="0" smtClean="0"/>
              <a:t> </a:t>
            </a:r>
            <a:r>
              <a:rPr lang="en-US" sz="2000" b="1" dirty="0" err="1"/>
              <a:t>Kiran</a:t>
            </a:r>
            <a:r>
              <a:rPr lang="en-US" sz="2000" b="1" dirty="0"/>
              <a:t> </a:t>
            </a:r>
            <a:r>
              <a:rPr lang="en-US" sz="2000" b="1" dirty="0" smtClean="0"/>
              <a:t>Kumar </a:t>
            </a:r>
            <a:r>
              <a:rPr lang="en-US" sz="2000" b="1" dirty="0"/>
              <a:t>-20211CSE0057</a:t>
            </a:r>
            <a:endParaRPr lang="en-US" sz="2000" dirty="0"/>
          </a:p>
          <a:p>
            <a:r>
              <a:rPr lang="en-US" sz="2000" b="1" dirty="0" err="1" smtClean="0"/>
              <a:t>Dharisa</a:t>
            </a:r>
            <a:r>
              <a:rPr lang="en-US" sz="2000" b="1" dirty="0" smtClean="0"/>
              <a:t> </a:t>
            </a:r>
            <a:r>
              <a:rPr lang="en-US" sz="2000" b="1" dirty="0" err="1" smtClean="0"/>
              <a:t>Sai</a:t>
            </a:r>
            <a:r>
              <a:rPr lang="en-US" sz="2000" b="1" dirty="0" smtClean="0"/>
              <a:t> </a:t>
            </a:r>
            <a:r>
              <a:rPr lang="en-US" sz="2000" b="1" dirty="0" err="1" smtClean="0"/>
              <a:t>Jaswanth</a:t>
            </a:r>
            <a:r>
              <a:rPr lang="en-US" sz="2000" b="1" dirty="0" smtClean="0"/>
              <a:t>  -  20211CSE0029</a:t>
            </a:r>
            <a:endParaRPr lang="en-US" sz="2000" dirty="0" smtClean="0"/>
          </a:p>
          <a:p>
            <a:r>
              <a:rPr lang="en-US" sz="2000" b="1" dirty="0" err="1" smtClean="0"/>
              <a:t>Dudekula</a:t>
            </a:r>
            <a:r>
              <a:rPr lang="en-US" sz="2000" b="1" dirty="0" smtClean="0"/>
              <a:t> </a:t>
            </a:r>
            <a:r>
              <a:rPr lang="en-US" sz="2000" b="1" dirty="0" err="1"/>
              <a:t>Riyaz</a:t>
            </a:r>
            <a:r>
              <a:rPr lang="en-US" sz="2000" b="1" dirty="0"/>
              <a:t>            -20211CSE0017</a:t>
            </a:r>
            <a:endParaRPr lang="en-US" sz="2000" dirty="0"/>
          </a:p>
          <a:p>
            <a:r>
              <a:rPr lang="en-US" sz="2000" b="1" dirty="0" err="1" smtClean="0"/>
              <a:t>Sriram</a:t>
            </a:r>
            <a:r>
              <a:rPr lang="en-US" sz="2000" b="1" dirty="0" smtClean="0"/>
              <a:t> </a:t>
            </a:r>
            <a:r>
              <a:rPr lang="en-US" sz="2000" b="1" dirty="0" err="1"/>
              <a:t>Sapthagiri</a:t>
            </a:r>
            <a:r>
              <a:rPr lang="en-US" sz="2000" b="1" dirty="0"/>
              <a:t>         -20211CSE0060</a:t>
            </a:r>
            <a:endParaRPr lang="en-US" sz="2000" dirty="0"/>
          </a:p>
          <a:p>
            <a:pPr>
              <a:lnSpc>
                <a:spcPct val="100000"/>
              </a:lnSpc>
              <a:spcBef>
                <a:spcPts val="425"/>
              </a:spcBef>
            </a:pPr>
            <a:endParaRPr sz="2000">
              <a:latin typeface="Verdana"/>
              <a:cs typeface="Verdana"/>
            </a:endParaRPr>
          </a:p>
          <a:p>
            <a:pPr marL="5681345">
              <a:lnSpc>
                <a:spcPct val="100000"/>
              </a:lnSpc>
            </a:pPr>
            <a:r>
              <a:rPr sz="1700" b="1" spc="-45" smtClean="0">
                <a:latin typeface="Verdana"/>
                <a:cs typeface="Verdana"/>
              </a:rPr>
              <a:t> </a:t>
            </a:r>
            <a:r>
              <a:rPr sz="1700" b="1" spc="-25" smtClean="0">
                <a:latin typeface="Verdana"/>
                <a:cs typeface="Verdana"/>
              </a:rPr>
              <a:t>Ms.</a:t>
            </a:r>
            <a:r>
              <a:rPr lang="en-US" sz="1700" b="1" spc="-25" dirty="0" smtClean="0">
                <a:latin typeface="Verdana"/>
                <a:cs typeface="Verdana"/>
              </a:rPr>
              <a:t>RAMA BAI V</a:t>
            </a:r>
            <a:endParaRPr sz="1700" smtClean="0">
              <a:latin typeface="Verdana"/>
              <a:cs typeface="Verdana"/>
            </a:endParaRPr>
          </a:p>
          <a:p>
            <a:pPr marL="5681345" marR="5080">
              <a:lnSpc>
                <a:spcPts val="1880"/>
              </a:lnSpc>
              <a:spcBef>
                <a:spcPts val="409"/>
              </a:spcBef>
            </a:pPr>
            <a:r>
              <a:rPr sz="1700" b="1" spc="-50" smtClean="0">
                <a:latin typeface="Verdana"/>
                <a:cs typeface="Verdana"/>
              </a:rPr>
              <a:t> </a:t>
            </a:r>
            <a:r>
              <a:rPr sz="1700" b="1" spc="-10" smtClean="0">
                <a:latin typeface="Verdana"/>
                <a:cs typeface="Verdana"/>
              </a:rPr>
              <a:t>Assistant Professor</a:t>
            </a:r>
            <a:endParaRPr sz="1700" smtClean="0">
              <a:latin typeface="Verdana"/>
              <a:cs typeface="Verdana"/>
            </a:endParaRPr>
          </a:p>
          <a:p>
            <a:pPr marL="5681345" marR="122555">
              <a:lnSpc>
                <a:spcPts val="1800"/>
              </a:lnSpc>
              <a:spcBef>
                <a:spcPts val="434"/>
              </a:spcBef>
            </a:pPr>
            <a:r>
              <a:rPr sz="1700" b="1" smtClean="0">
                <a:latin typeface="Verdana"/>
                <a:cs typeface="Verdana"/>
              </a:rPr>
              <a:t>School</a:t>
            </a:r>
            <a:r>
              <a:rPr sz="1700" b="1" spc="-70" smtClean="0">
                <a:latin typeface="Verdana"/>
                <a:cs typeface="Verdana"/>
              </a:rPr>
              <a:t> </a:t>
            </a:r>
            <a:r>
              <a:rPr sz="1700" b="1" smtClean="0">
                <a:latin typeface="Verdana"/>
                <a:cs typeface="Verdana"/>
              </a:rPr>
              <a:t>of</a:t>
            </a:r>
            <a:r>
              <a:rPr sz="1700" b="1" spc="-55" smtClean="0">
                <a:latin typeface="Verdana"/>
                <a:cs typeface="Verdana"/>
              </a:rPr>
              <a:t> </a:t>
            </a:r>
            <a:r>
              <a:rPr sz="1700" b="1" smtClean="0">
                <a:latin typeface="Verdana"/>
                <a:cs typeface="Verdana"/>
              </a:rPr>
              <a:t>Computer</a:t>
            </a:r>
            <a:r>
              <a:rPr sz="1700" b="1" spc="-40" smtClean="0">
                <a:latin typeface="Verdana"/>
                <a:cs typeface="Verdana"/>
              </a:rPr>
              <a:t> </a:t>
            </a:r>
            <a:r>
              <a:rPr sz="1700" b="1" smtClean="0">
                <a:latin typeface="Verdana"/>
                <a:cs typeface="Verdana"/>
              </a:rPr>
              <a:t>Science</a:t>
            </a:r>
            <a:r>
              <a:rPr sz="1700" b="1" spc="-95" smtClean="0">
                <a:latin typeface="Verdana"/>
                <a:cs typeface="Verdana"/>
              </a:rPr>
              <a:t> </a:t>
            </a:r>
            <a:r>
              <a:rPr sz="1700" b="1" smtClean="0">
                <a:latin typeface="Verdana"/>
                <a:cs typeface="Verdana"/>
              </a:rPr>
              <a:t>Engineering</a:t>
            </a:r>
            <a:endParaRPr sz="1700" smtClean="0">
              <a:latin typeface="Verdana"/>
              <a:cs typeface="Verdana"/>
            </a:endParaRPr>
          </a:p>
          <a:p>
            <a:pPr marL="5681345">
              <a:lnSpc>
                <a:spcPct val="100000"/>
              </a:lnSpc>
              <a:spcBef>
                <a:spcPts val="195"/>
              </a:spcBef>
            </a:pPr>
            <a:r>
              <a:rPr sz="1700" b="1" smtClean="0">
                <a:latin typeface="Verdana"/>
                <a:cs typeface="Verdana"/>
              </a:rPr>
              <a:t>Presidency</a:t>
            </a:r>
            <a:r>
              <a:rPr sz="1700" b="1" spc="-95" smtClean="0">
                <a:latin typeface="Verdana"/>
                <a:cs typeface="Verdana"/>
              </a:rPr>
              <a:t> </a:t>
            </a:r>
            <a:r>
              <a:rPr sz="1700" b="1" spc="-10" smtClean="0">
                <a:latin typeface="Verdana"/>
                <a:cs typeface="Verdana"/>
              </a:rPr>
              <a:t>University</a:t>
            </a:r>
            <a:endParaRPr sz="1700">
              <a:latin typeface="Verdana"/>
              <a:cs typeface="Verdana"/>
            </a:endParaRPr>
          </a:p>
        </p:txBody>
      </p:sp>
      <p:sp>
        <p:nvSpPr>
          <p:cNvPr id="4" name="object 4"/>
          <p:cNvSpPr txBox="1">
            <a:spLocks noGrp="1"/>
          </p:cNvSpPr>
          <p:nvPr>
            <p:ph type="title"/>
          </p:nvPr>
        </p:nvSpPr>
        <p:spPr>
          <a:xfrm>
            <a:off x="917575" y="275444"/>
            <a:ext cx="8938260" cy="532710"/>
          </a:xfrm>
          <a:prstGeom prst="rect">
            <a:avLst/>
          </a:prstGeom>
        </p:spPr>
        <p:txBody>
          <a:bodyPr vert="horz" wrap="square" lIns="0" tIns="12065" rIns="0" bIns="0" rtlCol="0">
            <a:spAutoFit/>
          </a:bodyPr>
          <a:lstStyle/>
          <a:p>
            <a:pPr marL="4098290" marR="5080" indent="-2574925">
              <a:lnSpc>
                <a:spcPct val="122900"/>
              </a:lnSpc>
              <a:spcBef>
                <a:spcPts val="95"/>
              </a:spcBef>
            </a:pPr>
            <a:r>
              <a:rPr sz="2750" b="1" smtClean="0">
                <a:latin typeface="Verdana"/>
                <a:cs typeface="Verdana"/>
              </a:rPr>
              <a:t>PIP</a:t>
            </a:r>
            <a:r>
              <a:rPr lang="en-US" sz="2750" b="1" dirty="0" smtClean="0">
                <a:latin typeface="Verdana"/>
                <a:cs typeface="Verdana"/>
              </a:rPr>
              <a:t>2001</a:t>
            </a:r>
            <a:r>
              <a:rPr sz="2750" b="1" spc="380" smtClean="0">
                <a:latin typeface="Verdana"/>
                <a:cs typeface="Verdana"/>
              </a:rPr>
              <a:t> </a:t>
            </a:r>
            <a:r>
              <a:rPr lang="en-US" sz="2750" b="1" dirty="0" smtClean="0">
                <a:latin typeface="Verdana"/>
                <a:cs typeface="Verdana"/>
              </a:rPr>
              <a:t>CAPSTONE PROJECT</a:t>
            </a:r>
            <a:endParaRPr sz="2750">
              <a:latin typeface="Verdana"/>
              <a:cs typeface="Verdana"/>
            </a:endParaRPr>
          </a:p>
        </p:txBody>
      </p:sp>
      <p:grpSp>
        <p:nvGrpSpPr>
          <p:cNvPr id="5" name="object 5"/>
          <p:cNvGrpSpPr/>
          <p:nvPr/>
        </p:nvGrpSpPr>
        <p:grpSpPr>
          <a:xfrm>
            <a:off x="11959212" y="2321449"/>
            <a:ext cx="97790" cy="99060"/>
            <a:chOff x="11959212" y="2321449"/>
            <a:chExt cx="97790" cy="99060"/>
          </a:xfrm>
        </p:grpSpPr>
        <p:pic>
          <p:nvPicPr>
            <p:cNvPr id="6" name="object 6"/>
            <p:cNvPicPr/>
            <p:nvPr/>
          </p:nvPicPr>
          <p:blipFill>
            <a:blip r:embed="rId2" cstate="print"/>
            <a:stretch>
              <a:fillRect/>
            </a:stretch>
          </p:blipFill>
          <p:spPr>
            <a:xfrm>
              <a:off x="11959212" y="2321449"/>
              <a:ext cx="97321" cy="98776"/>
            </a:xfrm>
            <a:prstGeom prst="rect">
              <a:avLst/>
            </a:prstGeom>
          </p:spPr>
        </p:pic>
        <p:pic>
          <p:nvPicPr>
            <p:cNvPr id="7" name="object 7"/>
            <p:cNvPicPr/>
            <p:nvPr/>
          </p:nvPicPr>
          <p:blipFill>
            <a:blip r:embed="rId2" cstate="print"/>
            <a:stretch>
              <a:fillRect/>
            </a:stretch>
          </p:blipFill>
          <p:spPr>
            <a:xfrm>
              <a:off x="11959212" y="2321449"/>
              <a:ext cx="97321" cy="98776"/>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30" dirty="0"/>
              <a:t>Timeline</a:t>
            </a:r>
            <a:r>
              <a:rPr spc="-180" dirty="0"/>
              <a:t> </a:t>
            </a:r>
            <a:r>
              <a:rPr dirty="0"/>
              <a:t>of</a:t>
            </a:r>
            <a:r>
              <a:rPr spc="-135" dirty="0"/>
              <a:t> </a:t>
            </a:r>
            <a:r>
              <a:rPr spc="-20" dirty="0"/>
              <a:t>Project</a:t>
            </a:r>
          </a:p>
        </p:txBody>
      </p:sp>
      <p:pic>
        <p:nvPicPr>
          <p:cNvPr id="3" name="Picture 2"/>
          <p:cNvPicPr/>
          <p:nvPr/>
        </p:nvPicPr>
        <p:blipFill rotWithShape="1">
          <a:blip r:embed="rId2"/>
          <a:srcRect t="-1" b="-322"/>
          <a:stretch/>
        </p:blipFill>
        <p:spPr bwMode="auto">
          <a:xfrm>
            <a:off x="3347085" y="1684116"/>
            <a:ext cx="5497830" cy="3489767"/>
          </a:xfrm>
          <a:prstGeom prst="rect">
            <a:avLst/>
          </a:prstGeom>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fl="http://schemas.microsoft.com/office/word/2024/wordml/sdtformatlock" xmlns:w16sdtdh="http://schemas.microsoft.com/office/word/2020/wordml/sdtdatahash" xmlns:w16du="http://schemas.microsoft.com/office/word/2023/wordml/word16du"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50" dirty="0"/>
              <a:t>Outcomes</a:t>
            </a:r>
            <a:r>
              <a:rPr spc="-165" dirty="0"/>
              <a:t> </a:t>
            </a:r>
            <a:r>
              <a:rPr dirty="0"/>
              <a:t>/</a:t>
            </a:r>
            <a:r>
              <a:rPr spc="-105" dirty="0"/>
              <a:t> </a:t>
            </a:r>
            <a:r>
              <a:rPr spc="-35" dirty="0"/>
              <a:t>Results</a:t>
            </a:r>
            <a:r>
              <a:rPr spc="-140" dirty="0"/>
              <a:t> </a:t>
            </a:r>
            <a:r>
              <a:rPr spc="-10" dirty="0"/>
              <a:t>Obtained</a:t>
            </a:r>
          </a:p>
        </p:txBody>
      </p:sp>
      <p:sp>
        <p:nvSpPr>
          <p:cNvPr id="3" name="Rectangle 2"/>
          <p:cNvSpPr/>
          <p:nvPr/>
        </p:nvSpPr>
        <p:spPr>
          <a:xfrm>
            <a:off x="1066800" y="1219200"/>
            <a:ext cx="10820400" cy="3693319"/>
          </a:xfrm>
          <a:prstGeom prst="rect">
            <a:avLst/>
          </a:prstGeom>
        </p:spPr>
        <p:txBody>
          <a:bodyPr wrap="square">
            <a:spAutoFit/>
          </a:bodyPr>
          <a:lstStyle/>
          <a:p>
            <a:r>
              <a:rPr lang="en-US" dirty="0" smtClean="0"/>
              <a:t>Real-Time Data Access</a:t>
            </a:r>
          </a:p>
          <a:p>
            <a:r>
              <a:rPr lang="en-US" dirty="0" smtClean="0"/>
              <a:t>The application ensures users have access to up-to-date information on hospital services, including bed availability, doctor schedules, and other critical resources. This transparency builds trust in the accuracy of the data and enables users to make informed decisions during emergencies or routine healthcare needs. Real-time updates reduce the frustration of visiting hospitals only to find unavailable services, ensuring a smoother healthcare experience.</a:t>
            </a:r>
          </a:p>
          <a:p>
            <a:r>
              <a:rPr lang="en-US" dirty="0" smtClean="0"/>
              <a:t>User-Friendly Experience</a:t>
            </a:r>
          </a:p>
          <a:p>
            <a:r>
              <a:rPr lang="en-US" dirty="0" smtClean="0"/>
              <a:t>The app is designed with a simple and intuitive interface, making it easy for users of all technical backgrounds to navigate. Key features like searching for hospitals, booking services, or accessing health articles are presented clearly and logically. A user-friendly design improves satisfaction, encourages repeated use, and ensures accessibility for a wider audience, including older adults or those less familiar with technology.</a:t>
            </a:r>
          </a:p>
          <a:p>
            <a:r>
              <a:rPr lang="en-US" dirty="0" smtClean="0"/>
              <a:t>Increased Hospital Utilization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30" dirty="0"/>
              <a:t>Conclusion</a:t>
            </a:r>
          </a:p>
        </p:txBody>
      </p:sp>
      <p:sp>
        <p:nvSpPr>
          <p:cNvPr id="4" name="Rectangle 3"/>
          <p:cNvSpPr/>
          <p:nvPr/>
        </p:nvSpPr>
        <p:spPr>
          <a:xfrm>
            <a:off x="990600" y="1371600"/>
            <a:ext cx="10744200" cy="3416320"/>
          </a:xfrm>
          <a:prstGeom prst="rect">
            <a:avLst/>
          </a:prstGeom>
        </p:spPr>
        <p:txBody>
          <a:bodyPr wrap="square">
            <a:spAutoFit/>
          </a:bodyPr>
          <a:lstStyle/>
          <a:p>
            <a:r>
              <a:rPr lang="en-US" dirty="0" smtClean="0"/>
              <a:t>This project successfully creates an intuitive platform for the seamless management and discovery of hotels, events, and cabs. By offering a centralized system, it enhances user experience, facilitating easy exploration and booking of services while also streamlining administrative management. The platform effectively connects users, hotel owners, event organizers, and cab providers, ensuring smooth interactions and efficiency.</a:t>
            </a:r>
          </a:p>
          <a:p>
            <a:endParaRPr lang="en-US" dirty="0" smtClean="0"/>
          </a:p>
          <a:p>
            <a:r>
              <a:rPr lang="en-US" dirty="0" smtClean="0"/>
              <a:t>The platform enhances operations for all parties involved, making both booking and management processes easier, which is advantageous for users and service providers. Its adaptable design allows it to cater to various agricultural sectors and inspection processes beyond just tea leaf plants. This versatility not only ensures the system remains relevant over time but also broadens its use across different industries. With role-based functionality, real-time updates, and thorough tracking, it guarantees a seamless workflow, establishing it as a vital tool for contemporary inspection management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60" dirty="0"/>
              <a:t>References</a:t>
            </a:r>
          </a:p>
        </p:txBody>
      </p:sp>
      <p:sp>
        <p:nvSpPr>
          <p:cNvPr id="4" name="Rectangle 3"/>
          <p:cNvSpPr/>
          <p:nvPr/>
        </p:nvSpPr>
        <p:spPr>
          <a:xfrm>
            <a:off x="762000" y="1523999"/>
            <a:ext cx="10210800" cy="3970318"/>
          </a:xfrm>
          <a:prstGeom prst="rect">
            <a:avLst/>
          </a:prstGeom>
        </p:spPr>
        <p:txBody>
          <a:bodyPr wrap="square">
            <a:spAutoFit/>
          </a:bodyPr>
          <a:lstStyle/>
          <a:p>
            <a:r>
              <a:rPr lang="en-US" dirty="0" smtClean="0"/>
              <a:t>1.Wei Wei; </a:t>
            </a:r>
            <a:r>
              <a:rPr lang="en-US" dirty="0" err="1" smtClean="0"/>
              <a:t>Zhengwei</a:t>
            </a:r>
            <a:r>
              <a:rPr lang="en-US" dirty="0" smtClean="0"/>
              <a:t> Lou; Design and Implementation of Hotel Room Management System; 06-09 December 2019.</a:t>
            </a:r>
          </a:p>
          <a:p>
            <a:r>
              <a:rPr lang="en-US" dirty="0" smtClean="0"/>
              <a:t>2.Karolina </a:t>
            </a:r>
            <a:r>
              <a:rPr lang="en-US" dirty="0" err="1" smtClean="0"/>
              <a:t>Czekalska</a:t>
            </a:r>
            <a:r>
              <a:rPr lang="en-US" dirty="0" smtClean="0"/>
              <a:t>; </a:t>
            </a:r>
            <a:r>
              <a:rPr lang="en-US" dirty="0" err="1" smtClean="0"/>
              <a:t>Bartosz</a:t>
            </a:r>
            <a:r>
              <a:rPr lang="en-US" dirty="0" smtClean="0"/>
              <a:t> </a:t>
            </a:r>
            <a:r>
              <a:rPr lang="en-US" dirty="0" err="1" smtClean="0"/>
              <a:t>Sakowicz</a:t>
            </a:r>
            <a:r>
              <a:rPr lang="en-US" dirty="0" smtClean="0"/>
              <a:t>; Jan </a:t>
            </a:r>
            <a:r>
              <a:rPr lang="en-US" dirty="0" err="1" smtClean="0"/>
              <a:t>Murlewski</a:t>
            </a:r>
            <a:r>
              <a:rPr lang="en-US" dirty="0" smtClean="0"/>
              <a:t>; </a:t>
            </a:r>
            <a:r>
              <a:rPr lang="en-US" dirty="0" err="1" smtClean="0"/>
              <a:t>Andrzej</a:t>
            </a:r>
            <a:r>
              <a:rPr lang="en-US" dirty="0" smtClean="0"/>
              <a:t> </a:t>
            </a:r>
            <a:r>
              <a:rPr lang="en-US" dirty="0" err="1" smtClean="0"/>
              <a:t>Napieralski</a:t>
            </a:r>
            <a:r>
              <a:rPr lang="en-US" dirty="0" smtClean="0"/>
              <a:t>; Hotel reservation system based on the </a:t>
            </a:r>
            <a:r>
              <a:rPr lang="en-US" dirty="0" err="1" smtClean="0"/>
              <a:t>JavaServer</a:t>
            </a:r>
            <a:r>
              <a:rPr lang="en-US" dirty="0" smtClean="0"/>
              <a:t> Faces technology; 19-23 February 2008.</a:t>
            </a:r>
          </a:p>
          <a:p>
            <a:r>
              <a:rPr lang="en-US" dirty="0" smtClean="0"/>
              <a:t>3.Z. W. Miao; T. Wei; Y. Q. </a:t>
            </a:r>
            <a:r>
              <a:rPr lang="en-US" dirty="0" err="1" smtClean="0"/>
              <a:t>Lan</a:t>
            </a:r>
            <a:r>
              <a:rPr lang="en-US" dirty="0" smtClean="0"/>
              <a:t>; Hotel's online booking </a:t>
            </a:r>
            <a:r>
              <a:rPr lang="en-US" dirty="0" err="1" smtClean="0"/>
              <a:t>segementation</a:t>
            </a:r>
            <a:r>
              <a:rPr lang="en-US" dirty="0" smtClean="0"/>
              <a:t> for </a:t>
            </a:r>
            <a:r>
              <a:rPr lang="en-US" dirty="0" err="1" smtClean="0"/>
              <a:t>heterogenous</a:t>
            </a:r>
            <a:r>
              <a:rPr lang="en-US" dirty="0" smtClean="0"/>
              <a:t> customers; 04-07 December 2016.</a:t>
            </a:r>
          </a:p>
          <a:p>
            <a:r>
              <a:rPr lang="en-US" dirty="0" smtClean="0"/>
              <a:t>4.Anastasia </a:t>
            </a:r>
            <a:r>
              <a:rPr lang="en-US" dirty="0" err="1" smtClean="0"/>
              <a:t>Bezzubtseva</a:t>
            </a:r>
            <a:r>
              <a:rPr lang="en-US" dirty="0" smtClean="0"/>
              <a:t>; Dmitry I. </a:t>
            </a:r>
            <a:r>
              <a:rPr lang="en-US" dirty="0" err="1" smtClean="0"/>
              <a:t>Ignatov</a:t>
            </a:r>
            <a:r>
              <a:rPr lang="en-US" dirty="0" smtClean="0"/>
              <a:t>; The Early Booking Effect and Other Determinants of Hotel Room Prices in Europe; 07-10 December 2013.</a:t>
            </a:r>
          </a:p>
          <a:p>
            <a:r>
              <a:rPr lang="en-US" dirty="0" smtClean="0"/>
              <a:t>5.J. </a:t>
            </a:r>
            <a:r>
              <a:rPr lang="en-US" dirty="0" err="1" smtClean="0"/>
              <a:t>Hu</a:t>
            </a:r>
            <a:r>
              <a:rPr lang="en-US" dirty="0" smtClean="0"/>
              <a:t>, Chinese Tourism Annual Report 2015. Beijing, NJ: China Travel &amp; Tourism Press, September 2015.</a:t>
            </a:r>
          </a:p>
          <a:p>
            <a:r>
              <a:rPr lang="en-US" dirty="0" smtClean="0"/>
              <a:t>6.X. </a:t>
            </a:r>
            <a:r>
              <a:rPr lang="en-US" dirty="0" err="1" smtClean="0"/>
              <a:t>Guo</a:t>
            </a:r>
            <a:r>
              <a:rPr lang="en-US" dirty="0" smtClean="0"/>
              <a:t>, L. Ling, C. Yang, Z. Li and L. Liang, “Optimal pricing strategy based on market segmentation for service products using online reservation systems: An application to hotel rooms”, Int. J. of Hospitality </a:t>
            </a:r>
            <a:r>
              <a:rPr lang="en-US" dirty="0" err="1" smtClean="0"/>
              <a:t>Mgnt</a:t>
            </a:r>
            <a:r>
              <a:rPr lang="en-US" dirty="0" smtClean="0"/>
              <a:t>., vol. 35, no. 12, pp. 274-281, December 2013. </a:t>
            </a:r>
          </a:p>
          <a:p>
            <a:r>
              <a:rPr lang="en-US" dirty="0" smtClean="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45" dirty="0"/>
              <a:t>Publication</a:t>
            </a:r>
            <a:r>
              <a:rPr spc="-180" dirty="0"/>
              <a:t> </a:t>
            </a:r>
            <a:r>
              <a:rPr spc="-25" dirty="0"/>
              <a:t>Details</a:t>
            </a:r>
          </a:p>
        </p:txBody>
      </p:sp>
      <p:pic>
        <p:nvPicPr>
          <p:cNvPr id="5" name="Picture 4" descr="acceptance lettter for paper.jpeg"/>
          <p:cNvPicPr/>
          <p:nvPr/>
        </p:nvPicPr>
        <p:blipFill>
          <a:blip r:embed="rId2"/>
          <a:stretch>
            <a:fillRect/>
          </a:stretch>
        </p:blipFill>
        <p:spPr>
          <a:xfrm>
            <a:off x="7239000" y="0"/>
            <a:ext cx="2533650" cy="619899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36234" y="1883029"/>
            <a:ext cx="5104130" cy="1490980"/>
          </a:xfrm>
          <a:prstGeom prst="rect">
            <a:avLst/>
          </a:prstGeom>
        </p:spPr>
        <p:txBody>
          <a:bodyPr vert="horz" wrap="square" lIns="0" tIns="14605" rIns="0" bIns="0" rtlCol="0">
            <a:spAutoFit/>
          </a:bodyPr>
          <a:lstStyle/>
          <a:p>
            <a:pPr marL="12700">
              <a:lnSpc>
                <a:spcPct val="100000"/>
              </a:lnSpc>
              <a:spcBef>
                <a:spcPts val="115"/>
              </a:spcBef>
            </a:pPr>
            <a:r>
              <a:rPr sz="9600" dirty="0">
                <a:latin typeface="Calibri"/>
                <a:cs typeface="Calibri"/>
              </a:rPr>
              <a:t>Thank</a:t>
            </a:r>
            <a:r>
              <a:rPr sz="9600" spc="-10" dirty="0">
                <a:latin typeface="Calibri"/>
                <a:cs typeface="Calibri"/>
              </a:rPr>
              <a:t> </a:t>
            </a:r>
            <a:r>
              <a:rPr sz="9600" spc="-810" dirty="0">
                <a:latin typeface="Calibri"/>
                <a:cs typeface="Calibri"/>
              </a:rPr>
              <a:t>Y</a:t>
            </a:r>
            <a:r>
              <a:rPr sz="9600" dirty="0">
                <a:latin typeface="Calibri"/>
                <a:cs typeface="Calibri"/>
              </a:rPr>
              <a:t>o</a:t>
            </a:r>
            <a:r>
              <a:rPr sz="9600" spc="-25" dirty="0">
                <a:latin typeface="Calibri"/>
                <a:cs typeface="Calibri"/>
              </a:rPr>
              <a:t>u</a:t>
            </a:r>
            <a:endParaRPr sz="9600">
              <a:latin typeface="Calibri"/>
              <a:cs typeface="Calibri"/>
            </a:endParaRPr>
          </a:p>
        </p:txBody>
      </p:sp>
      <p:pic>
        <p:nvPicPr>
          <p:cNvPr id="3" name="object 3"/>
          <p:cNvPicPr/>
          <p:nvPr/>
        </p:nvPicPr>
        <p:blipFill>
          <a:blip r:embed="rId2" cstate="print"/>
          <a:stretch>
            <a:fillRect/>
          </a:stretch>
        </p:blipFill>
        <p:spPr>
          <a:xfrm>
            <a:off x="695325" y="1028700"/>
            <a:ext cx="4459833" cy="38576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45" dirty="0"/>
              <a:t>Introduction</a:t>
            </a:r>
          </a:p>
        </p:txBody>
      </p:sp>
      <p:sp>
        <p:nvSpPr>
          <p:cNvPr id="4" name="Rectangle 3"/>
          <p:cNvSpPr/>
          <p:nvPr/>
        </p:nvSpPr>
        <p:spPr>
          <a:xfrm>
            <a:off x="1219200" y="1447800"/>
            <a:ext cx="9982200" cy="3693319"/>
          </a:xfrm>
          <a:prstGeom prst="rect">
            <a:avLst/>
          </a:prstGeom>
        </p:spPr>
        <p:txBody>
          <a:bodyPr wrap="square">
            <a:spAutoFit/>
          </a:bodyPr>
          <a:lstStyle/>
          <a:p>
            <a:r>
              <a:rPr lang="en-US" dirty="0" smtClean="0"/>
              <a:t>The inspiration for this project comes from the increasing need for efficient services in the hospitality and event </a:t>
            </a:r>
            <a:r>
              <a:rPr lang="en-US" dirty="0" err="1" smtClean="0"/>
              <a:t>industries.By</a:t>
            </a:r>
            <a:r>
              <a:rPr lang="en-US" dirty="0" smtClean="0"/>
              <a:t> addressing the complexities of booking and management, we aim to enhance user convenience, optimize service provider operations, and foster a seamless experience, ultimately contributing to the digital transformation of service industries. In today’s fast-paced digital world, the tourism industry is undergoing a significant transformation as it adapts to the increasing demands of travelers who prioritize convenience, efficiency, and seamless experiences. With globalization bringing people closer together, the ability to access, book, and manage tourism-related services has become essential for modern travel. Travelers now expect integrated platforms that address all aspects of their journeys, from choosing accommodations and participating in events to arranging transportation. This report presents a comprehensive platform aimed at changing how users engage with key elements of the tourism landscape—hotels, events, and transportation—while also equipping service providers with advanced management tools.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50" dirty="0"/>
              <a:t>Literature</a:t>
            </a:r>
            <a:r>
              <a:rPr spc="-165" dirty="0"/>
              <a:t> </a:t>
            </a:r>
            <a:r>
              <a:rPr spc="-30" dirty="0"/>
              <a:t>Review</a:t>
            </a:r>
          </a:p>
        </p:txBody>
      </p:sp>
      <p:sp>
        <p:nvSpPr>
          <p:cNvPr id="3" name="Rectangle 2"/>
          <p:cNvSpPr/>
          <p:nvPr/>
        </p:nvSpPr>
        <p:spPr>
          <a:xfrm>
            <a:off x="685800" y="1447800"/>
            <a:ext cx="10744200" cy="3693319"/>
          </a:xfrm>
          <a:prstGeom prst="rect">
            <a:avLst/>
          </a:prstGeom>
        </p:spPr>
        <p:txBody>
          <a:bodyPr wrap="square">
            <a:spAutoFit/>
          </a:bodyPr>
          <a:lstStyle/>
          <a:p>
            <a:r>
              <a:rPr lang="en-US" dirty="0" smtClean="0"/>
              <a:t>Design and Implementation of Hotel Room Management System</a:t>
            </a:r>
          </a:p>
          <a:p>
            <a:endParaRPr lang="en-US" dirty="0" smtClean="0"/>
          </a:p>
          <a:p>
            <a:r>
              <a:rPr lang="en-US" dirty="0" smtClean="0"/>
              <a:t>• Authors: Wei </a:t>
            </a:r>
            <a:r>
              <a:rPr lang="en-US" dirty="0" err="1" smtClean="0"/>
              <a:t>Wei</a:t>
            </a:r>
            <a:r>
              <a:rPr lang="en-US" dirty="0" smtClean="0"/>
              <a:t> and </a:t>
            </a:r>
            <a:r>
              <a:rPr lang="en-US" dirty="0" err="1" smtClean="0"/>
              <a:t>Zhengwei</a:t>
            </a:r>
            <a:r>
              <a:rPr lang="en-US" dirty="0" smtClean="0"/>
              <a:t> Lou (2019)</a:t>
            </a:r>
          </a:p>
          <a:p>
            <a:endParaRPr lang="en-US" dirty="0" smtClean="0"/>
          </a:p>
          <a:p>
            <a:r>
              <a:rPr lang="en-US" dirty="0" smtClean="0"/>
              <a:t>• Focus: This study highlights the design and implementation of a comprehensive hotel room management system utilizing modern software tools. The proposed system enhances real-time room allocation, integrates customer feedback, and efficiently manages housekeeping operations. The authors illustrate how these technological advancements improve operational efficiency and guest satisfaction.</a:t>
            </a:r>
          </a:p>
          <a:p>
            <a:endParaRPr lang="en-US" dirty="0" smtClean="0"/>
          </a:p>
          <a:p>
            <a:r>
              <a:rPr lang="en-US" dirty="0" smtClean="0"/>
              <a:t>• Relevance: It lays the groundwork for adding functionalities such as online bookings, dynamic pricing, and market segmentation, which are essential for contemporary hotel operations.</a:t>
            </a:r>
          </a:p>
          <a:p>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spc="-50" dirty="0" smtClean="0"/>
              <a:t>Literature</a:t>
            </a:r>
            <a:r>
              <a:rPr lang="en-US" spc="-165" dirty="0" smtClean="0"/>
              <a:t> </a:t>
            </a:r>
            <a:r>
              <a:rPr lang="en-US" spc="-30" dirty="0" smtClean="0"/>
              <a:t>Review</a:t>
            </a:r>
            <a:endParaRPr lang="en-US" dirty="0"/>
          </a:p>
        </p:txBody>
      </p:sp>
      <p:sp>
        <p:nvSpPr>
          <p:cNvPr id="3" name="Rectangle 2"/>
          <p:cNvSpPr/>
          <p:nvPr/>
        </p:nvSpPr>
        <p:spPr>
          <a:xfrm>
            <a:off x="762000" y="1524001"/>
            <a:ext cx="10591800" cy="3139321"/>
          </a:xfrm>
          <a:prstGeom prst="rect">
            <a:avLst/>
          </a:prstGeom>
        </p:spPr>
        <p:txBody>
          <a:bodyPr wrap="square">
            <a:spAutoFit/>
          </a:bodyPr>
          <a:lstStyle/>
          <a:p>
            <a:r>
              <a:rPr lang="en-US" dirty="0" smtClean="0"/>
              <a:t>Hotel’s Online Booking Segmentation for Heterogeneous Customers</a:t>
            </a:r>
          </a:p>
          <a:p>
            <a:endParaRPr lang="en-US" dirty="0" smtClean="0"/>
          </a:p>
          <a:p>
            <a:r>
              <a:rPr lang="en-US" dirty="0" smtClean="0"/>
              <a:t>• Authors: Z. W. Miao, T. Wei, and Y. Q. </a:t>
            </a:r>
            <a:r>
              <a:rPr lang="en-US" dirty="0" err="1" smtClean="0"/>
              <a:t>Lan</a:t>
            </a:r>
            <a:r>
              <a:rPr lang="en-US" dirty="0" smtClean="0"/>
              <a:t> (2016)</a:t>
            </a:r>
          </a:p>
          <a:p>
            <a:endParaRPr lang="en-US" dirty="0" smtClean="0"/>
          </a:p>
          <a:p>
            <a:r>
              <a:rPr lang="en-US" dirty="0" smtClean="0"/>
              <a:t>• Focus: This research explores the diversity among customers who book hotel rooms online. By employing clustering methods, it segments customers according to their booking behavior, preferences, and price sensitivity. The study suggests strategies for personalized marketing to meet the unique needs of different customer groups. </a:t>
            </a:r>
          </a:p>
          <a:p>
            <a:endParaRPr lang="en-US" dirty="0" smtClean="0"/>
          </a:p>
          <a:p>
            <a:r>
              <a:rPr lang="en-US" dirty="0" smtClean="0"/>
              <a:t>• Relevance: The insights gained from segmentation are vital for creating customer-focused booking systems, which can enhance revenue through targeted pricing and tailored services.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50" dirty="0"/>
              <a:t>Research</a:t>
            </a:r>
            <a:r>
              <a:rPr spc="-200" dirty="0"/>
              <a:t> </a:t>
            </a:r>
            <a:r>
              <a:rPr dirty="0"/>
              <a:t>Gaps</a:t>
            </a:r>
            <a:r>
              <a:rPr spc="-175" dirty="0"/>
              <a:t> </a:t>
            </a:r>
            <a:r>
              <a:rPr spc="-20" dirty="0"/>
              <a:t>Identified</a:t>
            </a:r>
          </a:p>
        </p:txBody>
      </p:sp>
      <p:sp>
        <p:nvSpPr>
          <p:cNvPr id="3" name="Rectangle 2"/>
          <p:cNvSpPr/>
          <p:nvPr/>
        </p:nvSpPr>
        <p:spPr>
          <a:xfrm>
            <a:off x="685800" y="1371601"/>
            <a:ext cx="10668000" cy="3139321"/>
          </a:xfrm>
          <a:prstGeom prst="rect">
            <a:avLst/>
          </a:prstGeom>
        </p:spPr>
        <p:txBody>
          <a:bodyPr wrap="square">
            <a:spAutoFit/>
          </a:bodyPr>
          <a:lstStyle/>
          <a:p>
            <a:r>
              <a:rPr lang="en-US" dirty="0" smtClean="0"/>
              <a:t>Existing systems for managing hotels, events, and cabs are often fragmented, requiring users to navigate multiple platforms for bookings. These systems typically lack centralization, leading to inefficiencies in service discovery and management. </a:t>
            </a:r>
            <a:r>
              <a:rPr lang="en-US" dirty="0" err="1" smtClean="0"/>
              <a:t>Admins</a:t>
            </a:r>
            <a:r>
              <a:rPr lang="en-US" dirty="0" smtClean="0"/>
              <a:t> and service providers face challenges in updating offerings, while users experience a lack of streamlined access to services, resulting in a less efficient experience. 4o</a:t>
            </a:r>
          </a:p>
          <a:p>
            <a:endParaRPr lang="en-US" dirty="0" smtClean="0"/>
          </a:p>
          <a:p>
            <a:r>
              <a:rPr lang="en-US" b="1" dirty="0" smtClean="0"/>
              <a:t> Disadvantages:</a:t>
            </a:r>
          </a:p>
          <a:p>
            <a:endParaRPr lang="en-US" dirty="0" smtClean="0"/>
          </a:p>
          <a:p>
            <a:r>
              <a:rPr lang="en-US" dirty="0" smtClean="0"/>
              <a:t>•	Fragmented platforms create inefficiencies in booking and service discovery. </a:t>
            </a:r>
          </a:p>
          <a:p>
            <a:r>
              <a:rPr lang="en-US" dirty="0" smtClean="0"/>
              <a:t>•	</a:t>
            </a:r>
            <a:r>
              <a:rPr lang="en-US" dirty="0" err="1" smtClean="0"/>
              <a:t>Admins</a:t>
            </a:r>
            <a:r>
              <a:rPr lang="en-US" dirty="0" smtClean="0"/>
              <a:t> struggle with updating offerings across multiple, disconnected systems. </a:t>
            </a:r>
          </a:p>
          <a:p>
            <a:r>
              <a:rPr lang="en-US" dirty="0" smtClean="0"/>
              <a:t>•	Users face challenges accessing centralized services for seamless booking experiences.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275444"/>
            <a:ext cx="8938260" cy="1030878"/>
          </a:xfrm>
          <a:prstGeom prst="rect">
            <a:avLst/>
          </a:prstGeom>
        </p:spPr>
        <p:txBody>
          <a:bodyPr vert="horz" wrap="square" lIns="0" tIns="350348" rIns="0" bIns="0" rtlCol="0">
            <a:spAutoFit/>
          </a:bodyPr>
          <a:lstStyle/>
          <a:p>
            <a:pPr marL="12700">
              <a:lnSpc>
                <a:spcPct val="100000"/>
              </a:lnSpc>
              <a:spcBef>
                <a:spcPts val="130"/>
              </a:spcBef>
            </a:pPr>
            <a:r>
              <a:rPr spc="-45"/>
              <a:t>Proposed</a:t>
            </a:r>
            <a:r>
              <a:rPr spc="-200"/>
              <a:t> </a:t>
            </a:r>
            <a:r>
              <a:rPr spc="-35" smtClean="0"/>
              <a:t>Methodology</a:t>
            </a:r>
            <a:endParaRPr spc="-35" dirty="0"/>
          </a:p>
        </p:txBody>
      </p:sp>
      <p:sp>
        <p:nvSpPr>
          <p:cNvPr id="3" name="Rectangle 2"/>
          <p:cNvSpPr/>
          <p:nvPr/>
        </p:nvSpPr>
        <p:spPr>
          <a:xfrm>
            <a:off x="838200" y="1295400"/>
            <a:ext cx="11353800" cy="1477328"/>
          </a:xfrm>
          <a:prstGeom prst="rect">
            <a:avLst/>
          </a:prstGeom>
        </p:spPr>
        <p:txBody>
          <a:bodyPr wrap="square">
            <a:spAutoFit/>
          </a:bodyPr>
          <a:lstStyle/>
          <a:p>
            <a:r>
              <a:rPr lang="en-US" dirty="0" smtClean="0"/>
              <a:t>The proposed system offers a centralized platform for managing hotels, events, and cabs, enabling seamless service discovery and booking. </a:t>
            </a:r>
            <a:r>
              <a:rPr lang="en-US" dirty="0" err="1" smtClean="0"/>
              <a:t>Admins</a:t>
            </a:r>
            <a:r>
              <a:rPr lang="en-US" dirty="0" smtClean="0"/>
              <a:t> can easily add, update, and manage offerings, while users benefit from a unified interface for exploring and reserving services. The platform enhances operational efficiency, improves user experience, and simplifies interactions between service providers and users, fostering a more streamlined service ecosystem.</a:t>
            </a:r>
            <a:endParaRPr lang="en-US" dirty="0"/>
          </a:p>
        </p:txBody>
      </p:sp>
      <p:sp>
        <p:nvSpPr>
          <p:cNvPr id="4" name="Rectangle 3"/>
          <p:cNvSpPr/>
          <p:nvPr/>
        </p:nvSpPr>
        <p:spPr>
          <a:xfrm>
            <a:off x="304800" y="3048000"/>
            <a:ext cx="11049000" cy="1477328"/>
          </a:xfrm>
          <a:prstGeom prst="rect">
            <a:avLst/>
          </a:prstGeom>
        </p:spPr>
        <p:txBody>
          <a:bodyPr wrap="square">
            <a:spAutoFit/>
          </a:bodyPr>
          <a:lstStyle/>
          <a:p>
            <a:r>
              <a:rPr lang="en-US" dirty="0" smtClean="0"/>
              <a:t>Advantages</a:t>
            </a:r>
          </a:p>
          <a:p>
            <a:r>
              <a:rPr lang="en-US" dirty="0" smtClean="0"/>
              <a:t>•	Centralized platform for efficient management of hotels, events, cabs. </a:t>
            </a:r>
          </a:p>
          <a:p>
            <a:r>
              <a:rPr lang="en-US" dirty="0" smtClean="0"/>
              <a:t>•	</a:t>
            </a:r>
            <a:r>
              <a:rPr lang="en-US" dirty="0" err="1" smtClean="0"/>
              <a:t>Admins</a:t>
            </a:r>
            <a:r>
              <a:rPr lang="en-US" dirty="0" smtClean="0"/>
              <a:t> can easily add, update, and manage service offerings. </a:t>
            </a:r>
          </a:p>
          <a:p>
            <a:r>
              <a:rPr lang="en-US" dirty="0" smtClean="0"/>
              <a:t>•	Users enjoy streamlined exploration and booking of multiple services. </a:t>
            </a:r>
          </a:p>
          <a:p>
            <a:r>
              <a:rPr lang="en-US" dirty="0" smtClean="0"/>
              <a:t>•	Enhances operational efficiency and fosters seamless user-provider interactions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30" dirty="0"/>
              <a:t>Objectives</a:t>
            </a:r>
          </a:p>
        </p:txBody>
      </p:sp>
      <p:sp>
        <p:nvSpPr>
          <p:cNvPr id="3" name="Rectangle 2"/>
          <p:cNvSpPr/>
          <p:nvPr/>
        </p:nvSpPr>
        <p:spPr>
          <a:xfrm>
            <a:off x="685800" y="1295400"/>
            <a:ext cx="10896600" cy="2667000"/>
          </a:xfrm>
          <a:prstGeom prst="rect">
            <a:avLst/>
          </a:prstGeom>
        </p:spPr>
        <p:txBody>
          <a:bodyPr wrap="square">
            <a:spAutoFit/>
          </a:bodyPr>
          <a:lstStyle/>
          <a:p>
            <a:r>
              <a:rPr lang="en-US" dirty="0" smtClean="0"/>
              <a:t>Input design is centered on transforming a user-friendly description of input into a format that a computer can interpret. This design is essential for reducing errors during the data input process and assisting management in acquiring accurate information from the computerized system. It is accomplished by developing user-friendly data entry screens that can manage large amounts of data. The goal of input design is to streamline data entry and minimize mistakes. The data entry interface is organized to facilitate all necessary data manipulations and includes options for viewing records. After data entry, validity checks are conducted. Users can input data through these screens, and helpful messages are provided as needed to avoid confusion. Thus, the aim of input design is to establish an intuitive input layout. </a:t>
            </a:r>
            <a:endParaRPr lang="en-US" dirty="0"/>
          </a:p>
        </p:txBody>
      </p:sp>
      <p:sp>
        <p:nvSpPr>
          <p:cNvPr id="4" name="Rectangle 3"/>
          <p:cNvSpPr/>
          <p:nvPr/>
        </p:nvSpPr>
        <p:spPr>
          <a:xfrm>
            <a:off x="533400" y="3886200"/>
            <a:ext cx="8610600" cy="1754326"/>
          </a:xfrm>
          <a:prstGeom prst="rect">
            <a:avLst/>
          </a:prstGeom>
        </p:spPr>
        <p:txBody>
          <a:bodyPr wrap="square">
            <a:spAutoFit/>
          </a:bodyPr>
          <a:lstStyle/>
          <a:p>
            <a:r>
              <a:rPr lang="en-US" dirty="0" smtClean="0"/>
              <a:t>GOALS: The primary goals in designing UML are to create a visual representation of the system's functionality. </a:t>
            </a:r>
          </a:p>
          <a:p>
            <a:r>
              <a:rPr lang="en-US" dirty="0" smtClean="0"/>
              <a:t>1. To provide users with a ready-to-use, expressive visual modeling language that allows them to create and share meaningful models.</a:t>
            </a:r>
          </a:p>
          <a:p>
            <a:r>
              <a:rPr lang="en-US" dirty="0" smtClean="0"/>
              <a:t> 2. To offer mechanisms for extendibility and specialization to enhance core concepts.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7575" y="275444"/>
            <a:ext cx="8938260" cy="677108"/>
          </a:xfrm>
        </p:spPr>
        <p:txBody>
          <a:bodyPr/>
          <a:lstStyle/>
          <a:p>
            <a:r>
              <a:rPr lang="en-US" dirty="0" smtClean="0"/>
              <a:t>Objectives</a:t>
            </a:r>
            <a:endParaRPr lang="en-US" dirty="0"/>
          </a:p>
        </p:txBody>
      </p:sp>
      <p:sp>
        <p:nvSpPr>
          <p:cNvPr id="3" name="Rectangle 2"/>
          <p:cNvSpPr/>
          <p:nvPr/>
        </p:nvSpPr>
        <p:spPr>
          <a:xfrm>
            <a:off x="762000" y="1600201"/>
            <a:ext cx="10820400" cy="1754326"/>
          </a:xfrm>
          <a:prstGeom prst="rect">
            <a:avLst/>
          </a:prstGeom>
        </p:spPr>
        <p:txBody>
          <a:bodyPr wrap="square">
            <a:spAutoFit/>
          </a:bodyPr>
          <a:lstStyle/>
          <a:p>
            <a:r>
              <a:rPr lang="en-US" dirty="0" smtClean="0"/>
              <a:t>3. To ensure independence from specific programming languages and development processes.</a:t>
            </a:r>
          </a:p>
          <a:p>
            <a:r>
              <a:rPr lang="en-US" dirty="0" smtClean="0"/>
              <a:t> 4. To lay a solid foundation for understanding the modeling language.</a:t>
            </a:r>
          </a:p>
          <a:p>
            <a:r>
              <a:rPr lang="en-US" dirty="0" smtClean="0"/>
              <a:t> 5. To encourage the growth of the object-oriented tools market. </a:t>
            </a:r>
          </a:p>
          <a:p>
            <a:r>
              <a:rPr lang="en-US" dirty="0" smtClean="0"/>
              <a:t>6. To support advanced development concepts such as collaborations, frameworks, patterns, and components. </a:t>
            </a:r>
          </a:p>
          <a:p>
            <a:r>
              <a:rPr lang="en-US" dirty="0" smtClean="0"/>
              <a:t>7. To integrate best practices.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65" dirty="0"/>
              <a:t>System</a:t>
            </a:r>
            <a:r>
              <a:rPr spc="-150" dirty="0"/>
              <a:t> </a:t>
            </a:r>
            <a:r>
              <a:rPr spc="-25" dirty="0"/>
              <a:t>Design</a:t>
            </a:r>
            <a:r>
              <a:rPr spc="-140" dirty="0"/>
              <a:t> </a:t>
            </a:r>
            <a:r>
              <a:rPr dirty="0"/>
              <a:t>&amp;</a:t>
            </a:r>
            <a:r>
              <a:rPr spc="-125" dirty="0"/>
              <a:t> </a:t>
            </a:r>
            <a:r>
              <a:rPr spc="-35" dirty="0"/>
              <a:t>Implementation</a:t>
            </a:r>
          </a:p>
        </p:txBody>
      </p:sp>
      <p:sp>
        <p:nvSpPr>
          <p:cNvPr id="4" name="Rectangle 3"/>
          <p:cNvSpPr/>
          <p:nvPr/>
        </p:nvSpPr>
        <p:spPr>
          <a:xfrm>
            <a:off x="990600" y="1371600"/>
            <a:ext cx="10515600" cy="3139321"/>
          </a:xfrm>
          <a:prstGeom prst="rect">
            <a:avLst/>
          </a:prstGeom>
        </p:spPr>
        <p:txBody>
          <a:bodyPr wrap="square">
            <a:spAutoFit/>
          </a:bodyPr>
          <a:lstStyle/>
          <a:p>
            <a:r>
              <a:rPr lang="en-US" dirty="0" smtClean="0"/>
              <a:t>The input design acts as a bridge between the information system and its users. It entails creating specifications and procedures for preparing data, ensuring that transaction information is converted into a format suitable for processing. This can be achieved by having the computer read from written or printed documents or by allowing users to input data directly into the system. The primary goal of input design is to manage the amount of input needed, reduce errors, avoid delays, eliminate unnecessary steps, and keep the process straightforward. It is designed to ensure security and user-friendliness while safeguarding privacy. Important factors to consider in input design include:</a:t>
            </a:r>
          </a:p>
          <a:p>
            <a:r>
              <a:rPr lang="en-US" dirty="0" smtClean="0"/>
              <a:t>- What data needs to be input?</a:t>
            </a:r>
          </a:p>
          <a:p>
            <a:r>
              <a:rPr lang="en-US" dirty="0" smtClean="0"/>
              <a:t>- In which way  the data should be organized or coded?</a:t>
            </a:r>
          </a:p>
          <a:p>
            <a:r>
              <a:rPr lang="en-US" dirty="0" smtClean="0"/>
              <a:t>- Providing guidance to help personnel enter data.</a:t>
            </a:r>
          </a:p>
          <a:p>
            <a:r>
              <a:rPr lang="en-US" dirty="0" smtClean="0"/>
              <a:t>- Techniques for validating input and the steps to take when errors arise.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TotalTime>
  <Words>1527</Words>
  <Application>Microsoft Office PowerPoint</Application>
  <PresentationFormat>Custom</PresentationFormat>
  <Paragraphs>87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PIP2001 CAPSTONE PROJECT</vt:lpstr>
      <vt:lpstr>Introduction</vt:lpstr>
      <vt:lpstr>Literature Review</vt:lpstr>
      <vt:lpstr>Literature Review</vt:lpstr>
      <vt:lpstr>Research Gaps Identified</vt:lpstr>
      <vt:lpstr>Proposed Methodology</vt:lpstr>
      <vt:lpstr>Objectives</vt:lpstr>
      <vt:lpstr>Objectives</vt:lpstr>
      <vt:lpstr>System Design &amp; Implementation</vt:lpstr>
      <vt:lpstr>Timeline of Project</vt:lpstr>
      <vt:lpstr>Outcomes / Results Obtained</vt:lpstr>
      <vt:lpstr>Conclusion</vt:lpstr>
      <vt:lpstr>References</vt:lpstr>
      <vt:lpstr>Publication Details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PIP2001 CAPSTONE PROJECT</dc:title>
  <dc:creator>Sai Jaswanth</dc:creator>
  <cp:lastModifiedBy>saijaswanth963@gmail.com</cp:lastModifiedBy>
  <cp:revision>1</cp:revision>
  <dcterms:created xsi:type="dcterms:W3CDTF">2025-01-20T07:43:10Z</dcterms:created>
  <dcterms:modified xsi:type="dcterms:W3CDTF">2025-01-20T08:02:50Z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2025-01-09T00:00:00Z</vt:filetime>
  </property>
  <property fmtid="{D5CDD505-2E9C-101B-9397-08002B2CF9AE}" pid="3" name="LastSaved">
    <vt:filetime>2025-01-20T00:00:00Z</vt:filetime>
  </property>
</Properties>
</file>