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1"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120" d="100"/>
          <a:sy n="120" d="100"/>
        </p:scale>
        <p:origin x="200"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78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yellow_maze_20230416/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yellow_maze_20230416/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yellow_maze_20230416/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yellow_maze_20230416/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yellow_maze_20230416/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423988" y="881063"/>
            <a:ext cx="4134803" cy="1333500"/>
          </a:xfrm>
          <a:prstGeom prst="rect">
            <a:avLst/>
          </a:prstGeom>
          <a:noFill/>
          <a:ln/>
        </p:spPr>
        <p:txBody>
          <a:bodyPr wrap="square" rtlCol="0" anchor="ctr"/>
          <a:lstStyle/>
          <a:p>
            <a:pPr marL="0" indent="0" algn="ctr">
              <a:buNone/>
            </a:pPr>
            <a:r>
              <a:rPr lang="en-US" sz="1952" dirty="0">
                <a:solidFill>
                  <a:srgbClr val="FF7F08"/>
                </a:solidFill>
                <a:latin typeface="Noto Sans SC" pitchFamily="34" charset="0"/>
                <a:ea typeface="Noto Sans SC" pitchFamily="34" charset="-122"/>
                <a:cs typeface="Noto Sans SC" pitchFamily="34" charset="-120"/>
              </a:rPr>
              <a:t>Inside the Minds of Nike's Young Consumers: A Marketing Research Study</a:t>
            </a:r>
            <a:endParaRPr lang="en-US" sz="1952" dirty="0"/>
          </a:p>
        </p:txBody>
      </p:sp>
      <p:sp>
        <p:nvSpPr>
          <p:cNvPr id="3" name="Text 1"/>
          <p:cNvSpPr/>
          <p:nvPr/>
        </p:nvSpPr>
        <p:spPr>
          <a:xfrm>
            <a:off x="1427798" y="2862543"/>
            <a:ext cx="3144202" cy="481013"/>
          </a:xfrm>
          <a:prstGeom prst="rect">
            <a:avLst/>
          </a:prstGeom>
          <a:noFill/>
          <a:ln/>
        </p:spPr>
        <p:txBody>
          <a:bodyPr wrap="square" rtlCol="0" anchor="t"/>
          <a:lstStyle/>
          <a:p>
            <a:pPr marL="0" indent="0">
              <a:buNone/>
            </a:pPr>
            <a:r>
              <a:rPr lang="en-US" sz="1920" dirty="0">
                <a:solidFill>
                  <a:srgbClr val="000000"/>
                </a:solidFill>
                <a:latin typeface="Noto Sans SC" pitchFamily="34" charset="0"/>
                <a:ea typeface="Noto Sans SC" pitchFamily="34" charset="-122"/>
                <a:cs typeface="Noto Sans SC" pitchFamily="34" charset="-120"/>
              </a:rPr>
              <a:t>MKT 5401-01</a:t>
            </a:r>
            <a:endParaRPr lang="en-US" sz="1920" dirty="0"/>
          </a:p>
        </p:txBody>
      </p:sp>
      <p:sp>
        <p:nvSpPr>
          <p:cNvPr id="4" name="Text 2"/>
          <p:cNvSpPr/>
          <p:nvPr/>
        </p:nvSpPr>
        <p:spPr>
          <a:xfrm>
            <a:off x="1423988" y="3433482"/>
            <a:ext cx="2870106" cy="1550894"/>
          </a:xfrm>
          <a:prstGeom prst="rect">
            <a:avLst/>
          </a:prstGeom>
          <a:noFill/>
          <a:ln/>
        </p:spPr>
        <p:txBody>
          <a:bodyPr wrap="square" rtlCol="0" anchor="t"/>
          <a:lstStyle/>
          <a:p>
            <a:pPr marL="0" indent="0">
              <a:buNone/>
            </a:pPr>
            <a:r>
              <a:rPr lang="en-US" sz="1200" dirty="0">
                <a:solidFill>
                  <a:srgbClr val="000000"/>
                </a:solidFill>
                <a:latin typeface="Noto Sans SC" pitchFamily="34" charset="0"/>
                <a:ea typeface="Noto Sans SC" pitchFamily="34" charset="-122"/>
                <a:cs typeface="Noto Sans SC" pitchFamily="34" charset="-120"/>
              </a:rPr>
              <a:t>Instructor: Prof. Ozlem </a:t>
            </a:r>
            <a:r>
              <a:rPr lang="en-US" sz="1200" dirty="0" err="1">
                <a:solidFill>
                  <a:srgbClr val="000000"/>
                </a:solidFill>
                <a:latin typeface="Noto Sans SC" pitchFamily="34" charset="0"/>
                <a:ea typeface="Noto Sans SC" pitchFamily="34" charset="-122"/>
                <a:cs typeface="Noto Sans SC" pitchFamily="34" charset="-120"/>
              </a:rPr>
              <a:t>Hesapci</a:t>
            </a:r>
            <a:r>
              <a:rPr lang="en-US" sz="1200" dirty="0">
                <a:solidFill>
                  <a:srgbClr val="000000"/>
                </a:solidFill>
                <a:latin typeface="Noto Sans SC" pitchFamily="34" charset="0"/>
                <a:ea typeface="Noto Sans SC" pitchFamily="34" charset="-122"/>
                <a:cs typeface="Noto Sans SC" pitchFamily="34" charset="-120"/>
              </a:rPr>
              <a:t> </a:t>
            </a:r>
            <a:r>
              <a:rPr lang="en-US" sz="1200" dirty="0" err="1">
                <a:solidFill>
                  <a:srgbClr val="000000"/>
                </a:solidFill>
                <a:latin typeface="Noto Sans SC" pitchFamily="34" charset="0"/>
                <a:ea typeface="Noto Sans SC" pitchFamily="34" charset="-122"/>
                <a:cs typeface="Noto Sans SC" pitchFamily="34" charset="-120"/>
              </a:rPr>
              <a:t>Karaca</a:t>
            </a:r>
            <a:endParaRPr lang="en-US" sz="1200" dirty="0">
              <a:solidFill>
                <a:srgbClr val="000000"/>
              </a:solidFill>
              <a:latin typeface="Noto Sans SC" pitchFamily="34" charset="0"/>
              <a:ea typeface="Noto Sans SC" pitchFamily="34" charset="-122"/>
              <a:cs typeface="Noto Sans SC" pitchFamily="34" charset="-120"/>
            </a:endParaRPr>
          </a:p>
          <a:p>
            <a:pPr marL="0" indent="0">
              <a:buNone/>
            </a:pPr>
            <a:endParaRPr lang="en-US" sz="1200" dirty="0"/>
          </a:p>
          <a:p>
            <a:pPr marL="0" indent="0">
              <a:buNone/>
            </a:pPr>
            <a:r>
              <a:rPr lang="en-US" sz="1200" dirty="0">
                <a:solidFill>
                  <a:srgbClr val="000000"/>
                </a:solidFill>
                <a:latin typeface="Noto Sans SC" pitchFamily="34" charset="0"/>
                <a:ea typeface="Noto Sans SC" pitchFamily="34" charset="-122"/>
                <a:cs typeface="Noto Sans SC" pitchFamily="34" charset="-120"/>
              </a:rPr>
              <a:t>Team 5:</a:t>
            </a:r>
            <a:br>
              <a:rPr lang="en-US" sz="1200" dirty="0">
                <a:solidFill>
                  <a:srgbClr val="000000"/>
                </a:solidFill>
                <a:latin typeface="Noto Sans SC" pitchFamily="34" charset="0"/>
                <a:ea typeface="Noto Sans SC" pitchFamily="34" charset="-122"/>
                <a:cs typeface="Noto Sans SC" pitchFamily="34" charset="-120"/>
              </a:rPr>
            </a:br>
            <a:r>
              <a:rPr lang="en-US" sz="1200" dirty="0" err="1">
                <a:solidFill>
                  <a:srgbClr val="000000"/>
                </a:solidFill>
                <a:latin typeface="Noto Sans SC" pitchFamily="34" charset="0"/>
                <a:ea typeface="Noto Sans SC" pitchFamily="34" charset="-122"/>
                <a:cs typeface="Noto Sans SC" pitchFamily="34" charset="-120"/>
              </a:rPr>
              <a:t>Akancha</a:t>
            </a:r>
            <a:r>
              <a:rPr lang="en-US" sz="1200" dirty="0">
                <a:solidFill>
                  <a:srgbClr val="000000"/>
                </a:solidFill>
                <a:latin typeface="Noto Sans SC" pitchFamily="34" charset="0"/>
                <a:ea typeface="Noto Sans SC" pitchFamily="34" charset="-122"/>
                <a:cs typeface="Noto Sans SC" pitchFamily="34" charset="-120"/>
              </a:rPr>
              <a:t> Poddar </a:t>
            </a:r>
            <a:br>
              <a:rPr lang="en-US" sz="1200" dirty="0">
                <a:solidFill>
                  <a:srgbClr val="000000"/>
                </a:solidFill>
                <a:latin typeface="Noto Sans SC" pitchFamily="34" charset="0"/>
                <a:ea typeface="Noto Sans SC" pitchFamily="34" charset="-122"/>
                <a:cs typeface="Noto Sans SC" pitchFamily="34" charset="-120"/>
              </a:rPr>
            </a:br>
            <a:r>
              <a:rPr lang="en-US" sz="1200" dirty="0">
                <a:solidFill>
                  <a:srgbClr val="000000"/>
                </a:solidFill>
                <a:latin typeface="Noto Sans SC" pitchFamily="34" charset="0"/>
                <a:ea typeface="Noto Sans SC" pitchFamily="34" charset="-122"/>
                <a:cs typeface="Noto Sans SC" pitchFamily="34" charset="-120"/>
              </a:rPr>
              <a:t>Hao Tan </a:t>
            </a:r>
            <a:br>
              <a:rPr lang="en-US" sz="1200" dirty="0">
                <a:solidFill>
                  <a:srgbClr val="000000"/>
                </a:solidFill>
                <a:latin typeface="Noto Sans SC" pitchFamily="34" charset="0"/>
                <a:ea typeface="Noto Sans SC" pitchFamily="34" charset="-122"/>
                <a:cs typeface="Noto Sans SC" pitchFamily="34" charset="-120"/>
              </a:rPr>
            </a:br>
            <a:r>
              <a:rPr lang="en-US" sz="1200" dirty="0" err="1">
                <a:solidFill>
                  <a:srgbClr val="000000"/>
                </a:solidFill>
                <a:latin typeface="Noto Sans SC" pitchFamily="34" charset="0"/>
                <a:ea typeface="Noto Sans SC" pitchFamily="34" charset="-122"/>
                <a:cs typeface="Noto Sans SC" pitchFamily="34" charset="-120"/>
              </a:rPr>
              <a:t>Harshini</a:t>
            </a:r>
            <a:r>
              <a:rPr lang="en-US" sz="1200" dirty="0">
                <a:solidFill>
                  <a:srgbClr val="000000"/>
                </a:solidFill>
                <a:latin typeface="Noto Sans SC" pitchFamily="34" charset="0"/>
                <a:ea typeface="Noto Sans SC" pitchFamily="34" charset="-122"/>
                <a:cs typeface="Noto Sans SC" pitchFamily="34" charset="-120"/>
              </a:rPr>
              <a:t> </a:t>
            </a:r>
            <a:r>
              <a:rPr lang="en-US" sz="1200" dirty="0" err="1">
                <a:solidFill>
                  <a:srgbClr val="000000"/>
                </a:solidFill>
                <a:latin typeface="Noto Sans SC" pitchFamily="34" charset="0"/>
                <a:ea typeface="Noto Sans SC" pitchFamily="34" charset="-122"/>
                <a:cs typeface="Noto Sans SC" pitchFamily="34" charset="-120"/>
              </a:rPr>
              <a:t>Nagaraju</a:t>
            </a:r>
            <a:r>
              <a:rPr lang="en-US" sz="1200" dirty="0">
                <a:solidFill>
                  <a:srgbClr val="000000"/>
                </a:solidFill>
                <a:latin typeface="Noto Sans SC" pitchFamily="34" charset="0"/>
                <a:ea typeface="Noto Sans SC" pitchFamily="34" charset="-122"/>
                <a:cs typeface="Noto Sans SC" pitchFamily="34" charset="-120"/>
              </a:rPr>
              <a:t> </a:t>
            </a:r>
            <a:br>
              <a:rPr lang="en-US" sz="1200" dirty="0">
                <a:solidFill>
                  <a:srgbClr val="000000"/>
                </a:solidFill>
                <a:latin typeface="Noto Sans SC" pitchFamily="34" charset="0"/>
                <a:ea typeface="Noto Sans SC" pitchFamily="34" charset="-122"/>
                <a:cs typeface="Noto Sans SC" pitchFamily="34" charset="-120"/>
              </a:rPr>
            </a:br>
            <a:r>
              <a:rPr lang="en-US" sz="1200" dirty="0">
                <a:solidFill>
                  <a:srgbClr val="000000"/>
                </a:solidFill>
                <a:latin typeface="Noto Sans SC" pitchFamily="34" charset="0"/>
                <a:ea typeface="Noto Sans SC" pitchFamily="34" charset="-122"/>
                <a:cs typeface="Noto Sans SC" pitchFamily="34" charset="-120"/>
              </a:rPr>
              <a:t>Mihir Mahendra </a:t>
            </a:r>
            <a:r>
              <a:rPr lang="en-US" sz="1200" dirty="0" err="1">
                <a:solidFill>
                  <a:srgbClr val="000000"/>
                </a:solidFill>
                <a:latin typeface="Noto Sans SC" pitchFamily="34" charset="0"/>
                <a:ea typeface="Noto Sans SC" pitchFamily="34" charset="-122"/>
                <a:cs typeface="Noto Sans SC" pitchFamily="34" charset="-120"/>
              </a:rPr>
              <a:t>Koyande</a:t>
            </a:r>
            <a:r>
              <a:rPr lang="en-US" sz="1200" dirty="0">
                <a:solidFill>
                  <a:srgbClr val="000000"/>
                </a:solidFill>
                <a:latin typeface="Noto Sans SC" pitchFamily="34" charset="0"/>
                <a:ea typeface="Noto Sans SC" pitchFamily="34" charset="-122"/>
                <a:cs typeface="Noto Sans SC" pitchFamily="34" charset="-120"/>
              </a:rPr>
              <a:t>  </a:t>
            </a:r>
            <a:br>
              <a:rPr lang="en-US" sz="1200" dirty="0">
                <a:solidFill>
                  <a:srgbClr val="000000"/>
                </a:solidFill>
                <a:latin typeface="Noto Sans SC" pitchFamily="34" charset="0"/>
                <a:ea typeface="Noto Sans SC" pitchFamily="34" charset="-122"/>
                <a:cs typeface="Noto Sans SC" pitchFamily="34" charset="-120"/>
              </a:rPr>
            </a:br>
            <a:r>
              <a:rPr lang="en-US" sz="1200" dirty="0" err="1">
                <a:solidFill>
                  <a:srgbClr val="000000"/>
                </a:solidFill>
                <a:latin typeface="Noto Sans SC" pitchFamily="34" charset="0"/>
                <a:ea typeface="Noto Sans SC" pitchFamily="34" charset="-122"/>
                <a:cs typeface="Noto Sans SC" pitchFamily="34" charset="-120"/>
              </a:rPr>
              <a:t>Yudong</a:t>
            </a:r>
            <a:r>
              <a:rPr lang="en-US" sz="1200" dirty="0">
                <a:solidFill>
                  <a:srgbClr val="000000"/>
                </a:solidFill>
                <a:latin typeface="Noto Sans SC" pitchFamily="34" charset="0"/>
                <a:ea typeface="Noto Sans SC" pitchFamily="34" charset="-122"/>
                <a:cs typeface="Noto Sans SC" pitchFamily="34" charset="-120"/>
              </a:rPr>
              <a:t> Zhao</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Statistical Methods-Linear regression</a:t>
            </a:r>
            <a:endParaRPr lang="en-US" sz="2400" dirty="0"/>
          </a:p>
        </p:txBody>
      </p:sp>
      <p:sp>
        <p:nvSpPr>
          <p:cNvPr id="4" name="Text 1"/>
          <p:cNvSpPr/>
          <p:nvPr/>
        </p:nvSpPr>
        <p:spPr>
          <a:xfrm>
            <a:off x="762000" y="1176338"/>
            <a:ext cx="3786188" cy="3686175"/>
          </a:xfrm>
          <a:prstGeom prst="rect">
            <a:avLst/>
          </a:prstGeom>
          <a:noFill/>
          <a:ln/>
        </p:spPr>
        <p:txBody>
          <a:bodyPr wrap="square" rtlCol="0" anchor="t"/>
          <a:lstStyle/>
          <a:p>
            <a:pPr marL="342900" indent="-342900" algn="just">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The R Square of 0.962 implies that it is a moderately effective model.</a:t>
            </a:r>
          </a:p>
          <a:p>
            <a:pPr marL="342900" indent="-342900" algn="just">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Significance level is 0.023and hence the relationship is significant.</a:t>
            </a:r>
            <a:endParaRPr lang="en-US" sz="1536" dirty="0"/>
          </a:p>
        </p:txBody>
      </p:sp>
      <p:pic>
        <p:nvPicPr>
          <p:cNvPr id="5" name="Image 1" descr="https://bucket-mindshow.oss-cn-beijing.aliyuncs.com/file/6558795/20230427102858_pui6.png"/>
          <p:cNvPicPr>
            <a:picLocks noChangeAspect="1"/>
          </p:cNvPicPr>
          <p:nvPr/>
        </p:nvPicPr>
        <p:blipFill>
          <a:blip r:embed="rId4"/>
          <a:stretch>
            <a:fillRect/>
          </a:stretch>
        </p:blipFill>
        <p:spPr>
          <a:xfrm>
            <a:off x="4856600" y="847725"/>
            <a:ext cx="2900033" cy="1838549"/>
          </a:xfrm>
          <a:prstGeom prst="rect">
            <a:avLst/>
          </a:prstGeom>
        </p:spPr>
      </p:pic>
      <p:pic>
        <p:nvPicPr>
          <p:cNvPr id="6" name="Image 2" descr="https://bucket-mindshow.oss-cn-beijing.aliyuncs.com/file/6558795/20230427102916_pcwt.png"/>
          <p:cNvPicPr>
            <a:picLocks noChangeAspect="1"/>
          </p:cNvPicPr>
          <p:nvPr/>
        </p:nvPicPr>
        <p:blipFill>
          <a:blip r:embed="rId5"/>
          <a:stretch>
            <a:fillRect/>
          </a:stretch>
        </p:blipFill>
        <p:spPr>
          <a:xfrm>
            <a:off x="4777774" y="2686274"/>
            <a:ext cx="3579780" cy="23823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Limitations</a:t>
            </a:r>
            <a:endParaRPr lang="en-US" sz="2400" dirty="0"/>
          </a:p>
        </p:txBody>
      </p:sp>
      <p:sp>
        <p:nvSpPr>
          <p:cNvPr id="4" name="Text 1"/>
          <p:cNvSpPr/>
          <p:nvPr/>
        </p:nvSpPr>
        <p:spPr>
          <a:xfrm>
            <a:off x="714375" y="1073862"/>
            <a:ext cx="7715250" cy="3584848"/>
          </a:xfrm>
          <a:prstGeom prst="rect">
            <a:avLst/>
          </a:prstGeom>
          <a:noFill/>
          <a:ln/>
        </p:spPr>
        <p:txBody>
          <a:bodyPr wrap="square" rtlCol="0" anchor="t"/>
          <a:lstStyle/>
          <a:p>
            <a:pPr marL="342900" indent="-342900" algn="just">
              <a:lnSpc>
                <a:spcPct val="150000"/>
              </a:lnSpc>
              <a:buSzPct val="100000"/>
              <a:buChar char="•"/>
            </a:pPr>
            <a:r>
              <a:rPr lang="en-US" sz="1152" dirty="0">
                <a:solidFill>
                  <a:srgbClr val="000000"/>
                </a:solidFill>
                <a:latin typeface="Noto Sans SC" pitchFamily="34" charset="0"/>
                <a:ea typeface="Noto Sans SC" pitchFamily="34" charset="-122"/>
                <a:cs typeface="Noto Sans SC" pitchFamily="34" charset="-120"/>
              </a:rPr>
              <a:t>Limited data availability: The data available to researchers may be limited due to confidentiality concerns, proprietary information, or data privacy regulations. This could restrict the scope and depth of the research, as well as the accuracy of the findings.</a:t>
            </a:r>
          </a:p>
          <a:p>
            <a:pPr algn="just">
              <a:lnSpc>
                <a:spcPct val="150000"/>
              </a:lnSpc>
              <a:buSzPct val="100000"/>
            </a:pPr>
            <a:endParaRPr lang="en-US" sz="1152" dirty="0"/>
          </a:p>
          <a:p>
            <a:pPr marL="342900" indent="-342900" algn="just">
              <a:lnSpc>
                <a:spcPct val="150000"/>
              </a:lnSpc>
              <a:buSzPct val="100000"/>
              <a:buChar char="•"/>
            </a:pPr>
            <a:r>
              <a:rPr lang="en-US" sz="1152" dirty="0">
                <a:solidFill>
                  <a:srgbClr val="000000"/>
                </a:solidFill>
                <a:latin typeface="Noto Sans SC" pitchFamily="34" charset="0"/>
                <a:ea typeface="Noto Sans SC" pitchFamily="34" charset="-122"/>
                <a:cs typeface="Noto Sans SC" pitchFamily="34" charset="-120"/>
              </a:rPr>
              <a:t>Time constraints: Conducting thorough research takes time, and there may be a limited timeframe available to complete the project. This could lead to a rushed or incomplete analysis, potentially compromising the quality of the research.</a:t>
            </a:r>
          </a:p>
          <a:p>
            <a:pPr algn="just">
              <a:lnSpc>
                <a:spcPct val="150000"/>
              </a:lnSpc>
              <a:buSzPct val="100000"/>
            </a:pPr>
            <a:endParaRPr lang="en-US" sz="1152" dirty="0"/>
          </a:p>
          <a:p>
            <a:pPr marL="342900" indent="-342900" algn="just">
              <a:lnSpc>
                <a:spcPct val="150000"/>
              </a:lnSpc>
              <a:buSzPct val="100000"/>
              <a:buChar char="•"/>
            </a:pPr>
            <a:r>
              <a:rPr lang="en-US" sz="1152" dirty="0">
                <a:solidFill>
                  <a:srgbClr val="000000"/>
                </a:solidFill>
                <a:latin typeface="Noto Sans SC" pitchFamily="34" charset="0"/>
                <a:ea typeface="Noto Sans SC" pitchFamily="34" charset="-122"/>
                <a:cs typeface="Noto Sans SC" pitchFamily="34" charset="-120"/>
              </a:rPr>
              <a:t>Resource constraints: Conducting research can be costly, and there may be limited resources available to fund the project. This could limit the ability to collect comprehensive data, conduct extensive analysis, or hire specialized expertise.</a:t>
            </a:r>
          </a:p>
          <a:p>
            <a:pPr algn="just">
              <a:lnSpc>
                <a:spcPct val="150000"/>
              </a:lnSpc>
              <a:buSzPct val="100000"/>
            </a:pPr>
            <a:endParaRPr lang="en-US" sz="1152" dirty="0"/>
          </a:p>
          <a:p>
            <a:pPr marL="342900" indent="-342900" algn="just">
              <a:lnSpc>
                <a:spcPct val="150000"/>
              </a:lnSpc>
              <a:buSzPct val="100000"/>
              <a:buChar char="•"/>
            </a:pPr>
            <a:r>
              <a:rPr lang="en-US" sz="1152" dirty="0">
                <a:solidFill>
                  <a:srgbClr val="000000"/>
                </a:solidFill>
                <a:latin typeface="Noto Sans SC" pitchFamily="34" charset="0"/>
                <a:ea typeface="Noto Sans SC" pitchFamily="34" charset="-122"/>
                <a:cs typeface="Noto Sans SC" pitchFamily="34" charset="-120"/>
              </a:rPr>
              <a:t>Generalizability of findings: The findings of a research project may not be generalizable to other contexts or populations beyond Nike's products and markets. This could limit the usefulness of the research for other companies or industries</a:t>
            </a:r>
            <a:endParaRPr lang="en-US" sz="1152"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Conclusions</a:t>
            </a:r>
            <a:endParaRPr lang="en-US" sz="2400" dirty="0"/>
          </a:p>
        </p:txBody>
      </p:sp>
      <p:pic>
        <p:nvPicPr>
          <p:cNvPr id="4"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752" y="995362"/>
            <a:ext cx="7715250" cy="3576638"/>
          </a:xfrm>
          <a:prstGeom prst="rect">
            <a:avLst/>
          </a:prstGeom>
        </p:spPr>
      </p:pic>
      <p:sp>
        <p:nvSpPr>
          <p:cNvPr id="5" name="Text 1"/>
          <p:cNvSpPr/>
          <p:nvPr/>
        </p:nvSpPr>
        <p:spPr>
          <a:xfrm>
            <a:off x="694422" y="1223962"/>
            <a:ext cx="6967538" cy="2643187"/>
          </a:xfrm>
          <a:prstGeom prst="rect">
            <a:avLst/>
          </a:prstGeom>
          <a:noFill/>
          <a:ln/>
        </p:spPr>
        <p:txBody>
          <a:bodyPr wrap="square" rtlCol="0" anchor="t"/>
          <a:lstStyle/>
          <a:p>
            <a:pPr marL="171450" indent="-171450" algn="just">
              <a:lnSpc>
                <a:spcPct val="150000"/>
              </a:lnSpc>
              <a:buFont typeface="Arial" panose="020B0604020202020204" pitchFamily="34" charset="0"/>
              <a:buChar char="•"/>
            </a:pPr>
            <a:r>
              <a:rPr lang="en-US" sz="1184" dirty="0">
                <a:solidFill>
                  <a:srgbClr val="000000"/>
                </a:solidFill>
                <a:latin typeface="Noto Sans SC" pitchFamily="34" charset="0"/>
                <a:ea typeface="Noto Sans SC" pitchFamily="34" charset="-122"/>
                <a:cs typeface="Noto Sans SC" pitchFamily="34" charset="-120"/>
              </a:rPr>
              <a:t>In conclusion, a Nike shoes and apparels research project has the potential to provide valuable insights into the company's operations, market position, and consumer preferences. </a:t>
            </a:r>
          </a:p>
          <a:p>
            <a:pPr algn="just">
              <a:lnSpc>
                <a:spcPct val="150000"/>
              </a:lnSpc>
            </a:pPr>
            <a:endParaRPr lang="en-US" sz="1184" dirty="0">
              <a:solidFill>
                <a:srgbClr val="000000"/>
              </a:solidFill>
              <a:latin typeface="Noto Sans SC" pitchFamily="34" charset="0"/>
              <a:ea typeface="Noto Sans SC" pitchFamily="34" charset="-122"/>
              <a:cs typeface="Noto Sans SC" pitchFamily="34" charset="-120"/>
            </a:endParaRPr>
          </a:p>
          <a:p>
            <a:pPr marL="171450" indent="-171450" algn="just">
              <a:lnSpc>
                <a:spcPct val="150000"/>
              </a:lnSpc>
              <a:buFont typeface="Arial" panose="020B0604020202020204" pitchFamily="34" charset="0"/>
              <a:buChar char="•"/>
            </a:pPr>
            <a:r>
              <a:rPr lang="en-US" sz="1184" dirty="0">
                <a:solidFill>
                  <a:srgbClr val="000000"/>
                </a:solidFill>
                <a:latin typeface="Noto Sans SC" pitchFamily="34" charset="0"/>
                <a:ea typeface="Noto Sans SC" pitchFamily="34" charset="-122"/>
                <a:cs typeface="Noto Sans SC" pitchFamily="34" charset="-120"/>
              </a:rPr>
              <a:t>However, the project may face limitations in terms of data availability, time and resource constraints, ethical concerns, and generalizability of findings. </a:t>
            </a:r>
          </a:p>
          <a:p>
            <a:pPr algn="just">
              <a:lnSpc>
                <a:spcPct val="150000"/>
              </a:lnSpc>
            </a:pPr>
            <a:endParaRPr lang="en-US" sz="1184" dirty="0">
              <a:solidFill>
                <a:srgbClr val="000000"/>
              </a:solidFill>
              <a:latin typeface="Noto Sans SC" pitchFamily="34" charset="0"/>
              <a:ea typeface="Noto Sans SC" pitchFamily="34" charset="-122"/>
              <a:cs typeface="Noto Sans SC" pitchFamily="34" charset="-120"/>
            </a:endParaRPr>
          </a:p>
          <a:p>
            <a:pPr marL="171450" indent="-171450" algn="just">
              <a:lnSpc>
                <a:spcPct val="150000"/>
              </a:lnSpc>
              <a:buFont typeface="Arial" panose="020B0604020202020204" pitchFamily="34" charset="0"/>
              <a:buChar char="•"/>
            </a:pPr>
            <a:r>
              <a:rPr lang="en-US" sz="1184" dirty="0">
                <a:solidFill>
                  <a:srgbClr val="000000"/>
                </a:solidFill>
                <a:latin typeface="Noto Sans SC" pitchFamily="34" charset="0"/>
                <a:ea typeface="Noto Sans SC" pitchFamily="34" charset="-122"/>
                <a:cs typeface="Noto Sans SC" pitchFamily="34" charset="-120"/>
              </a:rPr>
              <a:t>Nonetheless, by addressing these limitations and conducting thorough and well-designed research, the project could yield valuable recommendations for Nike on how to improve its products, sustainability practices, marketing strategies, and global reach. </a:t>
            </a:r>
          </a:p>
          <a:p>
            <a:pPr algn="just">
              <a:lnSpc>
                <a:spcPct val="150000"/>
              </a:lnSpc>
            </a:pPr>
            <a:endParaRPr lang="en-US" sz="1184" dirty="0">
              <a:solidFill>
                <a:srgbClr val="000000"/>
              </a:solidFill>
              <a:latin typeface="Noto Sans SC" pitchFamily="34" charset="0"/>
              <a:ea typeface="Noto Sans SC" pitchFamily="34" charset="-122"/>
              <a:cs typeface="Noto Sans SC" pitchFamily="34" charset="-120"/>
            </a:endParaRPr>
          </a:p>
          <a:p>
            <a:pPr marL="171450" indent="-171450" algn="just">
              <a:lnSpc>
                <a:spcPct val="150000"/>
              </a:lnSpc>
              <a:buFont typeface="Arial" panose="020B0604020202020204" pitchFamily="34" charset="0"/>
              <a:buChar char="•"/>
            </a:pPr>
            <a:r>
              <a:rPr lang="en-US" sz="1184" dirty="0">
                <a:solidFill>
                  <a:srgbClr val="000000"/>
                </a:solidFill>
                <a:latin typeface="Noto Sans SC" pitchFamily="34" charset="0"/>
                <a:ea typeface="Noto Sans SC" pitchFamily="34" charset="-122"/>
                <a:cs typeface="Noto Sans SC" pitchFamily="34" charset="-120"/>
              </a:rPr>
              <a:t>Ultimately, the success of the research project will depend on the quality of the research design, the availability and accuracy of the data collected, and the rigor of the analysis conducted.</a:t>
            </a:r>
            <a:endParaRPr lang="en-US" sz="1184"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Recommendations</a:t>
            </a:r>
            <a:endParaRPr lang="en-US" sz="2400" dirty="0"/>
          </a:p>
        </p:txBody>
      </p:sp>
      <p:sp>
        <p:nvSpPr>
          <p:cNvPr id="4" name="Text 1"/>
          <p:cNvSpPr/>
          <p:nvPr/>
        </p:nvSpPr>
        <p:spPr>
          <a:xfrm>
            <a:off x="541283" y="995362"/>
            <a:ext cx="7924800" cy="3919538"/>
          </a:xfrm>
          <a:prstGeom prst="rect">
            <a:avLst/>
          </a:prstGeom>
          <a:noFill/>
          <a:ln/>
        </p:spPr>
        <p:txBody>
          <a:bodyPr wrap="square" rtlCol="0" anchor="t"/>
          <a:lstStyle/>
          <a:p>
            <a:pPr marL="342900" indent="-342900" algn="just">
              <a:lnSpc>
                <a:spcPct val="150000"/>
              </a:lnSpc>
              <a:buSzPct val="100000"/>
              <a:buChar char="•"/>
            </a:pPr>
            <a:r>
              <a:rPr lang="en-US" sz="1000" dirty="0">
                <a:solidFill>
                  <a:srgbClr val="000000"/>
                </a:solidFill>
                <a:latin typeface="Noto Sans SC" pitchFamily="34" charset="0"/>
                <a:ea typeface="Noto Sans SC" pitchFamily="34" charset="-122"/>
                <a:cs typeface="Noto Sans SC" pitchFamily="34" charset="-120"/>
              </a:rPr>
              <a:t>Nike should invest in environmentally friendly materials and production procedures. Manufacturing could employ recycled resources, biodegradable fabrics, and green energy.</a:t>
            </a:r>
          </a:p>
          <a:p>
            <a:pPr algn="just">
              <a:lnSpc>
                <a:spcPct val="150000"/>
              </a:lnSpc>
              <a:buSzPct val="100000"/>
            </a:pPr>
            <a:endParaRPr lang="en-US" sz="1000" dirty="0">
              <a:solidFill>
                <a:srgbClr val="000000"/>
              </a:solidFill>
              <a:latin typeface="Noto Sans SC" pitchFamily="34" charset="0"/>
              <a:ea typeface="Noto Sans SC" pitchFamily="34" charset="-122"/>
              <a:cs typeface="Noto Sans SC" pitchFamily="34" charset="-120"/>
            </a:endParaRPr>
          </a:p>
          <a:p>
            <a:pPr marL="342900" indent="-342900" algn="just">
              <a:lnSpc>
                <a:spcPct val="150000"/>
              </a:lnSpc>
              <a:buSzPct val="100000"/>
              <a:buChar char="•"/>
            </a:pPr>
            <a:r>
              <a:rPr lang="en-US" sz="1000" dirty="0">
                <a:solidFill>
                  <a:srgbClr val="000000"/>
                </a:solidFill>
                <a:latin typeface="Noto Sans SC" pitchFamily="34" charset="0"/>
                <a:ea typeface="Noto Sans SC" pitchFamily="34" charset="-122"/>
                <a:cs typeface="Noto Sans SC" pitchFamily="34" charset="-120"/>
              </a:rPr>
              <a:t>Nike should strengthen supply chain management and labor policies to treat workers ethically and reduce supply chain interruptions. Improving worker safety, transparency, and labor conditions in international factories are examples.</a:t>
            </a:r>
          </a:p>
          <a:p>
            <a:pPr algn="just">
              <a:lnSpc>
                <a:spcPct val="150000"/>
              </a:lnSpc>
              <a:buSzPct val="100000"/>
            </a:pPr>
            <a:endParaRPr lang="en-US" sz="1000" dirty="0">
              <a:solidFill>
                <a:srgbClr val="000000"/>
              </a:solidFill>
              <a:latin typeface="Noto Sans SC" pitchFamily="34" charset="0"/>
              <a:ea typeface="Noto Sans SC" pitchFamily="34" charset="-122"/>
              <a:cs typeface="Noto Sans SC" pitchFamily="34" charset="-120"/>
            </a:endParaRPr>
          </a:p>
          <a:p>
            <a:pPr marL="342900" indent="-342900" algn="just">
              <a:lnSpc>
                <a:spcPct val="150000"/>
              </a:lnSpc>
              <a:buSzPct val="100000"/>
              <a:buChar char="•"/>
            </a:pPr>
            <a:r>
              <a:rPr lang="en-US" sz="1000" dirty="0">
                <a:solidFill>
                  <a:srgbClr val="000000"/>
                </a:solidFill>
                <a:latin typeface="Noto Sans SC" pitchFamily="34" charset="0"/>
                <a:ea typeface="Noto Sans SC" pitchFamily="34" charset="-122"/>
                <a:cs typeface="Noto Sans SC" pitchFamily="34" charset="-120"/>
              </a:rPr>
              <a:t>To diversify its revenue streams and reach new consumers, Nike needs expand its product ranges and target new markets. This could involve entering emerging markets, producing products for underrepresented sports categories, and targeting younger or more ecologically concerned consumers.</a:t>
            </a:r>
          </a:p>
          <a:p>
            <a:pPr algn="just">
              <a:lnSpc>
                <a:spcPct val="150000"/>
              </a:lnSpc>
              <a:buSzPct val="100000"/>
            </a:pPr>
            <a:endParaRPr lang="en-US" sz="1000" dirty="0">
              <a:solidFill>
                <a:srgbClr val="000000"/>
              </a:solidFill>
              <a:latin typeface="Noto Sans SC" pitchFamily="34" charset="0"/>
              <a:ea typeface="Noto Sans SC" pitchFamily="34" charset="-122"/>
              <a:cs typeface="Noto Sans SC" pitchFamily="34" charset="-120"/>
            </a:endParaRPr>
          </a:p>
          <a:p>
            <a:pPr marL="342900" indent="-342900" algn="just">
              <a:lnSpc>
                <a:spcPct val="150000"/>
              </a:lnSpc>
              <a:buSzPct val="100000"/>
              <a:buChar char="•"/>
            </a:pPr>
            <a:r>
              <a:rPr lang="en-US" sz="1000" dirty="0">
                <a:solidFill>
                  <a:srgbClr val="000000"/>
                </a:solidFill>
                <a:latin typeface="Noto Sans SC" pitchFamily="34" charset="0"/>
                <a:ea typeface="Noto Sans SC" pitchFamily="34" charset="-122"/>
                <a:cs typeface="Noto Sans SC" pitchFamily="34" charset="-120"/>
              </a:rPr>
              <a:t>To improve product functioning, consumer engagement, and differentiation from competitors, Nike should continue to employ technology into its product designs and marketing efforts. Wearable technology, data analytics to identify consumer preferences and trends, and targeted marketing efforts are examples.</a:t>
            </a:r>
          </a:p>
          <a:p>
            <a:pPr algn="just">
              <a:lnSpc>
                <a:spcPct val="150000"/>
              </a:lnSpc>
              <a:buSzPct val="100000"/>
            </a:pPr>
            <a:endParaRPr lang="en-US" sz="1000" dirty="0">
              <a:solidFill>
                <a:srgbClr val="000000"/>
              </a:solidFill>
              <a:latin typeface="Noto Sans SC" pitchFamily="34" charset="0"/>
              <a:ea typeface="Noto Sans SC" pitchFamily="34" charset="-122"/>
              <a:cs typeface="Noto Sans SC" pitchFamily="34" charset="-120"/>
            </a:endParaRPr>
          </a:p>
          <a:p>
            <a:pPr marL="342900" indent="-342900" algn="just">
              <a:lnSpc>
                <a:spcPct val="150000"/>
              </a:lnSpc>
              <a:buSzPct val="100000"/>
              <a:buChar char="•"/>
            </a:pPr>
            <a:r>
              <a:rPr lang="en-US" sz="1000" dirty="0">
                <a:solidFill>
                  <a:srgbClr val="000000"/>
                </a:solidFill>
                <a:latin typeface="Noto Sans SC" pitchFamily="34" charset="0"/>
                <a:ea typeface="Noto Sans SC" pitchFamily="34" charset="-122"/>
                <a:cs typeface="Noto Sans SC" pitchFamily="34" charset="-120"/>
              </a:rPr>
              <a:t>Strengthen brand reputation and engagement: Nike should use targeted marketing efforts, celebrity alliances, and social media interaction to boost its brand reputation and customer engagement. This might differentiate Nike, boost brand loyalty, and boost sales.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3" name="Text 1"/>
          <p:cNvSpPr/>
          <p:nvPr/>
        </p:nvSpPr>
        <p:spPr>
          <a:xfrm>
            <a:off x="4572000" y="2111430"/>
            <a:ext cx="3395663" cy="1033463"/>
          </a:xfrm>
          <a:prstGeom prst="rect">
            <a:avLst/>
          </a:prstGeom>
          <a:noFill/>
          <a:ln/>
        </p:spPr>
        <p:txBody>
          <a:bodyPr wrap="square" rtlCol="0" anchor="t"/>
          <a:lstStyle/>
          <a:p>
            <a:pPr marL="0" indent="0">
              <a:buNone/>
            </a:pPr>
            <a:r>
              <a:rPr lang="en-US" sz="4500" b="1" dirty="0">
                <a:solidFill>
                  <a:srgbClr val="FF7F0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SWOT Analysis of Nike</a:t>
            </a:r>
            <a:endParaRPr lang="en-US" sz="2400" dirty="0"/>
          </a:p>
        </p:txBody>
      </p:sp>
      <p:sp>
        <p:nvSpPr>
          <p:cNvPr id="5" name="Text 1"/>
          <p:cNvSpPr/>
          <p:nvPr/>
        </p:nvSpPr>
        <p:spPr>
          <a:xfrm>
            <a:off x="439135" y="1223962"/>
            <a:ext cx="3415534" cy="1753176"/>
          </a:xfrm>
          <a:prstGeom prst="rect">
            <a:avLst/>
          </a:prstGeom>
          <a:noFill/>
          <a:ln/>
        </p:spPr>
        <p:txBody>
          <a:bodyPr wrap="square" rtlCol="0" anchor="t"/>
          <a:lstStyle/>
          <a:p>
            <a:pPr>
              <a:lnSpc>
                <a:spcPct val="150000"/>
              </a:lnSpc>
            </a:pPr>
            <a:r>
              <a:rPr lang="en-US" sz="1000" b="1" dirty="0">
                <a:solidFill>
                  <a:srgbClr val="000000"/>
                </a:solidFill>
                <a:latin typeface="Noto Sans SC" pitchFamily="34" charset="0"/>
                <a:ea typeface="Noto Sans SC" pitchFamily="34" charset="-122"/>
                <a:cs typeface="Noto Sans SC" pitchFamily="34" charset="-120"/>
              </a:rPr>
              <a:t>Strengths</a:t>
            </a:r>
            <a:r>
              <a:rPr lang="en-US" sz="1000" dirty="0">
                <a:solidFill>
                  <a:srgbClr val="000000"/>
                </a:solidFill>
                <a:latin typeface="Noto Sans SC" pitchFamily="34" charset="0"/>
                <a:ea typeface="Noto Sans SC" pitchFamily="34" charset="-122"/>
                <a:cs typeface="Noto Sans SC" pitchFamily="34" charset="-120"/>
              </a:rPr>
              <a:t>:</a:t>
            </a:r>
            <a:br>
              <a:rPr sz="1000" dirty="0"/>
            </a:br>
            <a:r>
              <a:rPr lang="en-US" sz="1000" dirty="0">
                <a:solidFill>
                  <a:srgbClr val="000000"/>
                </a:solidFill>
                <a:latin typeface="Noto Sans SC" pitchFamily="34" charset="0"/>
                <a:ea typeface="Noto Sans SC" pitchFamily="34" charset="-122"/>
                <a:cs typeface="Noto Sans SC" pitchFamily="34" charset="-120"/>
              </a:rPr>
              <a:t>Strong brand reputation and recognition globally</a:t>
            </a:r>
            <a:br>
              <a:rPr sz="1000" dirty="0"/>
            </a:br>
            <a:r>
              <a:rPr lang="en-US" sz="1000" dirty="0">
                <a:solidFill>
                  <a:srgbClr val="000000"/>
                </a:solidFill>
                <a:latin typeface="Noto Sans SC" pitchFamily="34" charset="0"/>
                <a:ea typeface="Noto Sans SC" pitchFamily="34" charset="-122"/>
                <a:cs typeface="Noto Sans SC" pitchFamily="34" charset="-120"/>
              </a:rPr>
              <a:t>Diversified product portfolio, including a wide range of shoes, apparel, and accessories for different sports and activities.</a:t>
            </a:r>
            <a:br>
              <a:rPr sz="1000" dirty="0"/>
            </a:br>
            <a:r>
              <a:rPr lang="en-US" sz="1000" dirty="0">
                <a:solidFill>
                  <a:srgbClr val="000000"/>
                </a:solidFill>
                <a:latin typeface="Noto Sans SC" pitchFamily="34" charset="0"/>
                <a:ea typeface="Noto Sans SC" pitchFamily="34" charset="-122"/>
                <a:cs typeface="Noto Sans SC" pitchFamily="34" charset="-120"/>
              </a:rPr>
              <a:t>Strong marketing campaigns and endorsements from high-profile athletes and celebrities</a:t>
            </a:r>
            <a:endParaRPr lang="en-US" sz="1000" dirty="0"/>
          </a:p>
        </p:txBody>
      </p:sp>
      <p:sp>
        <p:nvSpPr>
          <p:cNvPr id="6" name="Text 2"/>
          <p:cNvSpPr/>
          <p:nvPr/>
        </p:nvSpPr>
        <p:spPr>
          <a:xfrm>
            <a:off x="5113316" y="1084946"/>
            <a:ext cx="2962275" cy="781050"/>
          </a:xfrm>
          <a:prstGeom prst="rect">
            <a:avLst/>
          </a:prstGeom>
          <a:noFill/>
          <a:ln/>
        </p:spPr>
        <p:txBody>
          <a:bodyPr wrap="square" rtlCol="0" anchor="t"/>
          <a:lstStyle/>
          <a:p>
            <a:pPr marL="0" indent="0" algn="l">
              <a:lnSpc>
                <a:spcPct val="150000"/>
              </a:lnSpc>
              <a:buNone/>
            </a:pPr>
            <a:r>
              <a:rPr lang="en-US" sz="1000" b="1" dirty="0">
                <a:solidFill>
                  <a:srgbClr val="000000"/>
                </a:solidFill>
                <a:latin typeface="Noto Sans SC" pitchFamily="34" charset="0"/>
                <a:ea typeface="Noto Sans SC" pitchFamily="34" charset="-122"/>
                <a:cs typeface="Noto Sans SC" pitchFamily="34" charset="-120"/>
              </a:rPr>
              <a:t>Weaknesses</a:t>
            </a:r>
            <a:r>
              <a:rPr lang="en-US" sz="1000" dirty="0">
                <a:solidFill>
                  <a:srgbClr val="000000"/>
                </a:solidFill>
                <a:latin typeface="Noto Sans SC" pitchFamily="34" charset="0"/>
                <a:ea typeface="Noto Sans SC" pitchFamily="34" charset="-122"/>
                <a:cs typeface="Noto Sans SC" pitchFamily="34" charset="-120"/>
              </a:rPr>
              <a:t>:</a:t>
            </a:r>
            <a:br>
              <a:rPr sz="1000" dirty="0"/>
            </a:br>
            <a:r>
              <a:rPr lang="en-US" sz="1000" dirty="0">
                <a:solidFill>
                  <a:srgbClr val="000000"/>
                </a:solidFill>
                <a:latin typeface="Noto Sans SC" pitchFamily="34" charset="0"/>
                <a:ea typeface="Noto Sans SC" pitchFamily="34" charset="-122"/>
                <a:cs typeface="Noto Sans SC" pitchFamily="34" charset="-120"/>
              </a:rPr>
              <a:t>Criticism regarding labor practices in overseas factories</a:t>
            </a:r>
            <a:br>
              <a:rPr sz="1000" dirty="0"/>
            </a:br>
            <a:r>
              <a:rPr lang="en-US" sz="1000" dirty="0">
                <a:solidFill>
                  <a:srgbClr val="000000"/>
                </a:solidFill>
                <a:latin typeface="Noto Sans SC" pitchFamily="34" charset="0"/>
                <a:ea typeface="Noto Sans SC" pitchFamily="34" charset="-122"/>
                <a:cs typeface="Noto Sans SC" pitchFamily="34" charset="-120"/>
              </a:rPr>
              <a:t>Higher prices compared to competitors, which may limit market share in certain segments</a:t>
            </a:r>
            <a:br>
              <a:rPr sz="1000" dirty="0"/>
            </a:br>
            <a:r>
              <a:rPr lang="en-US" sz="1000" dirty="0">
                <a:solidFill>
                  <a:srgbClr val="000000"/>
                </a:solidFill>
                <a:latin typeface="Noto Sans SC" pitchFamily="34" charset="0"/>
                <a:ea typeface="Noto Sans SC" pitchFamily="34" charset="-122"/>
                <a:cs typeface="Noto Sans SC" pitchFamily="34" charset="-120"/>
              </a:rPr>
              <a:t>Dependence on third-party manufacturers, which can impact quality and supply chain management</a:t>
            </a:r>
            <a:endParaRPr lang="en-US" sz="1000" dirty="0"/>
          </a:p>
        </p:txBody>
      </p:sp>
      <p:sp>
        <p:nvSpPr>
          <p:cNvPr id="7" name="Text 3"/>
          <p:cNvSpPr/>
          <p:nvPr/>
        </p:nvSpPr>
        <p:spPr>
          <a:xfrm>
            <a:off x="439135" y="3191450"/>
            <a:ext cx="2962275" cy="666750"/>
          </a:xfrm>
          <a:prstGeom prst="rect">
            <a:avLst/>
          </a:prstGeom>
          <a:noFill/>
          <a:ln/>
        </p:spPr>
        <p:txBody>
          <a:bodyPr wrap="square" rtlCol="0" anchor="t"/>
          <a:lstStyle/>
          <a:p>
            <a:pPr marL="0" indent="0" algn="l">
              <a:lnSpc>
                <a:spcPct val="150000"/>
              </a:lnSpc>
              <a:buNone/>
            </a:pPr>
            <a:r>
              <a:rPr lang="en-US" sz="1000" b="1" dirty="0">
                <a:solidFill>
                  <a:srgbClr val="000000"/>
                </a:solidFill>
                <a:latin typeface="Noto Sans SC" pitchFamily="34" charset="0"/>
                <a:ea typeface="Noto Sans SC" pitchFamily="34" charset="-122"/>
                <a:cs typeface="Noto Sans SC" pitchFamily="34" charset="-120"/>
              </a:rPr>
              <a:t>Opportunities</a:t>
            </a:r>
            <a:r>
              <a:rPr lang="en-US" sz="1000" dirty="0">
                <a:solidFill>
                  <a:srgbClr val="000000"/>
                </a:solidFill>
                <a:latin typeface="Noto Sans SC" pitchFamily="34" charset="0"/>
                <a:ea typeface="Noto Sans SC" pitchFamily="34" charset="-122"/>
                <a:cs typeface="Noto Sans SC" pitchFamily="34" charset="-120"/>
              </a:rPr>
              <a:t>:</a:t>
            </a:r>
            <a:br>
              <a:rPr sz="1000" dirty="0"/>
            </a:br>
            <a:r>
              <a:rPr lang="en-US" sz="1000" dirty="0">
                <a:solidFill>
                  <a:srgbClr val="000000"/>
                </a:solidFill>
                <a:latin typeface="Noto Sans SC" pitchFamily="34" charset="0"/>
                <a:ea typeface="Noto Sans SC" pitchFamily="34" charset="-122"/>
                <a:cs typeface="Noto Sans SC" pitchFamily="34" charset="-120"/>
              </a:rPr>
              <a:t>Growth in e-commerce and online sales, which can expand the reach of the brand globally</a:t>
            </a:r>
            <a:br>
              <a:rPr sz="1000" dirty="0"/>
            </a:br>
            <a:r>
              <a:rPr lang="en-US" sz="1000" dirty="0">
                <a:solidFill>
                  <a:srgbClr val="000000"/>
                </a:solidFill>
                <a:latin typeface="Noto Sans SC" pitchFamily="34" charset="0"/>
                <a:ea typeface="Noto Sans SC" pitchFamily="34" charset="-122"/>
                <a:cs typeface="Noto Sans SC" pitchFamily="34" charset="-120"/>
              </a:rPr>
              <a:t>Partnership opportunities with technology companies to integrate wearable technology into products</a:t>
            </a:r>
            <a:endParaRPr lang="en-US" sz="1000" dirty="0"/>
          </a:p>
        </p:txBody>
      </p:sp>
      <p:sp>
        <p:nvSpPr>
          <p:cNvPr id="8" name="Text 4"/>
          <p:cNvSpPr/>
          <p:nvPr/>
        </p:nvSpPr>
        <p:spPr>
          <a:xfrm>
            <a:off x="5113315" y="3191450"/>
            <a:ext cx="2962275" cy="781050"/>
          </a:xfrm>
          <a:prstGeom prst="rect">
            <a:avLst/>
          </a:prstGeom>
          <a:noFill/>
          <a:ln/>
        </p:spPr>
        <p:txBody>
          <a:bodyPr wrap="square" rtlCol="0" anchor="t"/>
          <a:lstStyle/>
          <a:p>
            <a:pPr marL="0" indent="0" algn="l">
              <a:lnSpc>
                <a:spcPct val="150000"/>
              </a:lnSpc>
              <a:buNone/>
            </a:pPr>
            <a:r>
              <a:rPr lang="en-US" sz="1000" b="1" dirty="0">
                <a:solidFill>
                  <a:srgbClr val="000000"/>
                </a:solidFill>
                <a:latin typeface="Noto Sans SC" pitchFamily="34" charset="0"/>
                <a:ea typeface="Noto Sans SC" pitchFamily="34" charset="-122"/>
                <a:cs typeface="Noto Sans SC" pitchFamily="34" charset="-120"/>
              </a:rPr>
              <a:t>Threats</a:t>
            </a:r>
            <a:r>
              <a:rPr lang="en-US" sz="1000" dirty="0">
                <a:solidFill>
                  <a:srgbClr val="000000"/>
                </a:solidFill>
                <a:latin typeface="Noto Sans SC" pitchFamily="34" charset="0"/>
                <a:ea typeface="Noto Sans SC" pitchFamily="34" charset="-122"/>
                <a:cs typeface="Noto Sans SC" pitchFamily="34" charset="-120"/>
              </a:rPr>
              <a:t>:</a:t>
            </a:r>
            <a:br>
              <a:rPr sz="1000" dirty="0"/>
            </a:br>
            <a:r>
              <a:rPr lang="en-US" sz="1000" dirty="0">
                <a:solidFill>
                  <a:srgbClr val="000000"/>
                </a:solidFill>
                <a:latin typeface="Noto Sans SC" pitchFamily="34" charset="0"/>
                <a:ea typeface="Noto Sans SC" pitchFamily="34" charset="-122"/>
                <a:cs typeface="Noto Sans SC" pitchFamily="34" charset="-120"/>
              </a:rPr>
              <a:t>Intense competition from other athletic apparel and footwear brands, such as Adidas and Under Armour</a:t>
            </a:r>
            <a:br>
              <a:rPr sz="1000" dirty="0"/>
            </a:br>
            <a:r>
              <a:rPr lang="en-US" sz="1000" dirty="0">
                <a:solidFill>
                  <a:srgbClr val="000000"/>
                </a:solidFill>
                <a:latin typeface="Noto Sans SC" pitchFamily="34" charset="0"/>
                <a:ea typeface="Noto Sans SC" pitchFamily="34" charset="-122"/>
                <a:cs typeface="Noto Sans SC" pitchFamily="34" charset="-120"/>
              </a:rPr>
              <a:t>Political and economic instability in overseas markets where Nike operates</a:t>
            </a:r>
            <a:br>
              <a:rPr sz="1000" dirty="0"/>
            </a:br>
            <a:r>
              <a:rPr lang="en-US" sz="1000" dirty="0">
                <a:solidFill>
                  <a:srgbClr val="000000"/>
                </a:solidFill>
                <a:latin typeface="Noto Sans SC" pitchFamily="34" charset="0"/>
                <a:ea typeface="Noto Sans SC" pitchFamily="34" charset="-122"/>
                <a:cs typeface="Noto Sans SC" pitchFamily="34" charset="-120"/>
              </a:rPr>
              <a:t>Consumer trends and preferences shifting away from athletic wear and towards more casual styles.</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Research Problem</a:t>
            </a:r>
            <a:endParaRPr lang="en-US" sz="2400" dirty="0"/>
          </a:p>
        </p:txBody>
      </p:sp>
      <p:sp>
        <p:nvSpPr>
          <p:cNvPr id="4" name="Text 1"/>
          <p:cNvSpPr/>
          <p:nvPr/>
        </p:nvSpPr>
        <p:spPr>
          <a:xfrm>
            <a:off x="714375" y="1113275"/>
            <a:ext cx="7715250" cy="3600614"/>
          </a:xfrm>
          <a:prstGeom prst="rect">
            <a:avLst/>
          </a:prstGeom>
          <a:noFill/>
          <a:ln/>
        </p:spPr>
        <p:txBody>
          <a:bodyPr wrap="square" rtlCol="0" anchor="t"/>
          <a:lstStyle/>
          <a:p>
            <a:pPr marL="342900" indent="-342900" algn="just">
              <a:lnSpc>
                <a:spcPct val="150000"/>
              </a:lnSpc>
              <a:buSzPct val="100000"/>
              <a:buChar char="•"/>
            </a:pPr>
            <a:r>
              <a:rPr lang="en-US" sz="1152" dirty="0">
                <a:solidFill>
                  <a:srgbClr val="000000"/>
                </a:solidFill>
                <a:latin typeface="Noto Sans SC" pitchFamily="34" charset="0"/>
                <a:ea typeface="Noto Sans SC" pitchFamily="34" charset="-122"/>
                <a:cs typeface="Noto Sans SC" pitchFamily="34" charset="-120"/>
              </a:rPr>
              <a:t>One potential research problem for Nike in the shoes and apparel industry could be how to create sustainable materials and production processes that reduce the company's environmental impact while still meeting consumer demand for high-quality products.</a:t>
            </a:r>
          </a:p>
          <a:p>
            <a:pPr algn="just">
              <a:lnSpc>
                <a:spcPct val="150000"/>
              </a:lnSpc>
              <a:buSzPct val="100000"/>
            </a:pPr>
            <a:endParaRPr lang="en-US" sz="1152" dirty="0"/>
          </a:p>
          <a:p>
            <a:pPr marL="342900" indent="-342900" algn="just">
              <a:lnSpc>
                <a:spcPct val="150000"/>
              </a:lnSpc>
              <a:buSzPct val="100000"/>
              <a:buChar char="•"/>
            </a:pPr>
            <a:r>
              <a:rPr lang="en-US" sz="1152" dirty="0">
                <a:solidFill>
                  <a:srgbClr val="000000"/>
                </a:solidFill>
                <a:latin typeface="Noto Sans SC" pitchFamily="34" charset="0"/>
                <a:ea typeface="Noto Sans SC" pitchFamily="34" charset="-122"/>
                <a:cs typeface="Noto Sans SC" pitchFamily="34" charset="-120"/>
              </a:rPr>
              <a:t>Another research problem could be how to use technology to enhance the performance and functionality of Nike products. This could involve researching new materials and designs that improve comfort, support, and durability, as well as incorporating technology such as sensors or data analysis to help athletes optimize their training and performance.</a:t>
            </a:r>
          </a:p>
          <a:p>
            <a:pPr algn="just">
              <a:lnSpc>
                <a:spcPct val="150000"/>
              </a:lnSpc>
              <a:buSzPct val="100000"/>
            </a:pPr>
            <a:endParaRPr lang="en-US" sz="1152" dirty="0"/>
          </a:p>
          <a:p>
            <a:pPr marL="342900" indent="-342900" algn="just">
              <a:lnSpc>
                <a:spcPct val="150000"/>
              </a:lnSpc>
              <a:buSzPct val="100000"/>
              <a:buChar char="•"/>
            </a:pPr>
            <a:r>
              <a:rPr lang="en-US" sz="1152" dirty="0">
                <a:solidFill>
                  <a:srgbClr val="000000"/>
                </a:solidFill>
                <a:latin typeface="Noto Sans SC" pitchFamily="34" charset="0"/>
                <a:ea typeface="Noto Sans SC" pitchFamily="34" charset="-122"/>
                <a:cs typeface="Noto Sans SC" pitchFamily="34" charset="-120"/>
              </a:rPr>
              <a:t>Additionally, Nike could research how to effectively market and distribute their products to different target audiences. This could involve conducting market research to understand consumer preferences and trends, as well as developing targeted marketing campaigns and distribution strategies to reach specific demographics, such as younger or more environmentally conscious consumers.</a:t>
            </a:r>
            <a:endParaRPr lang="en-US" sz="115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Hypotheses</a:t>
            </a:r>
            <a:endParaRPr lang="en-US" sz="2400" dirty="0"/>
          </a:p>
        </p:txBody>
      </p:sp>
      <p:sp>
        <p:nvSpPr>
          <p:cNvPr id="4" name="Text 1"/>
          <p:cNvSpPr/>
          <p:nvPr/>
        </p:nvSpPr>
        <p:spPr>
          <a:xfrm>
            <a:off x="762000" y="1176338"/>
            <a:ext cx="7715250" cy="3151296"/>
          </a:xfrm>
          <a:prstGeom prst="rect">
            <a:avLst/>
          </a:prstGeom>
          <a:noFill/>
          <a:ln/>
        </p:spPr>
        <p:txBody>
          <a:bodyPr wrap="square" rtlCol="0" anchor="t"/>
          <a:lstStyle/>
          <a:p>
            <a:pPr marL="342900" indent="-342900" algn="just">
              <a:lnSpc>
                <a:spcPct val="150000"/>
              </a:lnSpc>
              <a:buSzPct val="100000"/>
              <a:buFont typeface="Wingdings" panose="020B0604020202020204" pitchFamily="34" charset="0"/>
              <a:buChar char="•"/>
            </a:pPr>
            <a:r>
              <a:rPr lang="en-US" sz="1536" b="1" dirty="0">
                <a:solidFill>
                  <a:srgbClr val="000000"/>
                </a:solidFill>
                <a:latin typeface="Noto Sans SC" pitchFamily="34" charset="0"/>
                <a:ea typeface="Noto Sans SC" pitchFamily="34" charset="-122"/>
              </a:rPr>
              <a:t>Hypothesis 1</a:t>
            </a:r>
            <a:r>
              <a:rPr lang="en-US" sz="1536" dirty="0">
                <a:solidFill>
                  <a:srgbClr val="000000"/>
                </a:solidFill>
                <a:latin typeface="Noto Sans SC" pitchFamily="34" charset="0"/>
                <a:ea typeface="Noto Sans SC" pitchFamily="34" charset="-122"/>
              </a:rPr>
              <a:t>: Young customers who prioritize fashion and trends are likelier to purchase Nike products than those who prioritize comfort and function.</a:t>
            </a:r>
          </a:p>
          <a:p>
            <a:pPr algn="just">
              <a:lnSpc>
                <a:spcPct val="150000"/>
              </a:lnSpc>
              <a:buSzPct val="100000"/>
            </a:pPr>
            <a:endParaRPr lang="en-US" sz="1536" dirty="0">
              <a:solidFill>
                <a:srgbClr val="000000"/>
              </a:solidFill>
              <a:latin typeface="Noto Sans SC" pitchFamily="34" charset="0"/>
              <a:ea typeface="Noto Sans SC" pitchFamily="34" charset="-122"/>
            </a:endParaRPr>
          </a:p>
          <a:p>
            <a:pPr marL="342900" indent="-342900" algn="just">
              <a:lnSpc>
                <a:spcPct val="150000"/>
              </a:lnSpc>
              <a:buSzPct val="100000"/>
              <a:buFont typeface="Wingdings" panose="020B0604020202020204" pitchFamily="34" charset="0"/>
              <a:buChar char="•"/>
            </a:pPr>
            <a:r>
              <a:rPr lang="en-US" sz="1536" b="1" dirty="0">
                <a:solidFill>
                  <a:srgbClr val="000000"/>
                </a:solidFill>
                <a:latin typeface="Noto Sans SC" pitchFamily="34" charset="0"/>
                <a:ea typeface="Noto Sans SC" pitchFamily="34" charset="-122"/>
              </a:rPr>
              <a:t>Hypothesis 2</a:t>
            </a:r>
            <a:r>
              <a:rPr lang="en-US" sz="1536" dirty="0">
                <a:solidFill>
                  <a:srgbClr val="000000"/>
                </a:solidFill>
                <a:latin typeface="Noto Sans SC" pitchFamily="34" charset="0"/>
                <a:ea typeface="Noto Sans SC" pitchFamily="34" charset="-122"/>
              </a:rPr>
              <a:t>: Price is a significant factor in the purchasing decisions of young consumers for Nike products.</a:t>
            </a:r>
          </a:p>
          <a:p>
            <a:pPr algn="just">
              <a:lnSpc>
                <a:spcPct val="150000"/>
              </a:lnSpc>
              <a:buSzPct val="100000"/>
            </a:pPr>
            <a:endParaRPr lang="en-CN" sz="1536" dirty="0">
              <a:solidFill>
                <a:srgbClr val="000000"/>
              </a:solidFill>
              <a:latin typeface="Noto Sans SC" pitchFamily="34" charset="0"/>
              <a:ea typeface="Noto Sans SC" pitchFamily="34" charset="-122"/>
            </a:endParaRPr>
          </a:p>
          <a:p>
            <a:pPr marL="342900" indent="-342900" algn="just">
              <a:lnSpc>
                <a:spcPct val="150000"/>
              </a:lnSpc>
              <a:buSzPct val="100000"/>
              <a:buFont typeface="Wingdings" panose="020B0604020202020204" pitchFamily="34" charset="0"/>
              <a:buChar char="•"/>
            </a:pPr>
            <a:r>
              <a:rPr lang="en-US" sz="1536" b="1" dirty="0">
                <a:solidFill>
                  <a:srgbClr val="000000"/>
                </a:solidFill>
                <a:latin typeface="Noto Sans SC" pitchFamily="34" charset="0"/>
                <a:ea typeface="Noto Sans SC" pitchFamily="34" charset="-122"/>
              </a:rPr>
              <a:t>Hypothesis 3</a:t>
            </a:r>
            <a:r>
              <a:rPr lang="en-US" sz="1536" dirty="0">
                <a:solidFill>
                  <a:srgbClr val="000000"/>
                </a:solidFill>
                <a:latin typeface="Noto Sans SC" pitchFamily="34" charset="0"/>
                <a:ea typeface="Noto Sans SC" pitchFamily="34" charset="-122"/>
              </a:rPr>
              <a:t>: Product design and customization options have significant impacts on the purchasing decisions of young customers for Nike products.</a:t>
            </a:r>
            <a:endParaRPr lang="en-CN" sz="1536" dirty="0">
              <a:solidFill>
                <a:srgbClr val="000000"/>
              </a:solidFill>
              <a:latin typeface="Noto Sans SC" pitchFamily="34" charset="0"/>
              <a:ea typeface="Noto Sans SC"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Methodology</a:t>
            </a:r>
            <a:endParaRPr lang="en-US" sz="2400" dirty="0"/>
          </a:p>
        </p:txBody>
      </p:sp>
      <p:sp>
        <p:nvSpPr>
          <p:cNvPr id="4" name="Text 1"/>
          <p:cNvSpPr/>
          <p:nvPr/>
        </p:nvSpPr>
        <p:spPr>
          <a:xfrm>
            <a:off x="762000" y="1176338"/>
            <a:ext cx="7715250" cy="2857500"/>
          </a:xfrm>
          <a:prstGeom prst="rect">
            <a:avLst/>
          </a:prstGeom>
          <a:noFill/>
          <a:ln/>
        </p:spPr>
        <p:txBody>
          <a:bodyPr wrap="square" rtlCol="0" anchor="t"/>
          <a:lstStyle/>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Design and Procedure: Questionnaire</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Sample: Target audience </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Method of sampling – stratified</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Research Technology </a:t>
            </a:r>
          </a:p>
          <a:p>
            <a:pPr marL="742950" lvl="1" indent="-285750">
              <a:lnSpc>
                <a:spcPct val="150000"/>
              </a:lnSpc>
              <a:buSzPct val="100000"/>
              <a:buFont typeface="Courier New" panose="02070309020205020404" pitchFamily="49" charset="0"/>
              <a:buChar char="o"/>
            </a:pPr>
            <a:r>
              <a:rPr lang="en-US" sz="1536" dirty="0">
                <a:solidFill>
                  <a:srgbClr val="000000"/>
                </a:solidFill>
                <a:latin typeface="Noto Sans SC" pitchFamily="34" charset="0"/>
                <a:ea typeface="Noto Sans SC" pitchFamily="34" charset="-122"/>
                <a:cs typeface="Noto Sans SC" pitchFamily="34" charset="-120"/>
              </a:rPr>
              <a:t>Likert scale &amp; </a:t>
            </a:r>
            <a:r>
              <a:rPr lang="en-US" sz="1536" dirty="0" err="1">
                <a:solidFill>
                  <a:srgbClr val="000000"/>
                </a:solidFill>
                <a:latin typeface="Noto Sans SC" pitchFamily="34" charset="0"/>
                <a:ea typeface="Noto Sans SC" pitchFamily="34" charset="-122"/>
                <a:cs typeface="Noto Sans SC" pitchFamily="34" charset="-120"/>
              </a:rPr>
              <a:t>Netpromoter</a:t>
            </a:r>
            <a:r>
              <a:rPr lang="en-US" sz="1536" dirty="0">
                <a:solidFill>
                  <a:srgbClr val="000000"/>
                </a:solidFill>
                <a:latin typeface="Noto Sans SC" pitchFamily="34" charset="0"/>
                <a:ea typeface="Noto Sans SC" pitchFamily="34" charset="-122"/>
                <a:cs typeface="Noto Sans SC" pitchFamily="34" charset="-120"/>
              </a:rPr>
              <a:t> score</a:t>
            </a:r>
          </a:p>
          <a:p>
            <a:pPr marL="742950" lvl="1" indent="-285750">
              <a:lnSpc>
                <a:spcPct val="150000"/>
              </a:lnSpc>
              <a:buSzPct val="100000"/>
              <a:buFont typeface="Courier New" panose="02070309020205020404" pitchFamily="49" charset="0"/>
              <a:buChar char="o"/>
            </a:pPr>
            <a:r>
              <a:rPr lang="en-US" sz="1536" dirty="0">
                <a:solidFill>
                  <a:srgbClr val="000000"/>
                </a:solidFill>
                <a:latin typeface="Noto Sans SC" pitchFamily="34" charset="0"/>
                <a:ea typeface="Noto Sans SC" pitchFamily="34" charset="-122"/>
                <a:cs typeface="Noto Sans SC" pitchFamily="34" charset="-120"/>
              </a:rPr>
              <a:t>Analysis tools- SPSS </a:t>
            </a:r>
          </a:p>
          <a:p>
            <a:pPr marL="742950" lvl="1" indent="-285750">
              <a:lnSpc>
                <a:spcPct val="150000"/>
              </a:lnSpc>
              <a:buSzPct val="100000"/>
              <a:buFont typeface="Courier New" panose="02070309020205020404" pitchFamily="49" charset="0"/>
              <a:buChar char="o"/>
            </a:pPr>
            <a:r>
              <a:rPr lang="en-US" sz="1536" dirty="0">
                <a:solidFill>
                  <a:srgbClr val="000000"/>
                </a:solidFill>
                <a:latin typeface="Noto Sans SC" pitchFamily="34" charset="0"/>
                <a:ea typeface="Noto Sans SC" pitchFamily="34" charset="-122"/>
                <a:cs typeface="Noto Sans SC" pitchFamily="34" charset="-120"/>
              </a:rPr>
              <a:t>Questionnaire- Clark Qualtrics</a:t>
            </a:r>
            <a:endParaRPr lang="en-US" sz="15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a:solidFill>
                  <a:srgbClr val="FF7F08"/>
                </a:solidFill>
                <a:latin typeface="Noto Sans SC" pitchFamily="34" charset="0"/>
                <a:ea typeface="Noto Sans SC" pitchFamily="34" charset="-122"/>
                <a:cs typeface="Noto Sans SC" pitchFamily="34" charset="-120"/>
              </a:rPr>
              <a:t>Graphs</a:t>
            </a:r>
            <a:endParaRPr lang="en-US" sz="2400" dirty="0"/>
          </a:p>
        </p:txBody>
      </p:sp>
      <p:pic>
        <p:nvPicPr>
          <p:cNvPr id="4" name="Picture 3">
            <a:extLst>
              <a:ext uri="{FF2B5EF4-FFF2-40B4-BE49-F238E27FC236}">
                <a16:creationId xmlns:a16="http://schemas.microsoft.com/office/drawing/2014/main" id="{03810D7E-F0B2-3C9A-B4B1-C240C6CADEED}"/>
              </a:ext>
            </a:extLst>
          </p:cNvPr>
          <p:cNvPicPr>
            <a:picLocks noChangeAspect="1"/>
          </p:cNvPicPr>
          <p:nvPr/>
        </p:nvPicPr>
        <p:blipFill>
          <a:blip r:embed="rId4"/>
          <a:stretch>
            <a:fillRect/>
          </a:stretch>
        </p:blipFill>
        <p:spPr>
          <a:xfrm>
            <a:off x="307558" y="1530513"/>
            <a:ext cx="4130566" cy="2412714"/>
          </a:xfrm>
          <a:prstGeom prst="rect">
            <a:avLst/>
          </a:prstGeom>
        </p:spPr>
      </p:pic>
      <p:pic>
        <p:nvPicPr>
          <p:cNvPr id="5" name="Picture 4">
            <a:extLst>
              <a:ext uri="{FF2B5EF4-FFF2-40B4-BE49-F238E27FC236}">
                <a16:creationId xmlns:a16="http://schemas.microsoft.com/office/drawing/2014/main" id="{895BAD20-F054-BE59-25A3-664F1A2BB6D1}"/>
              </a:ext>
            </a:extLst>
          </p:cNvPr>
          <p:cNvPicPr>
            <a:picLocks noChangeAspect="1"/>
          </p:cNvPicPr>
          <p:nvPr/>
        </p:nvPicPr>
        <p:blipFill>
          <a:blip r:embed="rId5"/>
          <a:stretch>
            <a:fillRect/>
          </a:stretch>
        </p:blipFill>
        <p:spPr>
          <a:xfrm>
            <a:off x="4438124" y="1452576"/>
            <a:ext cx="4611320" cy="25725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Graphs</a:t>
            </a:r>
            <a:endParaRPr lang="en-US" sz="2400" dirty="0"/>
          </a:p>
        </p:txBody>
      </p:sp>
      <p:pic>
        <p:nvPicPr>
          <p:cNvPr id="4" name="Picture 3">
            <a:extLst>
              <a:ext uri="{FF2B5EF4-FFF2-40B4-BE49-F238E27FC236}">
                <a16:creationId xmlns:a16="http://schemas.microsoft.com/office/drawing/2014/main" id="{1660A87D-6E61-069B-111C-4104EB820FB9}"/>
              </a:ext>
            </a:extLst>
          </p:cNvPr>
          <p:cNvPicPr>
            <a:picLocks noChangeAspect="1"/>
          </p:cNvPicPr>
          <p:nvPr/>
        </p:nvPicPr>
        <p:blipFill>
          <a:blip r:embed="rId4"/>
          <a:stretch>
            <a:fillRect/>
          </a:stretch>
        </p:blipFill>
        <p:spPr>
          <a:xfrm>
            <a:off x="433108" y="1704621"/>
            <a:ext cx="4232237" cy="2357016"/>
          </a:xfrm>
          <a:prstGeom prst="rect">
            <a:avLst/>
          </a:prstGeom>
        </p:spPr>
      </p:pic>
      <p:pic>
        <p:nvPicPr>
          <p:cNvPr id="5" name="Picture 4">
            <a:extLst>
              <a:ext uri="{FF2B5EF4-FFF2-40B4-BE49-F238E27FC236}">
                <a16:creationId xmlns:a16="http://schemas.microsoft.com/office/drawing/2014/main" id="{83C0F7D5-22DF-B384-E15F-827C5C102281}"/>
              </a:ext>
            </a:extLst>
          </p:cNvPr>
          <p:cNvPicPr>
            <a:picLocks noChangeAspect="1"/>
          </p:cNvPicPr>
          <p:nvPr/>
        </p:nvPicPr>
        <p:blipFill>
          <a:blip r:embed="rId5"/>
          <a:stretch>
            <a:fillRect/>
          </a:stretch>
        </p:blipFill>
        <p:spPr>
          <a:xfrm>
            <a:off x="4665345" y="1704621"/>
            <a:ext cx="4403316" cy="2546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Graphs</a:t>
            </a:r>
            <a:endParaRPr lang="en-US" sz="2400" dirty="0"/>
          </a:p>
        </p:txBody>
      </p:sp>
      <p:pic>
        <p:nvPicPr>
          <p:cNvPr id="4" name="Picture 3">
            <a:extLst>
              <a:ext uri="{FF2B5EF4-FFF2-40B4-BE49-F238E27FC236}">
                <a16:creationId xmlns:a16="http://schemas.microsoft.com/office/drawing/2014/main" id="{EDF4E509-49B6-2545-716D-644C3A2E1784}"/>
              </a:ext>
            </a:extLst>
          </p:cNvPr>
          <p:cNvPicPr>
            <a:picLocks noChangeAspect="1"/>
          </p:cNvPicPr>
          <p:nvPr/>
        </p:nvPicPr>
        <p:blipFill>
          <a:blip r:embed="rId4"/>
          <a:stretch>
            <a:fillRect/>
          </a:stretch>
        </p:blipFill>
        <p:spPr>
          <a:xfrm>
            <a:off x="409353" y="1432164"/>
            <a:ext cx="4329533" cy="2608886"/>
          </a:xfrm>
          <a:prstGeom prst="rect">
            <a:avLst/>
          </a:prstGeom>
        </p:spPr>
      </p:pic>
      <p:pic>
        <p:nvPicPr>
          <p:cNvPr id="5" name="Picture 4">
            <a:extLst>
              <a:ext uri="{FF2B5EF4-FFF2-40B4-BE49-F238E27FC236}">
                <a16:creationId xmlns:a16="http://schemas.microsoft.com/office/drawing/2014/main" id="{510B3152-9B0B-B474-D08D-E5F0EDFA5550}"/>
              </a:ext>
            </a:extLst>
          </p:cNvPr>
          <p:cNvPicPr>
            <a:picLocks noChangeAspect="1"/>
          </p:cNvPicPr>
          <p:nvPr/>
        </p:nvPicPr>
        <p:blipFill>
          <a:blip r:embed="rId5"/>
          <a:stretch>
            <a:fillRect/>
          </a:stretch>
        </p:blipFill>
        <p:spPr>
          <a:xfrm>
            <a:off x="4644079" y="1432164"/>
            <a:ext cx="4512256" cy="26088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https://assets.mindshow.fun/themes/whiteyellow_maze_20230416/Content-header.png"/>
          <p:cNvPicPr>
            <a:picLocks noChangeAspect="1"/>
          </p:cNvPicPr>
          <p:nvPr/>
        </p:nvPicPr>
        <p:blipFill>
          <a:blip r:embed="rId3"/>
          <a:stretch>
            <a:fillRect/>
          </a:stretch>
        </p:blipFill>
        <p:spPr>
          <a:xfrm>
            <a:off x="0" y="0"/>
            <a:ext cx="9139238" cy="995362"/>
          </a:xfrm>
          <a:prstGeom prst="rect">
            <a:avLst/>
          </a:prstGeom>
        </p:spPr>
      </p:pic>
      <p:sp>
        <p:nvSpPr>
          <p:cNvPr id="3"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FF7F08"/>
                </a:solidFill>
                <a:latin typeface="Noto Sans SC" pitchFamily="34" charset="0"/>
                <a:ea typeface="Noto Sans SC" pitchFamily="34" charset="-122"/>
                <a:cs typeface="Noto Sans SC" pitchFamily="34" charset="-120"/>
              </a:rPr>
              <a:t>Statistical Methods-Pearson Correllation</a:t>
            </a:r>
            <a:endParaRPr lang="en-US" sz="2400" dirty="0"/>
          </a:p>
        </p:txBody>
      </p:sp>
      <p:sp>
        <p:nvSpPr>
          <p:cNvPr id="4" name="Text 1"/>
          <p:cNvSpPr/>
          <p:nvPr/>
        </p:nvSpPr>
        <p:spPr>
          <a:xfrm>
            <a:off x="762000" y="1176338"/>
            <a:ext cx="3786188" cy="3314700"/>
          </a:xfrm>
          <a:prstGeom prst="rect">
            <a:avLst/>
          </a:prstGeom>
          <a:noFill/>
          <a:ln/>
        </p:spPr>
        <p:txBody>
          <a:bodyPr wrap="square" rtlCol="0" anchor="t"/>
          <a:lstStyle/>
          <a:p>
            <a:pPr marL="342900" indent="-342900" algn="just">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We observe a positive and negative correlation among the variables However, the correlation is not significant among the variables.</a:t>
            </a:r>
            <a:endParaRPr lang="en-US" sz="1536" dirty="0"/>
          </a:p>
          <a:p>
            <a:pPr marL="342900" indent="-342900" algn="just">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The highest correlation observed among the variables is between buy due to design and overall satisfaction</a:t>
            </a:r>
            <a:endParaRPr lang="en-US" sz="1536" dirty="0"/>
          </a:p>
        </p:txBody>
      </p:sp>
      <p:pic>
        <p:nvPicPr>
          <p:cNvPr id="5" name="Image 1" descr="https://bucket-mindshow.oss-cn-beijing.aliyuncs.com/file/6558795/20230427102823_nc77.png"/>
          <p:cNvPicPr>
            <a:picLocks noChangeAspect="1"/>
          </p:cNvPicPr>
          <p:nvPr/>
        </p:nvPicPr>
        <p:blipFill>
          <a:blip r:embed="rId4"/>
          <a:stretch>
            <a:fillRect/>
          </a:stretch>
        </p:blipFill>
        <p:spPr>
          <a:xfrm>
            <a:off x="4691063" y="1176338"/>
            <a:ext cx="3786188" cy="26003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1015</Words>
  <Application>Microsoft Macintosh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Noto Sans SC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the Minds of Nike's Young Consumers: A Marketing Research Study</dc:title>
  <dc:subject>MKT 5401-01</dc:subject>
  <dc:creator>Instructor: Prof. Ozlem Hesapci Karaca</dc:creator>
  <cp:lastModifiedBy>Koyande, Mihir Mahendra</cp:lastModifiedBy>
  <cp:revision>5</cp:revision>
  <dcterms:created xsi:type="dcterms:W3CDTF">2023-04-27T14:35:39Z</dcterms:created>
  <dcterms:modified xsi:type="dcterms:W3CDTF">2023-04-27T16:21:03Z</dcterms:modified>
</cp:coreProperties>
</file>