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6"/>
  </p:notesMasterIdLst>
  <p:sldIdLst>
    <p:sldId id="256" r:id="rId2"/>
    <p:sldId id="257" r:id="rId3"/>
    <p:sldId id="258" r:id="rId4"/>
    <p:sldId id="262" r:id="rId5"/>
    <p:sldId id="263" r:id="rId6"/>
    <p:sldId id="264" r:id="rId7"/>
    <p:sldId id="261" r:id="rId8"/>
    <p:sldId id="259" r:id="rId9"/>
    <p:sldId id="260" r:id="rId10"/>
    <p:sldId id="265"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0159D-2D3C-448F-86C7-28A611F49B34}" v="95" dt="2023-04-26T23:24:34.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5833"/>
  </p:normalViewPr>
  <p:slideViewPr>
    <p:cSldViewPr snapToGrid="0">
      <p:cViewPr varScale="1">
        <p:scale>
          <a:sx n="111" d="100"/>
          <a:sy n="111" d="100"/>
        </p:scale>
        <p:origin x="384" y="208"/>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A5F74-D3AC-0B4A-B8DA-0A125D2B1D9D}"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D4DFC-47F9-364B-9EDA-FBBA6F95FE2F}" type="slidenum">
              <a:rPr lang="en-US" smtClean="0"/>
              <a:t>‹#›</a:t>
            </a:fld>
            <a:endParaRPr lang="en-US"/>
          </a:p>
        </p:txBody>
      </p:sp>
    </p:spTree>
    <p:extLst>
      <p:ext uri="{BB962C8B-B14F-4D97-AF65-F5344CB8AC3E}">
        <p14:creationId xmlns:p14="http://schemas.microsoft.com/office/powerpoint/2010/main" val="302321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7D4DFC-47F9-364B-9EDA-FBBA6F95FE2F}" type="slidenum">
              <a:rPr lang="en-US" smtClean="0"/>
              <a:t>7</a:t>
            </a:fld>
            <a:endParaRPr lang="en-US"/>
          </a:p>
        </p:txBody>
      </p:sp>
    </p:spTree>
    <p:extLst>
      <p:ext uri="{BB962C8B-B14F-4D97-AF65-F5344CB8AC3E}">
        <p14:creationId xmlns:p14="http://schemas.microsoft.com/office/powerpoint/2010/main" val="277400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90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34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432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2459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1345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1632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11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25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5960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1312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4/27/23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939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4/27/23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299104533"/>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88569" y="2286000"/>
            <a:ext cx="3936275" cy="1351706"/>
          </a:xfrm>
        </p:spPr>
        <p:txBody>
          <a:bodyPr anchor="b">
            <a:normAutofit/>
          </a:bodyPr>
          <a:lstStyle/>
          <a:p>
            <a:pPr algn="ctr"/>
            <a:r>
              <a:rPr lang="en-US" dirty="0">
                <a:cs typeface="Calibri Light"/>
              </a:rPr>
              <a:t>Nike</a:t>
            </a:r>
            <a:br>
              <a:rPr lang="en-US" dirty="0">
                <a:cs typeface="Calibri Light"/>
              </a:rPr>
            </a:br>
            <a:endParaRPr lang="en-US" dirty="0"/>
          </a:p>
        </p:txBody>
      </p:sp>
      <p:sp>
        <p:nvSpPr>
          <p:cNvPr id="3" name="Subtitle 2"/>
          <p:cNvSpPr>
            <a:spLocks noGrp="1"/>
          </p:cNvSpPr>
          <p:nvPr>
            <p:ph type="subTitle" idx="1"/>
          </p:nvPr>
        </p:nvSpPr>
        <p:spPr>
          <a:xfrm>
            <a:off x="1304261" y="3111796"/>
            <a:ext cx="3636334" cy="2197396"/>
          </a:xfrm>
        </p:spPr>
        <p:txBody>
          <a:bodyPr vert="horz" lIns="91440" tIns="45720" rIns="91440" bIns="45720" rtlCol="0" anchor="t">
            <a:normAutofit fontScale="40000" lnSpcReduction="20000"/>
          </a:bodyPr>
          <a:lstStyle/>
          <a:p>
            <a:pPr algn="ctr"/>
            <a:r>
              <a:rPr lang="en-US" sz="1600" b="1" dirty="0">
                <a:latin typeface="Calibri"/>
                <a:cs typeface="Calibri"/>
              </a:rPr>
              <a:t>Inside the Minds of Nike's Young Consumers: A Marketing Research Study</a:t>
            </a:r>
            <a:endParaRPr lang="en-US" dirty="0"/>
          </a:p>
          <a:p>
            <a:r>
              <a:rPr lang="en-US" sz="1800" b="1" dirty="0">
                <a:ea typeface="+mn-lt"/>
                <a:cs typeface="+mn-lt"/>
              </a:rPr>
              <a:t>MKT 5401-01</a:t>
            </a:r>
            <a:endParaRPr lang="en-US" sz="1800" dirty="0">
              <a:cs typeface="Calibri"/>
            </a:endParaRPr>
          </a:p>
          <a:p>
            <a:r>
              <a:rPr lang="en-US" sz="1800" b="1" dirty="0">
                <a:ea typeface="+mn-lt"/>
                <a:cs typeface="+mn-lt"/>
              </a:rPr>
              <a:t>Instructor: Prof. </a:t>
            </a:r>
            <a:r>
              <a:rPr lang="en-US" sz="1800" b="1" dirty="0" err="1">
                <a:ea typeface="+mn-lt"/>
                <a:cs typeface="+mn-lt"/>
              </a:rPr>
              <a:t>Ozlem</a:t>
            </a:r>
            <a:r>
              <a:rPr lang="en-US" sz="1800" b="1" dirty="0">
                <a:ea typeface="+mn-lt"/>
                <a:cs typeface="+mn-lt"/>
              </a:rPr>
              <a:t> </a:t>
            </a:r>
            <a:r>
              <a:rPr lang="en-US" sz="1800" b="1" dirty="0" err="1">
                <a:ea typeface="+mn-lt"/>
                <a:cs typeface="+mn-lt"/>
              </a:rPr>
              <a:t>Hesapci</a:t>
            </a:r>
            <a:r>
              <a:rPr lang="en-US" sz="1800" b="1" dirty="0">
                <a:ea typeface="+mn-lt"/>
                <a:cs typeface="+mn-lt"/>
              </a:rPr>
              <a:t> </a:t>
            </a:r>
            <a:r>
              <a:rPr lang="en-US" sz="1800" b="1" dirty="0" err="1">
                <a:ea typeface="+mn-lt"/>
                <a:cs typeface="+mn-lt"/>
              </a:rPr>
              <a:t>Karaca</a:t>
            </a:r>
            <a:endParaRPr lang="en-US" sz="1800" dirty="0">
              <a:cs typeface="Calibri"/>
            </a:endParaRPr>
          </a:p>
          <a:p>
            <a:r>
              <a:rPr lang="en-CN" sz="1800" b="1" dirty="0">
                <a:ea typeface="+mn-lt"/>
                <a:cs typeface="+mn-lt"/>
              </a:rPr>
              <a:t>Team 5</a:t>
            </a:r>
            <a:endParaRPr lang="en-US" sz="1800" b="1" dirty="0">
              <a:ea typeface="+mn-lt"/>
              <a:cs typeface="+mn-lt"/>
            </a:endParaRPr>
          </a:p>
          <a:p>
            <a:r>
              <a:rPr lang="en-US" sz="1800" dirty="0"/>
              <a:t>Akancha Poddar</a:t>
            </a:r>
            <a:endParaRPr lang="en-CN" sz="1800" dirty="0">
              <a:cs typeface="Calibri"/>
            </a:endParaRPr>
          </a:p>
          <a:p>
            <a:r>
              <a:rPr lang="en-US" sz="1800" dirty="0"/>
              <a:t>Hao Tan</a:t>
            </a:r>
            <a:endParaRPr lang="en-US" sz="1800" dirty="0">
              <a:cs typeface="Calibri" panose="020F0502020204030204"/>
            </a:endParaRPr>
          </a:p>
          <a:p>
            <a:r>
              <a:rPr lang="en-US" sz="1800" dirty="0"/>
              <a:t>Harshini </a:t>
            </a:r>
            <a:r>
              <a:rPr lang="en-US" sz="1800" dirty="0" err="1"/>
              <a:t>Nagaraju</a:t>
            </a:r>
            <a:endParaRPr lang="en-CN" sz="1800" dirty="0">
              <a:cs typeface="Calibri"/>
            </a:endParaRPr>
          </a:p>
          <a:p>
            <a:r>
              <a:rPr lang="en-US" sz="1800" dirty="0"/>
              <a:t>Mihir </a:t>
            </a:r>
            <a:r>
              <a:rPr lang="en-US" sz="1800" dirty="0" err="1"/>
              <a:t>Mahendra</a:t>
            </a:r>
            <a:r>
              <a:rPr lang="en-US" sz="1800" dirty="0"/>
              <a:t> </a:t>
            </a:r>
            <a:r>
              <a:rPr lang="en-US" sz="1800" dirty="0" err="1"/>
              <a:t>Koyande</a:t>
            </a:r>
            <a:endParaRPr lang="en-CN" sz="1800" dirty="0">
              <a:cs typeface="Calibri"/>
            </a:endParaRPr>
          </a:p>
          <a:p>
            <a:r>
              <a:rPr lang="en-US" sz="1800" dirty="0"/>
              <a:t> </a:t>
            </a:r>
            <a:r>
              <a:rPr lang="en-US" sz="1800" dirty="0" err="1"/>
              <a:t>Yudong</a:t>
            </a:r>
            <a:r>
              <a:rPr lang="en-US" sz="1800" dirty="0"/>
              <a:t> Zhao</a:t>
            </a:r>
            <a:endParaRPr lang="en-CN" sz="1800" dirty="0">
              <a:cs typeface="Calibri" panose="020F0502020204030204"/>
            </a:endParaRPr>
          </a:p>
          <a:p>
            <a:pPr algn="ctr"/>
            <a:endParaRPr lang="en-US" dirty="0"/>
          </a:p>
        </p:txBody>
      </p:sp>
      <p:pic>
        <p:nvPicPr>
          <p:cNvPr id="24" name="Picture 3">
            <a:extLst>
              <a:ext uri="{FF2B5EF4-FFF2-40B4-BE49-F238E27FC236}">
                <a16:creationId xmlns:a16="http://schemas.microsoft.com/office/drawing/2014/main" id="{22E4E6A7-846C-11D9-989B-D95E876B4126}"/>
              </a:ext>
            </a:extLst>
          </p:cNvPr>
          <p:cNvPicPr>
            <a:picLocks noChangeAspect="1"/>
          </p:cNvPicPr>
          <p:nvPr/>
        </p:nvPicPr>
        <p:blipFill rotWithShape="1">
          <a:blip r:embed="rId2">
            <a:alphaModFix/>
          </a:blip>
          <a:srcRect l="12202" r="40923" b="6250"/>
          <a:stretch/>
        </p:blipFill>
        <p:spPr>
          <a:xfrm>
            <a:off x="6096000" y="-2357"/>
            <a:ext cx="6096000" cy="6858000"/>
          </a:xfrm>
          <a:prstGeom prst="rect">
            <a:avLst/>
          </a:prstGeom>
        </p:spPr>
      </p:pic>
      <p:cxnSp>
        <p:nvCxnSpPr>
          <p:cNvPr id="2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FB5C4-D174-F022-81C2-490A238A9931}"/>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C1EF2AFF-E7C0-3520-C956-6D19638D5AE9}"/>
              </a:ext>
            </a:extLst>
          </p:cNvPr>
          <p:cNvSpPr>
            <a:spLocks noGrp="1"/>
          </p:cNvSpPr>
          <p:nvPr>
            <p:ph idx="1"/>
          </p:nvPr>
        </p:nvSpPr>
        <p:spPr/>
        <p:txBody>
          <a:bodyPr/>
          <a:lstStyle/>
          <a:p>
            <a:r>
              <a:rPr lang="en-US" sz="1400" b="0" i="0" dirty="0">
                <a:solidFill>
                  <a:srgbClr val="374151"/>
                </a:solidFill>
                <a:effectLst/>
                <a:latin typeface="Söhne"/>
              </a:rPr>
              <a:t>Limited data availability: The data available to researchers may be limited due to confidentiality concerns, proprietary information, or data privacy regulations. This could restrict the scope and depth of the research, as well as the accuracy of the findings.</a:t>
            </a:r>
          </a:p>
          <a:p>
            <a:r>
              <a:rPr lang="en-US" sz="1400" b="0" i="0" dirty="0">
                <a:solidFill>
                  <a:srgbClr val="374151"/>
                </a:solidFill>
                <a:effectLst/>
                <a:latin typeface="Söhne"/>
              </a:rPr>
              <a:t>Time constraints: Conducting thorough research takes time, and there may be a limited timeframe available to complete the project. This could lead to a rushed or incomplete analysis, potentially compromising the quality of the research.</a:t>
            </a:r>
          </a:p>
          <a:p>
            <a:r>
              <a:rPr lang="en-US" sz="1400" b="0" i="0" dirty="0">
                <a:solidFill>
                  <a:srgbClr val="374151"/>
                </a:solidFill>
                <a:effectLst/>
                <a:latin typeface="Söhne"/>
              </a:rPr>
              <a:t>Resource constraints: Conducting research can be costly, and there may be limited resources available to fund the project. This could limit the ability to collect comprehensive data, conduct extensive analysis, or hire specialized expertise.</a:t>
            </a:r>
          </a:p>
          <a:p>
            <a:r>
              <a:rPr lang="en-US" sz="1400" b="0" i="0" dirty="0">
                <a:solidFill>
                  <a:srgbClr val="374151"/>
                </a:solidFill>
                <a:effectLst/>
                <a:latin typeface="Söhne"/>
              </a:rPr>
              <a:t>Generalizability of findings: The findings of a research project may not be generalizable to other contexts or populations beyond Nike's products and markets. This could limit the usefulness of the research for other companies or industries</a:t>
            </a:r>
            <a:endParaRPr lang="en-IN" sz="1400" dirty="0"/>
          </a:p>
        </p:txBody>
      </p:sp>
    </p:spTree>
    <p:extLst>
      <p:ext uri="{BB962C8B-B14F-4D97-AF65-F5344CB8AC3E}">
        <p14:creationId xmlns:p14="http://schemas.microsoft.com/office/powerpoint/2010/main" val="33218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5C8-A20E-B49E-66E7-6F4F0171C1DB}"/>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20E33E1D-ADC5-7405-42E8-5A36292D8007}"/>
              </a:ext>
            </a:extLst>
          </p:cNvPr>
          <p:cNvSpPr>
            <a:spLocks noGrp="1"/>
          </p:cNvSpPr>
          <p:nvPr>
            <p:ph idx="1"/>
          </p:nvPr>
        </p:nvSpPr>
        <p:spPr/>
        <p:txBody>
          <a:bodyPr>
            <a:normAutofit/>
          </a:bodyPr>
          <a:lstStyle/>
          <a:p>
            <a:r>
              <a:rPr lang="en-US" sz="1400" b="0" i="0" dirty="0">
                <a:solidFill>
                  <a:srgbClr val="374151"/>
                </a:solidFill>
                <a:effectLst/>
                <a:latin typeface="Söhne"/>
              </a:rPr>
              <a:t>In conclusion, a Nike shoes and apparels research project has the potential to provide valuable insights into the company's operations, market position, and consumer preferences. However, the project may face limitations in terms of data availability, time and resource constraints, ethical concerns, and generalizability of findings. Nonetheless, by addressing these limitations and conducting thorough and well-designed research, the project could yield valuable recommendations for Nike on how to improve its products, sustainability practices, marketing strategies, and global reach. Ultimately, the success of the research project will depend on the quality of the research design, the availability and accuracy of the data collected, and the rigor of the analysis conducted.</a:t>
            </a:r>
            <a:endParaRPr lang="en-IN" sz="1400" dirty="0"/>
          </a:p>
        </p:txBody>
      </p:sp>
    </p:spTree>
    <p:extLst>
      <p:ext uri="{BB962C8B-B14F-4D97-AF65-F5344CB8AC3E}">
        <p14:creationId xmlns:p14="http://schemas.microsoft.com/office/powerpoint/2010/main" val="137334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5C8-A20E-B49E-66E7-6F4F0171C1DB}"/>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20E33E1D-ADC5-7405-42E8-5A36292D8007}"/>
              </a:ext>
            </a:extLst>
          </p:cNvPr>
          <p:cNvSpPr>
            <a:spLocks noGrp="1"/>
          </p:cNvSpPr>
          <p:nvPr>
            <p:ph idx="1"/>
          </p:nvPr>
        </p:nvSpPr>
        <p:spPr/>
        <p:txBody>
          <a:bodyPr>
            <a:normAutofit fontScale="70000" lnSpcReduction="20000"/>
          </a:bodyPr>
          <a:lstStyle/>
          <a:p>
            <a:r>
              <a:rPr lang="en-US" sz="2000" b="0" i="0" dirty="0">
                <a:solidFill>
                  <a:srgbClr val="374151"/>
                </a:solidFill>
                <a:effectLst/>
                <a:latin typeface="Söhne"/>
              </a:rPr>
              <a:t>Increase investment in sustainable materials and production processes: Nike should prioritize the development and use of sustainable materials and production techniques that reduce the environmental impact of its operations. This could include the use of recycled materials, biodegradable fabrics, and renewable energy sources in manufacturing.</a:t>
            </a:r>
          </a:p>
          <a:p>
            <a:r>
              <a:rPr lang="en-US" sz="1400" b="0" i="0" dirty="0">
                <a:solidFill>
                  <a:srgbClr val="374151"/>
                </a:solidFill>
                <a:effectLst/>
                <a:latin typeface="Söhne"/>
              </a:rPr>
              <a:t>Improve supply chain management and labor practices: Nike should take steps to improve supply chain management and labor practices to ensure the ethical treatment of workers and reduce the risk of supply chain disruptions. This could include increasing transparency and accountability in its operations, enhancing worker safety, and improving labor conditions in overseas factories.</a:t>
            </a:r>
          </a:p>
          <a:p>
            <a:r>
              <a:rPr lang="en-US" sz="1400" b="0" i="0" dirty="0">
                <a:solidFill>
                  <a:srgbClr val="374151"/>
                </a:solidFill>
                <a:effectLst/>
                <a:latin typeface="Söhne"/>
              </a:rPr>
              <a:t>Expand product lines and target new markets: Nike should consider expanding its product lines and targeting new markets to diversify its revenue streams and reach new consumers. This could include expanding its presence in emerging markets, developing new products for underrepresented sports segments, and targeting younger or more environmentally conscious consumers.</a:t>
            </a:r>
          </a:p>
          <a:p>
            <a:r>
              <a:rPr lang="en-US" sz="1400" b="0" i="0" dirty="0">
                <a:solidFill>
                  <a:srgbClr val="374151"/>
                </a:solidFill>
                <a:effectLst/>
                <a:latin typeface="Söhne"/>
              </a:rPr>
              <a:t>Incorporate technology into products and marketing strategies: Nike should continue to incorporate technology into its product designs and marketing strategies to enhance product functionality, improve consumer engagement, and differentiate itself from competitors. This could include the integration of wearable technology in products, leveraging data analytics to understand consumer preferences and trends, and developing personalized marketing campaigns.</a:t>
            </a:r>
          </a:p>
          <a:p>
            <a:r>
              <a:rPr lang="en-US" sz="1400" b="0" i="0" dirty="0">
                <a:solidFill>
                  <a:srgbClr val="374151"/>
                </a:solidFill>
                <a:effectLst/>
                <a:latin typeface="Söhne"/>
              </a:rPr>
              <a:t>Strengthen brand reputation and engagement: Nike should focus on strengthening its brand reputation and engagement with consumers through targeted marketing campaigns, partnerships with high-profile athletes and celebrities, and engagement with consumers on social media platforms. This could help differentiate Nike from competitors, increase brand loyalty, and drive sales.</a:t>
            </a:r>
          </a:p>
        </p:txBody>
      </p:sp>
    </p:spTree>
    <p:extLst>
      <p:ext uri="{BB962C8B-B14F-4D97-AF65-F5344CB8AC3E}">
        <p14:creationId xmlns:p14="http://schemas.microsoft.com/office/powerpoint/2010/main" val="275190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B4DB-5C5F-BEF6-9A2D-EA9A93897248}"/>
              </a:ext>
            </a:extLst>
          </p:cNvPr>
          <p:cNvSpPr>
            <a:spLocks noGrp="1"/>
          </p:cNvSpPr>
          <p:nvPr>
            <p:ph type="title"/>
          </p:nvPr>
        </p:nvSpPr>
        <p:spPr/>
        <p:txBody>
          <a:bodyPr/>
          <a:lstStyle/>
          <a:p>
            <a:r>
              <a:rPr lang="en-IN" dirty="0"/>
              <a:t>References</a:t>
            </a:r>
          </a:p>
        </p:txBody>
      </p:sp>
      <p:sp>
        <p:nvSpPr>
          <p:cNvPr id="7" name="Content Placeholder 6">
            <a:extLst>
              <a:ext uri="{FF2B5EF4-FFF2-40B4-BE49-F238E27FC236}">
                <a16:creationId xmlns:a16="http://schemas.microsoft.com/office/drawing/2014/main" id="{E3BE7EE2-E210-0247-9B58-57A8565AF6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954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BF12-0B46-02CB-09C5-A411E1A98CB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A97A00A-6D42-F2B3-4E31-675315BBFB61}"/>
              </a:ext>
            </a:extLst>
          </p:cNvPr>
          <p:cNvSpPr>
            <a:spLocks noGrp="1"/>
          </p:cNvSpPr>
          <p:nvPr>
            <p:ph idx="1"/>
          </p:nvPr>
        </p:nvSpPr>
        <p:spPr/>
        <p:txBody>
          <a:bodyPr/>
          <a:lstStyle/>
          <a:p>
            <a:r>
              <a:rPr lang="en-IN" dirty="0"/>
              <a:t>Thankyou</a:t>
            </a:r>
          </a:p>
        </p:txBody>
      </p:sp>
    </p:spTree>
    <p:extLst>
      <p:ext uri="{BB962C8B-B14F-4D97-AF65-F5344CB8AC3E}">
        <p14:creationId xmlns:p14="http://schemas.microsoft.com/office/powerpoint/2010/main" val="89109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Large skydiving group mid-air">
            <a:extLst>
              <a:ext uri="{FF2B5EF4-FFF2-40B4-BE49-F238E27FC236}">
                <a16:creationId xmlns:a16="http://schemas.microsoft.com/office/drawing/2014/main" id="{848960FE-358D-96F4-0C9C-0FA3443D1190}"/>
              </a:ext>
            </a:extLst>
          </p:cNvPr>
          <p:cNvPicPr>
            <a:picLocks noChangeAspect="1"/>
          </p:cNvPicPr>
          <p:nvPr/>
        </p:nvPicPr>
        <p:blipFill rotWithShape="1">
          <a:blip r:embed="rId2">
            <a:alphaModFix amt="50000"/>
          </a:blip>
          <a:srcRect l="21239" r="19561" b="3"/>
          <a:stretch/>
        </p:blipFill>
        <p:spPr>
          <a:xfrm>
            <a:off x="20" y="10"/>
            <a:ext cx="6095979" cy="6857990"/>
          </a:xfrm>
          <a:prstGeom prst="rect">
            <a:avLst/>
          </a:prstGeom>
        </p:spPr>
      </p:pic>
      <p:sp>
        <p:nvSpPr>
          <p:cNvPr id="2" name="Title 1">
            <a:extLst>
              <a:ext uri="{FF2B5EF4-FFF2-40B4-BE49-F238E27FC236}">
                <a16:creationId xmlns:a16="http://schemas.microsoft.com/office/drawing/2014/main" id="{6653317E-12F0-55F1-C22E-75F81C485124}"/>
              </a:ext>
            </a:extLst>
          </p:cNvPr>
          <p:cNvSpPr>
            <a:spLocks noGrp="1"/>
          </p:cNvSpPr>
          <p:nvPr>
            <p:ph type="title"/>
          </p:nvPr>
        </p:nvSpPr>
        <p:spPr>
          <a:xfrm>
            <a:off x="1028700" y="1025718"/>
            <a:ext cx="4057650" cy="4770783"/>
          </a:xfrm>
        </p:spPr>
        <p:txBody>
          <a:bodyPr anchor="ctr">
            <a:normAutofit/>
          </a:bodyPr>
          <a:lstStyle/>
          <a:p>
            <a:pPr algn="ctr"/>
            <a:r>
              <a:rPr lang="en-US" b="0" dirty="0">
                <a:solidFill>
                  <a:srgbClr val="FFFFFF"/>
                </a:solidFill>
                <a:latin typeface="Calibri Light"/>
                <a:cs typeface="Calibri Light"/>
              </a:rPr>
              <a:t>SWOT Analysis of Nike</a:t>
            </a:r>
            <a:endParaRPr lang="en-US" dirty="0">
              <a:solidFill>
                <a:srgbClr val="FFFFFF"/>
              </a:solidFill>
            </a:endParaRPr>
          </a:p>
        </p:txBody>
      </p:sp>
      <p:sp>
        <p:nvSpPr>
          <p:cNvPr id="20" name="Content Placeholder 2">
            <a:extLst>
              <a:ext uri="{FF2B5EF4-FFF2-40B4-BE49-F238E27FC236}">
                <a16:creationId xmlns:a16="http://schemas.microsoft.com/office/drawing/2014/main" id="{DA17F1FD-DE3F-2DEF-D443-3F96A80A0741}"/>
              </a:ext>
            </a:extLst>
          </p:cNvPr>
          <p:cNvSpPr>
            <a:spLocks noGrp="1"/>
          </p:cNvSpPr>
          <p:nvPr>
            <p:ph idx="1"/>
          </p:nvPr>
        </p:nvSpPr>
        <p:spPr>
          <a:xfrm>
            <a:off x="6768846" y="813067"/>
            <a:ext cx="3825025" cy="5334000"/>
          </a:xfrm>
        </p:spPr>
        <p:txBody>
          <a:bodyPr vert="horz" lIns="91440" tIns="45720" rIns="91440" bIns="45720" rtlCol="0" anchor="ctr">
            <a:normAutofit/>
          </a:bodyPr>
          <a:lstStyle/>
          <a:p>
            <a:pPr>
              <a:lnSpc>
                <a:spcPct val="120000"/>
              </a:lnSpc>
            </a:pPr>
            <a:r>
              <a:rPr lang="en-US" sz="700" dirty="0">
                <a:latin typeface="Times New Roman"/>
                <a:cs typeface="Times New Roman"/>
              </a:rPr>
              <a:t>Strengths:</a:t>
            </a:r>
            <a:endParaRPr lang="en-US" sz="700" dirty="0"/>
          </a:p>
          <a:p>
            <a:pPr>
              <a:lnSpc>
                <a:spcPct val="120000"/>
              </a:lnSpc>
            </a:pPr>
            <a:r>
              <a:rPr lang="en-US" sz="700" dirty="0" err="1">
                <a:latin typeface="Wingdings"/>
                <a:sym typeface="Wingdings"/>
              </a:rPr>
              <a:t>Ø</a:t>
            </a:r>
            <a:r>
              <a:rPr lang="en-US" sz="700" dirty="0" err="1">
                <a:ea typeface="+mn-lt"/>
                <a:cs typeface="+mn-lt"/>
              </a:rPr>
              <a:t>Strong</a:t>
            </a:r>
            <a:r>
              <a:rPr lang="en-US" sz="700" dirty="0">
                <a:ea typeface="+mn-lt"/>
                <a:cs typeface="+mn-lt"/>
              </a:rPr>
              <a:t> brand reputation and recognition globally</a:t>
            </a:r>
            <a:endParaRPr lang="en-US" sz="700" dirty="0"/>
          </a:p>
          <a:p>
            <a:pPr>
              <a:lnSpc>
                <a:spcPct val="120000"/>
              </a:lnSpc>
            </a:pPr>
            <a:r>
              <a:rPr lang="en-US" sz="700" dirty="0">
                <a:ea typeface="+mn-lt"/>
                <a:cs typeface="+mn-lt"/>
              </a:rPr>
              <a:t>•Diversified product portfolio, including a wide range of shoes, apparel, and accessories for different sports and activities.</a:t>
            </a:r>
            <a:endParaRPr lang="en-US" sz="700" dirty="0"/>
          </a:p>
          <a:p>
            <a:pPr>
              <a:lnSpc>
                <a:spcPct val="120000"/>
              </a:lnSpc>
            </a:pPr>
            <a:r>
              <a:rPr lang="en-US" sz="700" dirty="0">
                <a:ea typeface="+mn-lt"/>
                <a:cs typeface="+mn-lt"/>
              </a:rPr>
              <a:t>•Strong marketing campaigns and endorsements from high-profile athletes and celebrities</a:t>
            </a:r>
            <a:endParaRPr lang="en-US" sz="700" dirty="0"/>
          </a:p>
          <a:p>
            <a:pPr>
              <a:lnSpc>
                <a:spcPct val="120000"/>
              </a:lnSpc>
            </a:pPr>
            <a:r>
              <a:rPr lang="en-US" sz="700" dirty="0">
                <a:ea typeface="+mn-lt"/>
                <a:cs typeface="+mn-lt"/>
              </a:rPr>
              <a:t>Weaknesses:</a:t>
            </a:r>
            <a:endParaRPr lang="en-US" sz="700" dirty="0"/>
          </a:p>
          <a:p>
            <a:pPr>
              <a:lnSpc>
                <a:spcPct val="120000"/>
              </a:lnSpc>
            </a:pPr>
            <a:r>
              <a:rPr lang="en-US" sz="700" dirty="0" err="1">
                <a:latin typeface="Wingdings"/>
                <a:sym typeface="Wingdings"/>
              </a:rPr>
              <a:t>Ø</a:t>
            </a:r>
            <a:r>
              <a:rPr lang="en-US" sz="700" dirty="0" err="1">
                <a:ea typeface="+mn-lt"/>
                <a:cs typeface="+mn-lt"/>
              </a:rPr>
              <a:t>Criticism</a:t>
            </a:r>
            <a:r>
              <a:rPr lang="en-US" sz="700" dirty="0">
                <a:ea typeface="+mn-lt"/>
                <a:cs typeface="+mn-lt"/>
              </a:rPr>
              <a:t> regarding labor practices in overseas factories</a:t>
            </a:r>
            <a:endParaRPr lang="en-US" sz="700" dirty="0"/>
          </a:p>
          <a:p>
            <a:pPr>
              <a:lnSpc>
                <a:spcPct val="120000"/>
              </a:lnSpc>
            </a:pPr>
            <a:r>
              <a:rPr lang="en-US" sz="700" dirty="0" err="1">
                <a:latin typeface="Wingdings"/>
                <a:sym typeface="Wingdings"/>
              </a:rPr>
              <a:t>Ø</a:t>
            </a:r>
            <a:r>
              <a:rPr lang="en-US" sz="700" dirty="0" err="1">
                <a:ea typeface="+mn-lt"/>
                <a:cs typeface="+mn-lt"/>
              </a:rPr>
              <a:t>Higher</a:t>
            </a:r>
            <a:r>
              <a:rPr lang="en-US" sz="700" dirty="0">
                <a:ea typeface="+mn-lt"/>
                <a:cs typeface="+mn-lt"/>
              </a:rPr>
              <a:t> prices compared to competitors, which may limit market share in certain segments</a:t>
            </a:r>
            <a:endParaRPr lang="en-US" sz="700" dirty="0"/>
          </a:p>
          <a:p>
            <a:pPr>
              <a:lnSpc>
                <a:spcPct val="120000"/>
              </a:lnSpc>
            </a:pPr>
            <a:r>
              <a:rPr lang="en-US" sz="700" dirty="0" err="1">
                <a:latin typeface="Wingdings"/>
                <a:sym typeface="Wingdings"/>
              </a:rPr>
              <a:t>Ø</a:t>
            </a:r>
            <a:r>
              <a:rPr lang="en-US" sz="700" dirty="0" err="1">
                <a:ea typeface="+mn-lt"/>
                <a:cs typeface="+mn-lt"/>
              </a:rPr>
              <a:t>Dependence</a:t>
            </a:r>
            <a:r>
              <a:rPr lang="en-US" sz="700" dirty="0">
                <a:ea typeface="+mn-lt"/>
                <a:cs typeface="+mn-lt"/>
              </a:rPr>
              <a:t> on third-party manufacturers, which can impact quality and supply chain management</a:t>
            </a:r>
            <a:endParaRPr lang="en-US" sz="700" dirty="0"/>
          </a:p>
          <a:p>
            <a:pPr>
              <a:lnSpc>
                <a:spcPct val="120000"/>
              </a:lnSpc>
            </a:pPr>
            <a:r>
              <a:rPr lang="en-US" sz="700" dirty="0">
                <a:ea typeface="+mn-lt"/>
                <a:cs typeface="+mn-lt"/>
              </a:rPr>
              <a:t>Opportunities:</a:t>
            </a:r>
            <a:endParaRPr lang="en-US" sz="700" dirty="0"/>
          </a:p>
          <a:p>
            <a:pPr>
              <a:lnSpc>
                <a:spcPct val="120000"/>
              </a:lnSpc>
            </a:pPr>
            <a:r>
              <a:rPr lang="en-US" sz="700" dirty="0" err="1">
                <a:latin typeface="Wingdings"/>
                <a:sym typeface="Wingdings"/>
              </a:rPr>
              <a:t>Ø</a:t>
            </a:r>
            <a:r>
              <a:rPr lang="en-US" sz="700" dirty="0" err="1">
                <a:ea typeface="+mn-lt"/>
                <a:cs typeface="+mn-lt"/>
              </a:rPr>
              <a:t>Growth</a:t>
            </a:r>
            <a:r>
              <a:rPr lang="en-US" sz="700" dirty="0">
                <a:ea typeface="+mn-lt"/>
                <a:cs typeface="+mn-lt"/>
              </a:rPr>
              <a:t> in e-commerce and online sales, which can expand the reach of the brand globally</a:t>
            </a:r>
            <a:endParaRPr lang="en-US" sz="700" dirty="0"/>
          </a:p>
          <a:p>
            <a:pPr>
              <a:lnSpc>
                <a:spcPct val="120000"/>
              </a:lnSpc>
            </a:pPr>
            <a:r>
              <a:rPr lang="en-US" sz="700" dirty="0" err="1">
                <a:latin typeface="Wingdings"/>
                <a:sym typeface="Wingdings"/>
              </a:rPr>
              <a:t>Ø</a:t>
            </a:r>
            <a:r>
              <a:rPr lang="en-US" sz="700" dirty="0" err="1">
                <a:ea typeface="+mn-lt"/>
                <a:cs typeface="+mn-lt"/>
              </a:rPr>
              <a:t>Partnership</a:t>
            </a:r>
            <a:r>
              <a:rPr lang="en-US" sz="700" dirty="0">
                <a:ea typeface="+mn-lt"/>
                <a:cs typeface="+mn-lt"/>
              </a:rPr>
              <a:t> opportunities with technology companies to integrate wearable technology into products</a:t>
            </a:r>
            <a:endParaRPr lang="en-US" sz="700" dirty="0"/>
          </a:p>
          <a:p>
            <a:pPr>
              <a:lnSpc>
                <a:spcPct val="120000"/>
              </a:lnSpc>
            </a:pPr>
            <a:r>
              <a:rPr lang="en-US" sz="700" dirty="0">
                <a:ea typeface="+mn-lt"/>
                <a:cs typeface="+mn-lt"/>
              </a:rPr>
              <a:t>Threats:</a:t>
            </a:r>
            <a:endParaRPr lang="en-US" sz="700" dirty="0"/>
          </a:p>
          <a:p>
            <a:pPr>
              <a:lnSpc>
                <a:spcPct val="120000"/>
              </a:lnSpc>
            </a:pPr>
            <a:r>
              <a:rPr lang="en-US" sz="700" dirty="0" err="1">
                <a:latin typeface="Wingdings"/>
                <a:sym typeface="Wingdings"/>
              </a:rPr>
              <a:t>Ø</a:t>
            </a:r>
            <a:r>
              <a:rPr lang="en-US" sz="700" dirty="0" err="1">
                <a:ea typeface="+mn-lt"/>
                <a:cs typeface="+mn-lt"/>
              </a:rPr>
              <a:t>Intense</a:t>
            </a:r>
            <a:r>
              <a:rPr lang="en-US" sz="700" dirty="0">
                <a:ea typeface="+mn-lt"/>
                <a:cs typeface="+mn-lt"/>
              </a:rPr>
              <a:t> competition from other athletic apparel and footwear brands, such as Adidas and Under </a:t>
            </a:r>
            <a:r>
              <a:rPr lang="en-US" sz="700" dirty="0" err="1">
                <a:ea typeface="+mn-lt"/>
                <a:cs typeface="+mn-lt"/>
              </a:rPr>
              <a:t>Armour</a:t>
            </a:r>
            <a:endParaRPr lang="en-US" sz="700" dirty="0"/>
          </a:p>
          <a:p>
            <a:pPr>
              <a:lnSpc>
                <a:spcPct val="120000"/>
              </a:lnSpc>
            </a:pPr>
            <a:r>
              <a:rPr lang="en-US" sz="700" dirty="0" err="1">
                <a:latin typeface="Wingdings"/>
                <a:sym typeface="Wingdings"/>
              </a:rPr>
              <a:t>Ø</a:t>
            </a:r>
            <a:r>
              <a:rPr lang="en-US" sz="700" dirty="0" err="1">
                <a:ea typeface="+mn-lt"/>
                <a:cs typeface="+mn-lt"/>
              </a:rPr>
              <a:t>Political</a:t>
            </a:r>
            <a:r>
              <a:rPr lang="en-US" sz="700" dirty="0">
                <a:ea typeface="+mn-lt"/>
                <a:cs typeface="+mn-lt"/>
              </a:rPr>
              <a:t> and economic instability in overseas markets where Nike operates</a:t>
            </a:r>
            <a:endParaRPr lang="en-US" sz="700" dirty="0"/>
          </a:p>
          <a:p>
            <a:pPr>
              <a:lnSpc>
                <a:spcPct val="120000"/>
              </a:lnSpc>
            </a:pPr>
            <a:r>
              <a:rPr lang="en-US" sz="700" dirty="0" err="1">
                <a:latin typeface="Wingdings"/>
                <a:sym typeface="Wingdings"/>
              </a:rPr>
              <a:t>Ø</a:t>
            </a:r>
            <a:r>
              <a:rPr lang="en-US" sz="700" dirty="0" err="1">
                <a:ea typeface="+mn-lt"/>
                <a:cs typeface="+mn-lt"/>
              </a:rPr>
              <a:t>Consumer</a:t>
            </a:r>
            <a:r>
              <a:rPr lang="en-US" sz="700" dirty="0">
                <a:ea typeface="+mn-lt"/>
                <a:cs typeface="+mn-lt"/>
              </a:rPr>
              <a:t> trends and preferences shifting away from athletic wear and towards more casual styles.</a:t>
            </a:r>
            <a:endParaRPr lang="en-US" sz="700" dirty="0"/>
          </a:p>
          <a:p>
            <a:pPr>
              <a:lnSpc>
                <a:spcPct val="120000"/>
              </a:lnSpc>
            </a:pPr>
            <a:r>
              <a:rPr lang="en-US" sz="700" dirty="0">
                <a:latin typeface="Wingdings"/>
                <a:sym typeface="Wingdings"/>
              </a:rPr>
              <a:t>Ø</a:t>
            </a:r>
            <a:endParaRPr lang="en-US" sz="700" dirty="0"/>
          </a:p>
          <a:p>
            <a:pPr>
              <a:lnSpc>
                <a:spcPct val="120000"/>
              </a:lnSpc>
            </a:pPr>
            <a:endParaRPr lang="en-US" sz="700" dirty="0"/>
          </a:p>
        </p:txBody>
      </p:sp>
    </p:spTree>
    <p:extLst>
      <p:ext uri="{BB962C8B-B14F-4D97-AF65-F5344CB8AC3E}">
        <p14:creationId xmlns:p14="http://schemas.microsoft.com/office/powerpoint/2010/main" val="244449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1" descr="Graph on document with pen">
            <a:extLst>
              <a:ext uri="{FF2B5EF4-FFF2-40B4-BE49-F238E27FC236}">
                <a16:creationId xmlns:a16="http://schemas.microsoft.com/office/drawing/2014/main" id="{CC791A55-D367-3C44-534F-BD7BC7F784E9}"/>
              </a:ext>
            </a:extLst>
          </p:cNvPr>
          <p:cNvPicPr>
            <a:picLocks noChangeAspect="1"/>
          </p:cNvPicPr>
          <p:nvPr/>
        </p:nvPicPr>
        <p:blipFill rotWithShape="1">
          <a:blip r:embed="rId2">
            <a:alphaModFix amt="50000"/>
          </a:blip>
          <a:srcRect t="983" r="-2" b="14619"/>
          <a:stretch/>
        </p:blipFill>
        <p:spPr>
          <a:xfrm>
            <a:off x="20" y="10"/>
            <a:ext cx="12191980" cy="6857990"/>
          </a:xfrm>
          <a:prstGeom prst="rect">
            <a:avLst/>
          </a:prstGeom>
        </p:spPr>
      </p:pic>
      <p:sp>
        <p:nvSpPr>
          <p:cNvPr id="2" name="Title 1">
            <a:extLst>
              <a:ext uri="{FF2B5EF4-FFF2-40B4-BE49-F238E27FC236}">
                <a16:creationId xmlns:a16="http://schemas.microsoft.com/office/drawing/2014/main" id="{46647F43-2C77-3385-47C3-225815E4277A}"/>
              </a:ext>
            </a:extLst>
          </p:cNvPr>
          <p:cNvSpPr>
            <a:spLocks noGrp="1"/>
          </p:cNvSpPr>
          <p:nvPr>
            <p:ph type="title"/>
          </p:nvPr>
        </p:nvSpPr>
        <p:spPr>
          <a:xfrm>
            <a:off x="1523999" y="1524000"/>
            <a:ext cx="3216673" cy="3809999"/>
          </a:xfrm>
        </p:spPr>
        <p:txBody>
          <a:bodyPr anchor="ctr">
            <a:normAutofit/>
          </a:bodyPr>
          <a:lstStyle/>
          <a:p>
            <a:pPr algn="r"/>
            <a:r>
              <a:rPr lang="en-US" b="0">
                <a:solidFill>
                  <a:srgbClr val="FFFFFF"/>
                </a:solidFill>
                <a:latin typeface="Calibri Light"/>
                <a:cs typeface="Calibri Light"/>
              </a:rPr>
              <a:t>Research Problem</a:t>
            </a:r>
            <a:endParaRPr lang="en-US">
              <a:solidFill>
                <a:srgbClr val="FFFFFF"/>
              </a:solidFill>
            </a:endParaRPr>
          </a:p>
        </p:txBody>
      </p:sp>
      <p:sp>
        <p:nvSpPr>
          <p:cNvPr id="3" name="Content Placeholder 2">
            <a:extLst>
              <a:ext uri="{FF2B5EF4-FFF2-40B4-BE49-F238E27FC236}">
                <a16:creationId xmlns:a16="http://schemas.microsoft.com/office/drawing/2014/main" id="{7E1AE234-2C65-C4E3-2A59-13583C8B53EB}"/>
              </a:ext>
            </a:extLst>
          </p:cNvPr>
          <p:cNvSpPr>
            <a:spLocks noGrp="1"/>
          </p:cNvSpPr>
          <p:nvPr>
            <p:ph idx="1"/>
          </p:nvPr>
        </p:nvSpPr>
        <p:spPr>
          <a:xfrm>
            <a:off x="5334001" y="762000"/>
            <a:ext cx="5334000" cy="5334000"/>
          </a:xfrm>
        </p:spPr>
        <p:txBody>
          <a:bodyPr vert="horz" lIns="91440" tIns="45720" rIns="91440" bIns="45720" rtlCol="0" anchor="ctr">
            <a:normAutofit/>
          </a:bodyPr>
          <a:lstStyle/>
          <a:p>
            <a:pPr>
              <a:lnSpc>
                <a:spcPct val="120000"/>
              </a:lnSpc>
            </a:pPr>
            <a:r>
              <a:rPr lang="en-US" sz="1300" dirty="0">
                <a:solidFill>
                  <a:srgbClr val="FFFFFF"/>
                </a:solidFill>
                <a:ea typeface="+mn-lt"/>
                <a:cs typeface="+mn-lt"/>
              </a:rPr>
              <a:t>•One potential research problem for Nike in the shoes and apparel industry could be how to create sustainable materials and production processes that reduce the company's environmental impact while still meeting consumer demand for high-quality products.</a:t>
            </a:r>
          </a:p>
          <a:p>
            <a:pPr>
              <a:lnSpc>
                <a:spcPct val="120000"/>
              </a:lnSpc>
            </a:pPr>
            <a:r>
              <a:rPr lang="en-US" sz="1300" dirty="0">
                <a:solidFill>
                  <a:srgbClr val="FFFFFF"/>
                </a:solidFill>
                <a:ea typeface="+mn-lt"/>
                <a:cs typeface="+mn-lt"/>
              </a:rPr>
              <a:t>•Another research problem could be how to use technology to enhance the performance and functionality of Nike products. This could involve researching new materials and designs that improve comfort, support, and durability, as well as incorporating technology such as sensors or data analysis to help athletes optimize their training and performance.</a:t>
            </a:r>
          </a:p>
          <a:p>
            <a:pPr>
              <a:lnSpc>
                <a:spcPct val="120000"/>
              </a:lnSpc>
            </a:pPr>
            <a:r>
              <a:rPr lang="en-US" sz="1300" dirty="0">
                <a:solidFill>
                  <a:srgbClr val="FFFFFF"/>
                </a:solidFill>
                <a:ea typeface="+mn-lt"/>
                <a:cs typeface="+mn-lt"/>
              </a:rPr>
              <a:t>•Additionally, Nike could research how to effectively market and distribute their products to different target audiences. This could involve conducting market research to understand consumer preferences and trends, as well as developing targeted marketing campaigns and distribution strategies to reach specific demographics, such as younger or more environmentally conscious consumers.</a:t>
            </a:r>
          </a:p>
          <a:p>
            <a:pPr>
              <a:lnSpc>
                <a:spcPct val="120000"/>
              </a:lnSpc>
            </a:pPr>
            <a:r>
              <a:rPr lang="en-US" sz="1300" dirty="0">
                <a:solidFill>
                  <a:srgbClr val="FFFFFF"/>
                </a:solidFill>
                <a:ea typeface="+mn-lt"/>
                <a:cs typeface="+mn-lt"/>
              </a:rPr>
              <a:t>•</a:t>
            </a:r>
          </a:p>
          <a:p>
            <a:pPr>
              <a:lnSpc>
                <a:spcPct val="120000"/>
              </a:lnSpc>
            </a:pPr>
            <a:endParaRPr lang="en-US" sz="1300" dirty="0">
              <a:solidFill>
                <a:srgbClr val="FFFFFF"/>
              </a:solidFill>
            </a:endParaRPr>
          </a:p>
        </p:txBody>
      </p:sp>
    </p:spTree>
    <p:extLst>
      <p:ext uri="{BB962C8B-B14F-4D97-AF65-F5344CB8AC3E}">
        <p14:creationId xmlns:p14="http://schemas.microsoft.com/office/powerpoint/2010/main" val="238259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8A19-8613-0ACA-268A-2A34695CB071}"/>
              </a:ext>
            </a:extLst>
          </p:cNvPr>
          <p:cNvSpPr>
            <a:spLocks noGrp="1"/>
          </p:cNvSpPr>
          <p:nvPr>
            <p:ph type="title"/>
          </p:nvPr>
        </p:nvSpPr>
        <p:spPr/>
        <p:txBody>
          <a:bodyPr/>
          <a:lstStyle/>
          <a:p>
            <a:r>
              <a:rPr lang="en-IN" dirty="0"/>
              <a:t>Hypothesis</a:t>
            </a:r>
          </a:p>
        </p:txBody>
      </p:sp>
      <p:sp>
        <p:nvSpPr>
          <p:cNvPr id="3" name="Content Placeholder 2">
            <a:extLst>
              <a:ext uri="{FF2B5EF4-FFF2-40B4-BE49-F238E27FC236}">
                <a16:creationId xmlns:a16="http://schemas.microsoft.com/office/drawing/2014/main" id="{AF66AFF7-CB96-4908-EECD-AF040638AB5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08638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DF9D-ED94-9CFD-1238-F436394DC7D5}"/>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7BAF3E7-653F-BC68-E277-F1D8966E620C}"/>
              </a:ext>
            </a:extLst>
          </p:cNvPr>
          <p:cNvSpPr>
            <a:spLocks noGrp="1"/>
          </p:cNvSpPr>
          <p:nvPr>
            <p:ph idx="1"/>
          </p:nvPr>
        </p:nvSpPr>
        <p:spPr/>
        <p:txBody>
          <a:bodyPr/>
          <a:lstStyle/>
          <a:p>
            <a:r>
              <a:rPr lang="en-IN" dirty="0"/>
              <a:t>Dependent Variable -  overall satisfaction level of customers for a Nike apparels. </a:t>
            </a:r>
          </a:p>
          <a:p>
            <a:endParaRPr lang="en-IN" dirty="0"/>
          </a:p>
          <a:p>
            <a:endParaRPr lang="en-IN" dirty="0"/>
          </a:p>
          <a:p>
            <a:r>
              <a:rPr lang="en-IN" dirty="0"/>
              <a:t>Independent Variables – a) Buy for Fashion  b) design c)Price </a:t>
            </a:r>
          </a:p>
        </p:txBody>
      </p:sp>
    </p:spTree>
    <p:extLst>
      <p:ext uri="{BB962C8B-B14F-4D97-AF65-F5344CB8AC3E}">
        <p14:creationId xmlns:p14="http://schemas.microsoft.com/office/powerpoint/2010/main" val="175222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D37B-4598-EF36-AEC8-C846239A6A30}"/>
              </a:ext>
            </a:extLst>
          </p:cNvPr>
          <p:cNvSpPr>
            <a:spLocks noGrp="1"/>
          </p:cNvSpPr>
          <p:nvPr>
            <p:ph type="title"/>
          </p:nvPr>
        </p:nvSpPr>
        <p:spPr>
          <a:xfrm>
            <a:off x="515166" y="162795"/>
            <a:ext cx="9238434" cy="857559"/>
          </a:xfrm>
        </p:spPr>
        <p:txBody>
          <a:bodyPr/>
          <a:lstStyle/>
          <a:p>
            <a:r>
              <a:rPr lang="en-IN" dirty="0"/>
              <a:t>Methodology</a:t>
            </a:r>
          </a:p>
        </p:txBody>
      </p:sp>
      <p:sp>
        <p:nvSpPr>
          <p:cNvPr id="3" name="Content Placeholder 2">
            <a:extLst>
              <a:ext uri="{FF2B5EF4-FFF2-40B4-BE49-F238E27FC236}">
                <a16:creationId xmlns:a16="http://schemas.microsoft.com/office/drawing/2014/main" id="{4515387B-255D-451F-DEC2-BDC19974398E}"/>
              </a:ext>
            </a:extLst>
          </p:cNvPr>
          <p:cNvSpPr>
            <a:spLocks noGrp="1"/>
          </p:cNvSpPr>
          <p:nvPr>
            <p:ph idx="1"/>
          </p:nvPr>
        </p:nvSpPr>
        <p:spPr>
          <a:xfrm>
            <a:off x="248466" y="1187450"/>
            <a:ext cx="9238434" cy="3810000"/>
          </a:xfrm>
        </p:spPr>
        <p:txBody>
          <a:bodyPr/>
          <a:lstStyle/>
          <a:p>
            <a:r>
              <a:rPr lang="en-IN" dirty="0"/>
              <a:t>Design and Procedure -Questionnaire </a:t>
            </a:r>
          </a:p>
          <a:p>
            <a:r>
              <a:rPr lang="en-US" dirty="0"/>
              <a:t>Sample ●Target audience ● </a:t>
            </a:r>
          </a:p>
          <a:p>
            <a:r>
              <a:rPr lang="en-US" dirty="0"/>
              <a:t>Method of sampling - stratified</a:t>
            </a:r>
          </a:p>
          <a:p>
            <a:r>
              <a:rPr lang="en-IN" dirty="0"/>
              <a:t>Instruments ● Likert scale &amp;  </a:t>
            </a:r>
            <a:r>
              <a:rPr lang="en-IN" dirty="0" err="1"/>
              <a:t>Netpromoter</a:t>
            </a:r>
            <a:r>
              <a:rPr lang="en-IN" dirty="0"/>
              <a:t> score</a:t>
            </a:r>
          </a:p>
          <a:p>
            <a:r>
              <a:rPr lang="en-IN" dirty="0"/>
              <a:t>● Analysis tools- SPSS ● </a:t>
            </a:r>
          </a:p>
          <a:p>
            <a:r>
              <a:rPr lang="en-IN" dirty="0"/>
              <a:t>Questionnaire-  Clark Qualtrics</a:t>
            </a:r>
          </a:p>
        </p:txBody>
      </p:sp>
    </p:spTree>
    <p:extLst>
      <p:ext uri="{BB962C8B-B14F-4D97-AF65-F5344CB8AC3E}">
        <p14:creationId xmlns:p14="http://schemas.microsoft.com/office/powerpoint/2010/main" val="112458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A2DD9-26F5-8A30-0F2B-BEAE7B52E330}"/>
              </a:ext>
            </a:extLst>
          </p:cNvPr>
          <p:cNvSpPr>
            <a:spLocks noGrp="1"/>
          </p:cNvSpPr>
          <p:nvPr>
            <p:ph type="title"/>
          </p:nvPr>
        </p:nvSpPr>
        <p:spPr>
          <a:xfrm>
            <a:off x="1524000" y="762001"/>
            <a:ext cx="9144000" cy="869092"/>
          </a:xfrm>
        </p:spPr>
        <p:txBody>
          <a:bodyPr>
            <a:normAutofit/>
          </a:bodyPr>
          <a:lstStyle/>
          <a:p>
            <a:pPr algn="ctr"/>
            <a:r>
              <a:rPr lang="en-US"/>
              <a:t>Graphs</a:t>
            </a:r>
          </a:p>
        </p:txBody>
      </p:sp>
      <p:pic>
        <p:nvPicPr>
          <p:cNvPr id="4" name="Content Placeholder 4" descr="&#10;">
            <a:extLst>
              <a:ext uri="{FF2B5EF4-FFF2-40B4-BE49-F238E27FC236}">
                <a16:creationId xmlns:a16="http://schemas.microsoft.com/office/drawing/2014/main" id="{FD78E083-E6A7-F144-96F7-FA270F32C2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0338" y="2456075"/>
            <a:ext cx="2929817" cy="1647491"/>
          </a:xfrm>
        </p:spPr>
      </p:pic>
      <p:pic>
        <p:nvPicPr>
          <p:cNvPr id="6" name="Picture 5" descr="Chart, bar chart&#10;&#10;Description automatically generated">
            <a:extLst>
              <a:ext uri="{FF2B5EF4-FFF2-40B4-BE49-F238E27FC236}">
                <a16:creationId xmlns:a16="http://schemas.microsoft.com/office/drawing/2014/main" id="{4AB10FAD-21AE-784A-B839-54E1853020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3244" y="2456075"/>
            <a:ext cx="2929817" cy="1647491"/>
          </a:xfrm>
          <a:prstGeom prst="rect">
            <a:avLst/>
          </a:prstGeom>
        </p:spPr>
      </p:pic>
      <p:pic>
        <p:nvPicPr>
          <p:cNvPr id="8" name="Picture 7" descr="Chart, bar chart&#10;&#10;Description automatically generated">
            <a:extLst>
              <a:ext uri="{FF2B5EF4-FFF2-40B4-BE49-F238E27FC236}">
                <a16:creationId xmlns:a16="http://schemas.microsoft.com/office/drawing/2014/main" id="{1CD2BD68-024F-C74D-8FAE-7CD1CAE386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3732" y="2452353"/>
            <a:ext cx="3101485" cy="1655064"/>
          </a:xfrm>
          <a:prstGeom prst="rect">
            <a:avLst/>
          </a:prstGeom>
        </p:spPr>
      </p:pic>
      <p:pic>
        <p:nvPicPr>
          <p:cNvPr id="10" name="Picture 9" descr="Chart, bar chart&#10;&#10;Description automatically generated">
            <a:extLst>
              <a:ext uri="{FF2B5EF4-FFF2-40B4-BE49-F238E27FC236}">
                <a16:creationId xmlns:a16="http://schemas.microsoft.com/office/drawing/2014/main" id="{F100E917-899A-5846-AF10-9B80F310C4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338" y="4278432"/>
            <a:ext cx="2929817" cy="1681367"/>
          </a:xfrm>
          <a:prstGeom prst="rect">
            <a:avLst/>
          </a:prstGeom>
        </p:spPr>
      </p:pic>
      <p:pic>
        <p:nvPicPr>
          <p:cNvPr id="12" name="Picture 11" descr="Chart, bar chart&#10;&#10;Description automatically generated">
            <a:extLst>
              <a:ext uri="{FF2B5EF4-FFF2-40B4-BE49-F238E27FC236}">
                <a16:creationId xmlns:a16="http://schemas.microsoft.com/office/drawing/2014/main" id="{32438ABF-4568-B449-A379-03D8174D6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3243" y="4278432"/>
            <a:ext cx="2929817" cy="1681367"/>
          </a:xfrm>
          <a:prstGeom prst="rect">
            <a:avLst/>
          </a:prstGeom>
        </p:spPr>
      </p:pic>
      <p:pic>
        <p:nvPicPr>
          <p:cNvPr id="14" name="Picture 13" descr="Chart, bar chart&#10;&#10;Description automatically generated">
            <a:extLst>
              <a:ext uri="{FF2B5EF4-FFF2-40B4-BE49-F238E27FC236}">
                <a16:creationId xmlns:a16="http://schemas.microsoft.com/office/drawing/2014/main" id="{18188801-F367-F444-A2D5-9CEEDA6804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73732" y="4272364"/>
            <a:ext cx="3080504" cy="1651213"/>
          </a:xfrm>
          <a:prstGeom prst="rect">
            <a:avLst/>
          </a:prstGeom>
        </p:spPr>
      </p:pic>
    </p:spTree>
    <p:extLst>
      <p:ext uri="{BB962C8B-B14F-4D97-AF65-F5344CB8AC3E}">
        <p14:creationId xmlns:p14="http://schemas.microsoft.com/office/powerpoint/2010/main" val="237861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5C9D7-69EA-EED4-7552-14A27B164C1A}"/>
              </a:ext>
            </a:extLst>
          </p:cNvPr>
          <p:cNvSpPr>
            <a:spLocks noGrp="1"/>
          </p:cNvSpPr>
          <p:nvPr>
            <p:ph type="title"/>
          </p:nvPr>
        </p:nvSpPr>
        <p:spPr>
          <a:xfrm>
            <a:off x="1429566" y="1346400"/>
            <a:ext cx="4827799" cy="1034217"/>
          </a:xfrm>
        </p:spPr>
        <p:txBody>
          <a:bodyPr>
            <a:normAutofit fontScale="90000"/>
          </a:bodyPr>
          <a:lstStyle/>
          <a:p>
            <a:pPr>
              <a:lnSpc>
                <a:spcPct val="110000"/>
              </a:lnSpc>
            </a:pPr>
            <a:r>
              <a:rPr lang="en-US" b="0" dirty="0">
                <a:solidFill>
                  <a:schemeClr val="bg1"/>
                </a:solidFill>
                <a:latin typeface="Calibri Light"/>
                <a:cs typeface="Calibri Light"/>
              </a:rPr>
              <a:t>Statistical Methods-Pearson </a:t>
            </a:r>
            <a:r>
              <a:rPr lang="en-US" b="0" dirty="0" err="1">
                <a:solidFill>
                  <a:schemeClr val="bg1"/>
                </a:solidFill>
                <a:latin typeface="Calibri Light"/>
                <a:cs typeface="Calibri Light"/>
              </a:rPr>
              <a:t>cofficient</a:t>
            </a:r>
            <a:endParaRPr lang="en-US" dirty="0">
              <a:solidFill>
                <a:schemeClr val="bg1"/>
              </a:solidFill>
            </a:endParaRPr>
          </a:p>
        </p:txBody>
      </p:sp>
      <p:sp>
        <p:nvSpPr>
          <p:cNvPr id="32" name="Content Placeholder 2">
            <a:extLst>
              <a:ext uri="{FF2B5EF4-FFF2-40B4-BE49-F238E27FC236}">
                <a16:creationId xmlns:a16="http://schemas.microsoft.com/office/drawing/2014/main" id="{98429EC7-5F7F-C8F0-373D-106C42167A9A}"/>
              </a:ext>
            </a:extLst>
          </p:cNvPr>
          <p:cNvSpPr>
            <a:spLocks noGrp="1"/>
          </p:cNvSpPr>
          <p:nvPr>
            <p:ph idx="1"/>
          </p:nvPr>
        </p:nvSpPr>
        <p:spPr>
          <a:xfrm>
            <a:off x="1429566" y="2662484"/>
            <a:ext cx="4666434" cy="2774820"/>
          </a:xfrm>
        </p:spPr>
        <p:txBody>
          <a:bodyPr vert="horz" lIns="91440" tIns="45720" rIns="91440" bIns="45720" rtlCol="0">
            <a:normAutofit/>
          </a:bodyPr>
          <a:lstStyle/>
          <a:p>
            <a:r>
              <a:rPr lang="en-US" dirty="0">
                <a:solidFill>
                  <a:schemeClr val="bg1"/>
                </a:solidFill>
                <a:ea typeface="+mn-lt"/>
                <a:cs typeface="+mn-lt"/>
              </a:rPr>
              <a:t>•</a:t>
            </a:r>
            <a:r>
              <a:rPr lang="en-US" dirty="0">
                <a:solidFill>
                  <a:schemeClr val="bg1"/>
                </a:solidFill>
                <a:latin typeface="Calibri"/>
                <a:cs typeface="Calibri"/>
              </a:rPr>
              <a:t>We observe a positive and negative correlation among the variables However, the correlation is not significant among the variables.</a:t>
            </a:r>
            <a:endParaRPr lang="en-US" dirty="0">
              <a:solidFill>
                <a:schemeClr val="bg1"/>
              </a:solidFill>
            </a:endParaRPr>
          </a:p>
          <a:p>
            <a:r>
              <a:rPr lang="en-US" dirty="0">
                <a:solidFill>
                  <a:schemeClr val="bg1"/>
                </a:solidFill>
                <a:ea typeface="+mn-lt"/>
                <a:cs typeface="+mn-lt"/>
              </a:rPr>
              <a:t>•</a:t>
            </a:r>
            <a:r>
              <a:rPr lang="en-US" dirty="0">
                <a:solidFill>
                  <a:schemeClr val="bg1"/>
                </a:solidFill>
                <a:latin typeface="Calibri"/>
                <a:cs typeface="Calibri"/>
              </a:rPr>
              <a:t> The highest correlation observed among the variables is between buy due to design and overall satisfaction</a:t>
            </a:r>
            <a:endParaRPr lang="en-US" dirty="0">
              <a:solidFill>
                <a:schemeClr val="bg1"/>
              </a:solidFill>
            </a:endParaRPr>
          </a:p>
          <a:p>
            <a:endParaRPr lang="en-US" dirty="0">
              <a:solidFill>
                <a:schemeClr val="bg1"/>
              </a:solidFill>
            </a:endParaRPr>
          </a:p>
        </p:txBody>
      </p:sp>
      <p:pic>
        <p:nvPicPr>
          <p:cNvPr id="14" name="Picture 18" descr="Table&#10;&#10;Description automatically generated">
            <a:extLst>
              <a:ext uri="{FF2B5EF4-FFF2-40B4-BE49-F238E27FC236}">
                <a16:creationId xmlns:a16="http://schemas.microsoft.com/office/drawing/2014/main" id="{D25FDA5E-3FAC-9EBA-BB26-5A2E6B9AF785}"/>
              </a:ext>
            </a:extLst>
          </p:cNvPr>
          <p:cNvPicPr>
            <a:picLocks noChangeAspect="1"/>
          </p:cNvPicPr>
          <p:nvPr/>
        </p:nvPicPr>
        <p:blipFill>
          <a:blip r:embed="rId2"/>
          <a:stretch>
            <a:fillRect/>
          </a:stretch>
        </p:blipFill>
        <p:spPr>
          <a:xfrm>
            <a:off x="6591632" y="2111461"/>
            <a:ext cx="4341412" cy="2977374"/>
          </a:xfrm>
          <a:prstGeom prst="rect">
            <a:avLst/>
          </a:prstGeom>
        </p:spPr>
      </p:pic>
    </p:spTree>
    <p:extLst>
      <p:ext uri="{BB962C8B-B14F-4D97-AF65-F5344CB8AC3E}">
        <p14:creationId xmlns:p14="http://schemas.microsoft.com/office/powerpoint/2010/main" val="227122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78DB8A0-9FF5-471F-BAC3-098541F74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70E223C-0E61-4DC8-99BA-100F26827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Rectangle 65">
            <a:extLst>
              <a:ext uri="{FF2B5EF4-FFF2-40B4-BE49-F238E27FC236}">
                <a16:creationId xmlns:a16="http://schemas.microsoft.com/office/drawing/2014/main" id="{22A21990-63C7-495D-80A1-46249F19E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AA711-CDF6-420E-04E2-C1CB17A8C52B}"/>
              </a:ext>
            </a:extLst>
          </p:cNvPr>
          <p:cNvSpPr>
            <a:spLocks noGrp="1"/>
          </p:cNvSpPr>
          <p:nvPr>
            <p:ph type="title"/>
          </p:nvPr>
        </p:nvSpPr>
        <p:spPr>
          <a:xfrm>
            <a:off x="1429566" y="1239915"/>
            <a:ext cx="4898663" cy="1165860"/>
          </a:xfrm>
        </p:spPr>
        <p:txBody>
          <a:bodyPr vert="horz" lIns="91440" tIns="45720" rIns="91440" bIns="45720" rtlCol="0" anchor="b">
            <a:normAutofit/>
          </a:bodyPr>
          <a:lstStyle/>
          <a:p>
            <a:r>
              <a:rPr lang="en-US" dirty="0"/>
              <a:t>Statistical Methods-Linear regression</a:t>
            </a:r>
          </a:p>
        </p:txBody>
      </p:sp>
      <p:sp>
        <p:nvSpPr>
          <p:cNvPr id="5" name="TextBox 4">
            <a:extLst>
              <a:ext uri="{FF2B5EF4-FFF2-40B4-BE49-F238E27FC236}">
                <a16:creationId xmlns:a16="http://schemas.microsoft.com/office/drawing/2014/main" id="{25839030-CC85-82D1-E688-AB9A7C6DF90E}"/>
              </a:ext>
            </a:extLst>
          </p:cNvPr>
          <p:cNvSpPr txBox="1"/>
          <p:nvPr/>
        </p:nvSpPr>
        <p:spPr>
          <a:xfrm>
            <a:off x="1429566" y="2491740"/>
            <a:ext cx="4666434" cy="28422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30000"/>
              </a:lnSpc>
              <a:spcAft>
                <a:spcPts val="600"/>
              </a:spcAft>
              <a:buSzPct val="85000"/>
              <a:buChar char="•"/>
            </a:pPr>
            <a:r>
              <a:rPr lang="en-US" dirty="0"/>
              <a:t>The R Square of 0.962 implies that it is a moderately effective model.</a:t>
            </a:r>
          </a:p>
          <a:p>
            <a:pPr>
              <a:lnSpc>
                <a:spcPct val="130000"/>
              </a:lnSpc>
              <a:spcAft>
                <a:spcPts val="600"/>
              </a:spcAft>
              <a:buSzPct val="85000"/>
            </a:pPr>
            <a:r>
              <a:rPr lang="en-US" dirty="0"/>
              <a:t>Significance level is 0.023and hence the relationship is significant.</a:t>
            </a:r>
          </a:p>
        </p:txBody>
      </p:sp>
      <p:pic>
        <p:nvPicPr>
          <p:cNvPr id="9" name="Picture 10" descr="Table&#10;&#10;Description automatically generated">
            <a:extLst>
              <a:ext uri="{FF2B5EF4-FFF2-40B4-BE49-F238E27FC236}">
                <a16:creationId xmlns:a16="http://schemas.microsoft.com/office/drawing/2014/main" id="{831A6B23-FA40-C393-4382-64D03CD22375}"/>
              </a:ext>
            </a:extLst>
          </p:cNvPr>
          <p:cNvPicPr>
            <a:picLocks noChangeAspect="1"/>
          </p:cNvPicPr>
          <p:nvPr/>
        </p:nvPicPr>
        <p:blipFill>
          <a:blip r:embed="rId2"/>
          <a:stretch>
            <a:fillRect/>
          </a:stretch>
        </p:blipFill>
        <p:spPr>
          <a:xfrm>
            <a:off x="6952654" y="3589866"/>
            <a:ext cx="3633613" cy="2407811"/>
          </a:xfrm>
          <a:prstGeom prst="rect">
            <a:avLst/>
          </a:prstGeom>
        </p:spPr>
      </p:pic>
      <p:pic>
        <p:nvPicPr>
          <p:cNvPr id="11" name="Picture 12" descr="A picture containing table&#10;&#10;Description automatically generated">
            <a:extLst>
              <a:ext uri="{FF2B5EF4-FFF2-40B4-BE49-F238E27FC236}">
                <a16:creationId xmlns:a16="http://schemas.microsoft.com/office/drawing/2014/main" id="{66E1B27D-5524-06AF-6599-1280AAC8B6EE}"/>
              </a:ext>
            </a:extLst>
          </p:cNvPr>
          <p:cNvPicPr>
            <a:picLocks noChangeAspect="1"/>
          </p:cNvPicPr>
          <p:nvPr/>
        </p:nvPicPr>
        <p:blipFill>
          <a:blip r:embed="rId3"/>
          <a:stretch>
            <a:fillRect/>
          </a:stretch>
        </p:blipFill>
        <p:spPr>
          <a:xfrm>
            <a:off x="6764594" y="1058247"/>
            <a:ext cx="4132006" cy="2615280"/>
          </a:xfrm>
          <a:prstGeom prst="rect">
            <a:avLst/>
          </a:prstGeom>
        </p:spPr>
      </p:pic>
    </p:spTree>
    <p:extLst>
      <p:ext uri="{BB962C8B-B14F-4D97-AF65-F5344CB8AC3E}">
        <p14:creationId xmlns:p14="http://schemas.microsoft.com/office/powerpoint/2010/main" val="19874085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ortalVTI">
  <a:themeElements>
    <a:clrScheme name="AnalogousFromLightSeedRightStep">
      <a:dk1>
        <a:srgbClr val="000000"/>
      </a:dk1>
      <a:lt1>
        <a:srgbClr val="FFFFFF"/>
      </a:lt1>
      <a:dk2>
        <a:srgbClr val="412F24"/>
      </a:dk2>
      <a:lt2>
        <a:srgbClr val="E2E8E6"/>
      </a:lt2>
      <a:accent1>
        <a:srgbClr val="C696A4"/>
      </a:accent1>
      <a:accent2>
        <a:srgbClr val="BA877F"/>
      </a:accent2>
      <a:accent3>
        <a:srgbClr val="BA9F7F"/>
      </a:accent3>
      <a:accent4>
        <a:srgbClr val="A8A673"/>
      </a:accent4>
      <a:accent5>
        <a:srgbClr val="99A980"/>
      </a:accent5>
      <a:accent6>
        <a:srgbClr val="81AD76"/>
      </a:accent6>
      <a:hlink>
        <a:srgbClr val="568F7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1055</Words>
  <Application>Microsoft Macintosh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Söhne</vt:lpstr>
      <vt:lpstr>Arial</vt:lpstr>
      <vt:lpstr>Calibri</vt:lpstr>
      <vt:lpstr>Calibri Light</vt:lpstr>
      <vt:lpstr>Times New Roman</vt:lpstr>
      <vt:lpstr>Trade Gothic Next Cond</vt:lpstr>
      <vt:lpstr>Trade Gothic Next Light</vt:lpstr>
      <vt:lpstr>Wingdings</vt:lpstr>
      <vt:lpstr>PortalVTI</vt:lpstr>
      <vt:lpstr>Nike </vt:lpstr>
      <vt:lpstr>SWOT Analysis of Nike</vt:lpstr>
      <vt:lpstr>Research Problem</vt:lpstr>
      <vt:lpstr>Hypothesis</vt:lpstr>
      <vt:lpstr>Methodology</vt:lpstr>
      <vt:lpstr>Methodology</vt:lpstr>
      <vt:lpstr>Graphs</vt:lpstr>
      <vt:lpstr>Statistical Methods-Pearson cofficient</vt:lpstr>
      <vt:lpstr>Statistical Methods-Linear regression</vt:lpstr>
      <vt:lpstr>Limitations</vt:lpstr>
      <vt:lpstr>Conclusions</vt:lpstr>
      <vt:lpstr>Recommendations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Tan, Hao</cp:lastModifiedBy>
  <cp:revision>77</cp:revision>
  <dcterms:created xsi:type="dcterms:W3CDTF">2023-04-26T23:12:59Z</dcterms:created>
  <dcterms:modified xsi:type="dcterms:W3CDTF">2023-04-27T10:46:26Z</dcterms:modified>
</cp:coreProperties>
</file>