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A"/>
    <a:srgbClr val="FF3233"/>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718" autoAdjust="0"/>
  </p:normalViewPr>
  <p:slideViewPr>
    <p:cSldViewPr snapToGrid="0" snapToObjects="1" showGuides="1">
      <p:cViewPr varScale="1">
        <p:scale>
          <a:sx n="24" d="100"/>
          <a:sy n="24" d="100"/>
        </p:scale>
        <p:origin x="2136" y="24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4/24/23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891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3360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33396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3960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 id="2147484140"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869" r:id="rId2"/>
    <p:sldLayoutId id="2147484127"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16/j.cmpb.2021.106229" TargetMode="Externa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6378481"/>
            <a:ext cx="10056813" cy="6583730"/>
          </a:xfrm>
        </p:spPr>
        <p:txBody>
          <a:bodyPr/>
          <a:lstStyle/>
          <a:p>
            <a:pPr marL="457200" indent="-457200" algn="just">
              <a:buFont typeface="Arial" panose="020B0604020202020204" pitchFamily="34" charset="0"/>
              <a:buChar char="•"/>
            </a:pPr>
            <a:r>
              <a:rPr lang="en-US" sz="3200" dirty="0"/>
              <a:t>Early detection is essential for treating prostate cancer, the most prevalent male disease.</a:t>
            </a:r>
          </a:p>
          <a:p>
            <a:pPr marL="457200" indent="-457200" algn="just">
              <a:buFont typeface="Arial" panose="020B0604020202020204" pitchFamily="34" charset="0"/>
              <a:buChar char="•"/>
            </a:pPr>
            <a:r>
              <a:rPr lang="en-US" sz="3200" dirty="0"/>
              <a:t>Current diagnostic procedures are prone to false positives and needless biopsies, causing patient worry.</a:t>
            </a:r>
          </a:p>
          <a:p>
            <a:pPr marL="457200" indent="-457200" algn="just">
              <a:buFont typeface="Arial" panose="020B0604020202020204" pitchFamily="34" charset="0"/>
              <a:buChar char="•"/>
            </a:pPr>
            <a:r>
              <a:rPr lang="en-US" sz="3200" dirty="0"/>
              <a:t>This study uses clinical and imaging data to create a machine learning model to enhance prostate cancer detection and eliminate unnecessary biopsies.</a:t>
            </a:r>
          </a:p>
          <a:p>
            <a:pPr marL="457200" indent="-457200" algn="just">
              <a:buFont typeface="Arial" panose="020B0604020202020204" pitchFamily="34" charset="0"/>
              <a:buChar char="•"/>
            </a:pPr>
            <a:r>
              <a:rPr lang="en-US" sz="3200" dirty="0"/>
              <a:t>This study aims to enhance prostate cancer diagnosis accuracy and patient outcomes.</a:t>
            </a:r>
          </a:p>
          <a:p>
            <a:pPr marL="457200" indent="-457200" algn="just">
              <a:buFont typeface="Arial" panose="020B0604020202020204" pitchFamily="34" charset="0"/>
              <a:buChar char="•"/>
            </a:pPr>
            <a:r>
              <a:rPr lang="en-US" sz="3200" dirty="0"/>
              <a:t>Out of every 100 American men, 13% of them may get prostate cancer during their lifetime.</a:t>
            </a:r>
          </a:p>
          <a:p>
            <a:pPr marL="457200" indent="-457200" algn="just">
              <a:buFont typeface="Arial" panose="020B0604020202020204" pitchFamily="34" charset="0"/>
              <a:buChar char="•"/>
            </a:pPr>
            <a:endParaRPr lang="en-US" sz="3200" dirty="0"/>
          </a:p>
          <a:p>
            <a:endParaRPr lang="en-US" dirty="0"/>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87362" y="12963639"/>
            <a:ext cx="10050462" cy="754045"/>
          </a:xfrm>
        </p:spPr>
        <p:txBody>
          <a:bodyPr/>
          <a:lstStyle/>
          <a:p>
            <a:r>
              <a:rPr lang="en-US" dirty="0"/>
              <a:t>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460161" y="6378481"/>
            <a:ext cx="10048874" cy="7257349"/>
          </a:xfrm>
        </p:spPr>
        <p:txBody>
          <a:bodyPr/>
          <a:lstStyle/>
          <a:p>
            <a:pPr marL="457200" indent="-457200" algn="just">
              <a:buFont typeface="Arial" panose="020B0604020202020204" pitchFamily="34" charset="0"/>
              <a:buChar char="•"/>
            </a:pPr>
            <a:r>
              <a:rPr lang="en-US" sz="3200" dirty="0"/>
              <a:t>The data set has information about 100 patients' prostate gland tests.</a:t>
            </a:r>
          </a:p>
          <a:p>
            <a:pPr marL="457200" indent="-457200" algn="just">
              <a:buFont typeface="Arial" panose="020B0604020202020204" pitchFamily="34" charset="0"/>
              <a:buChar char="•"/>
            </a:pPr>
            <a:r>
              <a:rPr lang="en-US" sz="3200" dirty="0"/>
              <a:t>Each biopsy has 9 numerical qualities, such as radius, texture, perimeter, area, smoothness, compactness, diagnosis_result, symmetry, and fractal dimension.</a:t>
            </a:r>
          </a:p>
          <a:p>
            <a:pPr marL="457200" indent="-457200" algn="just">
              <a:buFont typeface="Arial" panose="020B0604020202020204" pitchFamily="34" charset="0"/>
              <a:buChar char="•"/>
            </a:pPr>
            <a:r>
              <a:rPr lang="en-US" sz="3200" dirty="0"/>
              <a:t>The diagnosis_result is the goal variable, where 1 means cancerous and 0 means not cancerous.</a:t>
            </a:r>
          </a:p>
          <a:p>
            <a:pPr marL="457200" indent="-457200" algn="just">
              <a:buFont typeface="Arial" panose="020B0604020202020204" pitchFamily="34" charset="0"/>
              <a:buChar char="•"/>
            </a:pPr>
            <a:r>
              <a:rPr lang="en-US" sz="3200" dirty="0"/>
              <a:t>Dataset gives a full picture of the features of prostate cancer patients.</a:t>
            </a:r>
          </a:p>
          <a:p>
            <a:pPr marL="457200" indent="-457200" algn="just">
              <a:buFont typeface="Arial" panose="020B0604020202020204" pitchFamily="34" charset="0"/>
              <a:buChar char="•"/>
            </a:pPr>
            <a:r>
              <a:rPr lang="en-US" sz="3200" dirty="0"/>
              <a:t>Based on the average values of the above features, the dataset is used to create a classification model that can identify the result of prostate cancer biopsies to help make a diagnosis.</a:t>
            </a: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p:txBody>
          <a:bodyPr/>
          <a:lstStyle/>
          <a:p>
            <a:r>
              <a:rPr lang="en-US" dirty="0"/>
              <a:t>DATA DESCRIPTION</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11083923" y="24594247"/>
            <a:ext cx="10048874" cy="6764907"/>
          </a:xfrm>
        </p:spPr>
        <p:txBody>
          <a:bodyPr/>
          <a:lstStyle/>
          <a:p>
            <a:pPr marL="457200" indent="-457200" algn="just">
              <a:buFont typeface="Arial" panose="020B0604020202020204" pitchFamily="34" charset="0"/>
              <a:buChar char="•"/>
            </a:pPr>
            <a:r>
              <a:rPr lang="en-US" sz="3200" dirty="0"/>
              <a:t>Relevant characteristics were chosen using domain expertise and statistical analysis.</a:t>
            </a:r>
          </a:p>
          <a:p>
            <a:pPr marL="457200" indent="-457200" algn="just">
              <a:buFont typeface="Arial" panose="020B0604020202020204" pitchFamily="34" charset="0"/>
              <a:buChar char="•"/>
            </a:pPr>
            <a:r>
              <a:rPr lang="en-US" sz="3200" dirty="0"/>
              <a:t> Random forest classification was selected as the primary model to predict prostate cancer.</a:t>
            </a:r>
          </a:p>
          <a:p>
            <a:pPr marL="457200" indent="-457200" algn="just">
              <a:buFont typeface="Arial" panose="020B0604020202020204" pitchFamily="34" charset="0"/>
              <a:buChar char="•"/>
            </a:pPr>
            <a:r>
              <a:rPr lang="en-US" sz="3200" dirty="0"/>
              <a:t> Based on the preprocessed data, the selected model was trained and optimized for optimal performance.</a:t>
            </a:r>
          </a:p>
          <a:p>
            <a:pPr marL="457200" indent="-457200" algn="just">
              <a:buFont typeface="Arial" panose="020B0604020202020204" pitchFamily="34" charset="0"/>
              <a:buChar char="•"/>
            </a:pPr>
            <a:r>
              <a:rPr lang="en-US" sz="3200" dirty="0"/>
              <a:t> Various metrics including accuracy, precision, recall, and F1-score were used to evaluate the model's performance.</a:t>
            </a:r>
          </a:p>
          <a:p>
            <a:pPr marL="457200" indent="-457200" algn="just">
              <a:buFont typeface="Arial" panose="020B0604020202020204" pitchFamily="34" charset="0"/>
              <a:buChar char="•"/>
            </a:pPr>
            <a:r>
              <a:rPr lang="en-US" sz="3200" dirty="0"/>
              <a:t>The significance of the features was analyzed to determine the most pertinent features for prostate cancer detection.</a:t>
            </a:r>
            <a:endParaRPr lang="en-US" dirty="0"/>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11506200" y="23411593"/>
            <a:ext cx="10058400" cy="754045"/>
          </a:xfrm>
        </p:spPr>
        <p:txBody>
          <a:bodyPr/>
          <a:lstStyle/>
          <a:p>
            <a:r>
              <a:rPr lang="en-US" dirty="0"/>
              <a:t>METHODOLGY</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22431372" y="13783336"/>
            <a:ext cx="10047018" cy="754045"/>
          </a:xfrm>
        </p:spPr>
        <p:txBody>
          <a:bodyPr/>
          <a:lstStyle/>
          <a:p>
            <a:r>
              <a:rPr lang="en-US" dirty="0"/>
              <a:t>RESULTS</a:t>
            </a:r>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296884" y="13783336"/>
            <a:ext cx="10047018" cy="754045"/>
          </a:xfrm>
        </p:spPr>
        <p:txBody>
          <a:bodyPr/>
          <a:lstStyle/>
          <a:p>
            <a:r>
              <a:rPr lang="en-US" dirty="0"/>
              <a:t>CONCLUSION</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390292" y="15011402"/>
            <a:ext cx="10052050" cy="6666418"/>
          </a:xfrm>
        </p:spPr>
        <p:txBody>
          <a:bodyPr/>
          <a:lstStyle/>
          <a:p>
            <a:pPr marL="457200" indent="-457200" algn="just">
              <a:buFont typeface="Arial" panose="020B0604020202020204" pitchFamily="34" charset="0"/>
              <a:buChar char="•"/>
            </a:pPr>
            <a:r>
              <a:rPr lang="en-US" sz="3200" dirty="0"/>
              <a:t>Based on test data, machine learning algorithms, particularly the random forest model, can detect prostate cancer.</a:t>
            </a:r>
          </a:p>
          <a:p>
            <a:pPr marL="457200" indent="-457200" algn="just">
              <a:buFont typeface="Arial" panose="020B0604020202020204" pitchFamily="34" charset="0"/>
              <a:buChar char="•"/>
            </a:pPr>
            <a:r>
              <a:rPr lang="en-US" sz="3200" dirty="0"/>
              <a:t>All models performed well, but the random forest model had the highest accuracy and F1 score, suggesting clinical application.</a:t>
            </a:r>
          </a:p>
          <a:p>
            <a:pPr marL="457200" indent="-457200" algn="just">
              <a:buFont typeface="Arial" panose="020B0604020202020204" pitchFamily="34" charset="0"/>
              <a:buChar char="•"/>
            </a:pPr>
            <a:r>
              <a:rPr lang="en-US" sz="3200" dirty="0"/>
              <a:t>This study shows machine learning algorithms can improve prostate cancer detection and treatment accuracy and efficiency.</a:t>
            </a:r>
          </a:p>
          <a:p>
            <a:pPr marL="457200" indent="-457200" algn="just">
              <a:buFont typeface="Arial" panose="020B0604020202020204" pitchFamily="34" charset="0"/>
              <a:buChar char="•"/>
            </a:pPr>
            <a:r>
              <a:rPr lang="en-US" sz="3200" dirty="0"/>
              <a:t>These models should be evaluated on larger and more diverse datasets and integrated into clinical practice for early diagnosis and better patient outcomes.</a:t>
            </a:r>
            <a:endParaRPr lang="en-US" dirty="0"/>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296884" y="22117334"/>
            <a:ext cx="10047018" cy="754045"/>
          </a:xfrm>
        </p:spPr>
        <p:txBody>
          <a:bodyPr/>
          <a:lstStyle/>
          <a:p>
            <a:r>
              <a:rPr lang="en-US" dirty="0"/>
              <a:t>FUTURE WORK</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33291851" y="23168016"/>
            <a:ext cx="10052050" cy="4696648"/>
          </a:xfrm>
        </p:spPr>
        <p:txBody>
          <a:bodyPr/>
          <a:lstStyle/>
          <a:p>
            <a:pPr marL="457200" indent="-457200" algn="just">
              <a:buFont typeface="Arial" panose="020B0604020202020204" pitchFamily="34" charset="0"/>
              <a:buChar char="•"/>
            </a:pPr>
            <a:r>
              <a:rPr lang="en-US" sz="3200" dirty="0"/>
              <a:t>Improve prostate cancer diagnosis with powerful machine learning techniques and deep learning models.</a:t>
            </a:r>
          </a:p>
          <a:p>
            <a:pPr marL="457200" indent="-457200" algn="just">
              <a:buFont typeface="Arial" panose="020B0604020202020204" pitchFamily="34" charset="0"/>
              <a:buChar char="•"/>
            </a:pPr>
            <a:r>
              <a:rPr lang="en-US" sz="3200" dirty="0"/>
              <a:t>Use additional imaging modalities or biomarkers to improve prostate cancer detection.</a:t>
            </a:r>
          </a:p>
          <a:p>
            <a:pPr marL="457200" indent="-457200" algn="just">
              <a:buFont typeface="Arial" panose="020B0604020202020204" pitchFamily="34" charset="0"/>
              <a:buChar char="•"/>
            </a:pPr>
            <a:r>
              <a:rPr lang="en-US" sz="3200" dirty="0"/>
              <a:t>To validate and generalize the models, conduct a larger study with a more diverse patient group.</a:t>
            </a:r>
          </a:p>
          <a:p>
            <a:pPr marL="457200" indent="-457200" algn="just">
              <a:buFont typeface="Arial" panose="020B0604020202020204" pitchFamily="34" charset="0"/>
              <a:buChar char="•"/>
            </a:pPr>
            <a:r>
              <a:rPr lang="en-US" sz="3200" dirty="0"/>
              <a:t>This study's dataset was small, which may restrict its generalizability.</a:t>
            </a:r>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459674" y="14145493"/>
            <a:ext cx="10056813" cy="5189091"/>
          </a:xfrm>
        </p:spPr>
        <p:txBody>
          <a:bodyPr/>
          <a:lstStyle/>
          <a:p>
            <a:pPr marL="457200" indent="-457200" algn="just">
              <a:buFont typeface="Arial" panose="020B0604020202020204" pitchFamily="34" charset="0"/>
              <a:buChar char="•"/>
            </a:pPr>
            <a:r>
              <a:rPr lang="en-US" sz="3200" dirty="0"/>
              <a:t>Early prostate cancer discovery improves treatment and survival.</a:t>
            </a:r>
          </a:p>
          <a:p>
            <a:pPr marL="457200" indent="-457200" algn="just">
              <a:buFont typeface="Arial" panose="020B0604020202020204" pitchFamily="34" charset="0"/>
              <a:buChar char="•"/>
            </a:pPr>
            <a:r>
              <a:rPr lang="en-US" sz="3200" dirty="0"/>
              <a:t>Improve prostate cancer diagnosis to reduce biopsies and dangers.</a:t>
            </a:r>
          </a:p>
          <a:p>
            <a:pPr marL="457200" indent="-457200" algn="just">
              <a:buFont typeface="Arial" panose="020B0604020202020204" pitchFamily="34" charset="0"/>
              <a:buChar char="•"/>
            </a:pPr>
            <a:r>
              <a:rPr lang="en-US" sz="3200" dirty="0"/>
              <a:t>Better prostate cancer screening to identify high-risk patients who may need closer monitoring or earlier action.</a:t>
            </a:r>
          </a:p>
          <a:p>
            <a:pPr marL="457200" indent="-457200" algn="just">
              <a:buFont typeface="Arial" panose="020B0604020202020204" pitchFamily="34" charset="0"/>
              <a:buChar char="•"/>
            </a:pPr>
            <a:r>
              <a:rPr lang="en-US" sz="3200" dirty="0"/>
              <a:t>Understanding prostate cancer biology, risk factors, and outcomes to improve prevention and therapy.</a:t>
            </a:r>
            <a:endParaRPr lang="en-US" dirty="0"/>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lstStyle/>
          <a:p>
            <a:r>
              <a:rPr lang="en-US" b="1" dirty="0"/>
              <a:t>Advisor : Prof. Yue Gao</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1"/>
          </p:nvPr>
        </p:nvSpPr>
        <p:spPr>
          <a:xfrm>
            <a:off x="5946116" y="1101293"/>
            <a:ext cx="31998968" cy="1637973"/>
          </a:xfrm>
        </p:spPr>
        <p:txBody>
          <a:bodyPr>
            <a:normAutofit/>
          </a:bodyPr>
          <a:lstStyle/>
          <a:p>
            <a:r>
              <a:rPr lang="en-US" b="1" dirty="0"/>
              <a:t>PROSTATE CANCER DETECTION</a:t>
            </a:r>
          </a:p>
        </p:txBody>
      </p:sp>
      <p:pic>
        <p:nvPicPr>
          <p:cNvPr id="1026" name="Picture 2">
            <a:extLst>
              <a:ext uri="{FF2B5EF4-FFF2-40B4-BE49-F238E27FC236}">
                <a16:creationId xmlns:a16="http://schemas.microsoft.com/office/drawing/2014/main" id="{CA2D55C2-FC52-4CD9-5341-C8BF9B230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200" y="14908780"/>
            <a:ext cx="9296400" cy="77907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8489A08-F0A7-F8C4-9CCA-459864C08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0388" y="24594247"/>
            <a:ext cx="9296399" cy="64173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Table 22">
            <a:extLst>
              <a:ext uri="{FF2B5EF4-FFF2-40B4-BE49-F238E27FC236}">
                <a16:creationId xmlns:a16="http://schemas.microsoft.com/office/drawing/2014/main" id="{7B733278-A974-2132-C8DD-6E41716AE7F4}"/>
              </a:ext>
            </a:extLst>
          </p:cNvPr>
          <p:cNvGraphicFramePr>
            <a:graphicFrameLocks noGrp="1"/>
          </p:cNvGraphicFramePr>
          <p:nvPr>
            <p:extLst>
              <p:ext uri="{D42A27DB-BD31-4B8C-83A1-F6EECF244321}">
                <p14:modId xmlns:p14="http://schemas.microsoft.com/office/powerpoint/2010/main" val="1293523089"/>
              </p:ext>
            </p:extLst>
          </p:nvPr>
        </p:nvGraphicFramePr>
        <p:xfrm>
          <a:off x="33296884" y="6151698"/>
          <a:ext cx="9296400" cy="6583731"/>
        </p:xfrm>
        <a:graphic>
          <a:graphicData uri="http://schemas.openxmlformats.org/drawingml/2006/table">
            <a:tbl>
              <a:tblPr firstRow="1" firstCol="1" bandRow="1">
                <a:tableStyleId>{5C22544A-7EE6-4342-B048-85BDC9FD1C3A}</a:tableStyleId>
              </a:tblPr>
              <a:tblGrid>
                <a:gridCol w="2142646">
                  <a:extLst>
                    <a:ext uri="{9D8B030D-6E8A-4147-A177-3AD203B41FA5}">
                      <a16:colId xmlns:a16="http://schemas.microsoft.com/office/drawing/2014/main" val="720158187"/>
                    </a:ext>
                  </a:extLst>
                </a:gridCol>
                <a:gridCol w="1575914">
                  <a:extLst>
                    <a:ext uri="{9D8B030D-6E8A-4147-A177-3AD203B41FA5}">
                      <a16:colId xmlns:a16="http://schemas.microsoft.com/office/drawing/2014/main" val="1222854738"/>
                    </a:ext>
                  </a:extLst>
                </a:gridCol>
                <a:gridCol w="1859280">
                  <a:extLst>
                    <a:ext uri="{9D8B030D-6E8A-4147-A177-3AD203B41FA5}">
                      <a16:colId xmlns:a16="http://schemas.microsoft.com/office/drawing/2014/main" val="4124800698"/>
                    </a:ext>
                  </a:extLst>
                </a:gridCol>
                <a:gridCol w="1859280">
                  <a:extLst>
                    <a:ext uri="{9D8B030D-6E8A-4147-A177-3AD203B41FA5}">
                      <a16:colId xmlns:a16="http://schemas.microsoft.com/office/drawing/2014/main" val="858885403"/>
                    </a:ext>
                  </a:extLst>
                </a:gridCol>
                <a:gridCol w="1859280">
                  <a:extLst>
                    <a:ext uri="{9D8B030D-6E8A-4147-A177-3AD203B41FA5}">
                      <a16:colId xmlns:a16="http://schemas.microsoft.com/office/drawing/2014/main" val="3089999464"/>
                    </a:ext>
                  </a:extLst>
                </a:gridCol>
              </a:tblGrid>
              <a:tr h="940533">
                <a:tc>
                  <a:txBody>
                    <a:bodyPr/>
                    <a:lstStyle/>
                    <a:p>
                      <a:pPr marL="0" marR="0" algn="just">
                        <a:spcBef>
                          <a:spcPts val="0"/>
                        </a:spcBef>
                        <a:spcAft>
                          <a:spcPts val="0"/>
                        </a:spcAft>
                      </a:pPr>
                      <a:r>
                        <a:rPr lang="en-US" sz="1200" kern="100">
                          <a:effectLst/>
                        </a:rPr>
                        <a:t>Model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Accuracy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Precision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dirty="0">
                          <a:effectLst/>
                        </a:rPr>
                        <a:t>Recall</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F1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312358"/>
                  </a:ext>
                </a:extLst>
              </a:tr>
              <a:tr h="940533">
                <a:tc>
                  <a:txBody>
                    <a:bodyPr/>
                    <a:lstStyle/>
                    <a:p>
                      <a:pPr marL="0" marR="0" algn="just">
                        <a:spcBef>
                          <a:spcPts val="0"/>
                        </a:spcBef>
                        <a:spcAft>
                          <a:spcPts val="0"/>
                        </a:spcAft>
                      </a:pPr>
                      <a:r>
                        <a:rPr lang="en-US" sz="1200" kern="100">
                          <a:effectLst/>
                        </a:rPr>
                        <a:t>Logistic Regression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0.789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dirty="0">
                          <a:effectLst/>
                        </a:rPr>
                        <a:t>0.923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0.857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492782"/>
                  </a:ext>
                </a:extLst>
              </a:tr>
              <a:tr h="940533">
                <a:tc>
                  <a:txBody>
                    <a:bodyPr/>
                    <a:lstStyle/>
                    <a:p>
                      <a:pPr marL="0" marR="0" algn="just">
                        <a:spcBef>
                          <a:spcPts val="0"/>
                        </a:spcBef>
                        <a:spcAft>
                          <a:spcPts val="0"/>
                        </a:spcAft>
                      </a:pPr>
                      <a:r>
                        <a:rPr lang="en-US" sz="1200" kern="100">
                          <a:effectLst/>
                        </a:rPr>
                        <a:t>Decision Tree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0.737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0.917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0.733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0.815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6360027"/>
                  </a:ext>
                </a:extLst>
              </a:tr>
              <a:tr h="940533">
                <a:tc>
                  <a:txBody>
                    <a:bodyPr/>
                    <a:lstStyle/>
                    <a:p>
                      <a:pPr marL="0" marR="0" algn="just">
                        <a:spcBef>
                          <a:spcPts val="0"/>
                        </a:spcBef>
                        <a:spcAft>
                          <a:spcPts val="0"/>
                        </a:spcAft>
                      </a:pPr>
                      <a:r>
                        <a:rPr lang="en-US" sz="1200" kern="100">
                          <a:effectLst/>
                        </a:rPr>
                        <a:t>Random Forest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0.895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1.000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0.867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0.929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6807193"/>
                  </a:ext>
                </a:extLst>
              </a:tr>
              <a:tr h="940533">
                <a:tc>
                  <a:txBody>
                    <a:bodyPr/>
                    <a:lstStyle/>
                    <a:p>
                      <a:pPr marL="0" marR="0" algn="just">
                        <a:spcBef>
                          <a:spcPts val="0"/>
                        </a:spcBef>
                        <a:spcAft>
                          <a:spcPts val="0"/>
                        </a:spcAft>
                      </a:pPr>
                      <a:r>
                        <a:rPr lang="en-US" sz="1200" kern="100">
                          <a:effectLst/>
                        </a:rPr>
                        <a:t>SVM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0.842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1.000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0.889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9174212"/>
                  </a:ext>
                </a:extLst>
              </a:tr>
              <a:tr h="940533">
                <a:tc>
                  <a:txBody>
                    <a:bodyPr/>
                    <a:lstStyle/>
                    <a:p>
                      <a:pPr marL="0" marR="0" algn="just">
                        <a:spcBef>
                          <a:spcPts val="0"/>
                        </a:spcBef>
                        <a:spcAft>
                          <a:spcPts val="0"/>
                        </a:spcAft>
                      </a:pPr>
                      <a:r>
                        <a:rPr lang="en-US" sz="1200" kern="100">
                          <a:effectLst/>
                        </a:rPr>
                        <a:t>KNN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dirty="0">
                          <a:effectLst/>
                        </a:rPr>
                        <a:t>0.789</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0.923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0.857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2869563"/>
                  </a:ext>
                </a:extLst>
              </a:tr>
              <a:tr h="940533">
                <a:tc>
                  <a:txBody>
                    <a:bodyPr/>
                    <a:lstStyle/>
                    <a:p>
                      <a:pPr marL="0" marR="0" algn="just">
                        <a:spcBef>
                          <a:spcPts val="0"/>
                        </a:spcBef>
                        <a:spcAft>
                          <a:spcPts val="0"/>
                        </a:spcAft>
                      </a:pPr>
                      <a:r>
                        <a:rPr lang="en-US" sz="1200" kern="100">
                          <a:effectLst/>
                        </a:rPr>
                        <a:t>Gradient Boosting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0.789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0.923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a:effectLst/>
                        </a:rPr>
                        <a:t>0.800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kern="100" dirty="0">
                          <a:effectLst/>
                        </a:rPr>
                        <a:t>0.857</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617617"/>
                  </a:ext>
                </a:extLst>
              </a:tr>
            </a:tbl>
          </a:graphicData>
        </a:graphic>
      </p:graphicFrame>
      <p:pic>
        <p:nvPicPr>
          <p:cNvPr id="1036" name="Picture 12">
            <a:extLst>
              <a:ext uri="{FF2B5EF4-FFF2-40B4-BE49-F238E27FC236}">
                <a16:creationId xmlns:a16="http://schemas.microsoft.com/office/drawing/2014/main" id="{6C5116A9-A747-09FF-650D-749E800BA1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31372" y="6378481"/>
            <a:ext cx="8750300" cy="63569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0B4C854D-85CA-7032-2BB0-1D270115CC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126" y="20593008"/>
            <a:ext cx="4660900" cy="46228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 Placeholder 5">
            <a:extLst>
              <a:ext uri="{FF2B5EF4-FFF2-40B4-BE49-F238E27FC236}">
                <a16:creationId xmlns:a16="http://schemas.microsoft.com/office/drawing/2014/main" id="{8A592C83-B7AB-9B3F-66E0-72803F373629}"/>
              </a:ext>
            </a:extLst>
          </p:cNvPr>
          <p:cNvSpPr txBox="1">
            <a:spLocks/>
          </p:cNvSpPr>
          <p:nvPr/>
        </p:nvSpPr>
        <p:spPr>
          <a:xfrm>
            <a:off x="11883202" y="13726126"/>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HEAT-MAP </a:t>
            </a:r>
          </a:p>
        </p:txBody>
      </p:sp>
      <p:sp>
        <p:nvSpPr>
          <p:cNvPr id="29" name="Text Placeholder 4">
            <a:extLst>
              <a:ext uri="{FF2B5EF4-FFF2-40B4-BE49-F238E27FC236}">
                <a16:creationId xmlns:a16="http://schemas.microsoft.com/office/drawing/2014/main" id="{00606ABF-1952-BC81-80B0-34777A8C5F55}"/>
              </a:ext>
            </a:extLst>
          </p:cNvPr>
          <p:cNvSpPr txBox="1">
            <a:spLocks/>
          </p:cNvSpPr>
          <p:nvPr/>
        </p:nvSpPr>
        <p:spPr>
          <a:xfrm>
            <a:off x="22072009" y="15116338"/>
            <a:ext cx="10048874" cy="252990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t>The random forest model obtained an accuracy of 89%</a:t>
            </a:r>
          </a:p>
          <a:p>
            <a:pPr marL="457200" indent="-457200">
              <a:buFont typeface="Arial" panose="020B0604020202020204" pitchFamily="34" charset="0"/>
              <a:buChar char="•"/>
            </a:pPr>
            <a:r>
              <a:rPr lang="en-US" sz="3200" dirty="0"/>
              <a:t>Identified perimeter, compactness, area, and smoothness as the most important prostate cancer detection features.</a:t>
            </a:r>
          </a:p>
        </p:txBody>
      </p:sp>
      <p:sp>
        <p:nvSpPr>
          <p:cNvPr id="31" name="Text Placeholder 14">
            <a:extLst>
              <a:ext uri="{FF2B5EF4-FFF2-40B4-BE49-F238E27FC236}">
                <a16:creationId xmlns:a16="http://schemas.microsoft.com/office/drawing/2014/main" id="{C1EF3162-2EFB-5F3E-D883-7C7E223D2299}"/>
              </a:ext>
            </a:extLst>
          </p:cNvPr>
          <p:cNvSpPr txBox="1">
            <a:spLocks/>
          </p:cNvSpPr>
          <p:nvPr/>
        </p:nvSpPr>
        <p:spPr>
          <a:xfrm>
            <a:off x="481011" y="25215808"/>
            <a:ext cx="10056813" cy="604470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lgn="just">
              <a:buFont typeface="Arial" pitchFamily="34" charset="0"/>
              <a:buChar char="•"/>
            </a:pPr>
            <a:r>
              <a:rPr lang="en-US" sz="3200" dirty="0"/>
              <a:t>The distribution of the target variable, diagnosis_result, is highly skewed towards the malignant class (1), with approximately 61.5% of cases classified as malignant and 38.5% as benign (0). </a:t>
            </a:r>
          </a:p>
          <a:p>
            <a:pPr marL="457200" indent="-457200" algn="just">
              <a:buFont typeface="Arial" pitchFamily="34" charset="0"/>
              <a:buChar char="•"/>
            </a:pPr>
            <a:r>
              <a:rPr lang="en-US" sz="3200" dirty="0"/>
              <a:t>The dataset has a high number of malignant instances, making it difficult for the algorithm to reliably identify benign cases.</a:t>
            </a:r>
          </a:p>
          <a:p>
            <a:pPr marL="457200" indent="-457200" algn="just">
              <a:buFont typeface="Arial" pitchFamily="34" charset="0"/>
              <a:buChar char="•"/>
            </a:pPr>
            <a:r>
              <a:rPr lang="en-US" sz="3200" dirty="0"/>
              <a:t> When evaluating the performance of the model and interpreting the results, it is necessary to account for this class imbalance.</a:t>
            </a:r>
          </a:p>
          <a:p>
            <a:pPr marL="457200" indent="-457200" algn="just">
              <a:buFont typeface="Arial" pitchFamily="34" charset="0"/>
              <a:buChar char="•"/>
            </a:pPr>
            <a:endParaRPr lang="en-US" dirty="0"/>
          </a:p>
        </p:txBody>
      </p:sp>
      <p:sp>
        <p:nvSpPr>
          <p:cNvPr id="33" name="Text Placeholder 3">
            <a:extLst>
              <a:ext uri="{FF2B5EF4-FFF2-40B4-BE49-F238E27FC236}">
                <a16:creationId xmlns:a16="http://schemas.microsoft.com/office/drawing/2014/main" id="{E9B9D3A3-D1A1-DA4F-5043-94434EB72834}"/>
              </a:ext>
            </a:extLst>
          </p:cNvPr>
          <p:cNvSpPr txBox="1">
            <a:spLocks/>
          </p:cNvSpPr>
          <p:nvPr/>
        </p:nvSpPr>
        <p:spPr>
          <a:xfrm>
            <a:off x="541150" y="1983896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TARGET VARIABLE</a:t>
            </a:r>
          </a:p>
        </p:txBody>
      </p:sp>
      <p:sp>
        <p:nvSpPr>
          <p:cNvPr id="36" name="Text Placeholder 5">
            <a:extLst>
              <a:ext uri="{FF2B5EF4-FFF2-40B4-BE49-F238E27FC236}">
                <a16:creationId xmlns:a16="http://schemas.microsoft.com/office/drawing/2014/main" id="{58C040B9-F92F-865D-B609-1EBA960FD57C}"/>
              </a:ext>
            </a:extLst>
          </p:cNvPr>
          <p:cNvSpPr txBox="1">
            <a:spLocks/>
          </p:cNvSpPr>
          <p:nvPr/>
        </p:nvSpPr>
        <p:spPr>
          <a:xfrm>
            <a:off x="22382165" y="5510327"/>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IMPORTANT FEATURE PLOT</a:t>
            </a:r>
          </a:p>
        </p:txBody>
      </p:sp>
      <p:sp>
        <p:nvSpPr>
          <p:cNvPr id="37" name="Text Placeholder 8">
            <a:extLst>
              <a:ext uri="{FF2B5EF4-FFF2-40B4-BE49-F238E27FC236}">
                <a16:creationId xmlns:a16="http://schemas.microsoft.com/office/drawing/2014/main" id="{22292740-398A-F416-1B53-702D8AFCE1AD}"/>
              </a:ext>
            </a:extLst>
          </p:cNvPr>
          <p:cNvSpPr txBox="1">
            <a:spLocks/>
          </p:cNvSpPr>
          <p:nvPr/>
        </p:nvSpPr>
        <p:spPr>
          <a:xfrm>
            <a:off x="22431372" y="1805010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MODEL COMPARISON</a:t>
            </a:r>
          </a:p>
        </p:txBody>
      </p:sp>
      <p:sp>
        <p:nvSpPr>
          <p:cNvPr id="38" name="Text Placeholder 4">
            <a:extLst>
              <a:ext uri="{FF2B5EF4-FFF2-40B4-BE49-F238E27FC236}">
                <a16:creationId xmlns:a16="http://schemas.microsoft.com/office/drawing/2014/main" id="{373127B8-4721-DE55-61A7-EC6EFD5B7BA4}"/>
              </a:ext>
            </a:extLst>
          </p:cNvPr>
          <p:cNvSpPr txBox="1">
            <a:spLocks/>
          </p:cNvSpPr>
          <p:nvPr/>
        </p:nvSpPr>
        <p:spPr>
          <a:xfrm>
            <a:off x="22072009" y="19328057"/>
            <a:ext cx="10048874" cy="518909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dirty="0"/>
              <a:t>The Random Forest model obtained the best accuracy of 0.895 and F1 score of 0.929.</a:t>
            </a:r>
          </a:p>
          <a:p>
            <a:pPr marL="457200" indent="-457200" algn="just">
              <a:buFont typeface="Arial" panose="020B0604020202020204" pitchFamily="34" charset="0"/>
              <a:buChar char="•"/>
            </a:pPr>
            <a:r>
              <a:rPr lang="en-US" sz="3200" dirty="0"/>
              <a:t>The SVM model predicted malignant cancer with 1.0 precision.</a:t>
            </a:r>
          </a:p>
          <a:p>
            <a:pPr marL="457200" indent="-457200" algn="just">
              <a:buFont typeface="Arial" panose="020B0604020202020204" pitchFamily="34" charset="0"/>
              <a:buChar char="•"/>
            </a:pPr>
            <a:r>
              <a:rPr lang="en-US" sz="3200" dirty="0"/>
              <a:t>The Decision Tree and KNN models performed worse than the others, with lower accuracy and F1 scores.</a:t>
            </a:r>
          </a:p>
          <a:p>
            <a:pPr marL="457200" indent="-457200" algn="just">
              <a:buFont typeface="Arial" panose="020B0604020202020204" pitchFamily="34" charset="0"/>
              <a:buChar char="•"/>
            </a:pPr>
            <a:r>
              <a:rPr lang="en-US" sz="3200" dirty="0"/>
              <a:t>Logistic Regression, Gradient Boosting, and KNN models shared accuracy, precision, recall, and F1 scores.</a:t>
            </a:r>
          </a:p>
        </p:txBody>
      </p:sp>
      <p:pic>
        <p:nvPicPr>
          <p:cNvPr id="44" name="Picture 43" descr="Logo, company name&#10;&#10;Description automatically generated">
            <a:extLst>
              <a:ext uri="{FF2B5EF4-FFF2-40B4-BE49-F238E27FC236}">
                <a16:creationId xmlns:a16="http://schemas.microsoft.com/office/drawing/2014/main" id="{35C59F15-CCDA-FDC3-689D-3316D8B58DD4}"/>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36952518" y="896873"/>
            <a:ext cx="6391383" cy="2706939"/>
          </a:xfrm>
          <a:prstGeom prst="rect">
            <a:avLst/>
          </a:prstGeom>
          <a:noFill/>
        </p:spPr>
      </p:pic>
      <p:sp>
        <p:nvSpPr>
          <p:cNvPr id="46" name="Text Placeholder 15">
            <a:extLst>
              <a:ext uri="{FF2B5EF4-FFF2-40B4-BE49-F238E27FC236}">
                <a16:creationId xmlns:a16="http://schemas.microsoft.com/office/drawing/2014/main" id="{12365A49-B7A6-1838-C6D5-745AE9ABD5D9}"/>
              </a:ext>
            </a:extLst>
          </p:cNvPr>
          <p:cNvSpPr txBox="1">
            <a:spLocks/>
          </p:cNvSpPr>
          <p:nvPr/>
        </p:nvSpPr>
        <p:spPr>
          <a:xfrm>
            <a:off x="22320909" y="3158506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600" b="1" dirty="0"/>
              <a:t>Dhruv|Harsh|Mihir|Rushabh</a:t>
            </a:r>
          </a:p>
        </p:txBody>
      </p:sp>
      <p:sp>
        <p:nvSpPr>
          <p:cNvPr id="49" name="Text Placeholder 12">
            <a:extLst>
              <a:ext uri="{FF2B5EF4-FFF2-40B4-BE49-F238E27FC236}">
                <a16:creationId xmlns:a16="http://schemas.microsoft.com/office/drawing/2014/main" id="{2FEB7E75-2B19-A29C-14E7-524B4CB2B602}"/>
              </a:ext>
            </a:extLst>
          </p:cNvPr>
          <p:cNvSpPr txBox="1">
            <a:spLocks/>
          </p:cNvSpPr>
          <p:nvPr/>
        </p:nvSpPr>
        <p:spPr>
          <a:xfrm>
            <a:off x="33363171" y="27848043"/>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REFERENCES</a:t>
            </a:r>
          </a:p>
        </p:txBody>
      </p:sp>
      <p:sp>
        <p:nvSpPr>
          <p:cNvPr id="50" name="Text Placeholder 4">
            <a:extLst>
              <a:ext uri="{FF2B5EF4-FFF2-40B4-BE49-F238E27FC236}">
                <a16:creationId xmlns:a16="http://schemas.microsoft.com/office/drawing/2014/main" id="{2CC0557B-28B4-C456-5FFB-255B3AB4225D}"/>
              </a:ext>
            </a:extLst>
          </p:cNvPr>
          <p:cNvSpPr txBox="1">
            <a:spLocks/>
          </p:cNvSpPr>
          <p:nvPr/>
        </p:nvSpPr>
        <p:spPr>
          <a:xfrm>
            <a:off x="32859874" y="28745737"/>
            <a:ext cx="10550315" cy="243141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t>Siddiqui, M. A., </a:t>
            </a:r>
            <a:r>
              <a:rPr lang="en-US" sz="3200" dirty="0" err="1"/>
              <a:t>Rais</a:t>
            </a:r>
            <a:r>
              <a:rPr lang="en-US" sz="3200" dirty="0"/>
              <a:t>, R., &amp; Ali, S. (2021). An ensemble of hybrid features for prostate cancer detection. Computer Methods and Programs in Biomedicine, 210, 106229. </a:t>
            </a:r>
            <a:r>
              <a:rPr lang="en-US" sz="3200" dirty="0">
                <a:solidFill>
                  <a:srgbClr val="FF999A"/>
                </a:solidFill>
                <a:hlinkClick r:id="rId8">
                  <a:extLst>
                    <a:ext uri="{A12FA001-AC4F-418D-AE19-62706E023703}">
                      <ahyp:hlinkClr xmlns:ahyp="http://schemas.microsoft.com/office/drawing/2018/hyperlinkcolor" val="tx"/>
                    </a:ext>
                  </a:extLst>
                </a:hlinkClick>
              </a:rPr>
              <a:t>https://doi.org/10.1016/j.cmpb.2021.106229</a:t>
            </a:r>
            <a:r>
              <a:rPr lang="en-US" sz="3200" dirty="0">
                <a:solidFill>
                  <a:srgbClr val="FF999A"/>
                </a:solidFill>
              </a:rPr>
              <a:t> </a:t>
            </a:r>
          </a:p>
        </p:txBody>
      </p:sp>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1196</TotalTime>
  <Words>771</Words>
  <Application>Microsoft Macintosh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Koyande, Mihir Mahendra</cp:lastModifiedBy>
  <cp:revision>73</cp:revision>
  <dcterms:created xsi:type="dcterms:W3CDTF">2012-02-03T19:11:35Z</dcterms:created>
  <dcterms:modified xsi:type="dcterms:W3CDTF">2023-04-24T11:35:51Z</dcterms:modified>
  <cp:category>Research poster templates</cp:category>
</cp:coreProperties>
</file>