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sldIdLst>
    <p:sldId id="256" r:id="rId2"/>
    <p:sldId id="257" r:id="rId3"/>
    <p:sldId id="270"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2"/>
  </p:normalViewPr>
  <p:slideViewPr>
    <p:cSldViewPr snapToGrid="0">
      <p:cViewPr varScale="1">
        <p:scale>
          <a:sx n="90" d="100"/>
          <a:sy n="90" d="100"/>
        </p:scale>
        <p:origin x="232"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12/12/22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91476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pPr/>
              <a:t>12/12/22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54617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831589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4037617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132438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398423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302330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575933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431410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426073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t>12/12/22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49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B07E4-CDF9-4C88-A2F3-04620E58224D}" type="datetimeFigureOut">
              <a:rPr lang="en-US" smtClean="0"/>
              <a:pPr/>
              <a:t>12/12/22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298950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2B07E4-CDF9-4C88-A2F3-04620E58224D}" type="datetimeFigureOut">
              <a:rPr lang="en-US" smtClean="0"/>
              <a:pPr/>
              <a:t>12/12/22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78507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2B07E4-CDF9-4C88-A2F3-04620E58224D}" type="datetimeFigureOut">
              <a:rPr lang="en-US" smtClean="0"/>
              <a:t>12/12/22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55063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B07E4-CDF9-4C88-A2F3-04620E58224D}" type="datetimeFigureOut">
              <a:rPr lang="en-US" smtClean="0"/>
              <a:t>12/12/22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555540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pPr/>
              <a:t>12/12/22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45088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3C2B07E4-CDF9-4C88-A2F3-04620E58224D}" type="datetimeFigureOut">
              <a:rPr lang="en-US" smtClean="0"/>
              <a:t>12/12/22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85698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C2B07E4-CDF9-4C88-A2F3-04620E58224D}" type="datetimeFigureOut">
              <a:rPr lang="en-US" smtClean="0"/>
              <a:pPr/>
              <a:t>12/12/22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856243229"/>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ode/bandiatindra/telecom-churn-prediction/data"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D3C0C2-8616-F8D5-8052-3AAF0777176C}"/>
              </a:ext>
            </a:extLst>
          </p:cNvPr>
          <p:cNvPicPr>
            <a:picLocks noChangeAspect="1"/>
          </p:cNvPicPr>
          <p:nvPr/>
        </p:nvPicPr>
        <p:blipFill rotWithShape="1">
          <a:blip r:embed="rId2">
            <a:alphaModFix amt="50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01BE169-FEED-6F92-44E8-2430A38EA80B}"/>
              </a:ext>
            </a:extLst>
          </p:cNvPr>
          <p:cNvSpPr>
            <a:spLocks noGrp="1"/>
          </p:cNvSpPr>
          <p:nvPr>
            <p:ph type="ctrTitle"/>
          </p:nvPr>
        </p:nvSpPr>
        <p:spPr>
          <a:xfrm>
            <a:off x="1429612" y="1013984"/>
            <a:ext cx="6952388" cy="3260635"/>
          </a:xfrm>
        </p:spPr>
        <p:txBody>
          <a:bodyPr>
            <a:normAutofit/>
          </a:bodyPr>
          <a:lstStyle/>
          <a:p>
            <a:r>
              <a:rPr lang="en-US" dirty="0">
                <a:solidFill>
                  <a:srgbClr val="FFFFFF"/>
                </a:solidFill>
              </a:rPr>
              <a:t>Telecom Company Customer Churn Prediction</a:t>
            </a:r>
          </a:p>
        </p:txBody>
      </p:sp>
      <p:sp>
        <p:nvSpPr>
          <p:cNvPr id="3" name="Subtitle 2">
            <a:extLst>
              <a:ext uri="{FF2B5EF4-FFF2-40B4-BE49-F238E27FC236}">
                <a16:creationId xmlns:a16="http://schemas.microsoft.com/office/drawing/2014/main" id="{06784E45-CEFB-B4B2-3E27-E2C361FD4112}"/>
              </a:ext>
            </a:extLst>
          </p:cNvPr>
          <p:cNvSpPr>
            <a:spLocks noGrp="1"/>
          </p:cNvSpPr>
          <p:nvPr>
            <p:ph type="subTitle" idx="1"/>
          </p:nvPr>
        </p:nvSpPr>
        <p:spPr>
          <a:xfrm>
            <a:off x="2529749" y="4847293"/>
            <a:ext cx="7714388" cy="1438032"/>
          </a:xfrm>
        </p:spPr>
        <p:txBody>
          <a:bodyPr>
            <a:normAutofit fontScale="85000" lnSpcReduction="20000"/>
          </a:bodyPr>
          <a:lstStyle/>
          <a:p>
            <a:pPr algn="l"/>
            <a:r>
              <a:rPr lang="en-US" dirty="0">
                <a:solidFill>
                  <a:srgbClr val="FFFFFF"/>
                </a:solidFill>
              </a:rPr>
              <a:t>By Group 5</a:t>
            </a:r>
          </a:p>
          <a:p>
            <a:pPr algn="l"/>
            <a:r>
              <a:rPr lang="en-US" dirty="0">
                <a:solidFill>
                  <a:srgbClr val="FFFFFF"/>
                </a:solidFill>
              </a:rPr>
              <a:t>Mihir </a:t>
            </a:r>
            <a:r>
              <a:rPr lang="en-US" dirty="0" err="1">
                <a:solidFill>
                  <a:srgbClr val="FFFFFF"/>
                </a:solidFill>
              </a:rPr>
              <a:t>Mahendra</a:t>
            </a:r>
            <a:r>
              <a:rPr lang="en-US" dirty="0">
                <a:solidFill>
                  <a:srgbClr val="FFFFFF"/>
                </a:solidFill>
              </a:rPr>
              <a:t> </a:t>
            </a:r>
            <a:r>
              <a:rPr lang="en-US" dirty="0" err="1">
                <a:solidFill>
                  <a:srgbClr val="FFFFFF"/>
                </a:solidFill>
              </a:rPr>
              <a:t>Koyande</a:t>
            </a:r>
            <a:r>
              <a:rPr lang="en-US" dirty="0">
                <a:solidFill>
                  <a:srgbClr val="FFFFFF"/>
                </a:solidFill>
              </a:rPr>
              <a:t> (MSBA)</a:t>
            </a:r>
          </a:p>
          <a:p>
            <a:pPr algn="l"/>
            <a:r>
              <a:rPr lang="en-US" dirty="0">
                <a:solidFill>
                  <a:srgbClr val="FFFFFF"/>
                </a:solidFill>
              </a:rPr>
              <a:t>Kartik Raj </a:t>
            </a:r>
            <a:r>
              <a:rPr lang="en-US" dirty="0" err="1">
                <a:solidFill>
                  <a:srgbClr val="FFFFFF"/>
                </a:solidFill>
              </a:rPr>
              <a:t>Gardas</a:t>
            </a:r>
            <a:r>
              <a:rPr lang="en-US" dirty="0">
                <a:solidFill>
                  <a:srgbClr val="FFFFFF"/>
                </a:solidFill>
              </a:rPr>
              <a:t> (MSBA)</a:t>
            </a:r>
          </a:p>
          <a:p>
            <a:pPr algn="l"/>
            <a:r>
              <a:rPr lang="en-US" dirty="0" err="1">
                <a:solidFill>
                  <a:srgbClr val="FFFFFF"/>
                </a:solidFill>
              </a:rPr>
              <a:t>Sayara</a:t>
            </a:r>
            <a:r>
              <a:rPr lang="en-US" dirty="0">
                <a:solidFill>
                  <a:srgbClr val="FFFFFF"/>
                </a:solidFill>
              </a:rPr>
              <a:t> </a:t>
            </a:r>
            <a:r>
              <a:rPr lang="en-US" dirty="0" err="1">
                <a:solidFill>
                  <a:srgbClr val="FFFFFF"/>
                </a:solidFill>
              </a:rPr>
              <a:t>Malla</a:t>
            </a:r>
            <a:r>
              <a:rPr lang="en-US" dirty="0">
                <a:solidFill>
                  <a:srgbClr val="FFFFFF"/>
                </a:solidFill>
              </a:rPr>
              <a:t> </a:t>
            </a:r>
            <a:r>
              <a:rPr lang="en-US" dirty="0" err="1">
                <a:solidFill>
                  <a:srgbClr val="FFFFFF"/>
                </a:solidFill>
              </a:rPr>
              <a:t>Thakuri</a:t>
            </a:r>
            <a:r>
              <a:rPr lang="en-US" dirty="0">
                <a:solidFill>
                  <a:srgbClr val="FFFFFF"/>
                </a:solidFill>
              </a:rPr>
              <a:t> (MSBA)</a:t>
            </a:r>
          </a:p>
        </p:txBody>
      </p:sp>
    </p:spTree>
    <p:extLst>
      <p:ext uri="{BB962C8B-B14F-4D97-AF65-F5344CB8AC3E}">
        <p14:creationId xmlns:p14="http://schemas.microsoft.com/office/powerpoint/2010/main" val="463888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5" name="Rectangle 6150">
            <a:extLst>
              <a:ext uri="{FF2B5EF4-FFF2-40B4-BE49-F238E27FC236}">
                <a16:creationId xmlns:a16="http://schemas.microsoft.com/office/drawing/2014/main" id="{F5F28DF4-08D5-4BC4-84A1-C0DCA66F4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ED970C-D0CD-B966-CA7A-140F706CA463}"/>
              </a:ext>
            </a:extLst>
          </p:cNvPr>
          <p:cNvSpPr>
            <a:spLocks noGrp="1"/>
          </p:cNvSpPr>
          <p:nvPr>
            <p:ph type="title"/>
          </p:nvPr>
        </p:nvSpPr>
        <p:spPr>
          <a:xfrm>
            <a:off x="6420465" y="609600"/>
            <a:ext cx="5122606" cy="1905000"/>
          </a:xfrm>
        </p:spPr>
        <p:txBody>
          <a:bodyPr vert="horz" lIns="91440" tIns="45720" rIns="91440" bIns="45720" rtlCol="0" anchor="ctr">
            <a:normAutofit/>
          </a:bodyPr>
          <a:lstStyle/>
          <a:p>
            <a:r>
              <a:rPr lang="en-US">
                <a:gradFill flip="none" rotWithShape="1">
                  <a:gsLst>
                    <a:gs pos="0">
                      <a:sysClr val="window" lastClr="FFFFFF"/>
                    </a:gs>
                    <a:gs pos="100000">
                      <a:sysClr val="window" lastClr="FFFFFF">
                        <a:lumMod val="65000"/>
                      </a:sysClr>
                    </a:gs>
                  </a:gsLst>
                  <a:lin ang="5580000" scaled="0"/>
                  <a:tileRect/>
                </a:gradFill>
              </a:rPr>
              <a:t>Modeling – Logistic Regression</a:t>
            </a:r>
          </a:p>
        </p:txBody>
      </p:sp>
      <p:sp>
        <p:nvSpPr>
          <p:cNvPr id="3" name="TextBox 2">
            <a:extLst>
              <a:ext uri="{FF2B5EF4-FFF2-40B4-BE49-F238E27FC236}">
                <a16:creationId xmlns:a16="http://schemas.microsoft.com/office/drawing/2014/main" id="{82657EDB-7F68-F2F7-9648-1BDB49964DC5}"/>
              </a:ext>
            </a:extLst>
          </p:cNvPr>
          <p:cNvSpPr txBox="1"/>
          <p:nvPr/>
        </p:nvSpPr>
        <p:spPr>
          <a:xfrm>
            <a:off x="6420465" y="2666999"/>
            <a:ext cx="5122606" cy="3216276"/>
          </a:xfrm>
          <a:prstGeom prst="rect">
            <a:avLst/>
          </a:prstGeom>
        </p:spPr>
        <p:txBody>
          <a:bodyPr vert="horz" lIns="91440" tIns="45720" rIns="91440" bIns="45720" rtlCol="0" anchor="t">
            <a:normAutofit/>
          </a:bodyPr>
          <a:lstStyle/>
          <a:p>
            <a:pPr algn="just">
              <a:spcBef>
                <a:spcPct val="20000"/>
              </a:spcBef>
              <a:spcAft>
                <a:spcPts val="600"/>
              </a:spcAft>
              <a:buClr>
                <a:schemeClr val="tx1"/>
              </a:buClr>
              <a:buSzPct val="100000"/>
              <a:buFont typeface="Arial"/>
              <a:buChar char="•"/>
            </a:pPr>
            <a:r>
              <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It is important to scale the variables in logistic regression so that all of them are within a range of 0 to 1. </a:t>
            </a:r>
          </a:p>
          <a:p>
            <a:pPr algn="just">
              <a:spcBef>
                <a:spcPct val="20000"/>
              </a:spcBef>
              <a:spcAft>
                <a:spcPts val="600"/>
              </a:spcAft>
              <a:buClr>
                <a:schemeClr val="tx1"/>
              </a:buClr>
              <a:buSzPct val="100000"/>
              <a:buFont typeface="Arial"/>
              <a:buChar char="•"/>
            </a:pPr>
            <a:r>
              <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This helped us improve the accuracy from 79.7% to 82.7%.</a:t>
            </a:r>
          </a:p>
          <a:p>
            <a:pPr algn="just">
              <a:spcBef>
                <a:spcPct val="20000"/>
              </a:spcBef>
              <a:spcAft>
                <a:spcPts val="600"/>
              </a:spcAft>
              <a:buClr>
                <a:schemeClr val="tx1"/>
              </a:buClr>
              <a:buSzPct val="100000"/>
              <a:buFont typeface="Arial"/>
              <a:buChar char="•"/>
            </a:pPr>
            <a:endPar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algn="just">
              <a:spcBef>
                <a:spcPct val="20000"/>
              </a:spcBef>
              <a:spcAft>
                <a:spcPts val="600"/>
              </a:spcAft>
              <a:buClr>
                <a:schemeClr val="tx1"/>
              </a:buClr>
              <a:buSzPct val="100000"/>
              <a:buFont typeface="Arial"/>
              <a:buChar char="•"/>
            </a:pPr>
            <a:endPar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sp>
        <p:nvSpPr>
          <p:cNvPr id="6156" name="Rounded Rectangle 7">
            <a:extLst>
              <a:ext uri="{FF2B5EF4-FFF2-40B4-BE49-F238E27FC236}">
                <a16:creationId xmlns:a16="http://schemas.microsoft.com/office/drawing/2014/main" id="{89AE0452-FADF-4CC9-8A9B-B5393D499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924" y="620720"/>
            <a:ext cx="5441895"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80CD9B8B-A3A6-BFA3-0050-92FA14B892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10812" y="1115267"/>
            <a:ext cx="3926119" cy="42830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0C555B-8398-8999-BA2B-1EB758342909}"/>
              </a:ext>
            </a:extLst>
          </p:cNvPr>
          <p:cNvSpPr txBox="1"/>
          <p:nvPr/>
        </p:nvSpPr>
        <p:spPr>
          <a:xfrm>
            <a:off x="957263" y="6043613"/>
            <a:ext cx="4729162" cy="371475"/>
          </a:xfrm>
          <a:prstGeom prst="rect">
            <a:avLst/>
          </a:prstGeom>
          <a:noFill/>
        </p:spPr>
        <p:txBody>
          <a:bodyPr wrap="square" rtlCol="0">
            <a:spAutoFit/>
          </a:bodyPr>
          <a:lstStyle/>
          <a:p>
            <a:r>
              <a:rPr lang="en-US"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Weights of all the variables</a:t>
            </a:r>
            <a:endParaRPr lang="en-US" dirty="0"/>
          </a:p>
        </p:txBody>
      </p:sp>
    </p:spTree>
    <p:extLst>
      <p:ext uri="{BB962C8B-B14F-4D97-AF65-F5344CB8AC3E}">
        <p14:creationId xmlns:p14="http://schemas.microsoft.com/office/powerpoint/2010/main" val="293337631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9431-A904-04E0-8CA3-D7D9E99767CE}"/>
              </a:ext>
            </a:extLst>
          </p:cNvPr>
          <p:cNvSpPr>
            <a:spLocks noGrp="1"/>
          </p:cNvSpPr>
          <p:nvPr>
            <p:ph type="title"/>
          </p:nvPr>
        </p:nvSpPr>
        <p:spPr>
          <a:xfrm>
            <a:off x="1232695" y="-261938"/>
            <a:ext cx="9905998" cy="1905000"/>
          </a:xfrm>
        </p:spPr>
        <p:txBody>
          <a:bodyPr/>
          <a:lstStyle/>
          <a:p>
            <a:r>
              <a:rPr lang="en-US" dirty="0"/>
              <a:t>Observation on Logistic Regression</a:t>
            </a:r>
          </a:p>
        </p:txBody>
      </p:sp>
      <p:sp>
        <p:nvSpPr>
          <p:cNvPr id="3" name="TextBox 2">
            <a:extLst>
              <a:ext uri="{FF2B5EF4-FFF2-40B4-BE49-F238E27FC236}">
                <a16:creationId xmlns:a16="http://schemas.microsoft.com/office/drawing/2014/main" id="{A4D37295-EFF1-C5B6-AA39-A0F77727F4E5}"/>
              </a:ext>
            </a:extLst>
          </p:cNvPr>
          <p:cNvSpPr txBox="1"/>
          <p:nvPr/>
        </p:nvSpPr>
        <p:spPr>
          <a:xfrm>
            <a:off x="870743" y="1225689"/>
            <a:ext cx="10088562" cy="5632311"/>
          </a:xfrm>
          <a:prstGeom prst="rect">
            <a:avLst/>
          </a:prstGeom>
          <a:noFill/>
        </p:spPr>
        <p:txBody>
          <a:bodyPr wrap="square" rtlCol="0">
            <a:spAutoFit/>
          </a:bodyPr>
          <a:lstStyle/>
          <a:p>
            <a:pPr algn="just"/>
            <a:r>
              <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We can see that some variables have a negative relation to our predicted variable (Churn), while some have positive relation. Negative relation means that likeliness of churn decreases with that variable. Let us summarize some of the interesting features below:</a:t>
            </a:r>
          </a:p>
          <a:p>
            <a:pPr algn="just"/>
            <a:endPar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algn="just">
              <a:buFont typeface="Arial" panose="020B0604020202020204" pitchFamily="34" charset="0"/>
              <a:buChar char="•"/>
            </a:pPr>
            <a:r>
              <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As we saw in our EDA, having a 2-month contract reduces chances of churn. 2-month contract along with tenure have the most negative relation with Churn as predicted by logistic regressions</a:t>
            </a:r>
          </a:p>
          <a:p>
            <a:pPr algn="just">
              <a:buFont typeface="Arial" panose="020B0604020202020204" pitchFamily="34" charset="0"/>
              <a:buChar char="•"/>
            </a:pPr>
            <a:endPar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algn="just">
              <a:buFont typeface="Arial" panose="020B0604020202020204" pitchFamily="34" charset="0"/>
              <a:buChar char="•"/>
            </a:pPr>
            <a:r>
              <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Having DSL internet service also reduces the probability of Churn</a:t>
            </a:r>
          </a:p>
          <a:p>
            <a:pPr algn="just"/>
            <a:endPar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algn="just">
              <a:buFont typeface="Arial" panose="020B0604020202020204" pitchFamily="34" charset="0"/>
              <a:buChar char="•"/>
            </a:pPr>
            <a:r>
              <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Lastly, total charges, monthly contracts, fiber optic internet services and seniority can lead to higher churn rates. This is interesting because although fiber optic services are faster, customers are likely to churn because of it.</a:t>
            </a:r>
          </a:p>
        </p:txBody>
      </p:sp>
    </p:spTree>
    <p:extLst>
      <p:ext uri="{BB962C8B-B14F-4D97-AF65-F5344CB8AC3E}">
        <p14:creationId xmlns:p14="http://schemas.microsoft.com/office/powerpoint/2010/main" val="90690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35D5D-4C1C-7312-47AA-678AD0BCE660}"/>
              </a:ext>
            </a:extLst>
          </p:cNvPr>
          <p:cNvSpPr>
            <a:spLocks noGrp="1"/>
          </p:cNvSpPr>
          <p:nvPr>
            <p:ph type="title"/>
          </p:nvPr>
        </p:nvSpPr>
        <p:spPr>
          <a:xfrm>
            <a:off x="547687" y="131762"/>
            <a:ext cx="9905998" cy="1905000"/>
          </a:xfrm>
        </p:spPr>
        <p:txBody>
          <a:bodyPr/>
          <a:lstStyle/>
          <a:p>
            <a:r>
              <a:rPr lang="en-US" dirty="0"/>
              <a:t>Modelling – Random Forest</a:t>
            </a:r>
          </a:p>
        </p:txBody>
      </p:sp>
      <p:pic>
        <p:nvPicPr>
          <p:cNvPr id="7170" name="Picture 2">
            <a:extLst>
              <a:ext uri="{FF2B5EF4-FFF2-40B4-BE49-F238E27FC236}">
                <a16:creationId xmlns:a16="http://schemas.microsoft.com/office/drawing/2014/main" id="{C4D89189-2E4F-4063-995C-6B7FE92D2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86038"/>
            <a:ext cx="6667500" cy="3187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FB6BBA0-E71F-F18A-B8C6-40E24E8FC53F}"/>
              </a:ext>
            </a:extLst>
          </p:cNvPr>
          <p:cNvSpPr txBox="1"/>
          <p:nvPr/>
        </p:nvSpPr>
        <p:spPr>
          <a:xfrm>
            <a:off x="7872413" y="856357"/>
            <a:ext cx="3771900" cy="6001643"/>
          </a:xfrm>
          <a:prstGeom prst="rect">
            <a:avLst/>
          </a:prstGeom>
          <a:noFill/>
        </p:spPr>
        <p:txBody>
          <a:bodyPr wrap="square" rtlCol="0">
            <a:spAutoFit/>
          </a:bodyPr>
          <a:lstStyle/>
          <a:p>
            <a:r>
              <a:rPr lang="en-US" sz="2400" b="1"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Observation:</a:t>
            </a:r>
          </a:p>
          <a:p>
            <a:pPr algn="l">
              <a:buFont typeface="Arial" panose="020B0604020202020204" pitchFamily="34" charset="0"/>
              <a:buChar char="•"/>
            </a:pPr>
            <a:endPar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algn="l">
              <a:buFont typeface="Arial" panose="020B0604020202020204" pitchFamily="34" charset="0"/>
              <a:buChar char="•"/>
            </a:pPr>
            <a:r>
              <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From random forest algorithm, monthly contract, tenure and total charges are the most important predictor variables to predict churn.</a:t>
            </a:r>
          </a:p>
          <a:p>
            <a:pPr algn="l"/>
            <a:endPar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algn="l">
              <a:buFont typeface="Arial" panose="020B0604020202020204" pitchFamily="34" charset="0"/>
              <a:buChar char="•"/>
            </a:pPr>
            <a:r>
              <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The results from random forest are very similar to that of the logistic regression and in line to what we had expected from our EDA</a:t>
            </a:r>
          </a:p>
        </p:txBody>
      </p:sp>
      <p:sp>
        <p:nvSpPr>
          <p:cNvPr id="6" name="TextBox 5">
            <a:extLst>
              <a:ext uri="{FF2B5EF4-FFF2-40B4-BE49-F238E27FC236}">
                <a16:creationId xmlns:a16="http://schemas.microsoft.com/office/drawing/2014/main" id="{FFCAA4CD-D822-4D50-F211-C82B5C85833A}"/>
              </a:ext>
            </a:extLst>
          </p:cNvPr>
          <p:cNvSpPr txBox="1"/>
          <p:nvPr/>
        </p:nvSpPr>
        <p:spPr>
          <a:xfrm>
            <a:off x="1014413" y="5842001"/>
            <a:ext cx="5925343" cy="830997"/>
          </a:xfrm>
          <a:prstGeom prst="rect">
            <a:avLst/>
          </a:prstGeom>
          <a:noFill/>
        </p:spPr>
        <p:txBody>
          <a:bodyPr wrap="square" rtlCol="0">
            <a:spAutoFit/>
          </a:bodyPr>
          <a:lstStyle/>
          <a:p>
            <a:r>
              <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Important Variables according Random Forest</a:t>
            </a:r>
          </a:p>
        </p:txBody>
      </p:sp>
      <p:sp>
        <p:nvSpPr>
          <p:cNvPr id="7" name="TextBox 6">
            <a:extLst>
              <a:ext uri="{FF2B5EF4-FFF2-40B4-BE49-F238E27FC236}">
                <a16:creationId xmlns:a16="http://schemas.microsoft.com/office/drawing/2014/main" id="{1DC4C351-41F2-92B7-F4FE-FBA64C7E5155}"/>
              </a:ext>
            </a:extLst>
          </p:cNvPr>
          <p:cNvSpPr txBox="1"/>
          <p:nvPr/>
        </p:nvSpPr>
        <p:spPr>
          <a:xfrm>
            <a:off x="900113" y="2128838"/>
            <a:ext cx="6215062" cy="461665"/>
          </a:xfrm>
          <a:prstGeom prst="rect">
            <a:avLst/>
          </a:prstGeom>
          <a:noFill/>
        </p:spPr>
        <p:txBody>
          <a:bodyPr wrap="square" rtlCol="0">
            <a:spAutoFit/>
          </a:bodyPr>
          <a:lstStyle/>
          <a:p>
            <a:r>
              <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Accuracy of Random Forest: 80.88%</a:t>
            </a:r>
          </a:p>
        </p:txBody>
      </p:sp>
    </p:spTree>
    <p:extLst>
      <p:ext uri="{BB962C8B-B14F-4D97-AF65-F5344CB8AC3E}">
        <p14:creationId xmlns:p14="http://schemas.microsoft.com/office/powerpoint/2010/main" val="2081666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317A72-2BCE-98B9-F788-E314EB7BD0F6}"/>
              </a:ext>
            </a:extLst>
          </p:cNvPr>
          <p:cNvPicPr>
            <a:picLocks noChangeAspect="1"/>
          </p:cNvPicPr>
          <p:nvPr/>
        </p:nvPicPr>
        <p:blipFill>
          <a:blip r:embed="rId2"/>
          <a:stretch>
            <a:fillRect/>
          </a:stretch>
        </p:blipFill>
        <p:spPr>
          <a:xfrm>
            <a:off x="757238" y="1731976"/>
            <a:ext cx="10558462" cy="4854562"/>
          </a:xfrm>
          <a:prstGeom prst="rect">
            <a:avLst/>
          </a:prstGeom>
        </p:spPr>
      </p:pic>
      <p:sp>
        <p:nvSpPr>
          <p:cNvPr id="5" name="Title 1">
            <a:extLst>
              <a:ext uri="{FF2B5EF4-FFF2-40B4-BE49-F238E27FC236}">
                <a16:creationId xmlns:a16="http://schemas.microsoft.com/office/drawing/2014/main" id="{21B9EFF4-0A59-1A3D-FE4F-44FCC251BA2F}"/>
              </a:ext>
            </a:extLst>
          </p:cNvPr>
          <p:cNvSpPr txBox="1">
            <a:spLocks/>
          </p:cNvSpPr>
          <p:nvPr/>
        </p:nvSpPr>
        <p:spPr>
          <a:xfrm>
            <a:off x="1141413" y="609600"/>
            <a:ext cx="9905998" cy="1905000"/>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OLS Regression Results</a:t>
            </a:r>
          </a:p>
        </p:txBody>
      </p:sp>
    </p:spTree>
    <p:extLst>
      <p:ext uri="{BB962C8B-B14F-4D97-AF65-F5344CB8AC3E}">
        <p14:creationId xmlns:p14="http://schemas.microsoft.com/office/powerpoint/2010/main" val="2855110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C126-3149-F04E-AF0D-5CD0DF3B1043}"/>
              </a:ext>
            </a:extLst>
          </p:cNvPr>
          <p:cNvSpPr>
            <a:spLocks noGrp="1"/>
          </p:cNvSpPr>
          <p:nvPr>
            <p:ph type="title"/>
          </p:nvPr>
        </p:nvSpPr>
        <p:spPr>
          <a:xfrm>
            <a:off x="984250" y="152400"/>
            <a:ext cx="9905998" cy="1905000"/>
          </a:xfrm>
        </p:spPr>
        <p:txBody>
          <a:bodyPr/>
          <a:lstStyle/>
          <a:p>
            <a:r>
              <a:rPr lang="en-US" dirty="0"/>
              <a:t>Conclusion</a:t>
            </a:r>
          </a:p>
        </p:txBody>
      </p:sp>
      <p:sp>
        <p:nvSpPr>
          <p:cNvPr id="3" name="TextBox 2">
            <a:extLst>
              <a:ext uri="{FF2B5EF4-FFF2-40B4-BE49-F238E27FC236}">
                <a16:creationId xmlns:a16="http://schemas.microsoft.com/office/drawing/2014/main" id="{FF76EE0F-D032-1D13-E174-1CD5AF6D5F55}"/>
              </a:ext>
            </a:extLst>
          </p:cNvPr>
          <p:cNvSpPr txBox="1"/>
          <p:nvPr/>
        </p:nvSpPr>
        <p:spPr>
          <a:xfrm>
            <a:off x="773906" y="1871662"/>
            <a:ext cx="10644187" cy="4524315"/>
          </a:xfrm>
          <a:prstGeom prst="rect">
            <a:avLst/>
          </a:prstGeom>
          <a:noFill/>
        </p:spPr>
        <p:txBody>
          <a:bodyPr wrap="square" rtlCol="0">
            <a:spAutoFit/>
          </a:bodyPr>
          <a:lstStyle/>
          <a:p>
            <a:pPr algn="l">
              <a:buFont typeface="Arial" panose="020B0604020202020204" pitchFamily="34" charset="0"/>
              <a:buChar char="•"/>
            </a:pPr>
            <a:r>
              <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We should pay more attention to customers who meet the criteria below</a:t>
            </a:r>
          </a:p>
          <a:p>
            <a:pPr marL="742950" lvl="1" indent="-285750" algn="l">
              <a:buFont typeface="Arial" panose="020B0604020202020204" pitchFamily="34" charset="0"/>
              <a:buChar char="•"/>
            </a:pPr>
            <a:r>
              <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Contract: Month-to-month</a:t>
            </a:r>
          </a:p>
          <a:p>
            <a:pPr marL="742950" lvl="1" indent="-285750" algn="l">
              <a:buFont typeface="Arial" panose="020B0604020202020204" pitchFamily="34" charset="0"/>
              <a:buChar char="•"/>
            </a:pPr>
            <a:r>
              <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Tenure: Short tenure</a:t>
            </a:r>
          </a:p>
          <a:p>
            <a:pPr marL="742950" lvl="1" indent="-285750" algn="l">
              <a:buFont typeface="Arial" panose="020B0604020202020204" pitchFamily="34" charset="0"/>
              <a:buChar char="•"/>
            </a:pPr>
            <a:r>
              <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Internet service: Fiber optic</a:t>
            </a:r>
          </a:p>
          <a:p>
            <a:pPr marL="742950" lvl="1" indent="-285750" algn="l">
              <a:buFont typeface="Arial" panose="020B0604020202020204" pitchFamily="34" charset="0"/>
              <a:buChar char="•"/>
            </a:pPr>
            <a:r>
              <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Payment method: Electronic check</a:t>
            </a:r>
          </a:p>
          <a:p>
            <a:pPr marL="742950" lvl="1" indent="-285750" algn="l">
              <a:buFont typeface="Arial" panose="020B0604020202020204" pitchFamily="34" charset="0"/>
              <a:buChar char="•"/>
            </a:pPr>
            <a:endPar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algn="l">
              <a:buFont typeface="Arial" panose="020B0604020202020204" pitchFamily="34" charset="0"/>
              <a:buChar char="•"/>
            </a:pPr>
            <a:r>
              <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Please, evaluate our service!</a:t>
            </a:r>
            <a:br>
              <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br>
            <a:r>
              <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Especially for internet service (fiber optic) and payment method (electronic check)</a:t>
            </a:r>
          </a:p>
          <a:p>
            <a:pPr algn="l"/>
            <a:endPar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algn="l">
              <a:buFont typeface="Arial" panose="020B0604020202020204" pitchFamily="34" charset="0"/>
              <a:buChar char="•"/>
            </a:pPr>
            <a:r>
              <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Can we give more benefit to a new customer?</a:t>
            </a:r>
            <a:br>
              <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br>
            <a:r>
              <a:rPr lang="en-US" sz="2400" cap="small" dirty="0">
                <a:ln w="3175" cmpd="sng">
                  <a:noFill/>
                </a:ln>
                <a:gradFill flip="none" rotWithShape="1">
                  <a:gsLst>
                    <a:gs pos="0">
                      <a:sysClr val="window" lastClr="FFFFFF"/>
                    </a:gs>
                    <a:gs pos="100000">
                      <a:sysClr val="window" lastClr="FFFFFF">
                        <a:lumMod val="75000"/>
                      </a:sys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Because the new customer has a high probability to churn</a:t>
            </a:r>
          </a:p>
        </p:txBody>
      </p:sp>
    </p:spTree>
    <p:extLst>
      <p:ext uri="{BB962C8B-B14F-4D97-AF65-F5344CB8AC3E}">
        <p14:creationId xmlns:p14="http://schemas.microsoft.com/office/powerpoint/2010/main" val="397990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EF5B58-ED7F-C97B-5041-9557C8A765C2}"/>
              </a:ext>
            </a:extLst>
          </p:cNvPr>
          <p:cNvPicPr>
            <a:picLocks noChangeAspect="1"/>
          </p:cNvPicPr>
          <p:nvPr/>
        </p:nvPicPr>
        <p:blipFill rotWithShape="1">
          <a:blip r:embed="rId3">
            <a:alphaModFix amt="15000"/>
          </a:blip>
          <a:srcRect t="7499" b="2139"/>
          <a:stretch/>
        </p:blipFill>
        <p:spPr>
          <a:xfrm>
            <a:off x="20" y="10"/>
            <a:ext cx="12191980" cy="6857990"/>
          </a:xfrm>
          <a:prstGeom prst="rect">
            <a:avLst/>
          </a:prstGeom>
        </p:spPr>
      </p:pic>
      <p:sp>
        <p:nvSpPr>
          <p:cNvPr id="2" name="Title 1">
            <a:extLst>
              <a:ext uri="{FF2B5EF4-FFF2-40B4-BE49-F238E27FC236}">
                <a16:creationId xmlns:a16="http://schemas.microsoft.com/office/drawing/2014/main" id="{135BFFC5-7B2F-E00F-3F95-682060546711}"/>
              </a:ext>
            </a:extLst>
          </p:cNvPr>
          <p:cNvSpPr>
            <a:spLocks noGrp="1"/>
          </p:cNvSpPr>
          <p:nvPr>
            <p:ph type="title"/>
          </p:nvPr>
        </p:nvSpPr>
        <p:spPr>
          <a:xfrm>
            <a:off x="1751012" y="609601"/>
            <a:ext cx="8676222" cy="3200400"/>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Thankyou</a:t>
            </a:r>
          </a:p>
        </p:txBody>
      </p:sp>
    </p:spTree>
    <p:extLst>
      <p:ext uri="{BB962C8B-B14F-4D97-AF65-F5344CB8AC3E}">
        <p14:creationId xmlns:p14="http://schemas.microsoft.com/office/powerpoint/2010/main" val="297409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4140B476-41AC-3DB1-1C20-2E0CDE79E86F}"/>
              </a:ext>
            </a:extLst>
          </p:cNvPr>
          <p:cNvPicPr>
            <a:picLocks noChangeAspect="1"/>
          </p:cNvPicPr>
          <p:nvPr/>
        </p:nvPicPr>
        <p:blipFill rotWithShape="1">
          <a:blip r:embed="rId3">
            <a:alphaModFix amt="15000"/>
          </a:blip>
          <a:srcRect t="19643"/>
          <a:stretch/>
        </p:blipFill>
        <p:spPr>
          <a:xfrm>
            <a:off x="20" y="324862"/>
            <a:ext cx="12191980" cy="6857990"/>
          </a:xfrm>
          <a:prstGeom prst="rect">
            <a:avLst/>
          </a:prstGeom>
        </p:spPr>
      </p:pic>
      <p:sp>
        <p:nvSpPr>
          <p:cNvPr id="2" name="Title 1">
            <a:extLst>
              <a:ext uri="{FF2B5EF4-FFF2-40B4-BE49-F238E27FC236}">
                <a16:creationId xmlns:a16="http://schemas.microsoft.com/office/drawing/2014/main" id="{69F0B455-F55F-A7CB-98F3-852A3B5076F6}"/>
              </a:ext>
            </a:extLst>
          </p:cNvPr>
          <p:cNvSpPr>
            <a:spLocks noGrp="1"/>
          </p:cNvSpPr>
          <p:nvPr>
            <p:ph type="ctrTitle"/>
          </p:nvPr>
        </p:nvSpPr>
        <p:spPr>
          <a:xfrm>
            <a:off x="1141413" y="166688"/>
            <a:ext cx="9905998" cy="1905000"/>
          </a:xfrm>
        </p:spPr>
        <p:txBody>
          <a:bodyPr vert="horz" lIns="91440" tIns="45720" rIns="91440" bIns="45720" rtlCol="0" anchor="ctr">
            <a:normAutofit/>
          </a:bodyPr>
          <a:lstStyle/>
          <a:p>
            <a:pPr algn="l"/>
            <a:r>
              <a:rPr lang="en-US" sz="3200" dirty="0">
                <a:effectLst>
                  <a:glow rad="38100">
                    <a:schemeClr val="bg1">
                      <a:lumMod val="65000"/>
                      <a:lumOff val="35000"/>
                      <a:alpha val="40000"/>
                    </a:schemeClr>
                  </a:glow>
                  <a:outerShdw blurRad="28575" dist="38100" dir="14040000" algn="tl" rotWithShape="0">
                    <a:srgbClr val="000000">
                      <a:alpha val="25000"/>
                    </a:srgbClr>
                  </a:outerShdw>
                </a:effectLst>
              </a:rPr>
              <a:t>Introduction</a:t>
            </a:r>
          </a:p>
        </p:txBody>
      </p:sp>
      <p:sp>
        <p:nvSpPr>
          <p:cNvPr id="3" name="Subtitle 2">
            <a:extLst>
              <a:ext uri="{FF2B5EF4-FFF2-40B4-BE49-F238E27FC236}">
                <a16:creationId xmlns:a16="http://schemas.microsoft.com/office/drawing/2014/main" id="{5B992E89-F249-2AD3-875C-90DB1462B07C}"/>
              </a:ext>
            </a:extLst>
          </p:cNvPr>
          <p:cNvSpPr>
            <a:spLocks noGrp="1"/>
          </p:cNvSpPr>
          <p:nvPr>
            <p:ph type="subTitle" idx="1"/>
          </p:nvPr>
        </p:nvSpPr>
        <p:spPr>
          <a:xfrm>
            <a:off x="1141413" y="2666999"/>
            <a:ext cx="9905998" cy="3581401"/>
          </a:xfrm>
        </p:spPr>
        <p:txBody>
          <a:bodyPr vert="horz" lIns="91440" tIns="45720" rIns="91440" bIns="45720" rtlCol="0" anchor="ctr">
            <a:noAutofit/>
          </a:bodyPr>
          <a:lstStyle/>
          <a:p>
            <a:pPr marL="285750" indent="-285750" algn="l">
              <a:buFont typeface="Arial"/>
              <a:buChar char="•"/>
            </a:pPr>
            <a:r>
              <a:rPr lang="en-US" sz="2400" dirty="0">
                <a:gradFill flip="none" rotWithShape="1">
                  <a:gsLst>
                    <a:gs pos="0">
                      <a:schemeClr val="tx1"/>
                    </a:gs>
                    <a:gs pos="100000">
                      <a:schemeClr val="tx1">
                        <a:lumMod val="75000"/>
                      </a:schemeClr>
                    </a:gs>
                  </a:gsLst>
                  <a:lin ang="5580000" scaled="0"/>
                  <a:tileRect/>
                </a:gradFill>
              </a:rPr>
              <a:t>Customer churn is one of the biggest fears of any industry. </a:t>
            </a:r>
          </a:p>
          <a:p>
            <a:pPr marL="285750" indent="-285750" algn="l">
              <a:buFont typeface="Arial"/>
              <a:buChar char="•"/>
            </a:pPr>
            <a:r>
              <a:rPr lang="en-US" sz="2400" dirty="0">
                <a:gradFill flip="none" rotWithShape="1">
                  <a:gsLst>
                    <a:gs pos="0">
                      <a:schemeClr val="tx1"/>
                    </a:gs>
                    <a:gs pos="100000">
                      <a:schemeClr val="tx1">
                        <a:lumMod val="75000"/>
                      </a:schemeClr>
                    </a:gs>
                  </a:gsLst>
                  <a:lin ang="5580000" scaled="0"/>
                  <a:tileRect/>
                </a:gradFill>
              </a:rPr>
              <a:t>From various studies in the past, we know that the cost of acquiring a new customer has been far greater than retaining one. </a:t>
            </a:r>
          </a:p>
          <a:p>
            <a:pPr marL="285750" indent="-285750" algn="l">
              <a:buFont typeface="Arial"/>
              <a:buChar char="•"/>
            </a:pPr>
            <a:r>
              <a:rPr lang="en-US" sz="2400" dirty="0">
                <a:gradFill flip="none" rotWithShape="1">
                  <a:gsLst>
                    <a:gs pos="0">
                      <a:schemeClr val="tx1"/>
                    </a:gs>
                    <a:gs pos="100000">
                      <a:schemeClr val="tx1">
                        <a:lumMod val="75000"/>
                      </a:schemeClr>
                    </a:gs>
                  </a:gsLst>
                  <a:lin ang="5580000" scaled="0"/>
                  <a:tileRect/>
                </a:gradFill>
              </a:rPr>
              <a:t>Churn or churn rate is defined as the percentage of customers who stop subscribing to a service or percentage of employees leave a job. </a:t>
            </a:r>
          </a:p>
          <a:p>
            <a:pPr marL="285750" indent="-285750" algn="l">
              <a:buFont typeface="Arial"/>
              <a:buChar char="•"/>
            </a:pPr>
            <a:r>
              <a:rPr lang="en-US" sz="2400" dirty="0">
                <a:gradFill flip="none" rotWithShape="1">
                  <a:gsLst>
                    <a:gs pos="0">
                      <a:schemeClr val="tx1"/>
                    </a:gs>
                    <a:gs pos="100000">
                      <a:schemeClr val="tx1">
                        <a:lumMod val="75000"/>
                      </a:schemeClr>
                    </a:gs>
                  </a:gsLst>
                  <a:lin ang="5580000" scaled="0"/>
                  <a:tileRect/>
                </a:gradFill>
              </a:rPr>
              <a:t>some of the major reasons are service dissatisfaction, costly subscription, and better alternatives. </a:t>
            </a:r>
          </a:p>
          <a:p>
            <a:pPr marL="285750" indent="-285750" algn="l">
              <a:buFont typeface="Arial"/>
              <a:buChar char="•"/>
            </a:pPr>
            <a:r>
              <a:rPr lang="en-IN" sz="2400" dirty="0">
                <a:gradFill flip="none" rotWithShape="1">
                  <a:gsLst>
                    <a:gs pos="0">
                      <a:schemeClr val="tx1"/>
                    </a:gs>
                    <a:gs pos="100000">
                      <a:schemeClr val="tx1">
                        <a:lumMod val="75000"/>
                      </a:schemeClr>
                    </a:gs>
                  </a:gsLst>
                  <a:lin ang="5580000" scaled="0"/>
                  <a:tileRect/>
                </a:gradFill>
              </a:rPr>
              <a:t>this paper the problem of churning is addressed and data factors affecting the churn are analysed for their effect on the rate. </a:t>
            </a:r>
            <a:endParaRPr lang="en-US" sz="2400" dirty="0">
              <a:gradFill flip="none" rotWithShape="1">
                <a:gsLst>
                  <a:gs pos="0">
                    <a:schemeClr val="tx1"/>
                  </a:gs>
                  <a:gs pos="100000">
                    <a:schemeClr val="tx1">
                      <a:lumMod val="75000"/>
                    </a:schemeClr>
                  </a:gs>
                </a:gsLst>
                <a:lin ang="5580000" scaled="0"/>
                <a:tileRect/>
              </a:gradFill>
            </a:endParaRPr>
          </a:p>
          <a:p>
            <a:pPr marL="285750" indent="-285750" algn="l">
              <a:buFont typeface="Arial"/>
              <a:buChar char="•"/>
            </a:pPr>
            <a:endParaRPr lang="en-US" sz="2400" dirty="0">
              <a:gradFill flip="none" rotWithShape="1">
                <a:gsLst>
                  <a:gs pos="0">
                    <a:schemeClr val="tx1"/>
                  </a:gs>
                  <a:gs pos="100000">
                    <a:schemeClr val="tx1">
                      <a:lumMod val="75000"/>
                    </a:schemeClr>
                  </a:gs>
                </a:gsLst>
                <a:lin ang="5580000" scaled="0"/>
                <a:tileRect/>
              </a:gradFill>
            </a:endParaRPr>
          </a:p>
          <a:p>
            <a:pPr algn="l">
              <a:buFont typeface="Arial"/>
              <a:buChar char="•"/>
            </a:pPr>
            <a:endParaRPr lang="en-US" sz="2400" dirty="0">
              <a:gradFill flip="none" rotWithShape="1">
                <a:gsLst>
                  <a:gs pos="0">
                    <a:schemeClr val="tx1"/>
                  </a:gs>
                  <a:gs pos="100000">
                    <a:schemeClr val="tx1">
                      <a:lumMod val="75000"/>
                    </a:schemeClr>
                  </a:gs>
                </a:gsLst>
                <a:lin ang="5580000" scaled="0"/>
                <a:tileRect/>
              </a:gradFill>
            </a:endParaRPr>
          </a:p>
        </p:txBody>
      </p:sp>
    </p:spTree>
    <p:extLst>
      <p:ext uri="{BB962C8B-B14F-4D97-AF65-F5344CB8AC3E}">
        <p14:creationId xmlns:p14="http://schemas.microsoft.com/office/powerpoint/2010/main" val="1345386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0AE77-33DD-C1FE-5B54-3DF702C914E7}"/>
              </a:ext>
            </a:extLst>
          </p:cNvPr>
          <p:cNvSpPr>
            <a:spLocks noGrp="1"/>
          </p:cNvSpPr>
          <p:nvPr>
            <p:ph type="ctrTitle"/>
          </p:nvPr>
        </p:nvSpPr>
        <p:spPr>
          <a:xfrm>
            <a:off x="1879600" y="257175"/>
            <a:ext cx="8676222" cy="1357313"/>
          </a:xfrm>
        </p:spPr>
        <p:txBody>
          <a:bodyPr/>
          <a:lstStyle/>
          <a:p>
            <a:r>
              <a:rPr lang="en-US" dirty="0"/>
              <a:t>Business Analysis Problem</a:t>
            </a:r>
          </a:p>
        </p:txBody>
      </p:sp>
      <p:sp>
        <p:nvSpPr>
          <p:cNvPr id="3" name="Subtitle 2">
            <a:extLst>
              <a:ext uri="{FF2B5EF4-FFF2-40B4-BE49-F238E27FC236}">
                <a16:creationId xmlns:a16="http://schemas.microsoft.com/office/drawing/2014/main" id="{455D3185-598E-676D-7D7D-7F0D695AE113}"/>
              </a:ext>
            </a:extLst>
          </p:cNvPr>
          <p:cNvSpPr>
            <a:spLocks noGrp="1"/>
          </p:cNvSpPr>
          <p:nvPr>
            <p:ph type="subTitle" idx="1"/>
          </p:nvPr>
        </p:nvSpPr>
        <p:spPr>
          <a:xfrm>
            <a:off x="1195655" y="1843088"/>
            <a:ext cx="10044112" cy="4043362"/>
          </a:xfrm>
        </p:spPr>
        <p:txBody>
          <a:bodyPr>
            <a:noAutofit/>
          </a:bodyPr>
          <a:lstStyle/>
          <a:p>
            <a:pPr algn="just"/>
            <a:r>
              <a:rPr lang="en-IN" sz="2400" dirty="0">
                <a:gradFill flip="none" rotWithShape="1">
                  <a:gsLst>
                    <a:gs pos="0">
                      <a:schemeClr val="tx1"/>
                    </a:gs>
                    <a:gs pos="100000">
                      <a:schemeClr val="tx1">
                        <a:lumMod val="75000"/>
                      </a:schemeClr>
                    </a:gs>
                  </a:gsLst>
                  <a:lin ang="5580000" scaled="0"/>
                  <a:tileRect/>
                </a:gradFill>
              </a:rPr>
              <a:t>A crucial part of running a business is being able to understand the value of your customers. This is even more important in the digital age where it is easier than ever to get the attention of your customers. Churn rate is one of the most important metrics to your business because it will tell you how successful you’re marketing, and product strategies are.</a:t>
            </a:r>
          </a:p>
          <a:p>
            <a:pPr marL="285750" indent="-285750" algn="just">
              <a:buFont typeface="Arial" panose="020B0604020202020204" pitchFamily="34" charset="0"/>
              <a:buChar char="•"/>
            </a:pPr>
            <a:r>
              <a:rPr lang="en-IN" sz="2400" dirty="0">
                <a:gradFill flip="none" rotWithShape="1">
                  <a:gsLst>
                    <a:gs pos="0">
                      <a:schemeClr val="tx1"/>
                    </a:gs>
                    <a:gs pos="100000">
                      <a:schemeClr val="tx1">
                        <a:lumMod val="75000"/>
                      </a:schemeClr>
                    </a:gs>
                  </a:gsLst>
                  <a:lin ang="5580000" scaled="0"/>
                  <a:tileRect/>
                </a:gradFill>
              </a:rPr>
              <a:t>aims to predict the customer churn in the telecom industry with the help of markers.</a:t>
            </a:r>
          </a:p>
          <a:p>
            <a:pPr marL="285750" indent="-285750" algn="just">
              <a:buFont typeface="Arial" panose="020B0604020202020204" pitchFamily="34" charset="0"/>
              <a:buChar char="•"/>
            </a:pPr>
            <a:r>
              <a:rPr lang="en-IN" sz="2400" dirty="0">
                <a:gradFill flip="none" rotWithShape="1">
                  <a:gsLst>
                    <a:gs pos="0">
                      <a:schemeClr val="tx1"/>
                    </a:gs>
                    <a:gs pos="100000">
                      <a:schemeClr val="tx1">
                        <a:lumMod val="75000"/>
                      </a:schemeClr>
                    </a:gs>
                  </a:gsLst>
                  <a:lin ang="5580000" scaled="0"/>
                  <a:tileRect/>
                </a:gradFill>
              </a:rPr>
              <a:t>The aim of modelling is to focus on the prediction problems, so independent variables are taken from the data of the current period (i.e., current month) and dependent variables from the data of the lag period (i.e., next month)</a:t>
            </a:r>
            <a:endParaRPr lang="en-US" sz="2400" dirty="0">
              <a:gradFill flip="none" rotWithShape="1">
                <a:gsLst>
                  <a:gs pos="0">
                    <a:schemeClr val="tx1"/>
                  </a:gs>
                  <a:gs pos="100000">
                    <a:schemeClr val="tx1">
                      <a:lumMod val="75000"/>
                    </a:schemeClr>
                  </a:gs>
                </a:gsLst>
                <a:lin ang="5580000" scaled="0"/>
                <a:tileRect/>
              </a:gradFill>
            </a:endParaRPr>
          </a:p>
        </p:txBody>
      </p:sp>
    </p:spTree>
    <p:extLst>
      <p:ext uri="{BB962C8B-B14F-4D97-AF65-F5344CB8AC3E}">
        <p14:creationId xmlns:p14="http://schemas.microsoft.com/office/powerpoint/2010/main" val="39082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3AB7C-DB82-2095-B87B-39C5609F2E73}"/>
              </a:ext>
            </a:extLst>
          </p:cNvPr>
          <p:cNvSpPr>
            <a:spLocks noGrp="1"/>
          </p:cNvSpPr>
          <p:nvPr>
            <p:ph type="ctrTitle"/>
          </p:nvPr>
        </p:nvSpPr>
        <p:spPr>
          <a:xfrm>
            <a:off x="1751012" y="609601"/>
            <a:ext cx="8676222" cy="918410"/>
          </a:xfrm>
        </p:spPr>
        <p:txBody>
          <a:bodyPr>
            <a:normAutofit fontScale="90000"/>
          </a:bodyPr>
          <a:lstStyle/>
          <a:p>
            <a:r>
              <a:rPr lang="en-US" dirty="0"/>
              <a:t>Analysis and modelling approach</a:t>
            </a:r>
          </a:p>
        </p:txBody>
      </p:sp>
      <p:sp>
        <p:nvSpPr>
          <p:cNvPr id="3" name="Subtitle 2">
            <a:extLst>
              <a:ext uri="{FF2B5EF4-FFF2-40B4-BE49-F238E27FC236}">
                <a16:creationId xmlns:a16="http://schemas.microsoft.com/office/drawing/2014/main" id="{0DC544F2-249C-44BC-A07C-7D437BC54722}"/>
              </a:ext>
            </a:extLst>
          </p:cNvPr>
          <p:cNvSpPr>
            <a:spLocks noGrp="1"/>
          </p:cNvSpPr>
          <p:nvPr>
            <p:ph type="subTitle" idx="1"/>
          </p:nvPr>
        </p:nvSpPr>
        <p:spPr>
          <a:xfrm>
            <a:off x="1479550" y="2252161"/>
            <a:ext cx="8676222" cy="3781926"/>
          </a:xfrm>
        </p:spPr>
        <p:txBody>
          <a:bodyPr>
            <a:normAutofit/>
          </a:bodyPr>
          <a:lstStyle/>
          <a:p>
            <a:pPr marL="342900" indent="-342900" algn="l">
              <a:buFont typeface="Arial" panose="020B0604020202020204" pitchFamily="34" charset="0"/>
              <a:buChar char="•"/>
            </a:pPr>
            <a:r>
              <a:rPr lang="en-US" sz="2400" dirty="0"/>
              <a:t>Data source - </a:t>
            </a:r>
            <a:r>
              <a:rPr lang="en-US" sz="2400" dirty="0">
                <a:solidFill>
                  <a:schemeClr val="accent4">
                    <a:lumMod val="75000"/>
                  </a:schemeClr>
                </a:solidFill>
                <a:hlinkClick r:id="rId2">
                  <a:extLst>
                    <a:ext uri="{A12FA001-AC4F-418D-AE19-62706E023703}">
                      <ahyp:hlinkClr xmlns:ahyp="http://schemas.microsoft.com/office/drawing/2018/hyperlinkcolor" val="tx"/>
                    </a:ext>
                  </a:extLst>
                </a:hlinkClick>
              </a:rPr>
              <a:t>Teleco Data Set</a:t>
            </a:r>
            <a:r>
              <a:rPr lang="en-US" sz="2400" dirty="0">
                <a:solidFill>
                  <a:schemeClr val="accent4">
                    <a:lumMod val="75000"/>
                  </a:schemeClr>
                </a:solidFill>
              </a:rPr>
              <a:t> </a:t>
            </a:r>
            <a:r>
              <a:rPr lang="en-IN" sz="2400" dirty="0"/>
              <a:t>7043 rows and 21 columns</a:t>
            </a:r>
            <a:r>
              <a:rPr lang="en-US" sz="2400" dirty="0"/>
              <a:t> </a:t>
            </a:r>
          </a:p>
          <a:p>
            <a:pPr marL="342900" indent="-342900" algn="l">
              <a:buFont typeface="Arial" panose="020B0604020202020204" pitchFamily="34" charset="0"/>
              <a:buChar char="•"/>
            </a:pPr>
            <a:r>
              <a:rPr lang="en-US" sz="2400" dirty="0"/>
              <a:t>We have performed analysis in two ways </a:t>
            </a:r>
          </a:p>
          <a:p>
            <a:pPr marL="742950" lvl="1" indent="-285750" algn="l">
              <a:buFont typeface="Arial" panose="020B0604020202020204" pitchFamily="34" charset="0"/>
              <a:buChar char="•"/>
            </a:pPr>
            <a:r>
              <a:rPr lang="en-US" sz="2400" dirty="0"/>
              <a:t>EDA (Exploratory data analysis)</a:t>
            </a:r>
          </a:p>
          <a:p>
            <a:pPr marL="742950" lvl="1" indent="-285750" algn="l">
              <a:buFont typeface="Arial" panose="020B0604020202020204" pitchFamily="34" charset="0"/>
              <a:buChar char="•"/>
            </a:pPr>
            <a:r>
              <a:rPr lang="en-US" sz="2400" dirty="0"/>
              <a:t>Visual Charts </a:t>
            </a:r>
          </a:p>
          <a:p>
            <a:pPr marL="342900" indent="-342900" algn="l">
              <a:buFont typeface="Arial" panose="020B0604020202020204" pitchFamily="34" charset="0"/>
              <a:buChar char="•"/>
            </a:pPr>
            <a:r>
              <a:rPr lang="en-US" sz="2400" dirty="0"/>
              <a:t>For creating models, we have used logistic regression</a:t>
            </a:r>
          </a:p>
          <a:p>
            <a:pPr marL="342900" indent="-342900" algn="l">
              <a:buFont typeface="Arial" panose="020B0604020202020204" pitchFamily="34" charset="0"/>
              <a:buChar char="•"/>
            </a:pPr>
            <a:r>
              <a:rPr lang="en-US" sz="2400" dirty="0"/>
              <a:t>For simulation purpose we used random forest model</a:t>
            </a:r>
          </a:p>
          <a:p>
            <a:pPr marL="342900" indent="-342900" algn="l">
              <a:buFont typeface="Arial" panose="020B0604020202020204" pitchFamily="34" charset="0"/>
              <a:buChar char="•"/>
            </a:pPr>
            <a:r>
              <a:rPr lang="en-US" sz="2400" dirty="0"/>
              <a:t>To cross verify our model, we used hypothesis testing</a:t>
            </a:r>
          </a:p>
          <a:p>
            <a:endParaRPr lang="en-US" sz="2400" dirty="0"/>
          </a:p>
        </p:txBody>
      </p:sp>
    </p:spTree>
    <p:extLst>
      <p:ext uri="{BB962C8B-B14F-4D97-AF65-F5344CB8AC3E}">
        <p14:creationId xmlns:p14="http://schemas.microsoft.com/office/powerpoint/2010/main" val="2713350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6B5F0F39-CE44-4E7E-9C48-029B73288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D00258-1404-A55B-7049-657384349699}"/>
              </a:ext>
            </a:extLst>
          </p:cNvPr>
          <p:cNvSpPr>
            <a:spLocks noGrp="1"/>
          </p:cNvSpPr>
          <p:nvPr>
            <p:ph type="title"/>
          </p:nvPr>
        </p:nvSpPr>
        <p:spPr>
          <a:xfrm>
            <a:off x="1164302" y="5151121"/>
            <a:ext cx="8676222" cy="1066801"/>
          </a:xfrm>
        </p:spPr>
        <p:txBody>
          <a:bodyPr vert="horz" lIns="91440" tIns="45720" rIns="91440" bIns="45720" rtlCol="0" anchor="b">
            <a:noAutofit/>
          </a:bodyPr>
          <a:lstStyle/>
          <a:p>
            <a:pPr>
              <a:lnSpc>
                <a:spcPct val="90000"/>
              </a:lnSpc>
            </a:pPr>
            <a:r>
              <a:rPr lang="en-US" sz="2400" dirty="0">
                <a:effectLst>
                  <a:glow rad="38100">
                    <a:schemeClr val="bg1">
                      <a:lumMod val="65000"/>
                      <a:lumOff val="35000"/>
                      <a:alpha val="50000"/>
                    </a:schemeClr>
                  </a:glow>
                  <a:outerShdw blurRad="28575" dist="31750" dir="13200000" algn="tl" rotWithShape="0">
                    <a:srgbClr val="000000">
                      <a:alpha val="25000"/>
                    </a:srgbClr>
                  </a:outerShdw>
                </a:effectLst>
              </a:rPr>
              <a:t>1. Percentage of senior citizens </a:t>
            </a:r>
            <a:br>
              <a:rPr lang="en-US" sz="24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4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400" dirty="0">
                <a:effectLst>
                  <a:glow rad="38100">
                    <a:schemeClr val="bg1">
                      <a:lumMod val="65000"/>
                      <a:lumOff val="35000"/>
                      <a:alpha val="50000"/>
                    </a:schemeClr>
                  </a:glow>
                  <a:outerShdw blurRad="28575" dist="31750" dir="13200000" algn="tl" rotWithShape="0">
                    <a:srgbClr val="000000">
                      <a:alpha val="25000"/>
                    </a:srgbClr>
                  </a:outerShdw>
                </a:effectLst>
              </a:rPr>
              <a:t>2. Gender Distribution</a:t>
            </a:r>
            <a:br>
              <a:rPr lang="en-US" sz="24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4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400" dirty="0">
                <a:effectLst>
                  <a:glow rad="38100">
                    <a:schemeClr val="bg1">
                      <a:lumMod val="65000"/>
                      <a:lumOff val="35000"/>
                      <a:alpha val="50000"/>
                    </a:schemeClr>
                  </a:glow>
                  <a:outerShdw blurRad="28575" dist="31750" dir="13200000" algn="tl" rotWithShape="0">
                    <a:srgbClr val="000000">
                      <a:alpha val="25000"/>
                    </a:srgbClr>
                  </a:outerShdw>
                </a:effectLst>
              </a:rPr>
              <a:t>3. percentage of customers with dependents and partners</a:t>
            </a:r>
          </a:p>
        </p:txBody>
      </p:sp>
      <p:pic>
        <p:nvPicPr>
          <p:cNvPr id="1028" name="Picture 4" descr="Chart, pie chart&#10;&#10;Description automatically generated">
            <a:extLst>
              <a:ext uri="{FF2B5EF4-FFF2-40B4-BE49-F238E27FC236}">
                <a16:creationId xmlns:a16="http://schemas.microsoft.com/office/drawing/2014/main" id="{C214B280-5733-1E06-2DAB-780BC3B9AC0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3579" y="640078"/>
            <a:ext cx="3155793" cy="31557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hart, waterfall chart&#10;&#10;Description automatically generated">
            <a:extLst>
              <a:ext uri="{FF2B5EF4-FFF2-40B4-BE49-F238E27FC236}">
                <a16:creationId xmlns:a16="http://schemas.microsoft.com/office/drawing/2014/main" id="{FC613A7F-A563-F373-0D7D-19E2DB2C87C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84604" y="640078"/>
            <a:ext cx="3422791" cy="315579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hart, bar chart&#10;&#10;Description automatically generated">
            <a:extLst>
              <a:ext uri="{FF2B5EF4-FFF2-40B4-BE49-F238E27FC236}">
                <a16:creationId xmlns:a16="http://schemas.microsoft.com/office/drawing/2014/main" id="{7F91524F-A3F3-E610-EA65-B5FF9C9CAE9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129128" y="640078"/>
            <a:ext cx="3422792" cy="3155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529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2068" name="Rectangle 2063">
            <a:extLst>
              <a:ext uri="{FF2B5EF4-FFF2-40B4-BE49-F238E27FC236}">
                <a16:creationId xmlns:a16="http://schemas.microsoft.com/office/drawing/2014/main" id="{6B5F0F39-CE44-4E7E-9C48-029B73288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0C78B-F211-170F-AC60-5E123140DF26}"/>
              </a:ext>
            </a:extLst>
          </p:cNvPr>
          <p:cNvSpPr>
            <a:spLocks noGrp="1"/>
          </p:cNvSpPr>
          <p:nvPr>
            <p:ph type="title"/>
          </p:nvPr>
        </p:nvSpPr>
        <p:spPr>
          <a:xfrm>
            <a:off x="1606633" y="4999607"/>
            <a:ext cx="8676222" cy="1066801"/>
          </a:xfrm>
        </p:spPr>
        <p:txBody>
          <a:bodyPr vert="horz" lIns="91440" tIns="45720" rIns="91440" bIns="45720" rtlCol="0" anchor="b">
            <a:noAutofit/>
          </a:bodyPr>
          <a:lstStyle/>
          <a:p>
            <a:pPr>
              <a:lnSpc>
                <a:spcPct val="90000"/>
              </a:lnSpc>
            </a:pPr>
            <a:r>
              <a:rPr lang="en-US" sz="2400" dirty="0">
                <a:effectLst>
                  <a:glow rad="38100">
                    <a:schemeClr val="bg1">
                      <a:lumMod val="65000"/>
                      <a:lumOff val="35000"/>
                      <a:alpha val="50000"/>
                    </a:schemeClr>
                  </a:glow>
                  <a:outerShdw blurRad="28575" dist="31750" dir="13200000" algn="tl" rotWithShape="0">
                    <a:srgbClr val="000000">
                      <a:alpha val="25000"/>
                    </a:srgbClr>
                  </a:outerShdw>
                </a:effectLst>
              </a:rPr>
              <a:t>1. Customers by Contract type</a:t>
            </a:r>
            <a:br>
              <a:rPr lang="en-US" sz="24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400" dirty="0">
                <a:effectLst>
                  <a:glow rad="38100">
                    <a:schemeClr val="bg1">
                      <a:lumMod val="65000"/>
                      <a:lumOff val="35000"/>
                      <a:alpha val="50000"/>
                    </a:schemeClr>
                  </a:glow>
                  <a:outerShdw blurRad="28575" dist="31750" dir="13200000" algn="tl" rotWithShape="0">
                    <a:srgbClr val="000000">
                      <a:alpha val="25000"/>
                    </a:srgbClr>
                  </a:outerShdw>
                </a:effectLst>
              </a:rPr>
              <a:t>2. Customers by tenure</a:t>
            </a:r>
            <a:br>
              <a:rPr lang="en-US" sz="24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400" dirty="0">
                <a:effectLst>
                  <a:glow rad="38100">
                    <a:schemeClr val="bg1">
                      <a:lumMod val="65000"/>
                      <a:lumOff val="35000"/>
                      <a:alpha val="50000"/>
                    </a:schemeClr>
                  </a:glow>
                  <a:outerShdw blurRad="28575" dist="31750" dir="13200000" algn="tl" rotWithShape="0">
                    <a:srgbClr val="000000">
                      <a:alpha val="25000"/>
                    </a:srgbClr>
                  </a:outerShdw>
                </a:effectLst>
              </a:rPr>
              <a:t>3. tenure of customer based on contract type</a:t>
            </a:r>
          </a:p>
        </p:txBody>
      </p:sp>
      <p:pic>
        <p:nvPicPr>
          <p:cNvPr id="2050" name="Picture 2" descr="Chart, histogram&#10;&#10;Description automatically generated">
            <a:extLst>
              <a:ext uri="{FF2B5EF4-FFF2-40B4-BE49-F238E27FC236}">
                <a16:creationId xmlns:a16="http://schemas.microsoft.com/office/drawing/2014/main" id="{A2CCC063-499A-1E59-A495-D5788740923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0080" y="996800"/>
            <a:ext cx="3422791" cy="35030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hart, bar chart&#10;&#10;Description automatically generated">
            <a:extLst>
              <a:ext uri="{FF2B5EF4-FFF2-40B4-BE49-F238E27FC236}">
                <a16:creationId xmlns:a16="http://schemas.microsoft.com/office/drawing/2014/main" id="{33055692-F57C-39CD-52E3-5A1F11F8027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84604" y="1075051"/>
            <a:ext cx="3422791" cy="34247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hart, histogram&#10;&#10;Description automatically generated">
            <a:extLst>
              <a:ext uri="{FF2B5EF4-FFF2-40B4-BE49-F238E27FC236}">
                <a16:creationId xmlns:a16="http://schemas.microsoft.com/office/drawing/2014/main" id="{ACB00510-EFDB-FDAA-87F1-33397171A477}"/>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129128" y="1075051"/>
            <a:ext cx="3422792" cy="342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783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5CF33-3569-E6EA-36BB-7B15BFA61F92}"/>
              </a:ext>
            </a:extLst>
          </p:cNvPr>
          <p:cNvSpPr>
            <a:spLocks noGrp="1"/>
          </p:cNvSpPr>
          <p:nvPr>
            <p:ph type="title"/>
          </p:nvPr>
        </p:nvSpPr>
        <p:spPr>
          <a:xfrm>
            <a:off x="1141412" y="209550"/>
            <a:ext cx="9905998" cy="1905000"/>
          </a:xfrm>
        </p:spPr>
        <p:txBody>
          <a:bodyPr/>
          <a:lstStyle/>
          <a:p>
            <a:r>
              <a:rPr lang="en-US" dirty="0"/>
              <a:t>Relation Between Monthly and total Charges</a:t>
            </a:r>
          </a:p>
        </p:txBody>
      </p:sp>
      <p:pic>
        <p:nvPicPr>
          <p:cNvPr id="3074" name="Picture 2">
            <a:extLst>
              <a:ext uri="{FF2B5EF4-FFF2-40B4-BE49-F238E27FC236}">
                <a16:creationId xmlns:a16="http://schemas.microsoft.com/office/drawing/2014/main" id="{8F802057-E454-95AE-143F-AA3F3F7C9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299" y="2257424"/>
            <a:ext cx="9790111" cy="39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78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D84A-9DCE-5D3E-3213-6D42B9C26FC2}"/>
              </a:ext>
            </a:extLst>
          </p:cNvPr>
          <p:cNvSpPr>
            <a:spLocks noGrp="1"/>
          </p:cNvSpPr>
          <p:nvPr>
            <p:ph type="title"/>
          </p:nvPr>
        </p:nvSpPr>
        <p:spPr/>
        <p:txBody>
          <a:bodyPr/>
          <a:lstStyle/>
          <a:p>
            <a:r>
              <a:rPr lang="en-US" dirty="0"/>
              <a:t>Predictor Variable churn with other important variables</a:t>
            </a:r>
          </a:p>
        </p:txBody>
      </p:sp>
      <p:pic>
        <p:nvPicPr>
          <p:cNvPr id="4098" name="Picture 2">
            <a:extLst>
              <a:ext uri="{FF2B5EF4-FFF2-40B4-BE49-F238E27FC236}">
                <a16:creationId xmlns:a16="http://schemas.microsoft.com/office/drawing/2014/main" id="{33471F35-E096-1685-33AF-A81488DD7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6" y="2320926"/>
            <a:ext cx="5857996" cy="437991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62ED464-5F40-EDFD-6CC5-9EC5FDC3C2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950" y="2320924"/>
            <a:ext cx="5514975" cy="4379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817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5150" name="Rectangle 5135">
            <a:extLst>
              <a:ext uri="{FF2B5EF4-FFF2-40B4-BE49-F238E27FC236}">
                <a16:creationId xmlns:a16="http://schemas.microsoft.com/office/drawing/2014/main" id="{6B5F0F39-CE44-4E7E-9C48-029B73288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3BD79-1B13-7ED3-C1A1-7C8CF0D52E65}"/>
              </a:ext>
            </a:extLst>
          </p:cNvPr>
          <p:cNvSpPr>
            <a:spLocks noGrp="1"/>
          </p:cNvSpPr>
          <p:nvPr>
            <p:ph type="title"/>
          </p:nvPr>
        </p:nvSpPr>
        <p:spPr>
          <a:xfrm>
            <a:off x="1926330" y="478435"/>
            <a:ext cx="8676222" cy="1066801"/>
          </a:xfrm>
        </p:spPr>
        <p:txBody>
          <a:bodyPr vert="horz" lIns="91440" tIns="45720" rIns="91440" bIns="45720" rtlCol="0" anchor="b">
            <a:noAutofit/>
          </a:bodyPr>
          <a:lstStyle/>
          <a:p>
            <a:pPr>
              <a:lnSpc>
                <a:spcPct val="90000"/>
              </a:lnSpc>
            </a:pPr>
            <a:r>
              <a:rPr lang="en-US" sz="2400" dirty="0">
                <a:effectLst>
                  <a:glow rad="38100">
                    <a:schemeClr val="bg1">
                      <a:lumMod val="65000"/>
                      <a:lumOff val="35000"/>
                      <a:alpha val="50000"/>
                    </a:schemeClr>
                  </a:glow>
                  <a:outerShdw blurRad="28575" dist="31750" dir="13200000" algn="tl" rotWithShape="0">
                    <a:srgbClr val="000000">
                      <a:alpha val="25000"/>
                    </a:srgbClr>
                  </a:outerShdw>
                </a:effectLst>
              </a:rPr>
              <a:t>1. Churn by seniority level</a:t>
            </a:r>
            <a:br>
              <a:rPr lang="en-US" sz="24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400" dirty="0">
                <a:effectLst>
                  <a:glow rad="38100">
                    <a:schemeClr val="bg1">
                      <a:lumMod val="65000"/>
                      <a:lumOff val="35000"/>
                      <a:alpha val="50000"/>
                    </a:schemeClr>
                  </a:glow>
                  <a:outerShdw blurRad="28575" dist="31750" dir="13200000" algn="tl" rotWithShape="0">
                    <a:srgbClr val="000000">
                      <a:alpha val="25000"/>
                    </a:srgbClr>
                  </a:outerShdw>
                </a:effectLst>
              </a:rPr>
              <a:t>2. churn on basic of monthly charges</a:t>
            </a:r>
            <a:br>
              <a:rPr lang="en-US" sz="24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400" dirty="0">
                <a:effectLst>
                  <a:glow rad="38100">
                    <a:schemeClr val="bg1">
                      <a:lumMod val="65000"/>
                      <a:lumOff val="35000"/>
                      <a:alpha val="50000"/>
                    </a:schemeClr>
                  </a:glow>
                  <a:outerShdw blurRad="28575" dist="31750" dir="13200000" algn="tl" rotWithShape="0">
                    <a:srgbClr val="000000">
                      <a:alpha val="25000"/>
                    </a:srgbClr>
                  </a:outerShdw>
                </a:effectLst>
              </a:rPr>
              <a:t>3. churn by contract type</a:t>
            </a:r>
          </a:p>
        </p:txBody>
      </p:sp>
      <p:pic>
        <p:nvPicPr>
          <p:cNvPr id="5124" name="Picture 4" descr="Chart, waterfall chart&#10;&#10;Description automatically generated">
            <a:extLst>
              <a:ext uri="{FF2B5EF4-FFF2-40B4-BE49-F238E27FC236}">
                <a16:creationId xmlns:a16="http://schemas.microsoft.com/office/drawing/2014/main" id="{FC667D8E-A2F6-BBA2-2D0C-A75306E18CA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8625" y="1857375"/>
            <a:ext cx="3815594" cy="468848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hart, histogram&#10;&#10;Description automatically generated">
            <a:extLst>
              <a:ext uri="{FF2B5EF4-FFF2-40B4-BE49-F238E27FC236}">
                <a16:creationId xmlns:a16="http://schemas.microsoft.com/office/drawing/2014/main" id="{C3E718F0-8AF2-EA76-7441-314D895141F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53046" y="1857375"/>
            <a:ext cx="3422791" cy="468848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hart, waterfall chart&#10;&#10;Description automatically generated">
            <a:extLst>
              <a:ext uri="{FF2B5EF4-FFF2-40B4-BE49-F238E27FC236}">
                <a16:creationId xmlns:a16="http://schemas.microsoft.com/office/drawing/2014/main" id="{3FB55988-BE50-D4A3-BA76-551E41E5C52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460381" y="1857375"/>
            <a:ext cx="3422792" cy="468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136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{8283FDFC-3DBE-8643-91B5-5C0FF15EC516}tf10001063</Template>
  <TotalTime>1156</TotalTime>
  <Words>724</Words>
  <Application>Microsoft Macintosh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Century Gothic</vt:lpstr>
      <vt:lpstr>Mesh</vt:lpstr>
      <vt:lpstr>Telecom Company Customer Churn Prediction</vt:lpstr>
      <vt:lpstr>Introduction</vt:lpstr>
      <vt:lpstr>Business Analysis Problem</vt:lpstr>
      <vt:lpstr>Analysis and modelling approach</vt:lpstr>
      <vt:lpstr>1. Percentage of senior citizens   2. Gender Distribution  3. percentage of customers with dependents and partners</vt:lpstr>
      <vt:lpstr>1. Customers by Contract type 2. Customers by tenure 3. tenure of customer based on contract type</vt:lpstr>
      <vt:lpstr>Relation Between Monthly and total Charges</vt:lpstr>
      <vt:lpstr>Predictor Variable churn with other important variables</vt:lpstr>
      <vt:lpstr>1. Churn by seniority level 2. churn on basic of monthly charges 3. churn by contract type</vt:lpstr>
      <vt:lpstr>Modeling – Logistic Regression</vt:lpstr>
      <vt:lpstr>Observation on Logistic Regression</vt:lpstr>
      <vt:lpstr>Modelling – Random Forest</vt:lpstr>
      <vt:lpstr>PowerPoint Presentation</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Company Customer Churn Prediction</dc:title>
  <dc:creator>Koyande, Mihir Mahendra</dc:creator>
  <cp:lastModifiedBy>Koyande, Mihir Mahendra</cp:lastModifiedBy>
  <cp:revision>10</cp:revision>
  <dcterms:created xsi:type="dcterms:W3CDTF">2022-12-12T05:18:06Z</dcterms:created>
  <dcterms:modified xsi:type="dcterms:W3CDTF">2022-12-13T00:34:09Z</dcterms:modified>
</cp:coreProperties>
</file>