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4"/>
  </p:notesMasterIdLst>
  <p:sldIdLst>
    <p:sldId id="257" r:id="rId2"/>
    <p:sldId id="260" r:id="rId3"/>
    <p:sldId id="261" r:id="rId4"/>
    <p:sldId id="262" r:id="rId5"/>
    <p:sldId id="263" r:id="rId6"/>
    <p:sldId id="265" r:id="rId7"/>
    <p:sldId id="264" r:id="rId8"/>
    <p:sldId id="266" r:id="rId9"/>
    <p:sldId id="271" r:id="rId10"/>
    <p:sldId id="267" r:id="rId11"/>
    <p:sldId id="268"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113" d="100"/>
          <a:sy n="113" d="100"/>
        </p:scale>
        <p:origin x="56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B190CC-2ED4-436F-B8B8-8C4F303A869B}" type="datetimeFigureOut">
              <a:rPr lang="en-US" smtClean="0"/>
              <a:t>12/6/22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DE5624-3038-4DC3-802D-78EC93BF8ED5}" type="slidenum">
              <a:rPr lang="en-US" smtClean="0"/>
              <a:t>‹#›</a:t>
            </a:fld>
            <a:endParaRPr lang="en-US"/>
          </a:p>
        </p:txBody>
      </p:sp>
    </p:spTree>
    <p:extLst>
      <p:ext uri="{BB962C8B-B14F-4D97-AF65-F5344CB8AC3E}">
        <p14:creationId xmlns:p14="http://schemas.microsoft.com/office/powerpoint/2010/main" val="2713100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5C2A55E-9898-4420-9989-933A805F6BC9}" type="datetime1">
              <a:rPr lang="en-US" smtClean="0"/>
              <a:t>12/6/22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36747C-29EE-4598-BFCE-FD7B92B70DD7}" type="slidenum">
              <a:rPr lang="en-US" smtClean="0"/>
              <a:t>‹#›</a:t>
            </a:fld>
            <a:endParaRPr lang="en-US" dirty="0"/>
          </a:p>
        </p:txBody>
      </p:sp>
    </p:spTree>
    <p:extLst>
      <p:ext uri="{BB962C8B-B14F-4D97-AF65-F5344CB8AC3E}">
        <p14:creationId xmlns:p14="http://schemas.microsoft.com/office/powerpoint/2010/main" val="1052169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43AA03-9FCF-4E88-A4B7-D2653A1BDEA1}" type="datetime1">
              <a:rPr lang="en-US" smtClean="0"/>
              <a:t>12/6/22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36747C-29EE-4598-BFCE-FD7B92B70DD7}" type="slidenum">
              <a:rPr lang="en-US" smtClean="0"/>
              <a:t>‹#›</a:t>
            </a:fld>
            <a:endParaRPr lang="en-US"/>
          </a:p>
        </p:txBody>
      </p:sp>
    </p:spTree>
    <p:extLst>
      <p:ext uri="{BB962C8B-B14F-4D97-AF65-F5344CB8AC3E}">
        <p14:creationId xmlns:p14="http://schemas.microsoft.com/office/powerpoint/2010/main" val="2130460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4153AB-F695-4ABC-B017-37020AD17788}" type="datetime1">
              <a:rPr lang="en-US" smtClean="0"/>
              <a:t>12/6/22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36747C-29EE-4598-BFCE-FD7B92B70DD7}" type="slidenum">
              <a:rPr lang="en-US" smtClean="0"/>
              <a:t>‹#›</a:t>
            </a:fld>
            <a:endParaRPr lang="en-US"/>
          </a:p>
        </p:txBody>
      </p:sp>
    </p:spTree>
    <p:extLst>
      <p:ext uri="{BB962C8B-B14F-4D97-AF65-F5344CB8AC3E}">
        <p14:creationId xmlns:p14="http://schemas.microsoft.com/office/powerpoint/2010/main" val="921681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37D880-3615-42FA-8473-F9A01ACAA083}" type="datetime1">
              <a:rPr lang="en-US" smtClean="0"/>
              <a:t>12/6/22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36747C-29EE-4598-BFCE-FD7B92B70DD7}" type="slidenum">
              <a:rPr lang="en-US" smtClean="0"/>
              <a:t>‹#›</a:t>
            </a:fld>
            <a:endParaRPr lang="en-US"/>
          </a:p>
        </p:txBody>
      </p:sp>
    </p:spTree>
    <p:extLst>
      <p:ext uri="{BB962C8B-B14F-4D97-AF65-F5344CB8AC3E}">
        <p14:creationId xmlns:p14="http://schemas.microsoft.com/office/powerpoint/2010/main" val="1941895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72A1623-B2BC-480D-AD07-398C8CB8BFDC}" type="datetime1">
              <a:rPr lang="en-US" smtClean="0"/>
              <a:t>12/6/22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36747C-29EE-4598-BFCE-FD7B92B70DD7}" type="slidenum">
              <a:rPr lang="en-US" smtClean="0"/>
              <a:t>‹#›</a:t>
            </a:fld>
            <a:endParaRPr lang="en-US"/>
          </a:p>
        </p:txBody>
      </p:sp>
    </p:spTree>
    <p:extLst>
      <p:ext uri="{BB962C8B-B14F-4D97-AF65-F5344CB8AC3E}">
        <p14:creationId xmlns:p14="http://schemas.microsoft.com/office/powerpoint/2010/main" val="2763417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77D462C-F216-47A8-B54F-5C1F7E08185A}" type="datetime1">
              <a:rPr lang="en-US" smtClean="0"/>
              <a:t>12/6/22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36747C-29EE-4598-BFCE-FD7B92B70DD7}" type="slidenum">
              <a:rPr lang="en-US" smtClean="0"/>
              <a:t>‹#›</a:t>
            </a:fld>
            <a:endParaRPr lang="en-US"/>
          </a:p>
        </p:txBody>
      </p:sp>
    </p:spTree>
    <p:extLst>
      <p:ext uri="{BB962C8B-B14F-4D97-AF65-F5344CB8AC3E}">
        <p14:creationId xmlns:p14="http://schemas.microsoft.com/office/powerpoint/2010/main" val="1036826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B7DE7A2-D3A5-4A50-A4EE-6F9CE8EFB86A}" type="datetime1">
              <a:rPr lang="en-US" smtClean="0"/>
              <a:t>12/6/22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36747C-29EE-4598-BFCE-FD7B92B70DD7}" type="slidenum">
              <a:rPr lang="en-US" smtClean="0"/>
              <a:t>‹#›</a:t>
            </a:fld>
            <a:endParaRPr lang="en-US"/>
          </a:p>
        </p:txBody>
      </p:sp>
    </p:spTree>
    <p:extLst>
      <p:ext uri="{BB962C8B-B14F-4D97-AF65-F5344CB8AC3E}">
        <p14:creationId xmlns:p14="http://schemas.microsoft.com/office/powerpoint/2010/main" val="3094407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39EB297-46A1-4FA2-92DE-A1C6E5D83639}" type="datetime1">
              <a:rPr lang="en-US" smtClean="0"/>
              <a:t>12/6/22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36747C-29EE-4598-BFCE-FD7B92B70DD7}" type="slidenum">
              <a:rPr lang="en-US" smtClean="0"/>
              <a:t>‹#›</a:t>
            </a:fld>
            <a:endParaRPr lang="en-US"/>
          </a:p>
        </p:txBody>
      </p:sp>
    </p:spTree>
    <p:extLst>
      <p:ext uri="{BB962C8B-B14F-4D97-AF65-F5344CB8AC3E}">
        <p14:creationId xmlns:p14="http://schemas.microsoft.com/office/powerpoint/2010/main" val="140390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A6C308-DD68-4BFA-9CCC-010AC5FA4002}" type="datetime1">
              <a:rPr lang="en-US" smtClean="0"/>
              <a:t>12/6/22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36747C-29EE-4598-BFCE-FD7B92B70DD7}" type="slidenum">
              <a:rPr lang="en-US" smtClean="0"/>
              <a:t>‹#›</a:t>
            </a:fld>
            <a:endParaRPr lang="en-US"/>
          </a:p>
        </p:txBody>
      </p:sp>
    </p:spTree>
    <p:extLst>
      <p:ext uri="{BB962C8B-B14F-4D97-AF65-F5344CB8AC3E}">
        <p14:creationId xmlns:p14="http://schemas.microsoft.com/office/powerpoint/2010/main" val="3512176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BFEF583-CEF1-4103-B3B9-BDB79B9DEE1C}" type="datetime1">
              <a:rPr lang="en-US" smtClean="0"/>
              <a:t>12/6/22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36747C-29EE-4598-BFCE-FD7B92B70DD7}" type="slidenum">
              <a:rPr lang="en-US" smtClean="0"/>
              <a:t>‹#›</a:t>
            </a:fld>
            <a:endParaRPr lang="en-US"/>
          </a:p>
        </p:txBody>
      </p:sp>
    </p:spTree>
    <p:extLst>
      <p:ext uri="{BB962C8B-B14F-4D97-AF65-F5344CB8AC3E}">
        <p14:creationId xmlns:p14="http://schemas.microsoft.com/office/powerpoint/2010/main" val="395887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2296C43-A981-4FCF-B0AC-72AF42CEEE1F}" type="datetime1">
              <a:rPr lang="en-US" smtClean="0"/>
              <a:t>12/6/22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36747C-29EE-4598-BFCE-FD7B92B70DD7}" type="slidenum">
              <a:rPr lang="en-US" smtClean="0"/>
              <a:t>‹#›</a:t>
            </a:fld>
            <a:endParaRPr lang="en-US"/>
          </a:p>
        </p:txBody>
      </p:sp>
    </p:spTree>
    <p:extLst>
      <p:ext uri="{BB962C8B-B14F-4D97-AF65-F5344CB8AC3E}">
        <p14:creationId xmlns:p14="http://schemas.microsoft.com/office/powerpoint/2010/main" val="3190421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9CA4E3-8A9A-4091-8C6F-3417F9F60E4E}" type="datetime1">
              <a:rPr lang="en-US" smtClean="0"/>
              <a:t>12/6/22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36747C-29EE-4598-BFCE-FD7B92B70DD7}" type="slidenum">
              <a:rPr lang="en-US" smtClean="0"/>
              <a:t>‹#›</a:t>
            </a:fld>
            <a:endParaRPr lang="en-US"/>
          </a:p>
        </p:txBody>
      </p:sp>
      <p:sp>
        <p:nvSpPr>
          <p:cNvPr id="7" name="Rectangle 6"/>
          <p:cNvSpPr/>
          <p:nvPr userDrawn="1"/>
        </p:nvSpPr>
        <p:spPr bwMode="auto">
          <a:xfrm>
            <a:off x="16933" y="0"/>
            <a:ext cx="12175067" cy="139337"/>
          </a:xfrm>
          <a:prstGeom prst="rec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8100000" scaled="1"/>
            <a:tileRect/>
          </a:gradFill>
          <a:ln w="9525" cap="flat" cmpd="sng" algn="ctr">
            <a:solidFill>
              <a:srgbClr val="000000"/>
            </a:solidFill>
            <a:prstDash val="solid"/>
            <a:round/>
            <a:headEnd type="none" w="med" len="med"/>
            <a:tailEnd type="none" w="med" len="med"/>
          </a:ln>
          <a:effectLst/>
        </p:spPr>
        <p:txBody>
          <a:bodyPr/>
          <a:lstStyle/>
          <a:p>
            <a:pPr fontAlgn="auto">
              <a:spcBef>
                <a:spcPts val="0"/>
              </a:spcBef>
              <a:spcAft>
                <a:spcPts val="0"/>
              </a:spcAft>
              <a:defRPr/>
            </a:pPr>
            <a:endParaRPr lang="en-US" kern="0">
              <a:solidFill>
                <a:sysClr val="windowText" lastClr="000000"/>
              </a:solidFill>
              <a:latin typeface="+mn-lt"/>
              <a:ea typeface="+mn-ea"/>
              <a:cs typeface="+mn-cs"/>
            </a:endParaRPr>
          </a:p>
        </p:txBody>
      </p:sp>
      <p:sp>
        <p:nvSpPr>
          <p:cNvPr id="9" name="Rectangle 8"/>
          <p:cNvSpPr/>
          <p:nvPr userDrawn="1"/>
        </p:nvSpPr>
        <p:spPr bwMode="auto">
          <a:xfrm>
            <a:off x="0" y="6718663"/>
            <a:ext cx="12175067" cy="139337"/>
          </a:xfrm>
          <a:prstGeom prst="rec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8100000" scaled="1"/>
            <a:tileRect/>
          </a:gradFill>
          <a:ln w="9525" cap="flat" cmpd="sng" algn="ctr">
            <a:solidFill>
              <a:srgbClr val="000000"/>
            </a:solidFill>
            <a:prstDash val="solid"/>
            <a:round/>
            <a:headEnd type="none" w="med" len="med"/>
            <a:tailEnd type="none" w="med" len="med"/>
          </a:ln>
          <a:effectLst/>
        </p:spPr>
        <p:txBody>
          <a:bodyPr/>
          <a:lstStyle/>
          <a:p>
            <a:pPr fontAlgn="auto">
              <a:spcBef>
                <a:spcPts val="0"/>
              </a:spcBef>
              <a:spcAft>
                <a:spcPts val="0"/>
              </a:spcAft>
              <a:defRPr/>
            </a:pPr>
            <a:endParaRPr lang="en-US" kern="0">
              <a:solidFill>
                <a:sysClr val="windowText" lastClr="000000"/>
              </a:solidFill>
              <a:latin typeface="+mn-lt"/>
              <a:ea typeface="+mn-ea"/>
              <a:cs typeface="+mn-cs"/>
            </a:endParaRPr>
          </a:p>
        </p:txBody>
      </p:sp>
      <p:sp>
        <p:nvSpPr>
          <p:cNvPr id="10" name="Rectangle 9"/>
          <p:cNvSpPr/>
          <p:nvPr userDrawn="1"/>
        </p:nvSpPr>
        <p:spPr bwMode="auto">
          <a:xfrm>
            <a:off x="838200" y="1583532"/>
            <a:ext cx="10515600" cy="62706"/>
          </a:xfrm>
          <a:prstGeom prst="rec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8100000" scaled="1"/>
            <a:tileRect/>
          </a:gradFill>
          <a:ln w="9525" cap="flat" cmpd="sng" algn="ctr">
            <a:solidFill>
              <a:srgbClr val="000000"/>
            </a:solidFill>
            <a:prstDash val="solid"/>
            <a:round/>
            <a:headEnd type="none" w="med" len="med"/>
            <a:tailEnd type="none" w="med" len="med"/>
          </a:ln>
          <a:effectLst/>
        </p:spPr>
        <p:txBody>
          <a:bodyPr/>
          <a:lstStyle/>
          <a:p>
            <a:pPr fontAlgn="auto">
              <a:spcBef>
                <a:spcPts val="0"/>
              </a:spcBef>
              <a:spcAft>
                <a:spcPts val="0"/>
              </a:spcAft>
              <a:defRPr/>
            </a:pPr>
            <a:endParaRPr lang="en-US" kern="0">
              <a:solidFill>
                <a:sysClr val="windowText" lastClr="000000"/>
              </a:solidFill>
              <a:latin typeface="+mn-lt"/>
              <a:ea typeface="+mn-ea"/>
              <a:cs typeface="+mn-cs"/>
            </a:endParaRPr>
          </a:p>
        </p:txBody>
      </p:sp>
    </p:spTree>
    <p:extLst>
      <p:ext uri="{BB962C8B-B14F-4D97-AF65-F5344CB8AC3E}">
        <p14:creationId xmlns:p14="http://schemas.microsoft.com/office/powerpoint/2010/main" val="40801414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deexithreddy/rideshar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https://miro.medium.com/max/1538/0*_xvHpuCIteCj3ii9" TargetMode="External"/><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https://miro.medium.com/max/1526/0*oP3My4qRPvBoH1KT" TargetMode="Externa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24AEC-E729-73A4-8F66-1FF573581D58}"/>
              </a:ext>
            </a:extLst>
          </p:cNvPr>
          <p:cNvSpPr>
            <a:spLocks noGrp="1"/>
          </p:cNvSpPr>
          <p:nvPr>
            <p:ph type="title"/>
          </p:nvPr>
        </p:nvSpPr>
        <p:spPr/>
        <p:txBody>
          <a:bodyPr/>
          <a:lstStyle/>
          <a:p>
            <a:pPr algn="ctr"/>
            <a:r>
              <a:rPr lang="en-US" sz="4400" i="1" dirty="0">
                <a:solidFill>
                  <a:srgbClr val="FF0000"/>
                </a:solidFill>
              </a:rPr>
              <a:t>Uber and Lyft Price Prediction</a:t>
            </a:r>
            <a:endParaRPr lang="en-US" dirty="0"/>
          </a:p>
        </p:txBody>
      </p:sp>
      <p:sp>
        <p:nvSpPr>
          <p:cNvPr id="3" name="Slide Number Placeholder 2">
            <a:extLst>
              <a:ext uri="{FF2B5EF4-FFF2-40B4-BE49-F238E27FC236}">
                <a16:creationId xmlns:a16="http://schemas.microsoft.com/office/drawing/2014/main" id="{11586C50-689E-0091-6722-3B032FD30A70}"/>
              </a:ext>
            </a:extLst>
          </p:cNvPr>
          <p:cNvSpPr>
            <a:spLocks noGrp="1"/>
          </p:cNvSpPr>
          <p:nvPr>
            <p:ph type="sldNum" sz="quarter" idx="12"/>
          </p:nvPr>
        </p:nvSpPr>
        <p:spPr/>
        <p:txBody>
          <a:bodyPr/>
          <a:lstStyle/>
          <a:p>
            <a:fld id="{8E36747C-29EE-4598-BFCE-FD7B92B70DD7}" type="slidenum">
              <a:rPr lang="en-US" smtClean="0"/>
              <a:t>1</a:t>
            </a:fld>
            <a:endParaRPr lang="en-US"/>
          </a:p>
        </p:txBody>
      </p:sp>
      <p:sp>
        <p:nvSpPr>
          <p:cNvPr id="4" name="Title 1">
            <a:extLst>
              <a:ext uri="{FF2B5EF4-FFF2-40B4-BE49-F238E27FC236}">
                <a16:creationId xmlns:a16="http://schemas.microsoft.com/office/drawing/2014/main" id="{F73EA724-392D-3F97-F3C9-F1E21AC0F18B}"/>
              </a:ext>
            </a:extLst>
          </p:cNvPr>
          <p:cNvSpPr txBox="1">
            <a:spLocks/>
          </p:cNvSpPr>
          <p:nvPr/>
        </p:nvSpPr>
        <p:spPr>
          <a:xfrm>
            <a:off x="1407595" y="1320315"/>
            <a:ext cx="9144000" cy="3578838"/>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sz="4800" i="1" dirty="0">
                <a:solidFill>
                  <a:srgbClr val="FF0000"/>
                </a:solidFill>
              </a:rPr>
            </a:br>
            <a:r>
              <a:rPr lang="en-US" sz="4800" i="1" dirty="0">
                <a:solidFill>
                  <a:srgbClr val="FF0000"/>
                </a:solidFill>
              </a:rPr>
              <a:t>Lynne Chen, Dhruv Shah, Harsh Gandhi, Sahil Sahil, Mihir </a:t>
            </a:r>
            <a:r>
              <a:rPr lang="en-US" sz="4800" i="1" dirty="0" err="1">
                <a:solidFill>
                  <a:srgbClr val="FF0000"/>
                </a:solidFill>
              </a:rPr>
              <a:t>Koyande</a:t>
            </a:r>
            <a:endParaRPr lang="en-US" sz="4800" i="1" dirty="0">
              <a:solidFill>
                <a:srgbClr val="FF0000"/>
              </a:solidFill>
            </a:endParaRPr>
          </a:p>
          <a:p>
            <a:pPr algn="ctr"/>
            <a:r>
              <a:rPr lang="en-US" sz="4800" i="1" dirty="0">
                <a:solidFill>
                  <a:srgbClr val="FF0000"/>
                </a:solidFill>
              </a:rPr>
              <a:t>Group -2 </a:t>
            </a:r>
          </a:p>
          <a:p>
            <a:pPr algn="ctr"/>
            <a:br>
              <a:rPr lang="en-US" sz="4800" i="1" dirty="0">
                <a:solidFill>
                  <a:srgbClr val="FF0000"/>
                </a:solidFill>
              </a:rPr>
            </a:br>
            <a:r>
              <a:rPr lang="en-US" sz="4800" i="1" dirty="0" err="1">
                <a:solidFill>
                  <a:srgbClr val="FF0000"/>
                </a:solidFill>
              </a:rPr>
              <a:t>Theyab</a:t>
            </a:r>
            <a:r>
              <a:rPr lang="en-US" sz="4800" i="1" dirty="0">
                <a:solidFill>
                  <a:srgbClr val="FF0000"/>
                </a:solidFill>
              </a:rPr>
              <a:t> </a:t>
            </a:r>
            <a:r>
              <a:rPr lang="en-US" sz="4800" i="1">
                <a:solidFill>
                  <a:srgbClr val="FF0000"/>
                </a:solidFill>
              </a:rPr>
              <a:t>Alhwiti</a:t>
            </a:r>
            <a:br>
              <a:rPr lang="en-US" sz="4800" i="1" dirty="0">
                <a:solidFill>
                  <a:srgbClr val="FF0000"/>
                </a:solidFill>
              </a:rPr>
            </a:br>
            <a:br>
              <a:rPr lang="en-US" sz="4800" i="1" dirty="0">
                <a:solidFill>
                  <a:srgbClr val="FF0000"/>
                </a:solidFill>
              </a:rPr>
            </a:br>
            <a:r>
              <a:rPr lang="en-US" sz="3600" i="1" dirty="0">
                <a:solidFill>
                  <a:srgbClr val="FF0000"/>
                </a:solidFill>
              </a:rPr>
              <a:t>12/06/2022</a:t>
            </a:r>
            <a:r>
              <a:rPr lang="en-US" sz="4800" i="1" dirty="0">
                <a:solidFill>
                  <a:srgbClr val="FF0000"/>
                </a:solidFill>
              </a:rPr>
              <a:t> </a:t>
            </a:r>
          </a:p>
        </p:txBody>
      </p:sp>
      <p:pic>
        <p:nvPicPr>
          <p:cNvPr id="5" name="Picture 4">
            <a:extLst>
              <a:ext uri="{FF2B5EF4-FFF2-40B4-BE49-F238E27FC236}">
                <a16:creationId xmlns:a16="http://schemas.microsoft.com/office/drawing/2014/main" id="{5B8A092E-5F12-E9E8-416E-F165EB75218C}"/>
              </a:ext>
            </a:extLst>
          </p:cNvPr>
          <p:cNvPicPr>
            <a:picLocks noChangeAspect="1"/>
          </p:cNvPicPr>
          <p:nvPr/>
        </p:nvPicPr>
        <p:blipFill>
          <a:blip r:embed="rId2"/>
          <a:stretch>
            <a:fillRect/>
          </a:stretch>
        </p:blipFill>
        <p:spPr>
          <a:xfrm>
            <a:off x="0" y="5991653"/>
            <a:ext cx="2079057" cy="729393"/>
          </a:xfrm>
          <a:prstGeom prst="rect">
            <a:avLst/>
          </a:prstGeom>
        </p:spPr>
      </p:pic>
    </p:spTree>
    <p:extLst>
      <p:ext uri="{BB962C8B-B14F-4D97-AF65-F5344CB8AC3E}">
        <p14:creationId xmlns:p14="http://schemas.microsoft.com/office/powerpoint/2010/main" val="2605414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81B5C-38D1-701F-702F-4AB4E4D705B0}"/>
              </a:ext>
            </a:extLst>
          </p:cNvPr>
          <p:cNvSpPr>
            <a:spLocks noGrp="1"/>
          </p:cNvSpPr>
          <p:nvPr>
            <p:ph type="title"/>
          </p:nvPr>
        </p:nvSpPr>
        <p:spPr/>
        <p:txBody>
          <a:bodyPr/>
          <a:lstStyle/>
          <a:p>
            <a:r>
              <a:rPr lang="en-US" b="1" u="sng" dirty="0"/>
              <a:t>Limitation</a:t>
            </a:r>
            <a:r>
              <a:rPr lang="en-US" dirty="0">
                <a:effectLst/>
              </a:rPr>
              <a:t> </a:t>
            </a:r>
            <a:endParaRPr lang="en-US" dirty="0"/>
          </a:p>
        </p:txBody>
      </p:sp>
      <p:sp>
        <p:nvSpPr>
          <p:cNvPr id="3" name="Content Placeholder 2">
            <a:extLst>
              <a:ext uri="{FF2B5EF4-FFF2-40B4-BE49-F238E27FC236}">
                <a16:creationId xmlns:a16="http://schemas.microsoft.com/office/drawing/2014/main" id="{2BFEAC9E-D764-CE7E-6C70-C68FE8CF5CD1}"/>
              </a:ext>
            </a:extLst>
          </p:cNvPr>
          <p:cNvSpPr>
            <a:spLocks noGrp="1"/>
          </p:cNvSpPr>
          <p:nvPr>
            <p:ph idx="1"/>
          </p:nvPr>
        </p:nvSpPr>
        <p:spPr/>
        <p:txBody>
          <a:bodyPr/>
          <a:lstStyle/>
          <a:p>
            <a:pPr marL="0" marR="0" algn="just">
              <a:lnSpc>
                <a:spcPct val="150000"/>
              </a:lnSpc>
              <a:spcBef>
                <a:spcPts val="0"/>
              </a:spcBef>
              <a:spcAft>
                <a:spcPts val="800"/>
              </a:spcAft>
            </a:pPr>
            <a:r>
              <a:rPr lang="en-US" sz="1800"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One of the major limitations for our study was the data collection method. All data was collected during the month of November, in a particular part of Boston. Hence, the model might not accurately predict fares during other times of the year throughout the state. Furthermore, for the Uber dataset, conditions for inference were not met as we can see a strong skew to the right in the histogram of residuals. This indicates that residuals are not normally distributed</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indent="0">
              <a:buNone/>
            </a:pPr>
            <a:endParaRPr lang="en-US" dirty="0"/>
          </a:p>
        </p:txBody>
      </p:sp>
      <p:sp>
        <p:nvSpPr>
          <p:cNvPr id="4" name="Slide Number Placeholder 3">
            <a:extLst>
              <a:ext uri="{FF2B5EF4-FFF2-40B4-BE49-F238E27FC236}">
                <a16:creationId xmlns:a16="http://schemas.microsoft.com/office/drawing/2014/main" id="{E0573A47-E144-DEC3-C34E-0EE331FAEA3B}"/>
              </a:ext>
            </a:extLst>
          </p:cNvPr>
          <p:cNvSpPr>
            <a:spLocks noGrp="1"/>
          </p:cNvSpPr>
          <p:nvPr>
            <p:ph type="sldNum" sz="quarter" idx="12"/>
          </p:nvPr>
        </p:nvSpPr>
        <p:spPr/>
        <p:txBody>
          <a:bodyPr/>
          <a:lstStyle/>
          <a:p>
            <a:fld id="{8E36747C-29EE-4598-BFCE-FD7B92B70DD7}" type="slidenum">
              <a:rPr lang="en-US" smtClean="0"/>
              <a:t>10</a:t>
            </a:fld>
            <a:endParaRPr lang="en-US"/>
          </a:p>
        </p:txBody>
      </p:sp>
      <p:pic>
        <p:nvPicPr>
          <p:cNvPr id="6" name="Picture 5" descr="Chart, histogram&#10;&#10;Description automatically generated">
            <a:extLst>
              <a:ext uri="{FF2B5EF4-FFF2-40B4-BE49-F238E27FC236}">
                <a16:creationId xmlns:a16="http://schemas.microsoft.com/office/drawing/2014/main" id="{777B4E63-7BC5-CB0D-BEF6-1969C9F139F7}"/>
              </a:ext>
            </a:extLst>
          </p:cNvPr>
          <p:cNvPicPr>
            <a:picLocks noChangeAspect="1"/>
          </p:cNvPicPr>
          <p:nvPr/>
        </p:nvPicPr>
        <p:blipFill>
          <a:blip r:embed="rId2"/>
          <a:stretch>
            <a:fillRect/>
          </a:stretch>
        </p:blipFill>
        <p:spPr>
          <a:xfrm>
            <a:off x="2497623" y="4194101"/>
            <a:ext cx="6457069" cy="2344811"/>
          </a:xfrm>
          <a:prstGeom prst="rect">
            <a:avLst/>
          </a:prstGeom>
        </p:spPr>
      </p:pic>
    </p:spTree>
    <p:extLst>
      <p:ext uri="{BB962C8B-B14F-4D97-AF65-F5344CB8AC3E}">
        <p14:creationId xmlns:p14="http://schemas.microsoft.com/office/powerpoint/2010/main" val="4116334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81B5C-38D1-701F-702F-4AB4E4D705B0}"/>
              </a:ext>
            </a:extLst>
          </p:cNvPr>
          <p:cNvSpPr>
            <a:spLocks noGrp="1"/>
          </p:cNvSpPr>
          <p:nvPr>
            <p:ph type="title"/>
          </p:nvPr>
        </p:nvSpPr>
        <p:spPr/>
        <p:txBody>
          <a:bodyPr/>
          <a:lstStyle/>
          <a:p>
            <a:r>
              <a:rPr lang="en-US" sz="3600" b="1" u="sng" dirty="0"/>
              <a:t>Future</a:t>
            </a:r>
            <a:r>
              <a:rPr lang="en-US" sz="1800" spc="-5" dirty="0">
                <a:solidFill>
                  <a:srgbClr val="292929"/>
                </a:solidFill>
                <a:effectLst/>
                <a:latin typeface="Times New Roman" panose="02020603050405020304" pitchFamily="18" charset="0"/>
                <a:ea typeface="Times New Roman" panose="02020603050405020304" pitchFamily="18" charset="0"/>
              </a:rPr>
              <a:t> </a:t>
            </a:r>
            <a:r>
              <a:rPr lang="en-US" sz="3600" b="1" u="sng" dirty="0"/>
              <a:t>Work</a:t>
            </a:r>
            <a:r>
              <a:rPr lang="en-US" dirty="0">
                <a:effectLst/>
              </a:rPr>
              <a:t> </a:t>
            </a:r>
            <a:endParaRPr lang="en-US" dirty="0"/>
          </a:p>
        </p:txBody>
      </p:sp>
      <p:sp>
        <p:nvSpPr>
          <p:cNvPr id="3" name="Content Placeholder 2">
            <a:extLst>
              <a:ext uri="{FF2B5EF4-FFF2-40B4-BE49-F238E27FC236}">
                <a16:creationId xmlns:a16="http://schemas.microsoft.com/office/drawing/2014/main" id="{2BFEAC9E-D764-CE7E-6C70-C68FE8CF5CD1}"/>
              </a:ext>
            </a:extLst>
          </p:cNvPr>
          <p:cNvSpPr>
            <a:spLocks noGrp="1"/>
          </p:cNvSpPr>
          <p:nvPr>
            <p:ph idx="1"/>
          </p:nvPr>
        </p:nvSpPr>
        <p:spPr/>
        <p:txBody>
          <a:bodyPr>
            <a:normAutofit fontScale="77500" lnSpcReduction="20000"/>
          </a:bodyPr>
          <a:lstStyle/>
          <a:p>
            <a:pPr marL="0" marR="0" algn="just">
              <a:lnSpc>
                <a:spcPct val="150000"/>
              </a:lnSpc>
              <a:spcBef>
                <a:spcPts val="0"/>
              </a:spcBef>
              <a:spcAft>
                <a:spcPts val="800"/>
              </a:spcAft>
            </a:pPr>
            <a:r>
              <a:rPr lang="en-US" spc="-5" dirty="0">
                <a:solidFill>
                  <a:srgbClr val="292929"/>
                </a:solidFill>
                <a:latin typeface="Times New Roman" panose="02020603050405020304" pitchFamily="18" charset="0"/>
              </a:rPr>
              <a:t>This project can be approached m ways and from different angles. The models can be improved to increase prediction precision. For instance, we could think about the interactions between the variables, such as the predictors for distance and cab types. With the ideal settings for the parameters, we can also investigate various Random Forests prediction error rates. </a:t>
            </a:r>
          </a:p>
          <a:p>
            <a:pPr marL="0" marR="0" algn="just">
              <a:lnSpc>
                <a:spcPct val="150000"/>
              </a:lnSpc>
              <a:spcBef>
                <a:spcPts val="0"/>
              </a:spcBef>
              <a:spcAft>
                <a:spcPts val="800"/>
              </a:spcAft>
            </a:pPr>
            <a:r>
              <a:rPr lang="en-US" spc="-5" dirty="0">
                <a:solidFill>
                  <a:srgbClr val="292929"/>
                </a:solidFill>
                <a:latin typeface="Times New Roman" panose="02020603050405020304" pitchFamily="18" charset="0"/>
              </a:rPr>
              <a:t>We intend to consider extraneous data to include traffic conditions and timeframes. We plan to get Uber and Lyft fare data from more areas in Boston and fit the data into out model. We also plan to study why we saw large standard deviation of fares for a given source and destination.</a:t>
            </a:r>
          </a:p>
          <a:p>
            <a:endParaRPr lang="en-US" dirty="0"/>
          </a:p>
        </p:txBody>
      </p:sp>
      <p:sp>
        <p:nvSpPr>
          <p:cNvPr id="4" name="Slide Number Placeholder 3">
            <a:extLst>
              <a:ext uri="{FF2B5EF4-FFF2-40B4-BE49-F238E27FC236}">
                <a16:creationId xmlns:a16="http://schemas.microsoft.com/office/drawing/2014/main" id="{E0573A47-E144-DEC3-C34E-0EE331FAEA3B}"/>
              </a:ext>
            </a:extLst>
          </p:cNvPr>
          <p:cNvSpPr>
            <a:spLocks noGrp="1"/>
          </p:cNvSpPr>
          <p:nvPr>
            <p:ph type="sldNum" sz="quarter" idx="12"/>
          </p:nvPr>
        </p:nvSpPr>
        <p:spPr/>
        <p:txBody>
          <a:bodyPr/>
          <a:lstStyle/>
          <a:p>
            <a:fld id="{8E36747C-29EE-4598-BFCE-FD7B92B70DD7}" type="slidenum">
              <a:rPr lang="en-US" smtClean="0"/>
              <a:t>11</a:t>
            </a:fld>
            <a:endParaRPr lang="en-US"/>
          </a:p>
        </p:txBody>
      </p:sp>
    </p:spTree>
    <p:extLst>
      <p:ext uri="{BB962C8B-B14F-4D97-AF65-F5344CB8AC3E}">
        <p14:creationId xmlns:p14="http://schemas.microsoft.com/office/powerpoint/2010/main" val="2389039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81B5C-38D1-701F-702F-4AB4E4D705B0}"/>
              </a:ext>
            </a:extLst>
          </p:cNvPr>
          <p:cNvSpPr>
            <a:spLocks noGrp="1"/>
          </p:cNvSpPr>
          <p:nvPr>
            <p:ph type="title"/>
          </p:nvPr>
        </p:nvSpPr>
        <p:spPr/>
        <p:txBody>
          <a:bodyPr>
            <a:normAutofit/>
          </a:bodyPr>
          <a:lstStyle/>
          <a:p>
            <a:r>
              <a:rPr lang="en-US" sz="3600" b="1" u="sng" dirty="0"/>
              <a:t>Conclusion</a:t>
            </a:r>
          </a:p>
        </p:txBody>
      </p:sp>
      <p:sp>
        <p:nvSpPr>
          <p:cNvPr id="3" name="Content Placeholder 2">
            <a:extLst>
              <a:ext uri="{FF2B5EF4-FFF2-40B4-BE49-F238E27FC236}">
                <a16:creationId xmlns:a16="http://schemas.microsoft.com/office/drawing/2014/main" id="{2BFEAC9E-D764-CE7E-6C70-C68FE8CF5CD1}"/>
              </a:ext>
            </a:extLst>
          </p:cNvPr>
          <p:cNvSpPr>
            <a:spLocks noGrp="1"/>
          </p:cNvSpPr>
          <p:nvPr>
            <p:ph idx="1"/>
          </p:nvPr>
        </p:nvSpPr>
        <p:spPr/>
        <p:txBody>
          <a:bodyPr>
            <a:normAutofit/>
          </a:bodyPr>
          <a:lstStyle/>
          <a:p>
            <a:r>
              <a:rPr lang="en-US" sz="2200" spc="-5" dirty="0">
                <a:solidFill>
                  <a:srgbClr val="292929"/>
                </a:solidFill>
                <a:latin typeface="Times New Roman" panose="02020603050405020304" pitchFamily="18" charset="0"/>
              </a:rPr>
              <a:t>Random Forest performed the best in our case. We applied the basic Random Forest model without tuning any parameters. Even so, it turned out that the result executed by Random Forest was the best model</a:t>
            </a:r>
          </a:p>
          <a:p>
            <a:r>
              <a:rPr lang="en-US" sz="2200" spc="-5" dirty="0">
                <a:solidFill>
                  <a:srgbClr val="292929"/>
                </a:solidFill>
                <a:latin typeface="Times New Roman" panose="02020603050405020304" pitchFamily="18" charset="0"/>
              </a:rPr>
              <a:t>While Random Forest gave us the best predicting power, the Linear Model told us a better story. To better understand how price is calculated for Uber’s and Lyft’s’ ride, we derived coefficients from the linear Model. </a:t>
            </a:r>
          </a:p>
          <a:p>
            <a:r>
              <a:rPr lang="en-US" sz="2200" spc="-5" dirty="0">
                <a:solidFill>
                  <a:srgbClr val="292929"/>
                </a:solidFill>
                <a:latin typeface="Times New Roman" panose="02020603050405020304" pitchFamily="18" charset="0"/>
              </a:rPr>
              <a:t>We see that Lyft has a lower rate for distance than Uber, which implies that in general Lyft charges less for every additional mile, and long distance rides will be cheaper on Lyft compared to those on Uber. Also in Lyft, shared cab has a lower base price while high end products “Black” and “Black XL” have higher base prices.</a:t>
            </a:r>
          </a:p>
        </p:txBody>
      </p:sp>
      <p:sp>
        <p:nvSpPr>
          <p:cNvPr id="4" name="Slide Number Placeholder 3">
            <a:extLst>
              <a:ext uri="{FF2B5EF4-FFF2-40B4-BE49-F238E27FC236}">
                <a16:creationId xmlns:a16="http://schemas.microsoft.com/office/drawing/2014/main" id="{E0573A47-E144-DEC3-C34E-0EE331FAEA3B}"/>
              </a:ext>
            </a:extLst>
          </p:cNvPr>
          <p:cNvSpPr>
            <a:spLocks noGrp="1"/>
          </p:cNvSpPr>
          <p:nvPr>
            <p:ph type="sldNum" sz="quarter" idx="12"/>
          </p:nvPr>
        </p:nvSpPr>
        <p:spPr/>
        <p:txBody>
          <a:bodyPr/>
          <a:lstStyle/>
          <a:p>
            <a:fld id="{8E36747C-29EE-4598-BFCE-FD7B92B70DD7}" type="slidenum">
              <a:rPr lang="en-US" smtClean="0"/>
              <a:t>12</a:t>
            </a:fld>
            <a:endParaRPr lang="en-US"/>
          </a:p>
        </p:txBody>
      </p:sp>
    </p:spTree>
    <p:extLst>
      <p:ext uri="{BB962C8B-B14F-4D97-AF65-F5344CB8AC3E}">
        <p14:creationId xmlns:p14="http://schemas.microsoft.com/office/powerpoint/2010/main" val="2939771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81B5C-38D1-701F-702F-4AB4E4D705B0}"/>
              </a:ext>
            </a:extLst>
          </p:cNvPr>
          <p:cNvSpPr>
            <a:spLocks noGrp="1"/>
          </p:cNvSpPr>
          <p:nvPr>
            <p:ph type="title"/>
          </p:nvPr>
        </p:nvSpPr>
        <p:spPr/>
        <p:txBody>
          <a:bodyPr/>
          <a:lstStyle/>
          <a:p>
            <a:r>
              <a:rPr lang="en-US" b="1" u="sng" dirty="0"/>
              <a:t>Introduction</a:t>
            </a:r>
          </a:p>
        </p:txBody>
      </p:sp>
      <p:sp>
        <p:nvSpPr>
          <p:cNvPr id="3" name="Content Placeholder 2">
            <a:extLst>
              <a:ext uri="{FF2B5EF4-FFF2-40B4-BE49-F238E27FC236}">
                <a16:creationId xmlns:a16="http://schemas.microsoft.com/office/drawing/2014/main" id="{2BFEAC9E-D764-CE7E-6C70-C68FE8CF5CD1}"/>
              </a:ext>
            </a:extLst>
          </p:cNvPr>
          <p:cNvSpPr>
            <a:spLocks noGrp="1"/>
          </p:cNvSpPr>
          <p:nvPr>
            <p:ph idx="1"/>
          </p:nvPr>
        </p:nvSpPr>
        <p:spPr/>
        <p:txBody>
          <a:bodyPr/>
          <a:lstStyle/>
          <a:p>
            <a:r>
              <a:rPr lang="en-US" spc="-5" dirty="0">
                <a:solidFill>
                  <a:srgbClr val="292929"/>
                </a:solidFill>
                <a:effectLst/>
                <a:latin typeface="Times New Roman" panose="02020603050405020304" pitchFamily="18" charset="0"/>
                <a:ea typeface="Times New Roman" panose="02020603050405020304" pitchFamily="18" charset="0"/>
              </a:rPr>
              <a:t>The analysis conducted by our team compared 750,000 rideshares between Uber and Lyft in Boston, Massachusetts.</a:t>
            </a:r>
            <a:r>
              <a:rPr lang="en-US" dirty="0">
                <a:effectLst/>
              </a:rPr>
              <a:t> </a:t>
            </a:r>
          </a:p>
          <a:p>
            <a:r>
              <a:rPr lang="en-US" b="0" i="0" dirty="0">
                <a:solidFill>
                  <a:srgbClr val="292929"/>
                </a:solidFill>
                <a:effectLst/>
                <a:latin typeface="source-serif-pro"/>
              </a:rPr>
              <a:t>We collected our data from </a:t>
            </a:r>
            <a:r>
              <a:rPr lang="en-US" b="0" i="0" u="sng" dirty="0">
                <a:effectLst/>
                <a:latin typeface="source-serif-pro"/>
                <a:hlinkClick r:id="rId2"/>
              </a:rPr>
              <a:t>Kaggle</a:t>
            </a:r>
            <a:r>
              <a:rPr lang="en-US" b="0" i="0" dirty="0">
                <a:solidFill>
                  <a:srgbClr val="292929"/>
                </a:solidFill>
                <a:effectLst/>
                <a:latin typeface="source-serif-pro"/>
              </a:rPr>
              <a:t> and used this rich dataset to build a price prediction model.</a:t>
            </a:r>
          </a:p>
          <a:p>
            <a:r>
              <a:rPr lang="en-US" b="0" i="0" dirty="0">
                <a:solidFill>
                  <a:srgbClr val="292929"/>
                </a:solidFill>
                <a:effectLst/>
                <a:latin typeface="source-serif-pro"/>
              </a:rPr>
              <a:t>We were inspired to pursue this challenge because of its relevance to us as college students, especially in Boston.</a:t>
            </a:r>
            <a:endParaRPr lang="en-US" dirty="0"/>
          </a:p>
        </p:txBody>
      </p:sp>
      <p:sp>
        <p:nvSpPr>
          <p:cNvPr id="4" name="Slide Number Placeholder 3">
            <a:extLst>
              <a:ext uri="{FF2B5EF4-FFF2-40B4-BE49-F238E27FC236}">
                <a16:creationId xmlns:a16="http://schemas.microsoft.com/office/drawing/2014/main" id="{E0573A47-E144-DEC3-C34E-0EE331FAEA3B}"/>
              </a:ext>
            </a:extLst>
          </p:cNvPr>
          <p:cNvSpPr>
            <a:spLocks noGrp="1"/>
          </p:cNvSpPr>
          <p:nvPr>
            <p:ph type="sldNum" sz="quarter" idx="12"/>
          </p:nvPr>
        </p:nvSpPr>
        <p:spPr/>
        <p:txBody>
          <a:bodyPr/>
          <a:lstStyle/>
          <a:p>
            <a:fld id="{8E36747C-29EE-4598-BFCE-FD7B92B70DD7}" type="slidenum">
              <a:rPr lang="en-US" smtClean="0"/>
              <a:t>2</a:t>
            </a:fld>
            <a:endParaRPr lang="en-US"/>
          </a:p>
        </p:txBody>
      </p:sp>
    </p:spTree>
    <p:extLst>
      <p:ext uri="{BB962C8B-B14F-4D97-AF65-F5344CB8AC3E}">
        <p14:creationId xmlns:p14="http://schemas.microsoft.com/office/powerpoint/2010/main" val="1919797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81B5C-38D1-701F-702F-4AB4E4D705B0}"/>
              </a:ext>
            </a:extLst>
          </p:cNvPr>
          <p:cNvSpPr>
            <a:spLocks noGrp="1"/>
          </p:cNvSpPr>
          <p:nvPr>
            <p:ph type="title"/>
          </p:nvPr>
        </p:nvSpPr>
        <p:spPr/>
        <p:txBody>
          <a:bodyPr>
            <a:normAutofit/>
          </a:bodyPr>
          <a:lstStyle/>
          <a:p>
            <a:r>
              <a:rPr lang="en-US" b="1" u="sng" dirty="0"/>
              <a:t>Problem Statement</a:t>
            </a:r>
          </a:p>
        </p:txBody>
      </p:sp>
      <p:sp>
        <p:nvSpPr>
          <p:cNvPr id="3" name="Content Placeholder 2">
            <a:extLst>
              <a:ext uri="{FF2B5EF4-FFF2-40B4-BE49-F238E27FC236}">
                <a16:creationId xmlns:a16="http://schemas.microsoft.com/office/drawing/2014/main" id="{2BFEAC9E-D764-CE7E-6C70-C68FE8CF5CD1}"/>
              </a:ext>
            </a:extLst>
          </p:cNvPr>
          <p:cNvSpPr>
            <a:spLocks noGrp="1"/>
          </p:cNvSpPr>
          <p:nvPr>
            <p:ph idx="1"/>
          </p:nvPr>
        </p:nvSpPr>
        <p:spPr/>
        <p:txBody>
          <a:bodyPr>
            <a:normAutofit fontScale="32500" lnSpcReduction="20000"/>
          </a:bodyPr>
          <a:lstStyle/>
          <a:p>
            <a:pPr marL="457200" lvl="1" indent="0">
              <a:buNone/>
            </a:pPr>
            <a:endParaRPr lang="en-US" dirty="0"/>
          </a:p>
          <a:p>
            <a:pPr marL="0" marR="0" algn="just">
              <a:lnSpc>
                <a:spcPct val="200000"/>
              </a:lnSpc>
              <a:spcBef>
                <a:spcPts val="0"/>
              </a:spcBef>
              <a:spcAft>
                <a:spcPts val="800"/>
              </a:spcAft>
            </a:pPr>
            <a:r>
              <a:rPr lang="en-US" sz="5900" spc="-5" dirty="0">
                <a:solidFill>
                  <a:srgbClr val="292929"/>
                </a:solidFill>
                <a:latin typeface="Times New Roman" panose="02020603050405020304" pitchFamily="18" charset="0"/>
              </a:rPr>
              <a:t>The goal of this research is to create a fare prediction model for ride hailing companies Uber and Lyft in the Greater Boston area. We create multiple linear regression models for the two companies and compare the difference in their pricing strategies.</a:t>
            </a:r>
          </a:p>
          <a:p>
            <a:pPr marL="0" algn="just">
              <a:lnSpc>
                <a:spcPct val="200000"/>
              </a:lnSpc>
              <a:spcBef>
                <a:spcPts val="0"/>
              </a:spcBef>
              <a:spcAft>
                <a:spcPts val="800"/>
              </a:spcAft>
            </a:pPr>
            <a:r>
              <a:rPr lang="en-US" sz="5900" spc="-5" dirty="0">
                <a:solidFill>
                  <a:srgbClr val="292929"/>
                </a:solidFill>
                <a:latin typeface="Times New Roman" panose="02020603050405020304" pitchFamily="18" charset="0"/>
              </a:rPr>
              <a:t>Uber and Lyft have made commuting reliable and convenient, especially for individuals who do not own personal vehicles. Regular consumers of these services often experience unusual price fluctuations for a given source and destination. Finding a model that accurately predicts fares can help consumers decide the best choice for the commute.</a:t>
            </a:r>
          </a:p>
          <a:p>
            <a:pPr marL="0" marR="0" algn="just">
              <a:lnSpc>
                <a:spcPct val="200000"/>
              </a:lnSpc>
              <a:spcBef>
                <a:spcPts val="0"/>
              </a:spcBef>
              <a:spcAft>
                <a:spcPts val="800"/>
              </a:spcAft>
            </a:pPr>
            <a:endParaRPr lang="en-US" spc="-5" dirty="0">
              <a:solidFill>
                <a:srgbClr val="292929"/>
              </a:solidFill>
              <a:latin typeface="Times New Roman" panose="02020603050405020304" pitchFamily="18" charset="0"/>
            </a:endParaRPr>
          </a:p>
          <a:p>
            <a:pPr marL="0" marR="0" algn="just">
              <a:lnSpc>
                <a:spcPct val="200000"/>
              </a:lnSpc>
              <a:spcBef>
                <a:spcPts val="0"/>
              </a:spcBef>
              <a:spcAft>
                <a:spcPts val="800"/>
              </a:spcAft>
            </a:pPr>
            <a:endParaRPr lang="en-US" spc="-5" dirty="0">
              <a:solidFill>
                <a:srgbClr val="292929"/>
              </a:solidFill>
              <a:latin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E0573A47-E144-DEC3-C34E-0EE331FAEA3B}"/>
              </a:ext>
            </a:extLst>
          </p:cNvPr>
          <p:cNvSpPr>
            <a:spLocks noGrp="1"/>
          </p:cNvSpPr>
          <p:nvPr>
            <p:ph type="sldNum" sz="quarter" idx="12"/>
          </p:nvPr>
        </p:nvSpPr>
        <p:spPr/>
        <p:txBody>
          <a:bodyPr/>
          <a:lstStyle/>
          <a:p>
            <a:fld id="{8E36747C-29EE-4598-BFCE-FD7B92B70DD7}" type="slidenum">
              <a:rPr lang="en-US" smtClean="0"/>
              <a:t>3</a:t>
            </a:fld>
            <a:endParaRPr lang="en-US"/>
          </a:p>
        </p:txBody>
      </p:sp>
    </p:spTree>
    <p:extLst>
      <p:ext uri="{BB962C8B-B14F-4D97-AF65-F5344CB8AC3E}">
        <p14:creationId xmlns:p14="http://schemas.microsoft.com/office/powerpoint/2010/main" val="3234534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81B5C-38D1-701F-702F-4AB4E4D705B0}"/>
              </a:ext>
            </a:extLst>
          </p:cNvPr>
          <p:cNvSpPr>
            <a:spLocks noGrp="1"/>
          </p:cNvSpPr>
          <p:nvPr>
            <p:ph type="title"/>
          </p:nvPr>
        </p:nvSpPr>
        <p:spPr/>
        <p:txBody>
          <a:bodyPr/>
          <a:lstStyle/>
          <a:p>
            <a:r>
              <a:rPr lang="en-US" b="1" u="sng" dirty="0"/>
              <a:t>Methods</a:t>
            </a:r>
          </a:p>
        </p:txBody>
      </p:sp>
      <p:sp>
        <p:nvSpPr>
          <p:cNvPr id="3" name="Content Placeholder 2">
            <a:extLst>
              <a:ext uri="{FF2B5EF4-FFF2-40B4-BE49-F238E27FC236}">
                <a16:creationId xmlns:a16="http://schemas.microsoft.com/office/drawing/2014/main" id="{2BFEAC9E-D764-CE7E-6C70-C68FE8CF5CD1}"/>
              </a:ext>
            </a:extLst>
          </p:cNvPr>
          <p:cNvSpPr>
            <a:spLocks noGrp="1"/>
          </p:cNvSpPr>
          <p:nvPr>
            <p:ph idx="1"/>
          </p:nvPr>
        </p:nvSpPr>
        <p:spPr/>
        <p:txBody>
          <a:bodyPr/>
          <a:lstStyle/>
          <a:p>
            <a:r>
              <a:rPr lang="en-US" spc="-5" dirty="0">
                <a:solidFill>
                  <a:srgbClr val="292929"/>
                </a:solidFill>
                <a:latin typeface="Times New Roman" panose="02020603050405020304" pitchFamily="18" charset="0"/>
              </a:rPr>
              <a:t>Data Preparation </a:t>
            </a:r>
          </a:p>
          <a:p>
            <a:r>
              <a:rPr lang="en-US" spc="-5" dirty="0">
                <a:solidFill>
                  <a:srgbClr val="292929"/>
                </a:solidFill>
                <a:latin typeface="Times New Roman" panose="02020603050405020304" pitchFamily="18" charset="0"/>
              </a:rPr>
              <a:t>Data Cleaning </a:t>
            </a:r>
          </a:p>
          <a:p>
            <a:r>
              <a:rPr lang="en-US" spc="-5" dirty="0">
                <a:solidFill>
                  <a:srgbClr val="292929"/>
                </a:solidFill>
                <a:latin typeface="Times New Roman" panose="02020603050405020304" pitchFamily="18" charset="0"/>
              </a:rPr>
              <a:t>Imputation </a:t>
            </a:r>
          </a:p>
          <a:p>
            <a:r>
              <a:rPr lang="en-US" spc="-5" dirty="0">
                <a:solidFill>
                  <a:srgbClr val="292929"/>
                </a:solidFill>
                <a:latin typeface="Times New Roman" panose="02020603050405020304" pitchFamily="18" charset="0"/>
              </a:rPr>
              <a:t>Results: </a:t>
            </a:r>
          </a:p>
          <a:p>
            <a:r>
              <a:rPr lang="en-US" spc="-5" dirty="0">
                <a:solidFill>
                  <a:srgbClr val="292929"/>
                </a:solidFill>
                <a:latin typeface="Times New Roman" panose="02020603050405020304" pitchFamily="18" charset="0"/>
              </a:rPr>
              <a:t>Modeling - Linear Regression , Random Forest </a:t>
            </a:r>
          </a:p>
          <a:p>
            <a:r>
              <a:rPr lang="en-US" spc="-5" dirty="0">
                <a:solidFill>
                  <a:srgbClr val="292929"/>
                </a:solidFill>
                <a:latin typeface="Times New Roman" panose="02020603050405020304" pitchFamily="18" charset="0"/>
              </a:rPr>
              <a:t>Data splitting </a:t>
            </a:r>
          </a:p>
          <a:p>
            <a:r>
              <a:rPr lang="en-US" spc="-5" dirty="0">
                <a:solidFill>
                  <a:srgbClr val="292929"/>
                </a:solidFill>
                <a:latin typeface="Times New Roman" panose="02020603050405020304" pitchFamily="18" charset="0"/>
              </a:rPr>
              <a:t>Variable Selection </a:t>
            </a:r>
          </a:p>
          <a:p>
            <a:r>
              <a:rPr lang="en-US" spc="-5" dirty="0">
                <a:solidFill>
                  <a:srgbClr val="292929"/>
                </a:solidFill>
                <a:latin typeface="Times New Roman" panose="02020603050405020304" pitchFamily="18" charset="0"/>
              </a:rPr>
              <a:t>Model Results and performance</a:t>
            </a:r>
          </a:p>
        </p:txBody>
      </p:sp>
      <p:sp>
        <p:nvSpPr>
          <p:cNvPr id="4" name="Slide Number Placeholder 3">
            <a:extLst>
              <a:ext uri="{FF2B5EF4-FFF2-40B4-BE49-F238E27FC236}">
                <a16:creationId xmlns:a16="http://schemas.microsoft.com/office/drawing/2014/main" id="{E0573A47-E144-DEC3-C34E-0EE331FAEA3B}"/>
              </a:ext>
            </a:extLst>
          </p:cNvPr>
          <p:cNvSpPr>
            <a:spLocks noGrp="1"/>
          </p:cNvSpPr>
          <p:nvPr>
            <p:ph type="sldNum" sz="quarter" idx="12"/>
          </p:nvPr>
        </p:nvSpPr>
        <p:spPr/>
        <p:txBody>
          <a:bodyPr/>
          <a:lstStyle/>
          <a:p>
            <a:fld id="{8E36747C-29EE-4598-BFCE-FD7B92B70DD7}" type="slidenum">
              <a:rPr lang="en-US" smtClean="0"/>
              <a:t>4</a:t>
            </a:fld>
            <a:endParaRPr lang="en-US"/>
          </a:p>
        </p:txBody>
      </p:sp>
    </p:spTree>
    <p:extLst>
      <p:ext uri="{BB962C8B-B14F-4D97-AF65-F5344CB8AC3E}">
        <p14:creationId xmlns:p14="http://schemas.microsoft.com/office/powerpoint/2010/main" val="2653214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81B5C-38D1-701F-702F-4AB4E4D705B0}"/>
              </a:ext>
            </a:extLst>
          </p:cNvPr>
          <p:cNvSpPr>
            <a:spLocks noGrp="1"/>
          </p:cNvSpPr>
          <p:nvPr>
            <p:ph type="title"/>
          </p:nvPr>
        </p:nvSpPr>
        <p:spPr/>
        <p:txBody>
          <a:bodyPr/>
          <a:lstStyle/>
          <a:p>
            <a:r>
              <a:rPr lang="en-US" b="1" u="sng" dirty="0"/>
              <a:t>Methods</a:t>
            </a:r>
          </a:p>
        </p:txBody>
      </p:sp>
      <p:sp>
        <p:nvSpPr>
          <p:cNvPr id="3" name="Content Placeholder 2">
            <a:extLst>
              <a:ext uri="{FF2B5EF4-FFF2-40B4-BE49-F238E27FC236}">
                <a16:creationId xmlns:a16="http://schemas.microsoft.com/office/drawing/2014/main" id="{2BFEAC9E-D764-CE7E-6C70-C68FE8CF5CD1}"/>
              </a:ext>
            </a:extLst>
          </p:cNvPr>
          <p:cNvSpPr>
            <a:spLocks noGrp="1"/>
          </p:cNvSpPr>
          <p:nvPr>
            <p:ph idx="1"/>
          </p:nvPr>
        </p:nvSpPr>
        <p:spPr/>
        <p:txBody>
          <a:bodyPr/>
          <a:lstStyle/>
          <a:p>
            <a:r>
              <a:rPr lang="en-US" spc="-5" dirty="0">
                <a:solidFill>
                  <a:srgbClr val="292929"/>
                </a:solidFill>
                <a:latin typeface="Times New Roman" panose="02020603050405020304" pitchFamily="18" charset="0"/>
              </a:rPr>
              <a:t>Model Comparison </a:t>
            </a:r>
          </a:p>
          <a:p>
            <a:endParaRPr lang="en-US" dirty="0"/>
          </a:p>
        </p:txBody>
      </p:sp>
      <p:sp>
        <p:nvSpPr>
          <p:cNvPr id="4" name="Slide Number Placeholder 3">
            <a:extLst>
              <a:ext uri="{FF2B5EF4-FFF2-40B4-BE49-F238E27FC236}">
                <a16:creationId xmlns:a16="http://schemas.microsoft.com/office/drawing/2014/main" id="{E0573A47-E144-DEC3-C34E-0EE331FAEA3B}"/>
              </a:ext>
            </a:extLst>
          </p:cNvPr>
          <p:cNvSpPr>
            <a:spLocks noGrp="1"/>
          </p:cNvSpPr>
          <p:nvPr>
            <p:ph type="sldNum" sz="quarter" idx="12"/>
          </p:nvPr>
        </p:nvSpPr>
        <p:spPr/>
        <p:txBody>
          <a:bodyPr/>
          <a:lstStyle/>
          <a:p>
            <a:fld id="{8E36747C-29EE-4598-BFCE-FD7B92B70DD7}" type="slidenum">
              <a:rPr lang="en-US" smtClean="0"/>
              <a:t>5</a:t>
            </a:fld>
            <a:endParaRPr lang="en-US"/>
          </a:p>
        </p:txBody>
      </p:sp>
      <p:graphicFrame>
        <p:nvGraphicFramePr>
          <p:cNvPr id="5" name="Table 4">
            <a:extLst>
              <a:ext uri="{FF2B5EF4-FFF2-40B4-BE49-F238E27FC236}">
                <a16:creationId xmlns:a16="http://schemas.microsoft.com/office/drawing/2014/main" id="{A9C492E9-C6C7-3D6C-8D9F-078DB3274FFB}"/>
              </a:ext>
            </a:extLst>
          </p:cNvPr>
          <p:cNvGraphicFramePr>
            <a:graphicFrameLocks noGrp="1"/>
          </p:cNvGraphicFramePr>
          <p:nvPr/>
        </p:nvGraphicFramePr>
        <p:xfrm>
          <a:off x="838199" y="2809907"/>
          <a:ext cx="10515602" cy="2386968"/>
        </p:xfrm>
        <a:graphic>
          <a:graphicData uri="http://schemas.openxmlformats.org/drawingml/2006/table">
            <a:tbl>
              <a:tblPr firstRow="1" firstCol="1" bandRow="1">
                <a:tableStyleId>{5C22544A-7EE6-4342-B048-85BDC9FD1C3A}</a:tableStyleId>
              </a:tblPr>
              <a:tblGrid>
                <a:gridCol w="1703917">
                  <a:extLst>
                    <a:ext uri="{9D8B030D-6E8A-4147-A177-3AD203B41FA5}">
                      <a16:colId xmlns:a16="http://schemas.microsoft.com/office/drawing/2014/main" val="4054784529"/>
                    </a:ext>
                  </a:extLst>
                </a:gridCol>
                <a:gridCol w="1703917">
                  <a:extLst>
                    <a:ext uri="{9D8B030D-6E8A-4147-A177-3AD203B41FA5}">
                      <a16:colId xmlns:a16="http://schemas.microsoft.com/office/drawing/2014/main" val="2579486312"/>
                    </a:ext>
                  </a:extLst>
                </a:gridCol>
                <a:gridCol w="1703917">
                  <a:extLst>
                    <a:ext uri="{9D8B030D-6E8A-4147-A177-3AD203B41FA5}">
                      <a16:colId xmlns:a16="http://schemas.microsoft.com/office/drawing/2014/main" val="4188837618"/>
                    </a:ext>
                  </a:extLst>
                </a:gridCol>
                <a:gridCol w="1703917">
                  <a:extLst>
                    <a:ext uri="{9D8B030D-6E8A-4147-A177-3AD203B41FA5}">
                      <a16:colId xmlns:a16="http://schemas.microsoft.com/office/drawing/2014/main" val="2363388075"/>
                    </a:ext>
                  </a:extLst>
                </a:gridCol>
                <a:gridCol w="1703917">
                  <a:extLst>
                    <a:ext uri="{9D8B030D-6E8A-4147-A177-3AD203B41FA5}">
                      <a16:colId xmlns:a16="http://schemas.microsoft.com/office/drawing/2014/main" val="4172718214"/>
                    </a:ext>
                  </a:extLst>
                </a:gridCol>
                <a:gridCol w="1996017">
                  <a:extLst>
                    <a:ext uri="{9D8B030D-6E8A-4147-A177-3AD203B41FA5}">
                      <a16:colId xmlns:a16="http://schemas.microsoft.com/office/drawing/2014/main" val="2469800502"/>
                    </a:ext>
                  </a:extLst>
                </a:gridCol>
              </a:tblGrid>
              <a:tr h="365760">
                <a:tc>
                  <a:txBody>
                    <a:bodyPr/>
                    <a:lstStyle/>
                    <a:p>
                      <a:pPr marL="0" marR="0" algn="r">
                        <a:lnSpc>
                          <a:spcPct val="150000"/>
                        </a:lnSpc>
                        <a:spcBef>
                          <a:spcPts val="0"/>
                        </a:spcBef>
                        <a:spcAft>
                          <a:spcPts val="0"/>
                        </a:spcAft>
                      </a:pPr>
                      <a:r>
                        <a:rPr lang="en-US" sz="900">
                          <a:effectLst/>
                        </a:rPr>
                        <a:t>Model</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0" marR="0" algn="r">
                        <a:lnSpc>
                          <a:spcPct val="150000"/>
                        </a:lnSpc>
                        <a:spcBef>
                          <a:spcPts val="0"/>
                        </a:spcBef>
                        <a:spcAft>
                          <a:spcPts val="0"/>
                        </a:spcAft>
                      </a:pPr>
                      <a:r>
                        <a:rPr lang="en-US" sz="900">
                          <a:effectLst/>
                        </a:rPr>
                        <a:t>Train R2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0" marR="0" algn="r">
                        <a:lnSpc>
                          <a:spcPct val="150000"/>
                        </a:lnSpc>
                        <a:spcBef>
                          <a:spcPts val="0"/>
                        </a:spcBef>
                        <a:spcAft>
                          <a:spcPts val="0"/>
                        </a:spcAft>
                      </a:pPr>
                      <a:r>
                        <a:rPr lang="en-US" sz="900">
                          <a:effectLst/>
                        </a:rPr>
                        <a:t>Test R2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0" marR="0" algn="r">
                        <a:lnSpc>
                          <a:spcPct val="150000"/>
                        </a:lnSpc>
                        <a:spcBef>
                          <a:spcPts val="0"/>
                        </a:spcBef>
                        <a:spcAft>
                          <a:spcPts val="0"/>
                        </a:spcAft>
                      </a:pPr>
                      <a:r>
                        <a:rPr lang="en-US" sz="900">
                          <a:effectLst/>
                        </a:rPr>
                        <a:t>Test RMSE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0" marR="0" algn="r">
                        <a:lnSpc>
                          <a:spcPct val="150000"/>
                        </a:lnSpc>
                        <a:spcBef>
                          <a:spcPts val="0"/>
                        </a:spcBef>
                        <a:spcAft>
                          <a:spcPts val="0"/>
                        </a:spcAft>
                      </a:pPr>
                      <a:r>
                        <a:rPr lang="en-US" sz="900">
                          <a:effectLst/>
                        </a:rPr>
                        <a:t>Accuracy</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endParaRPr lang="en-US" sz="1800"/>
                    </a:p>
                  </a:txBody>
                  <a:tcPr/>
                </a:tc>
                <a:extLst>
                  <a:ext uri="{0D108BD9-81ED-4DB2-BD59-A6C34878D82A}">
                    <a16:rowId xmlns:a16="http://schemas.microsoft.com/office/drawing/2014/main" val="775992599"/>
                  </a:ext>
                </a:extLst>
              </a:tr>
              <a:tr h="336169">
                <a:tc>
                  <a:txBody>
                    <a:bodyPr/>
                    <a:lstStyle/>
                    <a:p>
                      <a:pPr marL="0" marR="0" algn="r">
                        <a:lnSpc>
                          <a:spcPct val="150000"/>
                        </a:lnSpc>
                        <a:spcBef>
                          <a:spcPts val="0"/>
                        </a:spcBef>
                        <a:spcAft>
                          <a:spcPts val="0"/>
                        </a:spcAft>
                      </a:pPr>
                      <a:r>
                        <a:rPr lang="en-US" sz="900">
                          <a:effectLst/>
                        </a:rPr>
                        <a:t>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0" marR="0" algn="r">
                        <a:lnSpc>
                          <a:spcPct val="150000"/>
                        </a:lnSpc>
                        <a:spcBef>
                          <a:spcPts val="0"/>
                        </a:spcBef>
                        <a:spcAft>
                          <a:spcPts val="0"/>
                        </a:spcAft>
                      </a:pPr>
                      <a:r>
                        <a:rPr lang="en-US" sz="900">
                          <a:effectLst/>
                        </a:rPr>
                        <a:t>Linear Regression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0" marR="0" algn="r">
                        <a:lnSpc>
                          <a:spcPct val="150000"/>
                        </a:lnSpc>
                        <a:spcBef>
                          <a:spcPts val="0"/>
                        </a:spcBef>
                        <a:spcAft>
                          <a:spcPts val="0"/>
                        </a:spcAft>
                      </a:pPr>
                      <a:r>
                        <a:rPr lang="en-US" sz="900">
                          <a:effectLst/>
                        </a:rPr>
                        <a:t>0.936489</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0" marR="0" algn="r">
                        <a:lnSpc>
                          <a:spcPct val="150000"/>
                        </a:lnSpc>
                        <a:spcBef>
                          <a:spcPts val="0"/>
                        </a:spcBef>
                        <a:spcAft>
                          <a:spcPts val="0"/>
                        </a:spcAft>
                      </a:pPr>
                      <a:r>
                        <a:rPr lang="en-US" sz="900">
                          <a:effectLst/>
                        </a:rPr>
                        <a:t>0.936337</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0" marR="0" algn="r">
                        <a:lnSpc>
                          <a:spcPct val="150000"/>
                        </a:lnSpc>
                        <a:spcBef>
                          <a:spcPts val="0"/>
                        </a:spcBef>
                        <a:spcAft>
                          <a:spcPts val="0"/>
                        </a:spcAft>
                      </a:pPr>
                      <a:r>
                        <a:rPr lang="en-US" sz="900">
                          <a:effectLst/>
                        </a:rPr>
                        <a:t>2.532400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0" marR="0" algn="r">
                        <a:lnSpc>
                          <a:spcPct val="150000"/>
                        </a:lnSpc>
                        <a:spcBef>
                          <a:spcPts val="0"/>
                        </a:spcBef>
                        <a:spcAft>
                          <a:spcPts val="0"/>
                        </a:spcAft>
                      </a:pPr>
                      <a:r>
                        <a:rPr lang="en-US" sz="900">
                          <a:effectLst/>
                        </a:rPr>
                        <a:t>84.991037</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extLst>
                  <a:ext uri="{0D108BD9-81ED-4DB2-BD59-A6C34878D82A}">
                    <a16:rowId xmlns:a16="http://schemas.microsoft.com/office/drawing/2014/main" val="716834941"/>
                  </a:ext>
                </a:extLst>
              </a:tr>
              <a:tr h="336169">
                <a:tc>
                  <a:txBody>
                    <a:bodyPr/>
                    <a:lstStyle/>
                    <a:p>
                      <a:pPr marL="0" marR="0" algn="r">
                        <a:lnSpc>
                          <a:spcPct val="150000"/>
                        </a:lnSpc>
                        <a:spcBef>
                          <a:spcPts val="0"/>
                        </a:spcBef>
                        <a:spcAft>
                          <a:spcPts val="0"/>
                        </a:spcAft>
                      </a:pPr>
                      <a:r>
                        <a:rPr lang="en-US" sz="900">
                          <a:effectLst/>
                        </a:rPr>
                        <a:t>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0" marR="0" algn="r">
                        <a:lnSpc>
                          <a:spcPct val="150000"/>
                        </a:lnSpc>
                        <a:spcBef>
                          <a:spcPts val="0"/>
                        </a:spcBef>
                        <a:spcAft>
                          <a:spcPts val="0"/>
                        </a:spcAft>
                      </a:pPr>
                      <a:r>
                        <a:rPr lang="en-US" sz="900">
                          <a:effectLst/>
                        </a:rPr>
                        <a:t>Random Forest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0" marR="0" algn="r">
                        <a:lnSpc>
                          <a:spcPct val="150000"/>
                        </a:lnSpc>
                        <a:spcBef>
                          <a:spcPts val="0"/>
                        </a:spcBef>
                        <a:spcAft>
                          <a:spcPts val="0"/>
                        </a:spcAft>
                      </a:pPr>
                      <a:r>
                        <a:rPr lang="en-US" sz="900">
                          <a:effectLst/>
                        </a:rPr>
                        <a:t>0.980563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0" marR="0" algn="r">
                        <a:lnSpc>
                          <a:spcPct val="150000"/>
                        </a:lnSpc>
                        <a:spcBef>
                          <a:spcPts val="0"/>
                        </a:spcBef>
                        <a:spcAft>
                          <a:spcPts val="0"/>
                        </a:spcAft>
                      </a:pPr>
                      <a:r>
                        <a:rPr lang="en-US" sz="900">
                          <a:effectLst/>
                        </a:rPr>
                        <a:t>0.975919</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0" marR="0" algn="r">
                        <a:lnSpc>
                          <a:spcPct val="150000"/>
                        </a:lnSpc>
                        <a:spcBef>
                          <a:spcPts val="0"/>
                        </a:spcBef>
                        <a:spcAft>
                          <a:spcPts val="0"/>
                        </a:spcAft>
                      </a:pPr>
                      <a:r>
                        <a:rPr lang="en-US" sz="900">
                          <a:effectLst/>
                        </a:rPr>
                        <a:t>1.557507</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0" marR="0" algn="r">
                        <a:lnSpc>
                          <a:spcPct val="150000"/>
                        </a:lnSpc>
                        <a:spcBef>
                          <a:spcPts val="0"/>
                        </a:spcBef>
                        <a:spcAft>
                          <a:spcPts val="0"/>
                        </a:spcAft>
                      </a:pPr>
                      <a:r>
                        <a:rPr lang="en-US" sz="900">
                          <a:effectLst/>
                        </a:rPr>
                        <a:t>91.459743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extLst>
                  <a:ext uri="{0D108BD9-81ED-4DB2-BD59-A6C34878D82A}">
                    <a16:rowId xmlns:a16="http://schemas.microsoft.com/office/drawing/2014/main" val="3282751363"/>
                  </a:ext>
                </a:extLst>
              </a:tr>
              <a:tr h="336169">
                <a:tc>
                  <a:txBody>
                    <a:bodyPr/>
                    <a:lstStyle/>
                    <a:p>
                      <a:pPr>
                        <a:lnSpc>
                          <a:spcPct val="107000"/>
                        </a:lnSpc>
                      </a:pPr>
                      <a:endParaRPr lang="en-US" sz="1100">
                        <a:effectLst/>
                        <a:latin typeface="Calibri" panose="020F0502020204030204" pitchFamily="34" charset="0"/>
                        <a:cs typeface="Arial" panose="020B0604020202020204" pitchFamily="34" charset="0"/>
                      </a:endParaRPr>
                    </a:p>
                  </a:txBody>
                  <a:tcPr marL="76200" marR="76200" marT="76200" marB="76200" anchor="ctr"/>
                </a:tc>
                <a:tc>
                  <a:txBody>
                    <a:bodyPr/>
                    <a:lstStyle/>
                    <a:p>
                      <a:pPr marL="0" marR="0" algn="r">
                        <a:lnSpc>
                          <a:spcPct val="150000"/>
                        </a:lnSpc>
                        <a:spcBef>
                          <a:spcPts val="0"/>
                        </a:spcBef>
                        <a:spcAft>
                          <a:spcPts val="0"/>
                        </a:spcAft>
                      </a:pPr>
                      <a:r>
                        <a:rPr lang="en-US" sz="900">
                          <a:effectLst/>
                        </a:rPr>
                        <a:t>Model</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0" marR="0" algn="r">
                        <a:lnSpc>
                          <a:spcPct val="150000"/>
                        </a:lnSpc>
                        <a:spcBef>
                          <a:spcPts val="0"/>
                        </a:spcBef>
                        <a:spcAft>
                          <a:spcPts val="0"/>
                        </a:spcAft>
                      </a:pPr>
                      <a:r>
                        <a:rPr lang="en-US" sz="900">
                          <a:effectLst/>
                        </a:rPr>
                        <a:t>Train R2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0" marR="0" algn="r">
                        <a:lnSpc>
                          <a:spcPct val="150000"/>
                        </a:lnSpc>
                        <a:spcBef>
                          <a:spcPts val="0"/>
                        </a:spcBef>
                        <a:spcAft>
                          <a:spcPts val="0"/>
                        </a:spcAft>
                      </a:pPr>
                      <a:r>
                        <a:rPr lang="en-US" sz="900">
                          <a:effectLst/>
                        </a:rPr>
                        <a:t>Test R2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0" marR="0" algn="r">
                        <a:lnSpc>
                          <a:spcPct val="150000"/>
                        </a:lnSpc>
                        <a:spcBef>
                          <a:spcPts val="0"/>
                        </a:spcBef>
                        <a:spcAft>
                          <a:spcPts val="0"/>
                        </a:spcAft>
                      </a:pPr>
                      <a:r>
                        <a:rPr lang="en-US" sz="900">
                          <a:effectLst/>
                        </a:rPr>
                        <a:t>Test RMSE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0" marR="0" algn="r">
                        <a:lnSpc>
                          <a:spcPct val="150000"/>
                        </a:lnSpc>
                        <a:spcBef>
                          <a:spcPts val="0"/>
                        </a:spcBef>
                        <a:spcAft>
                          <a:spcPts val="0"/>
                        </a:spcAft>
                      </a:pPr>
                      <a:r>
                        <a:rPr lang="en-US" sz="900">
                          <a:effectLst/>
                        </a:rPr>
                        <a:t>Accuracy</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extLst>
                  <a:ext uri="{0D108BD9-81ED-4DB2-BD59-A6C34878D82A}">
                    <a16:rowId xmlns:a16="http://schemas.microsoft.com/office/drawing/2014/main" val="2774716549"/>
                  </a:ext>
                </a:extLst>
              </a:tr>
              <a:tr h="336169">
                <a:tc>
                  <a:txBody>
                    <a:bodyPr/>
                    <a:lstStyle/>
                    <a:p>
                      <a:pPr marL="0" marR="0" algn="r">
                        <a:lnSpc>
                          <a:spcPct val="150000"/>
                        </a:lnSpc>
                        <a:spcBef>
                          <a:spcPts val="0"/>
                        </a:spcBef>
                        <a:spcAft>
                          <a:spcPts val="0"/>
                        </a:spcAft>
                      </a:pPr>
                      <a:r>
                        <a:rPr lang="en-US" sz="900">
                          <a:effectLst/>
                        </a:rPr>
                        <a:t>0</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0" marR="0" algn="r">
                        <a:lnSpc>
                          <a:spcPct val="150000"/>
                        </a:lnSpc>
                        <a:spcBef>
                          <a:spcPts val="0"/>
                        </a:spcBef>
                        <a:spcAft>
                          <a:spcPts val="0"/>
                        </a:spcAft>
                      </a:pPr>
                      <a:r>
                        <a:rPr lang="en-US" sz="900">
                          <a:effectLst/>
                        </a:rPr>
                        <a:t>Linear Regression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0" marR="0" algn="r">
                        <a:lnSpc>
                          <a:spcPct val="150000"/>
                        </a:lnSpc>
                        <a:spcBef>
                          <a:spcPts val="0"/>
                        </a:spcBef>
                        <a:spcAft>
                          <a:spcPts val="0"/>
                        </a:spcAft>
                      </a:pPr>
                      <a:r>
                        <a:rPr lang="en-US" sz="900">
                          <a:effectLst/>
                        </a:rPr>
                        <a:t>0.920045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0" marR="0" algn="r">
                        <a:lnSpc>
                          <a:spcPct val="150000"/>
                        </a:lnSpc>
                        <a:spcBef>
                          <a:spcPts val="0"/>
                        </a:spcBef>
                        <a:spcAft>
                          <a:spcPts val="0"/>
                        </a:spcAft>
                      </a:pPr>
                      <a:r>
                        <a:rPr lang="en-US" sz="900">
                          <a:effectLst/>
                        </a:rPr>
                        <a:t>0.918768</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0" marR="0" algn="r">
                        <a:lnSpc>
                          <a:spcPct val="150000"/>
                        </a:lnSpc>
                        <a:spcBef>
                          <a:spcPts val="0"/>
                        </a:spcBef>
                        <a:spcAft>
                          <a:spcPts val="0"/>
                        </a:spcAft>
                      </a:pPr>
                      <a:r>
                        <a:rPr lang="en-US" sz="900">
                          <a:effectLst/>
                        </a:rPr>
                        <a:t>2.442493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0" marR="0" algn="r">
                        <a:lnSpc>
                          <a:spcPct val="150000"/>
                        </a:lnSpc>
                        <a:spcBef>
                          <a:spcPts val="0"/>
                        </a:spcBef>
                        <a:spcAft>
                          <a:spcPts val="0"/>
                        </a:spcAft>
                      </a:pPr>
                      <a:r>
                        <a:rPr lang="en-US" sz="900">
                          <a:effectLst/>
                        </a:rPr>
                        <a:t>88.128347</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extLst>
                  <a:ext uri="{0D108BD9-81ED-4DB2-BD59-A6C34878D82A}">
                    <a16:rowId xmlns:a16="http://schemas.microsoft.com/office/drawing/2014/main" val="204834213"/>
                  </a:ext>
                </a:extLst>
              </a:tr>
              <a:tr h="336169">
                <a:tc>
                  <a:txBody>
                    <a:bodyPr/>
                    <a:lstStyle/>
                    <a:p>
                      <a:pPr marL="0" marR="0" algn="r">
                        <a:lnSpc>
                          <a:spcPct val="150000"/>
                        </a:lnSpc>
                        <a:spcBef>
                          <a:spcPts val="0"/>
                        </a:spcBef>
                        <a:spcAft>
                          <a:spcPts val="0"/>
                        </a:spcAft>
                      </a:pPr>
                      <a:r>
                        <a:rPr lang="en-US" sz="900">
                          <a:effectLst/>
                        </a:rPr>
                        <a:t>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0" marR="0" algn="r">
                        <a:lnSpc>
                          <a:spcPct val="150000"/>
                        </a:lnSpc>
                        <a:spcBef>
                          <a:spcPts val="0"/>
                        </a:spcBef>
                        <a:spcAft>
                          <a:spcPts val="0"/>
                        </a:spcAft>
                      </a:pPr>
                      <a:r>
                        <a:rPr lang="en-US" sz="900">
                          <a:effectLst/>
                        </a:rPr>
                        <a:t>Random Forest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0" marR="0" algn="r">
                        <a:lnSpc>
                          <a:spcPct val="150000"/>
                        </a:lnSpc>
                        <a:spcBef>
                          <a:spcPts val="0"/>
                        </a:spcBef>
                        <a:spcAft>
                          <a:spcPts val="0"/>
                        </a:spcAft>
                      </a:pPr>
                      <a:r>
                        <a:rPr lang="en-US" sz="900">
                          <a:effectLst/>
                        </a:rPr>
                        <a:t>0.953556</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0" marR="0" algn="r">
                        <a:lnSpc>
                          <a:spcPct val="150000"/>
                        </a:lnSpc>
                        <a:spcBef>
                          <a:spcPts val="0"/>
                        </a:spcBef>
                        <a:spcAft>
                          <a:spcPts val="0"/>
                        </a:spcAft>
                      </a:pPr>
                      <a:r>
                        <a:rPr lang="en-US" sz="900">
                          <a:effectLst/>
                        </a:rPr>
                        <a:t>0.947979</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0" marR="0" algn="r">
                        <a:lnSpc>
                          <a:spcPct val="150000"/>
                        </a:lnSpc>
                        <a:spcBef>
                          <a:spcPts val="0"/>
                        </a:spcBef>
                        <a:spcAft>
                          <a:spcPts val="0"/>
                        </a:spcAft>
                      </a:pPr>
                      <a:r>
                        <a:rPr lang="en-US" sz="900">
                          <a:effectLst/>
                        </a:rPr>
                        <a:t>1.954609</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0" marR="0" algn="r">
                        <a:lnSpc>
                          <a:spcPct val="150000"/>
                        </a:lnSpc>
                        <a:spcBef>
                          <a:spcPts val="0"/>
                        </a:spcBef>
                        <a:spcAft>
                          <a:spcPts val="0"/>
                        </a:spcAft>
                      </a:pPr>
                      <a:r>
                        <a:rPr lang="en-US" sz="900">
                          <a:effectLst/>
                        </a:rPr>
                        <a:t>91.794412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extLst>
                  <a:ext uri="{0D108BD9-81ED-4DB2-BD59-A6C34878D82A}">
                    <a16:rowId xmlns:a16="http://schemas.microsoft.com/office/drawing/2014/main" val="3304238410"/>
                  </a:ext>
                </a:extLst>
              </a:tr>
              <a:tr h="336169">
                <a:tc>
                  <a:txBody>
                    <a:bodyPr/>
                    <a:lstStyle/>
                    <a:p>
                      <a:pPr marL="0" marR="0" algn="r">
                        <a:lnSpc>
                          <a:spcPct val="150000"/>
                        </a:lnSpc>
                        <a:spcBef>
                          <a:spcPts val="0"/>
                        </a:spcBef>
                        <a:spcAft>
                          <a:spcPts val="0"/>
                        </a:spcAft>
                      </a:pPr>
                      <a:r>
                        <a:rPr lang="en-US" sz="9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0" marR="0" algn="r">
                        <a:lnSpc>
                          <a:spcPct val="150000"/>
                        </a:lnSpc>
                        <a:spcBef>
                          <a:spcPts val="0"/>
                        </a:spcBef>
                        <a:spcAft>
                          <a:spcPts val="0"/>
                        </a:spcAft>
                      </a:pPr>
                      <a:r>
                        <a:rPr lang="en-US" sz="9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0" marR="0" algn="r">
                        <a:lnSpc>
                          <a:spcPct val="150000"/>
                        </a:lnSpc>
                        <a:spcBef>
                          <a:spcPts val="0"/>
                        </a:spcBef>
                        <a:spcAft>
                          <a:spcPts val="0"/>
                        </a:spcAft>
                      </a:pPr>
                      <a:r>
                        <a:rPr lang="en-US" sz="9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0" marR="0" algn="r">
                        <a:lnSpc>
                          <a:spcPct val="150000"/>
                        </a:lnSpc>
                        <a:spcBef>
                          <a:spcPts val="0"/>
                        </a:spcBef>
                        <a:spcAft>
                          <a:spcPts val="0"/>
                        </a:spcAft>
                      </a:pPr>
                      <a:r>
                        <a:rPr lang="en-US" sz="9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0" marR="0" algn="r">
                        <a:lnSpc>
                          <a:spcPct val="150000"/>
                        </a:lnSpc>
                        <a:spcBef>
                          <a:spcPts val="0"/>
                        </a:spcBef>
                        <a:spcAft>
                          <a:spcPts val="0"/>
                        </a:spcAft>
                      </a:pPr>
                      <a:r>
                        <a:rPr lang="en-US" sz="9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tc>
                  <a:txBody>
                    <a:bodyPr/>
                    <a:lstStyle/>
                    <a:p>
                      <a:pPr marL="0" marR="0" algn="r">
                        <a:lnSpc>
                          <a:spcPct val="150000"/>
                        </a:lnSpc>
                        <a:spcBef>
                          <a:spcPts val="0"/>
                        </a:spcBef>
                        <a:spcAft>
                          <a:spcPts val="0"/>
                        </a:spcAft>
                      </a:pPr>
                      <a:r>
                        <a:rPr lang="en-US" sz="900" dirty="0">
                          <a:effectLst/>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76200" marR="76200" marT="76200" marB="76200" anchor="ctr"/>
                </a:tc>
                <a:extLst>
                  <a:ext uri="{0D108BD9-81ED-4DB2-BD59-A6C34878D82A}">
                    <a16:rowId xmlns:a16="http://schemas.microsoft.com/office/drawing/2014/main" val="3164368536"/>
                  </a:ext>
                </a:extLst>
              </a:tr>
            </a:tbl>
          </a:graphicData>
        </a:graphic>
      </p:graphicFrame>
    </p:spTree>
    <p:extLst>
      <p:ext uri="{BB962C8B-B14F-4D97-AF65-F5344CB8AC3E}">
        <p14:creationId xmlns:p14="http://schemas.microsoft.com/office/powerpoint/2010/main" val="99002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81B5C-38D1-701F-702F-4AB4E4D705B0}"/>
              </a:ext>
            </a:extLst>
          </p:cNvPr>
          <p:cNvSpPr>
            <a:spLocks noGrp="1"/>
          </p:cNvSpPr>
          <p:nvPr>
            <p:ph type="title"/>
          </p:nvPr>
        </p:nvSpPr>
        <p:spPr/>
        <p:txBody>
          <a:bodyPr>
            <a:normAutofit/>
          </a:bodyPr>
          <a:lstStyle/>
          <a:p>
            <a:r>
              <a:rPr lang="en-US" b="1" u="sng" dirty="0"/>
              <a:t>Results/Solutions</a:t>
            </a:r>
          </a:p>
        </p:txBody>
      </p:sp>
      <p:sp>
        <p:nvSpPr>
          <p:cNvPr id="3" name="Content Placeholder 2">
            <a:extLst>
              <a:ext uri="{FF2B5EF4-FFF2-40B4-BE49-F238E27FC236}">
                <a16:creationId xmlns:a16="http://schemas.microsoft.com/office/drawing/2014/main" id="{2BFEAC9E-D764-CE7E-6C70-C68FE8CF5CD1}"/>
              </a:ext>
            </a:extLst>
          </p:cNvPr>
          <p:cNvSpPr>
            <a:spLocks noGrp="1"/>
          </p:cNvSpPr>
          <p:nvPr>
            <p:ph idx="1"/>
          </p:nvPr>
        </p:nvSpPr>
        <p:spPr/>
        <p:txBody>
          <a:bodyPr/>
          <a:lstStyle/>
          <a:p>
            <a:pPr algn="l">
              <a:buFont typeface="+mj-lt"/>
              <a:buAutoNum type="arabicPeriod"/>
            </a:pPr>
            <a:r>
              <a:rPr lang="en-US" spc="-5" dirty="0">
                <a:solidFill>
                  <a:srgbClr val="292929"/>
                </a:solidFill>
                <a:latin typeface="Times New Roman" panose="02020603050405020304" pitchFamily="18" charset="0"/>
              </a:rPr>
              <a:t>Uber is more economical; however, Lyft also provides fair competition.</a:t>
            </a:r>
          </a:p>
          <a:p>
            <a:pPr algn="l">
              <a:buFont typeface="+mj-lt"/>
              <a:buAutoNum type="arabicPeriod"/>
            </a:pPr>
            <a:r>
              <a:rPr lang="en-US" spc="-5" dirty="0">
                <a:solidFill>
                  <a:srgbClr val="292929"/>
                </a:solidFill>
                <a:latin typeface="Times New Roman" panose="02020603050405020304" pitchFamily="18" charset="0"/>
              </a:rPr>
              <a:t>People prefer to have shared rides during the nighttime.</a:t>
            </a:r>
          </a:p>
          <a:p>
            <a:pPr algn="l">
              <a:buFont typeface="+mj-lt"/>
              <a:buAutoNum type="arabicPeriod"/>
            </a:pPr>
            <a:r>
              <a:rPr lang="en-US" spc="-5" dirty="0">
                <a:solidFill>
                  <a:srgbClr val="292929"/>
                </a:solidFill>
                <a:latin typeface="Times New Roman" panose="02020603050405020304" pitchFamily="18" charset="0"/>
              </a:rPr>
              <a:t>People avoid taking rides when it rains.</a:t>
            </a:r>
          </a:p>
          <a:p>
            <a:pPr algn="l">
              <a:buFont typeface="+mj-lt"/>
              <a:buAutoNum type="arabicPeriod"/>
            </a:pPr>
            <a:r>
              <a:rPr lang="en-US" spc="-5" dirty="0">
                <a:solidFill>
                  <a:srgbClr val="292929"/>
                </a:solidFill>
                <a:latin typeface="Times New Roman" panose="02020603050405020304" pitchFamily="18" charset="0"/>
              </a:rPr>
              <a:t>When traveling long distances, the price does not increase linearly. However, based on the time and demand, a surge can affect the cost.</a:t>
            </a:r>
          </a:p>
          <a:p>
            <a:pPr algn="l">
              <a:buFont typeface="+mj-lt"/>
              <a:buAutoNum type="arabicPeriod"/>
            </a:pPr>
            <a:r>
              <a:rPr lang="en-US" spc="-5" dirty="0">
                <a:solidFill>
                  <a:srgbClr val="292929"/>
                </a:solidFill>
                <a:latin typeface="Times New Roman" panose="02020603050405020304" pitchFamily="18" charset="0"/>
              </a:rPr>
              <a:t>Uber can be the first choice for long distances.</a:t>
            </a:r>
          </a:p>
        </p:txBody>
      </p:sp>
      <p:sp>
        <p:nvSpPr>
          <p:cNvPr id="4" name="Slide Number Placeholder 3">
            <a:extLst>
              <a:ext uri="{FF2B5EF4-FFF2-40B4-BE49-F238E27FC236}">
                <a16:creationId xmlns:a16="http://schemas.microsoft.com/office/drawing/2014/main" id="{E0573A47-E144-DEC3-C34E-0EE331FAEA3B}"/>
              </a:ext>
            </a:extLst>
          </p:cNvPr>
          <p:cNvSpPr>
            <a:spLocks noGrp="1"/>
          </p:cNvSpPr>
          <p:nvPr>
            <p:ph type="sldNum" sz="quarter" idx="12"/>
          </p:nvPr>
        </p:nvSpPr>
        <p:spPr/>
        <p:txBody>
          <a:bodyPr/>
          <a:lstStyle/>
          <a:p>
            <a:fld id="{8E36747C-29EE-4598-BFCE-FD7B92B70DD7}" type="slidenum">
              <a:rPr lang="en-US" smtClean="0"/>
              <a:t>6</a:t>
            </a:fld>
            <a:endParaRPr lang="en-US"/>
          </a:p>
        </p:txBody>
      </p:sp>
    </p:spTree>
    <p:extLst>
      <p:ext uri="{BB962C8B-B14F-4D97-AF65-F5344CB8AC3E}">
        <p14:creationId xmlns:p14="http://schemas.microsoft.com/office/powerpoint/2010/main" val="1964468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81B5C-38D1-701F-702F-4AB4E4D705B0}"/>
              </a:ext>
            </a:extLst>
          </p:cNvPr>
          <p:cNvSpPr>
            <a:spLocks noGrp="1"/>
          </p:cNvSpPr>
          <p:nvPr>
            <p:ph type="title"/>
          </p:nvPr>
        </p:nvSpPr>
        <p:spPr/>
        <p:txBody>
          <a:bodyPr>
            <a:normAutofit/>
          </a:bodyPr>
          <a:lstStyle/>
          <a:p>
            <a:r>
              <a:rPr lang="en-US" b="1" u="sng" dirty="0"/>
              <a:t>Results/Solutions</a:t>
            </a:r>
          </a:p>
        </p:txBody>
      </p:sp>
      <p:sp>
        <p:nvSpPr>
          <p:cNvPr id="4" name="Slide Number Placeholder 3">
            <a:extLst>
              <a:ext uri="{FF2B5EF4-FFF2-40B4-BE49-F238E27FC236}">
                <a16:creationId xmlns:a16="http://schemas.microsoft.com/office/drawing/2014/main" id="{E0573A47-E144-DEC3-C34E-0EE331FAEA3B}"/>
              </a:ext>
            </a:extLst>
          </p:cNvPr>
          <p:cNvSpPr>
            <a:spLocks noGrp="1"/>
          </p:cNvSpPr>
          <p:nvPr>
            <p:ph type="sldNum" sz="quarter" idx="12"/>
          </p:nvPr>
        </p:nvSpPr>
        <p:spPr/>
        <p:txBody>
          <a:bodyPr/>
          <a:lstStyle/>
          <a:p>
            <a:fld id="{8E36747C-29EE-4598-BFCE-FD7B92B70DD7}" type="slidenum">
              <a:rPr lang="en-US" smtClean="0"/>
              <a:t>7</a:t>
            </a:fld>
            <a:endParaRPr lang="en-US"/>
          </a:p>
        </p:txBody>
      </p:sp>
      <p:sp>
        <p:nvSpPr>
          <p:cNvPr id="8" name="Rectangle 7">
            <a:extLst>
              <a:ext uri="{FF2B5EF4-FFF2-40B4-BE49-F238E27FC236}">
                <a16:creationId xmlns:a16="http://schemas.microsoft.com/office/drawing/2014/main" id="{E7849F2F-8EB5-57B7-38BF-C29621FA1788}"/>
              </a:ext>
            </a:extLst>
          </p:cNvPr>
          <p:cNvSpPr>
            <a:spLocks noChangeArrowheads="1"/>
          </p:cNvSpPr>
          <p:nvPr/>
        </p:nvSpPr>
        <p:spPr bwMode="auto">
          <a:xfrm>
            <a:off x="-323557" y="11496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054" name="Picture 2" descr="Diagram&#10;&#10;Description automatically generated">
            <a:extLst>
              <a:ext uri="{FF2B5EF4-FFF2-40B4-BE49-F238E27FC236}">
                <a16:creationId xmlns:a16="http://schemas.microsoft.com/office/drawing/2014/main" id="{240B974D-D661-6707-6B83-C376CCE7F078}"/>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838199" y="3225579"/>
            <a:ext cx="4664157" cy="2249527"/>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9">
            <a:extLst>
              <a:ext uri="{FF2B5EF4-FFF2-40B4-BE49-F238E27FC236}">
                <a16:creationId xmlns:a16="http://schemas.microsoft.com/office/drawing/2014/main" id="{96C494BD-1DF2-D42A-F3B4-059DD71B6FB2}"/>
              </a:ext>
            </a:extLst>
          </p:cNvPr>
          <p:cNvSpPr>
            <a:spLocks noGrp="1"/>
          </p:cNvSpPr>
          <p:nvPr>
            <p:ph idx="1"/>
          </p:nvPr>
        </p:nvSpPr>
        <p:spPr>
          <a:xfrm>
            <a:off x="838200" y="1847850"/>
            <a:ext cx="10515600" cy="4351338"/>
          </a:xfrm>
        </p:spPr>
        <p:txBody>
          <a:bodyPr/>
          <a:lstStyle/>
          <a:p>
            <a:r>
              <a:rPr lang="en-US" dirty="0"/>
              <a:t>Conclusion:</a:t>
            </a:r>
          </a:p>
        </p:txBody>
      </p:sp>
      <p:sp>
        <p:nvSpPr>
          <p:cNvPr id="11" name="Rectangle 11">
            <a:extLst>
              <a:ext uri="{FF2B5EF4-FFF2-40B4-BE49-F238E27FC236}">
                <a16:creationId xmlns:a16="http://schemas.microsoft.com/office/drawing/2014/main" id="{B6411923-EE4D-A282-C4AB-A0E7BCC337C4}"/>
              </a:ext>
            </a:extLst>
          </p:cNvPr>
          <p:cNvSpPr>
            <a:spLocks noChangeArrowheads="1"/>
          </p:cNvSpPr>
          <p:nvPr/>
        </p:nvSpPr>
        <p:spPr bwMode="auto">
          <a:xfrm>
            <a:off x="5870221" y="3225578"/>
            <a:ext cx="2143167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2058" name="Picture 3" descr="Diagram&#10;&#10;Description automatically generated">
            <a:extLst>
              <a:ext uri="{FF2B5EF4-FFF2-40B4-BE49-F238E27FC236}">
                <a16:creationId xmlns:a16="http://schemas.microsoft.com/office/drawing/2014/main" id="{836C85BE-CC2E-978E-2968-F4B29A1E6432}"/>
              </a:ext>
            </a:extLst>
          </p:cNvPr>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5870221" y="3041718"/>
            <a:ext cx="4978400" cy="2433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7980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81B5C-38D1-701F-702F-4AB4E4D705B0}"/>
              </a:ext>
            </a:extLst>
          </p:cNvPr>
          <p:cNvSpPr>
            <a:spLocks noGrp="1"/>
          </p:cNvSpPr>
          <p:nvPr>
            <p:ph type="title"/>
          </p:nvPr>
        </p:nvSpPr>
        <p:spPr>
          <a:xfrm>
            <a:off x="648928" y="338328"/>
            <a:ext cx="3685032" cy="1608328"/>
          </a:xfrm>
        </p:spPr>
        <p:txBody>
          <a:bodyPr>
            <a:normAutofit/>
          </a:bodyPr>
          <a:lstStyle/>
          <a:p>
            <a:r>
              <a:rPr lang="en-US" sz="3600" b="1" u="sng" dirty="0"/>
              <a:t>Results</a:t>
            </a:r>
          </a:p>
        </p:txBody>
      </p:sp>
      <p:sp>
        <p:nvSpPr>
          <p:cNvPr id="3" name="Content Placeholder 2">
            <a:extLst>
              <a:ext uri="{FF2B5EF4-FFF2-40B4-BE49-F238E27FC236}">
                <a16:creationId xmlns:a16="http://schemas.microsoft.com/office/drawing/2014/main" id="{2BFEAC9E-D764-CE7E-6C70-C68FE8CF5CD1}"/>
              </a:ext>
            </a:extLst>
          </p:cNvPr>
          <p:cNvSpPr>
            <a:spLocks noGrp="1"/>
          </p:cNvSpPr>
          <p:nvPr>
            <p:ph idx="1"/>
          </p:nvPr>
        </p:nvSpPr>
        <p:spPr>
          <a:xfrm>
            <a:off x="4864100" y="338328"/>
            <a:ext cx="6675627" cy="1605083"/>
          </a:xfrm>
        </p:spPr>
        <p:txBody>
          <a:bodyPr anchor="ctr">
            <a:normAutofit/>
          </a:bodyPr>
          <a:lstStyle/>
          <a:p>
            <a:pPr marL="0" marR="0">
              <a:spcBef>
                <a:spcPts val="0"/>
              </a:spcBef>
              <a:spcAft>
                <a:spcPts val="800"/>
              </a:spcAft>
            </a:pPr>
            <a:r>
              <a:rPr lang="en-US" sz="2000" u="sng" spc="-5" dirty="0">
                <a:effectLst/>
                <a:latin typeface="Times New Roman" panose="02020603050405020304" pitchFamily="18" charset="0"/>
                <a:ea typeface="Times New Roman" panose="02020603050405020304" pitchFamily="18" charset="0"/>
                <a:cs typeface="Arial" panose="020B0604020202020204" pitchFamily="34" charset="0"/>
              </a:rPr>
              <a:t>The above tables show the different outputs obtained by running the two models for our prediction. Random Forest gave us the best predicting.  </a:t>
            </a:r>
            <a:endParaRPr lang="en-US" sz="2000" u="sng" dirty="0">
              <a:effectLst/>
              <a:latin typeface="Calibri" panose="020F0502020204030204" pitchFamily="34" charset="0"/>
              <a:ea typeface="Calibri" panose="020F0502020204030204" pitchFamily="34" charset="0"/>
              <a:cs typeface="Arial" panose="020B0604020202020204" pitchFamily="34" charset="0"/>
            </a:endParaRPr>
          </a:p>
          <a:p>
            <a:pPr marL="0" marR="0">
              <a:spcBef>
                <a:spcPts val="0"/>
              </a:spcBef>
              <a:spcAft>
                <a:spcPts val="800"/>
              </a:spcAft>
            </a:pPr>
            <a:r>
              <a:rPr lang="en-US" sz="2000" u="sng" spc="-5" dirty="0">
                <a:effectLst/>
                <a:latin typeface="Times New Roman" panose="02020603050405020304" pitchFamily="18" charset="0"/>
                <a:ea typeface="Times New Roman" panose="02020603050405020304" pitchFamily="18" charset="0"/>
                <a:cs typeface="Arial" panose="020B0604020202020204" pitchFamily="34" charset="0"/>
              </a:rPr>
              <a:t>Linear Regression Plots: fig 1 </a:t>
            </a:r>
            <a:r>
              <a:rPr lang="en-US" sz="2000" u="sng" spc="-5" dirty="0" err="1">
                <a:effectLst/>
                <a:latin typeface="Times New Roman" panose="02020603050405020304" pitchFamily="18" charset="0"/>
                <a:ea typeface="Times New Roman" panose="02020603050405020304" pitchFamily="18" charset="0"/>
                <a:cs typeface="Arial" panose="020B0604020202020204" pitchFamily="34" charset="0"/>
              </a:rPr>
              <a:t>lyft</a:t>
            </a:r>
            <a:r>
              <a:rPr lang="en-US" sz="2000" u="sng" spc="-5" dirty="0">
                <a:effectLst/>
                <a:latin typeface="Times New Roman" panose="02020603050405020304" pitchFamily="18" charset="0"/>
                <a:ea typeface="Times New Roman" panose="02020603050405020304" pitchFamily="18" charset="0"/>
                <a:cs typeface="Arial" panose="020B0604020202020204" pitchFamily="34" charset="0"/>
              </a:rPr>
              <a:t> and fig 2 uber</a:t>
            </a:r>
            <a:endParaRPr lang="en-US" sz="2000" u="sng" dirty="0">
              <a:effectLst/>
              <a:latin typeface="Calibri" panose="020F0502020204030204" pitchFamily="34" charset="0"/>
              <a:ea typeface="Calibri" panose="020F0502020204030204" pitchFamily="34" charset="0"/>
              <a:cs typeface="Arial" panose="020B0604020202020204" pitchFamily="34" charset="0"/>
            </a:endParaRPr>
          </a:p>
          <a:p>
            <a:endParaRPr lang="en-US" sz="2000" dirty="0"/>
          </a:p>
        </p:txBody>
      </p:sp>
      <p:sp>
        <p:nvSpPr>
          <p:cNvPr id="37" name="Rectangle 26">
            <a:extLst>
              <a:ext uri="{FF2B5EF4-FFF2-40B4-BE49-F238E27FC236}">
                <a16:creationId xmlns:a16="http://schemas.microsoft.com/office/drawing/2014/main" id="{5AAE9118-0436-4488-AC4A-C14DF6A7B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211010"/>
            <a:ext cx="12192002" cy="464699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ounded Rectangle 26">
            <a:extLst>
              <a:ext uri="{FF2B5EF4-FFF2-40B4-BE49-F238E27FC236}">
                <a16:creationId xmlns:a16="http://schemas.microsoft.com/office/drawing/2014/main" id="{1B10F861-B8F1-49C7-BD58-EAB20CEE7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descr="Chart, scatter chart&#10;&#10;Description automatically generated">
            <a:extLst>
              <a:ext uri="{FF2B5EF4-FFF2-40B4-BE49-F238E27FC236}">
                <a16:creationId xmlns:a16="http://schemas.microsoft.com/office/drawing/2014/main" id="{FC4659CD-F775-9A1D-90D4-E0BD0786360A}"/>
              </a:ext>
            </a:extLst>
          </p:cNvPr>
          <p:cNvPicPr>
            <a:picLocks noChangeAspect="1"/>
          </p:cNvPicPr>
          <p:nvPr/>
        </p:nvPicPr>
        <p:blipFill>
          <a:blip r:embed="rId2"/>
          <a:stretch>
            <a:fillRect/>
          </a:stretch>
        </p:blipFill>
        <p:spPr>
          <a:xfrm>
            <a:off x="725544" y="2742397"/>
            <a:ext cx="4805607" cy="3291840"/>
          </a:xfrm>
          <a:prstGeom prst="rect">
            <a:avLst/>
          </a:prstGeom>
        </p:spPr>
      </p:pic>
      <p:sp>
        <p:nvSpPr>
          <p:cNvPr id="39" name="Rounded Rectangle 16">
            <a:extLst>
              <a:ext uri="{FF2B5EF4-FFF2-40B4-BE49-F238E27FC236}">
                <a16:creationId xmlns:a16="http://schemas.microsoft.com/office/drawing/2014/main" id="{61F6E425-22AB-4DA2-8FAC-58ADB58E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descr="Chart, scatter chart&#10;&#10;Description automatically generated">
            <a:extLst>
              <a:ext uri="{FF2B5EF4-FFF2-40B4-BE49-F238E27FC236}">
                <a16:creationId xmlns:a16="http://schemas.microsoft.com/office/drawing/2014/main" id="{9E8AAE7D-E7D9-E86E-34C2-A98E78C3ECB7}"/>
              </a:ext>
            </a:extLst>
          </p:cNvPr>
          <p:cNvPicPr>
            <a:picLocks noChangeAspect="1"/>
          </p:cNvPicPr>
          <p:nvPr/>
        </p:nvPicPr>
        <p:blipFill>
          <a:blip r:embed="rId3"/>
          <a:stretch>
            <a:fillRect/>
          </a:stretch>
        </p:blipFill>
        <p:spPr>
          <a:xfrm>
            <a:off x="6643181" y="2742397"/>
            <a:ext cx="4840941" cy="3291840"/>
          </a:xfrm>
          <a:prstGeom prst="rect">
            <a:avLst/>
          </a:prstGeom>
        </p:spPr>
      </p:pic>
      <p:sp>
        <p:nvSpPr>
          <p:cNvPr id="4" name="Slide Number Placeholder 3">
            <a:extLst>
              <a:ext uri="{FF2B5EF4-FFF2-40B4-BE49-F238E27FC236}">
                <a16:creationId xmlns:a16="http://schemas.microsoft.com/office/drawing/2014/main" id="{E0573A47-E144-DEC3-C34E-0EE331FAEA3B}"/>
              </a:ext>
            </a:extLst>
          </p:cNvPr>
          <p:cNvSpPr>
            <a:spLocks noGrp="1"/>
          </p:cNvSpPr>
          <p:nvPr>
            <p:ph type="sldNum" sz="quarter" idx="12"/>
          </p:nvPr>
        </p:nvSpPr>
        <p:spPr>
          <a:xfrm>
            <a:off x="10853928" y="6356350"/>
            <a:ext cx="685800" cy="365125"/>
          </a:xfrm>
        </p:spPr>
        <p:txBody>
          <a:bodyPr>
            <a:normAutofit/>
          </a:bodyPr>
          <a:lstStyle/>
          <a:p>
            <a:pPr>
              <a:spcAft>
                <a:spcPts val="600"/>
              </a:spcAft>
            </a:pPr>
            <a:fld id="{8E36747C-29EE-4598-BFCE-FD7B92B70DD7}" type="slidenum">
              <a:rPr lang="en-US">
                <a:solidFill>
                  <a:srgbClr val="595959"/>
                </a:solidFill>
              </a:rPr>
              <a:pPr>
                <a:spcAft>
                  <a:spcPts val="600"/>
                </a:spcAft>
              </a:pPr>
              <a:t>8</a:t>
            </a:fld>
            <a:endParaRPr lang="en-US">
              <a:solidFill>
                <a:srgbClr val="595959"/>
              </a:solidFill>
            </a:endParaRPr>
          </a:p>
        </p:txBody>
      </p:sp>
    </p:spTree>
    <p:extLst>
      <p:ext uri="{BB962C8B-B14F-4D97-AF65-F5344CB8AC3E}">
        <p14:creationId xmlns:p14="http://schemas.microsoft.com/office/powerpoint/2010/main" val="1520563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C00CB-8BF1-658C-A2B2-7E4C6552110A}"/>
              </a:ext>
            </a:extLst>
          </p:cNvPr>
          <p:cNvSpPr>
            <a:spLocks noGrp="1"/>
          </p:cNvSpPr>
          <p:nvPr>
            <p:ph type="title"/>
          </p:nvPr>
        </p:nvSpPr>
        <p:spPr>
          <a:xfrm>
            <a:off x="648928" y="338328"/>
            <a:ext cx="3685032" cy="1608328"/>
          </a:xfrm>
        </p:spPr>
        <p:txBody>
          <a:bodyPr vert="horz" lIns="91440" tIns="45720" rIns="91440" bIns="45720" rtlCol="0" anchor="ctr">
            <a:normAutofit/>
          </a:bodyPr>
          <a:lstStyle/>
          <a:p>
            <a:r>
              <a:rPr lang="en-US" sz="3600" b="1" dirty="0"/>
              <a:t>Results</a:t>
            </a:r>
          </a:p>
        </p:txBody>
      </p:sp>
      <p:sp>
        <p:nvSpPr>
          <p:cNvPr id="4" name="TextBox 3">
            <a:extLst>
              <a:ext uri="{FF2B5EF4-FFF2-40B4-BE49-F238E27FC236}">
                <a16:creationId xmlns:a16="http://schemas.microsoft.com/office/drawing/2014/main" id="{97C257DA-A6A5-A592-6A40-17A2D587C18B}"/>
              </a:ext>
            </a:extLst>
          </p:cNvPr>
          <p:cNvSpPr txBox="1"/>
          <p:nvPr/>
        </p:nvSpPr>
        <p:spPr>
          <a:xfrm>
            <a:off x="4864100" y="338328"/>
            <a:ext cx="6675627" cy="1605083"/>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u="sng" spc="-5" dirty="0">
                <a:effectLst/>
              </a:rPr>
              <a:t>Random Forest Plots: fig 1 </a:t>
            </a:r>
            <a:r>
              <a:rPr lang="en-US" sz="2000" u="sng" spc="-5" dirty="0" err="1">
                <a:effectLst/>
              </a:rPr>
              <a:t>lyft</a:t>
            </a:r>
            <a:r>
              <a:rPr lang="en-US" sz="2000" u="sng" spc="-5" dirty="0">
                <a:effectLst/>
              </a:rPr>
              <a:t> and fig 2 uber</a:t>
            </a:r>
          </a:p>
          <a:p>
            <a:pPr indent="-228600">
              <a:lnSpc>
                <a:spcPct val="90000"/>
              </a:lnSpc>
              <a:spcAft>
                <a:spcPts val="600"/>
              </a:spcAft>
              <a:buFont typeface="Arial" panose="020B0604020202020204" pitchFamily="34" charset="0"/>
              <a:buChar char="•"/>
            </a:pPr>
            <a:endParaRPr lang="en-US" sz="2000" spc="-5" dirty="0"/>
          </a:p>
          <a:p>
            <a:pPr indent="-228600">
              <a:lnSpc>
                <a:spcPct val="90000"/>
              </a:lnSpc>
              <a:spcAft>
                <a:spcPts val="600"/>
              </a:spcAft>
              <a:buFont typeface="Arial" panose="020B0604020202020204" pitchFamily="34" charset="0"/>
              <a:buChar char="•"/>
            </a:pPr>
            <a:endParaRPr lang="en-US" sz="2000" dirty="0">
              <a:effectLst/>
            </a:endParaRPr>
          </a:p>
          <a:p>
            <a:pPr indent="-228600">
              <a:lnSpc>
                <a:spcPct val="90000"/>
              </a:lnSpc>
              <a:spcAft>
                <a:spcPts val="600"/>
              </a:spcAft>
              <a:buFont typeface="Arial" panose="020B0604020202020204" pitchFamily="34" charset="0"/>
              <a:buChar char="•"/>
            </a:pPr>
            <a:endParaRPr lang="en-US" sz="2000" dirty="0"/>
          </a:p>
        </p:txBody>
      </p:sp>
      <p:sp>
        <p:nvSpPr>
          <p:cNvPr id="14" name="Rectangle 13">
            <a:extLst>
              <a:ext uri="{FF2B5EF4-FFF2-40B4-BE49-F238E27FC236}">
                <a16:creationId xmlns:a16="http://schemas.microsoft.com/office/drawing/2014/main" id="{5AAE9118-0436-4488-AC4A-C14DF6A7B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211010"/>
            <a:ext cx="12192002" cy="464699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ounded Rectangle 26">
            <a:extLst>
              <a:ext uri="{FF2B5EF4-FFF2-40B4-BE49-F238E27FC236}">
                <a16:creationId xmlns:a16="http://schemas.microsoft.com/office/drawing/2014/main" id="{1B10F861-B8F1-49C7-BD58-EAB20CEE7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Chart, scatter chart&#10;&#10;Description automatically generated">
            <a:extLst>
              <a:ext uri="{FF2B5EF4-FFF2-40B4-BE49-F238E27FC236}">
                <a16:creationId xmlns:a16="http://schemas.microsoft.com/office/drawing/2014/main" id="{F8052E89-EF99-8C3E-401B-3E223CAB9CB8}"/>
              </a:ext>
            </a:extLst>
          </p:cNvPr>
          <p:cNvPicPr>
            <a:picLocks noChangeAspect="1"/>
          </p:cNvPicPr>
          <p:nvPr/>
        </p:nvPicPr>
        <p:blipFill>
          <a:blip r:embed="rId2"/>
          <a:stretch>
            <a:fillRect/>
          </a:stretch>
        </p:blipFill>
        <p:spPr>
          <a:xfrm>
            <a:off x="842348" y="2742397"/>
            <a:ext cx="4572000" cy="3291840"/>
          </a:xfrm>
          <a:prstGeom prst="rect">
            <a:avLst/>
          </a:prstGeom>
        </p:spPr>
      </p:pic>
      <p:sp>
        <p:nvSpPr>
          <p:cNvPr id="18" name="Rounded Rectangle 16">
            <a:extLst>
              <a:ext uri="{FF2B5EF4-FFF2-40B4-BE49-F238E27FC236}">
                <a16:creationId xmlns:a16="http://schemas.microsoft.com/office/drawing/2014/main" id="{61F6E425-22AB-4DA2-8FAC-58ADB58E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Chart, scatter chart&#10;&#10;Description automatically generated">
            <a:extLst>
              <a:ext uri="{FF2B5EF4-FFF2-40B4-BE49-F238E27FC236}">
                <a16:creationId xmlns:a16="http://schemas.microsoft.com/office/drawing/2014/main" id="{3E03CCB5-879E-170A-92EE-8796AD697677}"/>
              </a:ext>
            </a:extLst>
          </p:cNvPr>
          <p:cNvPicPr>
            <a:picLocks noChangeAspect="1"/>
          </p:cNvPicPr>
          <p:nvPr/>
        </p:nvPicPr>
        <p:blipFill>
          <a:blip r:embed="rId3"/>
          <a:stretch>
            <a:fillRect/>
          </a:stretch>
        </p:blipFill>
        <p:spPr>
          <a:xfrm>
            <a:off x="6720705" y="2742397"/>
            <a:ext cx="4685893" cy="3291840"/>
          </a:xfrm>
          <a:prstGeom prst="rect">
            <a:avLst/>
          </a:prstGeom>
        </p:spPr>
      </p:pic>
      <p:sp>
        <p:nvSpPr>
          <p:cNvPr id="3" name="Slide Number Placeholder 2">
            <a:extLst>
              <a:ext uri="{FF2B5EF4-FFF2-40B4-BE49-F238E27FC236}">
                <a16:creationId xmlns:a16="http://schemas.microsoft.com/office/drawing/2014/main" id="{FD2B7570-FEC4-1219-0CD0-C594A279E8BC}"/>
              </a:ext>
            </a:extLst>
          </p:cNvPr>
          <p:cNvSpPr>
            <a:spLocks noGrp="1"/>
          </p:cNvSpPr>
          <p:nvPr>
            <p:ph type="sldNum" sz="quarter" idx="12"/>
          </p:nvPr>
        </p:nvSpPr>
        <p:spPr>
          <a:xfrm>
            <a:off x="10853928" y="6356350"/>
            <a:ext cx="685800" cy="365125"/>
          </a:xfrm>
        </p:spPr>
        <p:txBody>
          <a:bodyPr vert="horz" lIns="91440" tIns="45720" rIns="91440" bIns="45720" rtlCol="0" anchor="ctr">
            <a:normAutofit/>
          </a:bodyPr>
          <a:lstStyle/>
          <a:p>
            <a:pPr>
              <a:spcAft>
                <a:spcPts val="600"/>
              </a:spcAft>
            </a:pPr>
            <a:fld id="{8E36747C-29EE-4598-BFCE-FD7B92B70DD7}" type="slidenum">
              <a:rPr lang="en-US">
                <a:solidFill>
                  <a:srgbClr val="595959"/>
                </a:solidFill>
              </a:rPr>
              <a:pPr>
                <a:spcAft>
                  <a:spcPts val="600"/>
                </a:spcAft>
              </a:pPr>
              <a:t>9</a:t>
            </a:fld>
            <a:endParaRPr lang="en-US">
              <a:solidFill>
                <a:srgbClr val="595959"/>
              </a:solidFill>
            </a:endParaRPr>
          </a:p>
        </p:txBody>
      </p:sp>
    </p:spTree>
    <p:extLst>
      <p:ext uri="{BB962C8B-B14F-4D97-AF65-F5344CB8AC3E}">
        <p14:creationId xmlns:p14="http://schemas.microsoft.com/office/powerpoint/2010/main" val="3492544017"/>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5275</TotalTime>
  <Words>761</Words>
  <Application>Microsoft Macintosh PowerPoint</Application>
  <PresentationFormat>Widescreen</PresentationFormat>
  <Paragraphs>99</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source-serif-pro</vt:lpstr>
      <vt:lpstr>Times New Roman</vt:lpstr>
      <vt:lpstr>1_Office Theme</vt:lpstr>
      <vt:lpstr>Uber and Lyft Price Prediction</vt:lpstr>
      <vt:lpstr>Introduction</vt:lpstr>
      <vt:lpstr>Problem Statement</vt:lpstr>
      <vt:lpstr>Methods</vt:lpstr>
      <vt:lpstr>Methods</vt:lpstr>
      <vt:lpstr>Results/Solutions</vt:lpstr>
      <vt:lpstr>Results/Solutions</vt:lpstr>
      <vt:lpstr>Results</vt:lpstr>
      <vt:lpstr>Results</vt:lpstr>
      <vt:lpstr>Limitation </vt:lpstr>
      <vt:lpstr>Future Work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Theyab Alhwiti</dc:creator>
  <cp:lastModifiedBy>Koyande, Mihir Mahendra</cp:lastModifiedBy>
  <cp:revision>6</cp:revision>
  <dcterms:created xsi:type="dcterms:W3CDTF">2022-07-13T18:50:42Z</dcterms:created>
  <dcterms:modified xsi:type="dcterms:W3CDTF">2022-12-06T19:51:25Z</dcterms:modified>
</cp:coreProperties>
</file>