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oogle.com/url?sa=i&amp;url=https%3A%2F%2Fwww.techleer.com%2Farticles%2F200-naive-bayes-machine-learning-algorithm-for-classification-problems%2F&amp;psig=AOvVaw2K0mpEbszvWZT0OwlcLFj3&amp;ust=1588272403917000&amp;source=images&amp;cd=vfe&amp;ved=0CAMQjB1qFwoTCLi3wIKmjukCFQAAAAAdAAAAABAJ" TargetMode="External"/><Relationship Id="rId3" Type="http://schemas.openxmlformats.org/officeDocument/2006/relationships/hyperlink" Target="https://www.google.com/url?sa=i&amp;url=https%3A%2F%2Fsebastianraschka.com%2Ffaq%2Fdocs%2Fsoftmax_regression.html&amp;psig=AOvVaw0HmWxZ6RyZdPhe_ZoAIclc&amp;ust=1588272388255000&amp;source=images&amp;cd=vfe&amp;ved=0CAMQjB1qFwoTCPipxJemjukCFQAAAAAdAAAAABAD" TargetMode="External"/><Relationship Id="rId4" Type="http://schemas.openxmlformats.org/officeDocument/2006/relationships/hyperlink" Target="https://www.google.com/url?sa=i&amp;url=https%3A%2F%2Fmedium.com%2F%40curiousily%2Ftensorflow-for-hackers-part-iv-neural-network-from-scratch-1a4f504dfa8&amp;psig=AOvVaw3xWnZIb6WAwL9yn37mH8Jh&amp;ust=1588272490681000&amp;source=images&amp;cd=vfe&amp;ved=0CAMQjB1qFwoTCNDmlaamjukCFQAAAAAdAAAAABAO" TargetMode="External"/><Relationship Id="rId5" Type="http://schemas.openxmlformats.org/officeDocument/2006/relationships/hyperlink" Target="https://www.google.com/url?sa=i&amp;url=https%3A%2F%2Fwww.displayr.com%2Fwhat-is-a-decision-tree%2F&amp;psig=AOvVaw1a2NrICj53tdp6GuKXgydP&amp;ust=1588272528293000&amp;source=images&amp;cd=vfe&amp;ved=0CAMQjB1qFwoTCJCpsrimjukCFQAAAAAdAAAAABAc" TargetMode="External"/><Relationship Id="rId6" Type="http://schemas.openxmlformats.org/officeDocument/2006/relationships/hyperlink" Target="https://www.google.com/url?sa=i&amp;url=https%3A%2F%2Fmedium.com%2F%40ar.ingenious%2Fapplying-random-forest-classification-machine-learning-algorithm-from-scratch-with-real-24ff198a1c57&amp;psig=AOvVaw1-Lo4SrA8xC8r0nBhw4J4A&amp;ust=1588272564508000&amp;source=images&amp;cd=vfe&amp;ved=0CAMQjB1qFwoTCLj81MemjukCFQAAAAAdAAAAABAK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54b87b06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54b87b06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54b87b0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54b87b0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serves as a baseline due to its ease of interpretability and similarity to non ML statistical 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longitudinal nature of the dataset violates the assumptions of 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uses Bayesian Estimation to determine the most likely label attached to a set of attributes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neural network serves as an extension of the logistic regression, capable of </a:t>
            </a:r>
            <a:r>
              <a:rPr lang="en"/>
              <a:t>learning</a:t>
            </a:r>
            <a:r>
              <a:rPr lang="en"/>
              <a:t> complex nonlinear decision boundaries (logistic regression is the simplest case of a neural network)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employ rule based learning and can attach importance to individual attributes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 take the power of decision trees and augment them by an ensemble method - using several trees to generate a distribution and then selecting the mode as the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CREDITS: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oogle.com/url?sa=i&amp;url=https%3A%2F%2Fwww.techleer.com%2Farticles%2F200-naive-bayes-machine-learning-algorithm-for-classification-problems%2F&amp;psig=AOvVaw2K0mpEbszvWZT0OwlcLFj3&amp;ust=1588272403917000&amp;source=images&amp;cd=vfe&amp;ved=0CAMQjB1qFwoTCLi3wIKmjukCFQAAAAAdAAAAABA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https://www.google.com/url?sa=i&amp;url=https%3A%2F%2Fsebastianraschka.com%2Ffaq%2Fdocs%2Fsoftmax_regression.html&amp;psig=AOvVaw0HmWxZ6RyZdPhe_ZoAIclc&amp;ust=1588272388255000&amp;source=images&amp;cd=vfe&amp;ved=0CAMQjB1qFwoTCPipxJemjukCFQAAAAAdAAAAABAD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oogle.com/url?sa=i&amp;url=https%3A%2F%2Fmedium.com%2F%40curiousily%2Ftensorflow-for-hackers-part-iv-neural-network-from-scratch-1a4f504dfa8&amp;psig=AOvVaw3xWnZIb6WAwL9yn37mH8Jh&amp;ust=1588272490681000&amp;source=images&amp;cd=vfe&amp;ved=0CAMQjB1qFwoTCNDmlaamjukCFQAAAAAdAAAAAB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https://www.google.com/url?sa=i&amp;url=https%3A%2F%2Fwww.displayr.com%2Fwhat-is-a-decision-tree%2F&amp;psig=AOvVaw1a2NrICj53tdp6GuKXgydP&amp;ust=1588272528293000&amp;source=images&amp;cd=vfe&amp;ved=0CAMQjB1qFwoTCJCpsrimjukCFQAAAAAdAAAAABAc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google.com/url?sa=i&amp;url=https%3A%2F%2Fmedium.com%2F%40ar.ingenious%2Fapplying-random-forest-classification-machine-learning-algorithm-from-scratch-with-real-24ff198a1c57&amp;psig=AOvVaw1-Lo4SrA8xC8r0nBhw4J4A&amp;ust=1588272564508000&amp;source=images&amp;cd=vfe&amp;ved=0CAMQjB1qFwoTCLj81MemjukCFQAAAAAdAAAAAB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4b87b06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4b87b0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CPRF: Sleep, Mood, Diet/Exercise, Mindfulness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ICC demonstrates that 80% of variance in pain is due to who you’re talking to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54b87b06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54b87b06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4b87b06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4b87b06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4b87b06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4b87b06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4b87b06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54b87b06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penalizes any answer that is not exactly the label attached to the test example. To a classifier, predicting 3 when the pain is 4 is just as bad as predicting 1.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Proxima Nova"/>
                <a:ea typeface="Proxima Nova"/>
                <a:cs typeface="Proxima Nova"/>
                <a:sym typeface="Proxima Nova"/>
              </a:rPr>
              <a:t>Assessing</a:t>
            </a:r>
            <a:r>
              <a:rPr lang="en" sz="3500">
                <a:latin typeface="Proxima Nova"/>
                <a:ea typeface="Proxima Nova"/>
                <a:cs typeface="Proxima Nova"/>
                <a:sym typeface="Proxima Nova"/>
              </a:rPr>
              <a:t> the Feasibility of Machine Learning to Predict Chronic Pain in Adolescence</a:t>
            </a:r>
            <a:endParaRPr sz="3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Max Kramer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330550" y="2820000"/>
            <a:ext cx="661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9275" y="3452925"/>
            <a:ext cx="1453026" cy="144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998913"/>
            <a:ext cx="2620450" cy="5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Introduction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Chronic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Pain is surprisingly common in adolescence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5% of adolescents experience life-changing chronic pain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Evidence suggests that changes in functioning precede changes in pain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GOAL: Design a Machine Learning model to see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 it can be useful in predicting pain trajectories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Being able to do so will help teens better understand the relationship between their behavior and long term outcomes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Machine Learning Models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32250" y="1241850"/>
            <a:ext cx="8520600" cy="22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Multiple architectures, multiple methods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Logistic Regression - Baseline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Naive Bayes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Neural Network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Decision Tree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372" y="1161975"/>
            <a:ext cx="3073851" cy="357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062" y="1439825"/>
            <a:ext cx="4022550" cy="25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0338" y="1616425"/>
            <a:ext cx="456247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0325" y="1378584"/>
            <a:ext cx="4022525" cy="2386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87250" y="2061950"/>
            <a:ext cx="4204883" cy="23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232250" y="3475350"/>
            <a:ext cx="8600100" cy="17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Examine relationship of past and future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 = number of past days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 = prediction date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Experimental Setup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Dataset creation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Gathered 28 days of diary data from 10 college students with life changing chronic pain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Qualtrics survey examining chronic pain related functioning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Developing Synthetic Dataset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Large sample size with statistical characteristics of seed data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Longitudinal Data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■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High intraclass correlation in pain ratings over time (0.789)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■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Recency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effect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- pain ratings become less correlated over time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Results - Predicting Pain From Diary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Baseline 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Logistic Regression (90.4%) 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Suggests functioning data is predictive of concurrent pain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Some models perform better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Neural Network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Some models perform worse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Naive Bayes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Decision Tree 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425" y="2085200"/>
            <a:ext cx="4465974" cy="23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572000" y="4517950"/>
            <a:ext cx="44682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Bar graph of prediction accuracies of models given k = 1, N = 0. 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Results - Predictive Power of Today’s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453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Consistent pattern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Accuracy declines sharply from N = 0 to N = 1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Today is more predictive of today than future days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Consistent with inter item correlation matrix (Recency Effect)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Some models still perform better than chance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■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Robustness to irrelevant attributes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837" y="1985900"/>
            <a:ext cx="4068151" cy="188056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786025" y="3819903"/>
            <a:ext cx="42597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Line</a:t>
            </a:r>
            <a:r>
              <a:rPr lang="en" sz="10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graph of prediction accuracies of models given k = 1, N increasing. 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Results - Augmenting Predictions with Past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Not possible with simple models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Increasing k at constant N reduced accuracy on all models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Aggregation of irrelevant attributes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Addressable with changes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Feature selection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Class imbalance correction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■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Majority Undersampling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■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SMOTE (Imputation)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550" y="1630538"/>
            <a:ext cx="4267201" cy="196947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776100" y="3574503"/>
            <a:ext cx="42597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Line graph of </a:t>
            </a:r>
            <a:r>
              <a:rPr lang="en" sz="9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Differences</a:t>
            </a:r>
            <a:r>
              <a:rPr lang="en" sz="9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between models at k = 1 and k = 7 (N = 0 constant). </a:t>
            </a:r>
            <a:endParaRPr sz="13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Conclusion</a:t>
            </a:r>
            <a:r>
              <a:rPr lang="en"/>
              <a:t>	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Machine Learning seems promising for predicting the relationship between short term behavior and long term outcomes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Limitations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Majority of variance in pain is between-persons, rather than within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Classification penalty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Future Directions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Examine longer term trends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○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Develop typologies - unsupervised learning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