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DE7EE9-E7BF-4239-B179-6B1557A52D7E}" v="39" dt="2024-06-22T10:08:33.680"/>
    <p1510:client id="{87D18A40-443E-45C9-B948-4BEA6FDA3657}" v="453" dt="2024-06-22T13:51:30.219"/>
    <p1510:client id="{EFA13742-EC31-43C8-8E4E-381978F47B5B}" v="87" dt="2024-06-22T14:27:44.868"/>
    <p1510:client id="{F71D76E0-0070-43A2-A490-8BE7EF34E08F}" v="2202" dt="2024-06-22T13:17:00.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tableStyles" Target="tableStyles.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theme" Target="theme/theme1.xml" Id="rId17" /><Relationship Type="http://schemas.openxmlformats.org/officeDocument/2006/relationships/slide" Target="slides/slide1.xml" Id="rId2" /><Relationship Type="http://schemas.openxmlformats.org/officeDocument/2006/relationships/viewProps" Target="viewProps.xml" Id="rId16" /><Relationship Type="http://schemas.microsoft.com/office/2015/10/relationships/revisionInfo" Target="revisionInfo.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presProps" Target="presProps.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krishna253/Krishnanjali_Project.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09741" y="2183921"/>
            <a:ext cx="5191663" cy="2262781"/>
          </a:xfrm>
        </p:spPr>
        <p:txBody>
          <a:bodyPr vert="horz" lIns="91440" tIns="45720" rIns="91440" bIns="45720" rtlCol="0" anchor="b">
            <a:noAutofit/>
          </a:bodyPr>
          <a:lstStyle/>
          <a:p>
            <a:r>
              <a:rPr lang="en-US" sz="4400"/>
              <a:t>                         </a:t>
            </a:r>
            <a:r>
              <a:rPr lang="en-US" sz="3200"/>
              <a:t>      </a:t>
            </a:r>
            <a:r>
              <a:rPr lang="en-US" sz="3200" err="1"/>
              <a:t>Mandhapalle</a:t>
            </a:r>
            <a:r>
              <a:rPr lang="en-US" sz="3200"/>
              <a:t> </a:t>
            </a:r>
            <a:r>
              <a:rPr lang="en-US" sz="3200" err="1"/>
              <a:t>Krishnanjali</a:t>
            </a:r>
            <a:br>
              <a:rPr lang="en-US" sz="3200"/>
            </a:br>
            <a:br>
              <a:rPr lang="en-US" sz="4400"/>
            </a:br>
            <a:r>
              <a:rPr lang="en-US" sz="3200"/>
              <a:t>Final Project</a:t>
            </a:r>
            <a:r>
              <a:rPr lang="en-US" sz="4400"/>
              <a:t> </a:t>
            </a:r>
            <a:endParaRPr lang="en-US" sz="3600"/>
          </a:p>
        </p:txBody>
      </p:sp>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6DDB-C848-80D6-EC32-327014366D23}"/>
              </a:ext>
            </a:extLst>
          </p:cNvPr>
          <p:cNvSpPr>
            <a:spLocks noGrp="1"/>
          </p:cNvSpPr>
          <p:nvPr>
            <p:ph type="title"/>
          </p:nvPr>
        </p:nvSpPr>
        <p:spPr>
          <a:xfrm>
            <a:off x="2592925" y="624110"/>
            <a:ext cx="8911687" cy="619532"/>
          </a:xfrm>
        </p:spPr>
        <p:txBody>
          <a:bodyPr>
            <a:normAutofit/>
          </a:bodyPr>
          <a:lstStyle/>
          <a:p>
            <a:r>
              <a:rPr lang="en-US" sz="2200" b="1">
                <a:latin typeface="Calibri"/>
                <a:cs typeface="Calibri"/>
              </a:rPr>
              <a:t>MODELLING</a:t>
            </a:r>
          </a:p>
        </p:txBody>
      </p:sp>
      <p:sp>
        <p:nvSpPr>
          <p:cNvPr id="3" name="Content Placeholder 2">
            <a:extLst>
              <a:ext uri="{FF2B5EF4-FFF2-40B4-BE49-F238E27FC236}">
                <a16:creationId xmlns:a16="http://schemas.microsoft.com/office/drawing/2014/main" id="{6B347668-B55E-94EA-E0C5-AAF35A47EADA}"/>
              </a:ext>
            </a:extLst>
          </p:cNvPr>
          <p:cNvSpPr>
            <a:spLocks noGrp="1"/>
          </p:cNvSpPr>
          <p:nvPr>
            <p:ph idx="1"/>
          </p:nvPr>
        </p:nvSpPr>
        <p:spPr/>
        <p:txBody>
          <a:bodyPr vert="horz" lIns="91440" tIns="45720" rIns="91440" bIns="45720" rtlCol="0" anchor="t">
            <a:normAutofit/>
          </a:bodyPr>
          <a:lstStyle/>
          <a:p>
            <a:pPr marL="0" indent="0">
              <a:buNone/>
            </a:pPr>
            <a:r>
              <a:rPr lang="en-US" sz="2000" dirty="0"/>
              <a:t>4. Evaluation:</a:t>
            </a:r>
          </a:p>
          <a:p>
            <a:pPr marL="0" indent="0">
              <a:buNone/>
            </a:pPr>
            <a:r>
              <a:rPr lang="en-US" sz="2000" dirty="0"/>
              <a:t>  - Validate the model using a separate dataset.</a:t>
            </a:r>
          </a:p>
          <a:p>
            <a:pPr marL="0" indent="0">
              <a:buNone/>
            </a:pPr>
            <a:r>
              <a:rPr lang="en-US" sz="2000" dirty="0"/>
              <a:t>  - Assess performance using confusion matrix and ROC curves.</a:t>
            </a:r>
          </a:p>
          <a:p>
            <a:pPr marL="0" indent="0">
              <a:buNone/>
            </a:pPr>
            <a:r>
              <a:rPr lang="en-US" sz="2000" dirty="0"/>
              <a:t>5. Deployment:</a:t>
            </a:r>
          </a:p>
          <a:p>
            <a:pPr marL="0" indent="0">
              <a:buNone/>
            </a:pPr>
            <a:r>
              <a:rPr lang="en-US" sz="2000" dirty="0"/>
              <a:t>  - Integrate the model into an endpoint protection platform.</a:t>
            </a:r>
          </a:p>
          <a:p>
            <a:pPr marL="0" indent="0">
              <a:buNone/>
            </a:pPr>
            <a:r>
              <a:rPr lang="en-US" sz="2000" dirty="0"/>
              <a:t>  - Set up alerts for detected keylogger activity.</a:t>
            </a:r>
          </a:p>
        </p:txBody>
      </p:sp>
    </p:spTree>
    <p:extLst>
      <p:ext uri="{BB962C8B-B14F-4D97-AF65-F5344CB8AC3E}">
        <p14:creationId xmlns:p14="http://schemas.microsoft.com/office/powerpoint/2010/main" val="405750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6DDB-C848-80D6-EC32-327014366D23}"/>
              </a:ext>
            </a:extLst>
          </p:cNvPr>
          <p:cNvSpPr>
            <a:spLocks noGrp="1"/>
          </p:cNvSpPr>
          <p:nvPr>
            <p:ph type="title"/>
          </p:nvPr>
        </p:nvSpPr>
        <p:spPr>
          <a:xfrm>
            <a:off x="2592925" y="624110"/>
            <a:ext cx="8911687" cy="619532"/>
          </a:xfrm>
        </p:spPr>
        <p:txBody>
          <a:bodyPr>
            <a:normAutofit/>
          </a:bodyPr>
          <a:lstStyle/>
          <a:p>
            <a:r>
              <a:rPr lang="en-US" sz="2200" b="1">
                <a:latin typeface="Calibri"/>
                <a:cs typeface="Calibri"/>
              </a:rPr>
              <a:t>RESULTS</a:t>
            </a:r>
          </a:p>
        </p:txBody>
      </p:sp>
      <p:sp>
        <p:nvSpPr>
          <p:cNvPr id="3" name="Content Placeholder 2">
            <a:extLst>
              <a:ext uri="{FF2B5EF4-FFF2-40B4-BE49-F238E27FC236}">
                <a16:creationId xmlns:a16="http://schemas.microsoft.com/office/drawing/2014/main" id="{6B347668-B55E-94EA-E0C5-AAF35A47EADA}"/>
              </a:ext>
            </a:extLst>
          </p:cNvPr>
          <p:cNvSpPr>
            <a:spLocks noGrp="1"/>
          </p:cNvSpPr>
          <p:nvPr>
            <p:ph idx="1"/>
          </p:nvPr>
        </p:nvSpPr>
        <p:spPr>
          <a:xfrm>
            <a:off x="1812836" y="1860431"/>
            <a:ext cx="9447361" cy="2742452"/>
          </a:xfrm>
        </p:spPr>
        <p:txBody>
          <a:bodyPr vert="horz" lIns="91440" tIns="45720" rIns="91440" bIns="45720" rtlCol="0" anchor="t">
            <a:normAutofit/>
          </a:bodyPr>
          <a:lstStyle/>
          <a:p>
            <a:pPr marL="0" indent="0">
              <a:buNone/>
            </a:pPr>
            <a:r>
              <a:rPr lang="en-US" sz="2000">
                <a:solidFill>
                  <a:srgbClr val="0A0C10"/>
                </a:solidFill>
                <a:ea typeface="+mn-lt"/>
                <a:cs typeface="+mn-lt"/>
              </a:rPr>
              <a:t>Hence we coded an effective Python Keylogger to record a victim’s keystrokes. </a:t>
            </a:r>
            <a:endParaRPr lang="en-US" sz="2000">
              <a:solidFill>
                <a:srgbClr val="404040"/>
              </a:solidFill>
              <a:ea typeface="+mn-lt"/>
              <a:cs typeface="+mn-lt"/>
            </a:endParaRPr>
          </a:p>
          <a:p>
            <a:pPr marL="0" indent="0">
              <a:buNone/>
            </a:pPr>
            <a:r>
              <a:rPr lang="en-US" sz="2000">
                <a:solidFill>
                  <a:srgbClr val="0A0C10"/>
                </a:solidFill>
                <a:ea typeface="+mn-lt"/>
                <a:cs typeface="+mn-lt"/>
              </a:rPr>
              <a:t>It generates a output file which contains all keystrokes that is entered by the user. </a:t>
            </a:r>
          </a:p>
          <a:p>
            <a:pPr marL="0" indent="0">
              <a:buNone/>
            </a:pPr>
            <a:r>
              <a:rPr lang="en-US" sz="2000">
                <a:solidFill>
                  <a:srgbClr val="0A0C10"/>
                </a:solidFill>
                <a:ea typeface="+mn-lt"/>
                <a:cs typeface="+mn-lt"/>
              </a:rPr>
              <a:t>However, it is strictly for educational purposes and it shouldn’t be employed for malicious purposes.</a:t>
            </a:r>
            <a:endParaRPr lang="en-US" sz="2000"/>
          </a:p>
        </p:txBody>
      </p:sp>
    </p:spTree>
    <p:extLst>
      <p:ext uri="{BB962C8B-B14F-4D97-AF65-F5344CB8AC3E}">
        <p14:creationId xmlns:p14="http://schemas.microsoft.com/office/powerpoint/2010/main" val="2151503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47668-B55E-94EA-E0C5-AAF35A47EADA}"/>
              </a:ext>
            </a:extLst>
          </p:cNvPr>
          <p:cNvSpPr>
            <a:spLocks noGrp="1"/>
          </p:cNvSpPr>
          <p:nvPr>
            <p:ph idx="1"/>
          </p:nvPr>
        </p:nvSpPr>
        <p:spPr>
          <a:xfrm>
            <a:off x="2287288" y="1500997"/>
            <a:ext cx="9217324" cy="4410225"/>
          </a:xfrm>
        </p:spPr>
        <p:txBody>
          <a:bodyPr vert="horz" lIns="91440" tIns="45720" rIns="91440" bIns="45720" rtlCol="0" anchor="t">
            <a:normAutofit/>
          </a:bodyPr>
          <a:lstStyle/>
          <a:p>
            <a:endParaRPr lang="en-US"/>
          </a:p>
          <a:p>
            <a:endParaRPr lang="en-US"/>
          </a:p>
          <a:p>
            <a:endParaRPr lang="en-US"/>
          </a:p>
          <a:p>
            <a:endParaRPr lang="en-US"/>
          </a:p>
          <a:p>
            <a:pPr marL="0" indent="0">
              <a:buNone/>
            </a:pPr>
            <a:r>
              <a:rPr lang="en-US" sz="2000" b="1" dirty="0"/>
              <a:t>PROJECT LINK : </a:t>
            </a:r>
            <a:r>
              <a:rPr lang="en-US" sz="2000" dirty="0">
                <a:solidFill>
                  <a:srgbClr val="0070C0"/>
                </a:solidFill>
                <a:ea typeface="+mn-lt"/>
                <a:cs typeface="+mn-lt"/>
                <a:hlinkClick r:id="rId2">
                  <a:extLst>
                    <a:ext uri="{A12FA001-AC4F-418D-AE19-62706E023703}">
                      <ahyp:hlinkClr xmlns:ahyp="http://schemas.microsoft.com/office/drawing/2018/hyperlinkcolor" val="tx"/>
                    </a:ext>
                  </a:extLst>
                </a:hlinkClick>
              </a:rPr>
              <a:t>https://github.com/Mkrishna253/Krishnanjali_Project.git</a:t>
            </a:r>
            <a:endParaRPr lang="en-US" sz="2000">
              <a:solidFill>
                <a:srgbClr val="0070C0"/>
              </a:solidFill>
              <a:ea typeface="+mn-lt"/>
              <a:cs typeface="+mn-lt"/>
              <a:hlinkClick r:id="rId2">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49891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71A9-C1CC-0565-926D-41AA73B2F6FD}"/>
              </a:ext>
            </a:extLst>
          </p:cNvPr>
          <p:cNvSpPr>
            <a:spLocks noGrp="1"/>
          </p:cNvSpPr>
          <p:nvPr>
            <p:ph type="title"/>
          </p:nvPr>
        </p:nvSpPr>
        <p:spPr>
          <a:xfrm>
            <a:off x="3527453" y="2636940"/>
            <a:ext cx="5144818" cy="1108362"/>
          </a:xfrm>
        </p:spPr>
        <p:txBody>
          <a:bodyPr>
            <a:normAutofit/>
          </a:bodyPr>
          <a:lstStyle/>
          <a:p>
            <a:r>
              <a:rPr lang="en-US" sz="5600" b="1" i="1" dirty="0"/>
              <a:t>   THANK YOU</a:t>
            </a:r>
          </a:p>
        </p:txBody>
      </p:sp>
    </p:spTree>
    <p:extLst>
      <p:ext uri="{BB962C8B-B14F-4D97-AF65-F5344CB8AC3E}">
        <p14:creationId xmlns:p14="http://schemas.microsoft.com/office/powerpoint/2010/main" val="212877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240C-282C-D0F3-F73E-1C4CE17C7B48}"/>
              </a:ext>
            </a:extLst>
          </p:cNvPr>
          <p:cNvSpPr>
            <a:spLocks noGrp="1"/>
          </p:cNvSpPr>
          <p:nvPr>
            <p:ph type="title"/>
          </p:nvPr>
        </p:nvSpPr>
        <p:spPr>
          <a:xfrm>
            <a:off x="2592925" y="624110"/>
            <a:ext cx="8451612" cy="418249"/>
          </a:xfrm>
          <a:ln>
            <a:solidFill>
              <a:schemeClr val="bg1"/>
            </a:solidFill>
          </a:ln>
        </p:spPr>
        <p:txBody>
          <a:bodyPr>
            <a:normAutofit fontScale="90000"/>
          </a:bodyPr>
          <a:lstStyle/>
          <a:p>
            <a:r>
              <a:rPr lang="en-US" sz="2400" b="1">
                <a:latin typeface="Calibri"/>
                <a:cs typeface="Calibri"/>
              </a:rPr>
              <a:t>PROJECT TITLE : </a:t>
            </a:r>
            <a:r>
              <a:rPr lang="en-US" sz="2800" b="1">
                <a:latin typeface="Calibri"/>
                <a:cs typeface="Calibri"/>
              </a:rPr>
              <a:t> </a:t>
            </a:r>
            <a:r>
              <a:rPr lang="en-US" sz="2800" b="1">
                <a:latin typeface="Courier New"/>
                <a:cs typeface="Calibri"/>
              </a:rPr>
              <a:t>Keylogger and Security</a:t>
            </a:r>
            <a:br>
              <a:rPr lang="en-US" sz="2800">
                <a:latin typeface="Courier New"/>
                <a:cs typeface="Calibri"/>
              </a:rPr>
            </a:br>
            <a:br>
              <a:rPr lang="en-US" sz="2200">
                <a:latin typeface="Calibri"/>
                <a:cs typeface="Calibri"/>
              </a:rPr>
            </a:br>
            <a:endParaRPr lang="en-US" sz="2200" b="1">
              <a:latin typeface="Calibri"/>
              <a:cs typeface="Calibri"/>
            </a:endParaRPr>
          </a:p>
        </p:txBody>
      </p:sp>
      <p:sp>
        <p:nvSpPr>
          <p:cNvPr id="3" name="Content Placeholder 2">
            <a:extLst>
              <a:ext uri="{FF2B5EF4-FFF2-40B4-BE49-F238E27FC236}">
                <a16:creationId xmlns:a16="http://schemas.microsoft.com/office/drawing/2014/main" id="{C7B4B046-1F14-893B-C47A-6178E9A0EDF8}"/>
              </a:ext>
            </a:extLst>
          </p:cNvPr>
          <p:cNvSpPr>
            <a:spLocks noGrp="1"/>
          </p:cNvSpPr>
          <p:nvPr>
            <p:ph idx="1"/>
          </p:nvPr>
        </p:nvSpPr>
        <p:spPr>
          <a:xfrm>
            <a:off x="2215401" y="1716657"/>
            <a:ext cx="9217324" cy="4640263"/>
          </a:xfrm>
        </p:spPr>
        <p:txBody>
          <a:bodyPr vert="horz" lIns="91440" tIns="45720" rIns="91440" bIns="45720" rtlCol="0" anchor="t">
            <a:normAutofit/>
          </a:bodyPr>
          <a:lstStyle/>
          <a:p>
            <a:pPr>
              <a:buFont typeface="Arial"/>
              <a:buChar char="•"/>
            </a:pPr>
            <a:r>
              <a:rPr lang="en-US" sz="2000" dirty="0">
                <a:solidFill>
                  <a:srgbClr val="3D3D3D"/>
                </a:solidFill>
                <a:latin typeface="Century Gothic"/>
                <a:ea typeface="Roboto"/>
                <a:cs typeface="Roboto"/>
              </a:rPr>
              <a:t>Keyloggers are a particularly insidious type of spyware that can record and steal consecutive keystrokes that the user enters on a device.</a:t>
            </a:r>
          </a:p>
          <a:p>
            <a:pPr>
              <a:buFont typeface="Arial"/>
              <a:buChar char="•"/>
            </a:pPr>
            <a:endParaRPr lang="en-US" sz="2000">
              <a:solidFill>
                <a:srgbClr val="3D3D3D"/>
              </a:solidFill>
              <a:latin typeface="Century Gothic"/>
              <a:ea typeface="Roboto"/>
              <a:cs typeface="Roboto"/>
            </a:endParaRPr>
          </a:p>
          <a:p>
            <a:pPr>
              <a:spcBef>
                <a:spcPts val="0"/>
              </a:spcBef>
              <a:buFont typeface="Arial,Sans-Serif"/>
              <a:buChar char="•"/>
            </a:pPr>
            <a:r>
              <a:rPr lang="en-US" sz="2000" dirty="0">
                <a:solidFill>
                  <a:srgbClr val="3D3D3D"/>
                </a:solidFill>
                <a:latin typeface="Century Gothic"/>
                <a:ea typeface="Roboto"/>
                <a:cs typeface="Calibri"/>
              </a:rPr>
              <a:t>The term keylogger, or “keystroke logger,” is self-explanatory: Software that logs what you type on your keyboard. However, keyloggers can also enable cybercriminals to eavesdrop on you, watch you on your system camera, or listen over your smartphone’s microphone.</a:t>
            </a:r>
          </a:p>
          <a:p>
            <a:pPr>
              <a:spcBef>
                <a:spcPts val="0"/>
              </a:spcBef>
              <a:buFont typeface="Arial,Sans-Serif"/>
              <a:buChar char="•"/>
            </a:pPr>
            <a:endParaRPr lang="en-US" sz="2000">
              <a:solidFill>
                <a:srgbClr val="3D3D3D"/>
              </a:solidFill>
              <a:latin typeface="Century Gothic"/>
              <a:ea typeface="Roboto"/>
              <a:cs typeface="Calibri"/>
            </a:endParaRPr>
          </a:p>
          <a:p>
            <a:pPr>
              <a:spcBef>
                <a:spcPts val="0"/>
              </a:spcBef>
              <a:buFont typeface="Arial,Sans-Serif"/>
              <a:buChar char="•"/>
            </a:pPr>
            <a:r>
              <a:rPr lang="en-US" sz="2000" dirty="0">
                <a:solidFill>
                  <a:srgbClr val="3D3D3D"/>
                </a:solidFill>
                <a:latin typeface="Century Gothic"/>
                <a:ea typeface="Roboto"/>
                <a:cs typeface="Calibri"/>
              </a:rPr>
              <a:t>Both the software keyloggers and hardware keyloggers are used </a:t>
            </a:r>
            <a:endParaRPr lang="en-US" sz="2000" dirty="0">
              <a:solidFill>
                <a:srgbClr val="000000"/>
              </a:solidFill>
              <a:latin typeface="Century Gothic"/>
              <a:ea typeface="Roboto"/>
              <a:cs typeface="Calibri"/>
            </a:endParaRPr>
          </a:p>
          <a:p>
            <a:pPr marL="0" indent="0">
              <a:spcBef>
                <a:spcPts val="0"/>
              </a:spcBef>
              <a:buNone/>
            </a:pPr>
            <a:r>
              <a:rPr lang="en-US" sz="2000" dirty="0">
                <a:solidFill>
                  <a:srgbClr val="3D3D3D"/>
                </a:solidFill>
                <a:latin typeface="Century Gothic"/>
                <a:ea typeface="Roboto"/>
                <a:cs typeface="Calibri"/>
              </a:rPr>
              <a:t>     now-a-days.</a:t>
            </a:r>
            <a:endParaRPr lang="en-US" sz="2000" dirty="0">
              <a:solidFill>
                <a:srgbClr val="000000"/>
              </a:solidFill>
              <a:latin typeface="Century Gothic"/>
              <a:ea typeface="Roboto"/>
              <a:cs typeface="Calibri"/>
            </a:endParaRPr>
          </a:p>
          <a:p>
            <a:pPr>
              <a:spcBef>
                <a:spcPts val="0"/>
              </a:spcBef>
              <a:buFont typeface="Arial,Sans-Serif"/>
              <a:buChar char="•"/>
            </a:pPr>
            <a:endParaRPr lang="en-US" sz="2000">
              <a:solidFill>
                <a:srgbClr val="3D3D3D"/>
              </a:solidFill>
              <a:latin typeface="Century Gothic"/>
              <a:ea typeface="Roboto"/>
              <a:cs typeface="Calibri"/>
            </a:endParaRPr>
          </a:p>
          <a:p>
            <a:pPr>
              <a:buFont typeface="Arial"/>
              <a:buChar char="•"/>
            </a:pPr>
            <a:endParaRPr lang="en-US" sz="2000">
              <a:solidFill>
                <a:srgbClr val="3D3D3D"/>
              </a:solidFill>
              <a:latin typeface="Calibri"/>
              <a:ea typeface="Roboto"/>
              <a:cs typeface="Roboto"/>
            </a:endParaRPr>
          </a:p>
          <a:p>
            <a:pPr>
              <a:buFont typeface="Arial"/>
              <a:buChar char="•"/>
            </a:pPr>
            <a:endParaRPr lang="en-US" sz="2000">
              <a:solidFill>
                <a:srgbClr val="3D3D3D"/>
              </a:solidFill>
              <a:latin typeface="Calibri"/>
              <a:ea typeface="Roboto"/>
              <a:cs typeface="Roboto"/>
            </a:endParaRPr>
          </a:p>
          <a:p>
            <a:pPr>
              <a:buFont typeface="Arial"/>
              <a:buChar char="•"/>
            </a:pPr>
            <a:endParaRPr lang="en-US" sz="2000">
              <a:solidFill>
                <a:srgbClr val="3D3D3D"/>
              </a:solidFill>
              <a:latin typeface="Calibri"/>
              <a:ea typeface="Roboto"/>
              <a:cs typeface="Roboto"/>
            </a:endParaRPr>
          </a:p>
        </p:txBody>
      </p:sp>
    </p:spTree>
    <p:extLst>
      <p:ext uri="{BB962C8B-B14F-4D97-AF65-F5344CB8AC3E}">
        <p14:creationId xmlns:p14="http://schemas.microsoft.com/office/powerpoint/2010/main" val="4253637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240C-282C-D0F3-F73E-1C4CE17C7B48}"/>
              </a:ext>
            </a:extLst>
          </p:cNvPr>
          <p:cNvSpPr>
            <a:spLocks noGrp="1"/>
          </p:cNvSpPr>
          <p:nvPr>
            <p:ph type="title"/>
          </p:nvPr>
        </p:nvSpPr>
        <p:spPr>
          <a:xfrm>
            <a:off x="2592925" y="624110"/>
            <a:ext cx="7114518" cy="518890"/>
          </a:xfrm>
        </p:spPr>
        <p:txBody>
          <a:bodyPr>
            <a:normAutofit fontScale="90000"/>
          </a:bodyPr>
          <a:lstStyle/>
          <a:p>
            <a:r>
              <a:rPr lang="en-US" sz="2400" b="1">
                <a:latin typeface="Calibri"/>
                <a:cs typeface="Calibri"/>
              </a:rPr>
              <a:t>AGENDA</a:t>
            </a:r>
            <a:br>
              <a:rPr lang="en-US" b="1">
                <a:latin typeface="Calibri"/>
                <a:cs typeface="Calibri"/>
              </a:rPr>
            </a:br>
            <a:endParaRPr lang="en-US" b="1">
              <a:latin typeface="Calibri"/>
              <a:cs typeface="Calibri"/>
            </a:endParaRPr>
          </a:p>
        </p:txBody>
      </p:sp>
      <p:sp>
        <p:nvSpPr>
          <p:cNvPr id="3" name="Content Placeholder 2">
            <a:extLst>
              <a:ext uri="{FF2B5EF4-FFF2-40B4-BE49-F238E27FC236}">
                <a16:creationId xmlns:a16="http://schemas.microsoft.com/office/drawing/2014/main" id="{C7B4B046-1F14-893B-C47A-6178E9A0EDF8}"/>
              </a:ext>
            </a:extLst>
          </p:cNvPr>
          <p:cNvSpPr>
            <a:spLocks noGrp="1"/>
          </p:cNvSpPr>
          <p:nvPr>
            <p:ph idx="1"/>
          </p:nvPr>
        </p:nvSpPr>
        <p:spPr>
          <a:xfrm>
            <a:off x="2086005" y="1702280"/>
            <a:ext cx="9418607" cy="4208942"/>
          </a:xfrm>
        </p:spPr>
        <p:txBody>
          <a:bodyPr vert="horz" lIns="91440" tIns="45720" rIns="91440" bIns="45720" rtlCol="0" anchor="t">
            <a:normAutofit/>
          </a:bodyPr>
          <a:lstStyle/>
          <a:p>
            <a:pPr>
              <a:buFont typeface="Arial" charset="2"/>
              <a:buChar char="•"/>
            </a:pPr>
            <a:r>
              <a:rPr lang="en-US" sz="2000"/>
              <a:t>Keylogger and security introduction</a:t>
            </a:r>
          </a:p>
          <a:p>
            <a:pPr>
              <a:buFont typeface="Arial" charset="2"/>
              <a:buChar char="•"/>
            </a:pPr>
            <a:r>
              <a:rPr lang="en-US" sz="2000"/>
              <a:t>Understanding the problem statement</a:t>
            </a:r>
          </a:p>
          <a:p>
            <a:pPr>
              <a:buFont typeface="Arial" charset="2"/>
              <a:buChar char="•"/>
            </a:pPr>
            <a:r>
              <a:rPr lang="en-US" sz="2000"/>
              <a:t>Overview of the project</a:t>
            </a:r>
          </a:p>
          <a:p>
            <a:pPr>
              <a:buFont typeface="Arial" charset="2"/>
              <a:buChar char="•"/>
            </a:pPr>
            <a:r>
              <a:rPr lang="en-US" sz="2000"/>
              <a:t>Identifying the end-users</a:t>
            </a:r>
          </a:p>
          <a:p>
            <a:pPr>
              <a:buFont typeface="Arial" charset="2"/>
              <a:buChar char="•"/>
            </a:pPr>
            <a:r>
              <a:rPr lang="en-US" sz="2000"/>
              <a:t>Your solution and its value proposition</a:t>
            </a:r>
          </a:p>
          <a:p>
            <a:pPr>
              <a:buFont typeface="Arial" charset="2"/>
              <a:buChar char="•"/>
            </a:pPr>
            <a:r>
              <a:rPr lang="en-US" sz="2000"/>
              <a:t>How the solution will be</a:t>
            </a:r>
          </a:p>
          <a:p>
            <a:pPr>
              <a:buFont typeface="Arial" charset="2"/>
              <a:buChar char="•"/>
            </a:pPr>
            <a:r>
              <a:rPr lang="en-US" sz="2000"/>
              <a:t>Modelling</a:t>
            </a:r>
          </a:p>
          <a:p>
            <a:pPr>
              <a:buFont typeface="Arial" charset="2"/>
              <a:buChar char="•"/>
            </a:pPr>
            <a:r>
              <a:rPr lang="en-US" sz="2000"/>
              <a:t>Finding results and conclusion</a:t>
            </a:r>
          </a:p>
          <a:p>
            <a:pPr>
              <a:buFont typeface="Arial" charset="2"/>
              <a:buChar char="•"/>
            </a:pPr>
            <a:endParaRPr lang="en-US" sz="2000"/>
          </a:p>
          <a:p>
            <a:pPr>
              <a:buFont typeface="Arial" charset="2"/>
              <a:buChar char="•"/>
            </a:pPr>
            <a:endParaRPr lang="en-US"/>
          </a:p>
        </p:txBody>
      </p:sp>
    </p:spTree>
    <p:extLst>
      <p:ext uri="{BB962C8B-B14F-4D97-AF65-F5344CB8AC3E}">
        <p14:creationId xmlns:p14="http://schemas.microsoft.com/office/powerpoint/2010/main" val="49498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C0AC-347B-D043-B10F-2E930994C464}"/>
              </a:ext>
            </a:extLst>
          </p:cNvPr>
          <p:cNvSpPr>
            <a:spLocks noGrp="1"/>
          </p:cNvSpPr>
          <p:nvPr>
            <p:ph type="title"/>
          </p:nvPr>
        </p:nvSpPr>
        <p:spPr>
          <a:xfrm>
            <a:off x="2592925" y="624110"/>
            <a:ext cx="8739159" cy="907079"/>
          </a:xfrm>
        </p:spPr>
        <p:txBody>
          <a:bodyPr>
            <a:normAutofit/>
          </a:bodyPr>
          <a:lstStyle/>
          <a:p>
            <a:r>
              <a:rPr lang="en-US" sz="2200" b="1">
                <a:latin typeface="Calibri"/>
                <a:cs typeface="Calibri"/>
              </a:rPr>
              <a:t>PROBLEM STATEMENT </a:t>
            </a:r>
            <a:endParaRPr lang="en-US" sz="2200">
              <a:latin typeface="Calibri"/>
              <a:cs typeface="Calibri"/>
            </a:endParaRPr>
          </a:p>
        </p:txBody>
      </p:sp>
      <p:sp>
        <p:nvSpPr>
          <p:cNvPr id="3" name="Content Placeholder 2">
            <a:extLst>
              <a:ext uri="{FF2B5EF4-FFF2-40B4-BE49-F238E27FC236}">
                <a16:creationId xmlns:a16="http://schemas.microsoft.com/office/drawing/2014/main" id="{DDE2C7BA-9314-CB65-6628-29377DF8B932}"/>
              </a:ext>
            </a:extLst>
          </p:cNvPr>
          <p:cNvSpPr>
            <a:spLocks noGrp="1"/>
          </p:cNvSpPr>
          <p:nvPr>
            <p:ph idx="1"/>
          </p:nvPr>
        </p:nvSpPr>
        <p:spPr>
          <a:xfrm>
            <a:off x="2445439" y="1716658"/>
            <a:ext cx="9231701" cy="4985319"/>
          </a:xfrm>
        </p:spPr>
        <p:txBody>
          <a:bodyPr vert="horz" lIns="91440" tIns="45720" rIns="91440" bIns="45720" rtlCol="0" anchor="t">
            <a:normAutofit/>
          </a:bodyPr>
          <a:lstStyle/>
          <a:p>
            <a:pPr>
              <a:buFont typeface="Arial" charset="2"/>
              <a:buChar char="•"/>
            </a:pPr>
            <a:r>
              <a:rPr lang="en-US" sz="2000">
                <a:solidFill>
                  <a:srgbClr val="000000"/>
                </a:solidFill>
                <a:latin typeface="Century Gothic"/>
                <a:ea typeface="+mn-lt"/>
                <a:cs typeface="+mn-lt"/>
              </a:rPr>
              <a:t>Unlike other forms of malware, keylogging malware doesn’t damage your computer or operating system.  </a:t>
            </a:r>
          </a:p>
          <a:p>
            <a:pPr>
              <a:buFont typeface="Arial" charset="2"/>
              <a:buChar char="•"/>
            </a:pPr>
            <a:endParaRPr lang="en-US" sz="2000">
              <a:solidFill>
                <a:srgbClr val="000000"/>
              </a:solidFill>
              <a:latin typeface="Century Gothic"/>
              <a:ea typeface="+mn-lt"/>
              <a:cs typeface="+mn-lt"/>
            </a:endParaRPr>
          </a:p>
          <a:p>
            <a:pPr>
              <a:buFont typeface="Arial" charset="2"/>
              <a:buChar char="•"/>
            </a:pPr>
            <a:r>
              <a:rPr lang="en-US" sz="2000">
                <a:solidFill>
                  <a:srgbClr val="000000"/>
                </a:solidFill>
                <a:latin typeface="Century Gothic"/>
                <a:ea typeface="+mn-lt"/>
                <a:cs typeface="+mn-lt"/>
              </a:rPr>
              <a:t>As compared to hardware keyloggers, software keyloggers can be installed easily.</a:t>
            </a:r>
          </a:p>
          <a:p>
            <a:pPr>
              <a:buFont typeface="Arial" charset="2"/>
              <a:buChar char="•"/>
            </a:pPr>
            <a:endParaRPr lang="en-US" sz="2000">
              <a:solidFill>
                <a:srgbClr val="000000"/>
              </a:solidFill>
              <a:latin typeface="Century Gothic"/>
              <a:ea typeface="+mn-lt"/>
              <a:cs typeface="+mn-lt"/>
            </a:endParaRPr>
          </a:p>
          <a:p>
            <a:pPr>
              <a:buFont typeface="Arial,Sans-Serif" charset="2"/>
              <a:buChar char="•"/>
            </a:pPr>
            <a:r>
              <a:rPr lang="en-US" sz="2000">
                <a:solidFill>
                  <a:srgbClr val="000000"/>
                </a:solidFill>
                <a:latin typeface="Century Gothic"/>
                <a:ea typeface="+mn-lt"/>
                <a:cs typeface="Arial"/>
              </a:rPr>
              <a:t>These can be detected by antiviruses.</a:t>
            </a:r>
          </a:p>
          <a:p>
            <a:pPr>
              <a:buFont typeface="Arial" charset="2"/>
              <a:buChar char="•"/>
            </a:pPr>
            <a:endParaRPr lang="en-US" sz="2000">
              <a:solidFill>
                <a:srgbClr val="000000"/>
              </a:solidFill>
              <a:latin typeface="Century Gothic"/>
              <a:ea typeface="+mn-lt"/>
              <a:cs typeface="+mn-lt"/>
            </a:endParaRPr>
          </a:p>
          <a:p>
            <a:pPr>
              <a:buFont typeface="Arial" charset="2"/>
              <a:buChar char="•"/>
            </a:pPr>
            <a:r>
              <a:rPr lang="en-US" sz="2000">
                <a:solidFill>
                  <a:srgbClr val="000000"/>
                </a:solidFill>
                <a:latin typeface="Century Gothic"/>
                <a:ea typeface="+mn-lt"/>
                <a:cs typeface="+mn-lt"/>
              </a:rPr>
              <a:t>Overview of keylogger detection and Prevention Techniques.</a:t>
            </a:r>
          </a:p>
          <a:p>
            <a:pPr>
              <a:buFont typeface="Arial" charset="2"/>
              <a:buChar char="•"/>
            </a:pPr>
            <a:endParaRPr lang="en-US" sz="2000">
              <a:solidFill>
                <a:srgbClr val="000000"/>
              </a:solidFill>
              <a:latin typeface="Century Gothic"/>
              <a:ea typeface="+mn-lt"/>
              <a:cs typeface="+mn-lt"/>
            </a:endParaRPr>
          </a:p>
          <a:p>
            <a:pPr>
              <a:buFont typeface="Arial" charset="2"/>
              <a:buChar char="•"/>
            </a:pPr>
            <a:r>
              <a:rPr lang="en-US" sz="2000">
                <a:solidFill>
                  <a:srgbClr val="000000"/>
                </a:solidFill>
                <a:ea typeface="+mn-lt"/>
                <a:cs typeface="+mn-lt"/>
              </a:rPr>
              <a:t>Developing </a:t>
            </a:r>
            <a:r>
              <a:rPr lang="en-US" sz="2000">
                <a:solidFill>
                  <a:srgbClr val="000000"/>
                </a:solidFill>
                <a:latin typeface="Century Gothic"/>
                <a:ea typeface="+mn-lt"/>
                <a:cs typeface="+mn-lt"/>
              </a:rPr>
              <a:t>effective solutions from being threaten.</a:t>
            </a:r>
          </a:p>
          <a:p>
            <a:pPr>
              <a:buFont typeface="Arial" charset="2"/>
              <a:buChar char="•"/>
            </a:pPr>
            <a:endParaRPr lang="en-US" sz="2000">
              <a:solidFill>
                <a:srgbClr val="000000"/>
              </a:solidFill>
              <a:latin typeface="Century Gothic"/>
              <a:ea typeface="+mn-lt"/>
              <a:cs typeface="+mn-lt"/>
            </a:endParaRPr>
          </a:p>
          <a:p>
            <a:pPr>
              <a:buFont typeface="Arial" charset="2"/>
              <a:buChar char="•"/>
            </a:pPr>
            <a:endParaRPr lang="en-US" sz="2000">
              <a:solidFill>
                <a:srgbClr val="000000"/>
              </a:solidFill>
              <a:latin typeface="Century Gothic"/>
              <a:ea typeface="+mn-lt"/>
              <a:cs typeface="+mn-lt"/>
            </a:endParaRPr>
          </a:p>
        </p:txBody>
      </p:sp>
    </p:spTree>
    <p:extLst>
      <p:ext uri="{BB962C8B-B14F-4D97-AF65-F5344CB8AC3E}">
        <p14:creationId xmlns:p14="http://schemas.microsoft.com/office/powerpoint/2010/main" val="4069049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A5FB-6418-F13B-0F57-BB973AC6C141}"/>
              </a:ext>
            </a:extLst>
          </p:cNvPr>
          <p:cNvSpPr>
            <a:spLocks noGrp="1"/>
          </p:cNvSpPr>
          <p:nvPr>
            <p:ph type="title"/>
          </p:nvPr>
        </p:nvSpPr>
        <p:spPr>
          <a:xfrm>
            <a:off x="2592925" y="624110"/>
            <a:ext cx="8911687" cy="863947"/>
          </a:xfrm>
        </p:spPr>
        <p:txBody>
          <a:bodyPr>
            <a:normAutofit/>
          </a:bodyPr>
          <a:lstStyle/>
          <a:p>
            <a:r>
              <a:rPr lang="en-US" sz="2200" b="1"/>
              <a:t>PROJECT OVERVIEW</a:t>
            </a:r>
          </a:p>
        </p:txBody>
      </p:sp>
      <p:sp>
        <p:nvSpPr>
          <p:cNvPr id="3" name="Content Placeholder 2">
            <a:extLst>
              <a:ext uri="{FF2B5EF4-FFF2-40B4-BE49-F238E27FC236}">
                <a16:creationId xmlns:a16="http://schemas.microsoft.com/office/drawing/2014/main" id="{CA68EBD4-6616-CA73-F71D-4287A83DBC7A}"/>
              </a:ext>
            </a:extLst>
          </p:cNvPr>
          <p:cNvSpPr>
            <a:spLocks noGrp="1"/>
          </p:cNvSpPr>
          <p:nvPr>
            <p:ph idx="1"/>
          </p:nvPr>
        </p:nvSpPr>
        <p:spPr>
          <a:xfrm>
            <a:off x="2258533" y="1702280"/>
            <a:ext cx="9246079" cy="4208942"/>
          </a:xfrm>
        </p:spPr>
        <p:txBody>
          <a:bodyPr vert="horz" lIns="91440" tIns="45720" rIns="91440" bIns="45720" rtlCol="0" anchor="t">
            <a:normAutofit/>
          </a:bodyPr>
          <a:lstStyle/>
          <a:p>
            <a:pPr>
              <a:buFont typeface="Arial" charset="2"/>
              <a:buChar char="•"/>
            </a:pPr>
            <a:r>
              <a:rPr lang="en-US" sz="2000"/>
              <a:t>The project is to develop a software that performs keystroke recording activity on the computers and other devices.</a:t>
            </a:r>
          </a:p>
          <a:p>
            <a:pPr>
              <a:buFont typeface="Arial" charset="2"/>
              <a:buChar char="•"/>
            </a:pPr>
            <a:endParaRPr lang="en-US" sz="2000"/>
          </a:p>
          <a:p>
            <a:pPr>
              <a:buFont typeface="Arial" charset="2"/>
              <a:buChar char="•"/>
            </a:pPr>
            <a:r>
              <a:rPr lang="en-US" sz="2000"/>
              <a:t>So that we came to know, how our sensitive data and credentials are </a:t>
            </a:r>
          </a:p>
          <a:p>
            <a:pPr marL="0" indent="0">
              <a:buNone/>
            </a:pPr>
            <a:r>
              <a:rPr lang="en-US" sz="2000"/>
              <a:t>     going to exploited in cyber frauds.                                                  </a:t>
            </a:r>
          </a:p>
          <a:p>
            <a:pPr marL="0" indent="0">
              <a:buNone/>
            </a:pPr>
            <a:endParaRPr lang="en-US" sz="2000"/>
          </a:p>
          <a:p>
            <a:pPr>
              <a:buFont typeface="Arial" charset="2"/>
              <a:buChar char="•"/>
            </a:pPr>
            <a:r>
              <a:rPr lang="en-US" sz="2000"/>
              <a:t>These keyloggers are used for various purposes including cybercrimes, unauthorized monitoring.</a:t>
            </a:r>
          </a:p>
          <a:p>
            <a:pPr>
              <a:buFont typeface="Arial" charset="2"/>
              <a:buChar char="•"/>
            </a:pPr>
            <a:endParaRPr lang="en-US" sz="2000"/>
          </a:p>
          <a:p>
            <a:pPr marL="0" indent="0">
              <a:buNone/>
            </a:pPr>
            <a:endParaRPr lang="en-US" sz="2000"/>
          </a:p>
          <a:p>
            <a:pPr marL="0" indent="0">
              <a:buNone/>
            </a:pPr>
            <a:endParaRPr lang="en-US" sz="2000"/>
          </a:p>
          <a:p>
            <a:pPr>
              <a:buFont typeface="Arial" charset="2"/>
              <a:buChar char="•"/>
            </a:pPr>
            <a:endParaRPr lang="en-US" sz="2000"/>
          </a:p>
          <a:p>
            <a:pPr>
              <a:buFont typeface="Arial" charset="2"/>
              <a:buChar char="•"/>
            </a:pPr>
            <a:endParaRPr lang="en-US" sz="2000"/>
          </a:p>
        </p:txBody>
      </p:sp>
    </p:spTree>
    <p:extLst>
      <p:ext uri="{BB962C8B-B14F-4D97-AF65-F5344CB8AC3E}">
        <p14:creationId xmlns:p14="http://schemas.microsoft.com/office/powerpoint/2010/main" val="349521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B775-43A5-E2F9-555A-67B7C62146E2}"/>
              </a:ext>
            </a:extLst>
          </p:cNvPr>
          <p:cNvSpPr>
            <a:spLocks noGrp="1"/>
          </p:cNvSpPr>
          <p:nvPr>
            <p:ph type="title"/>
          </p:nvPr>
        </p:nvSpPr>
        <p:spPr>
          <a:xfrm>
            <a:off x="2592925" y="624110"/>
            <a:ext cx="8537876" cy="748928"/>
          </a:xfrm>
        </p:spPr>
        <p:txBody>
          <a:bodyPr>
            <a:normAutofit/>
          </a:bodyPr>
          <a:lstStyle/>
          <a:p>
            <a:r>
              <a:rPr lang="en-US" sz="2200" b="1"/>
              <a:t>WHO ARE THE END USERS</a:t>
            </a:r>
          </a:p>
        </p:txBody>
      </p:sp>
      <p:sp>
        <p:nvSpPr>
          <p:cNvPr id="3" name="Content Placeholder 2">
            <a:extLst>
              <a:ext uri="{FF2B5EF4-FFF2-40B4-BE49-F238E27FC236}">
                <a16:creationId xmlns:a16="http://schemas.microsoft.com/office/drawing/2014/main" id="{F24E1652-C19A-B60D-6D86-9F8DDADE15D7}"/>
              </a:ext>
            </a:extLst>
          </p:cNvPr>
          <p:cNvSpPr>
            <a:spLocks noGrp="1"/>
          </p:cNvSpPr>
          <p:nvPr>
            <p:ph idx="1"/>
          </p:nvPr>
        </p:nvSpPr>
        <p:spPr>
          <a:xfrm>
            <a:off x="2301665" y="1572884"/>
            <a:ext cx="9202947" cy="4338338"/>
          </a:xfrm>
        </p:spPr>
        <p:txBody>
          <a:bodyPr vert="horz" lIns="91440" tIns="45720" rIns="91440" bIns="45720" rtlCol="0" anchor="t">
            <a:normAutofit/>
          </a:bodyPr>
          <a:lstStyle/>
          <a:p>
            <a:pPr>
              <a:buFont typeface="Arial" charset="2"/>
              <a:buChar char="•"/>
            </a:pPr>
            <a:r>
              <a:rPr lang="en-US" sz="2000" b="1"/>
              <a:t>IT Security Professionals</a:t>
            </a:r>
            <a:r>
              <a:rPr lang="en-US" sz="2000"/>
              <a:t> : Individuals responsible for maintaining and securing information systems. They use keylogging tools to monitor and protect against unauthorized access.</a:t>
            </a:r>
          </a:p>
          <a:p>
            <a:pPr>
              <a:buFont typeface="Arial" charset="2"/>
              <a:buChar char="•"/>
            </a:pPr>
            <a:endParaRPr lang="en-US" sz="2000"/>
          </a:p>
          <a:p>
            <a:pPr>
              <a:buFont typeface="Arial" charset="2"/>
              <a:buChar char="•"/>
            </a:pPr>
            <a:r>
              <a:rPr lang="en-US" sz="2000" b="1"/>
              <a:t>Parental Controls</a:t>
            </a:r>
            <a:r>
              <a:rPr lang="en-US" sz="2000"/>
              <a:t> : Parents who use keylogging software to monitor their children's compute usage to protect them from online threats and ensure safe internet practices.</a:t>
            </a:r>
          </a:p>
          <a:p>
            <a:pPr>
              <a:buFont typeface="Arial" charset="2"/>
              <a:buChar char="•"/>
            </a:pPr>
            <a:endParaRPr lang="en-US" sz="2000"/>
          </a:p>
          <a:p>
            <a:pPr>
              <a:buFont typeface="Arial" charset="2"/>
              <a:buChar char="•"/>
            </a:pPr>
            <a:r>
              <a:rPr lang="en-US" sz="2000" b="1"/>
              <a:t>Security Teams</a:t>
            </a:r>
            <a:r>
              <a:rPr lang="en-US" sz="2000"/>
              <a:t> : Many big companies have teams within it who   focus on protecting company data. Keyloggers can be used to monitor employee activity to prevent data leaks and unauthorized actions.</a:t>
            </a:r>
          </a:p>
          <a:p>
            <a:pPr>
              <a:buFont typeface="Arial" charset="2"/>
              <a:buChar char="•"/>
            </a:pPr>
            <a:endParaRPr lang="en-US" sz="2000"/>
          </a:p>
        </p:txBody>
      </p:sp>
    </p:spTree>
    <p:extLst>
      <p:ext uri="{BB962C8B-B14F-4D97-AF65-F5344CB8AC3E}">
        <p14:creationId xmlns:p14="http://schemas.microsoft.com/office/powerpoint/2010/main" val="36583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A862D-723A-3C1D-C15F-AC612EC421CA}"/>
              </a:ext>
            </a:extLst>
          </p:cNvPr>
          <p:cNvSpPr>
            <a:spLocks noGrp="1"/>
          </p:cNvSpPr>
          <p:nvPr>
            <p:ph type="title"/>
          </p:nvPr>
        </p:nvSpPr>
        <p:spPr>
          <a:xfrm>
            <a:off x="2592925" y="624110"/>
            <a:ext cx="8638518" cy="662664"/>
          </a:xfrm>
        </p:spPr>
        <p:txBody>
          <a:bodyPr>
            <a:normAutofit/>
          </a:bodyPr>
          <a:lstStyle/>
          <a:p>
            <a:pPr>
              <a:spcBef>
                <a:spcPts val="1000"/>
              </a:spcBef>
            </a:pPr>
            <a:r>
              <a:rPr lang="en-US" sz="2200" b="1">
                <a:latin typeface="Calibri"/>
                <a:cs typeface="Calibri"/>
              </a:rPr>
              <a:t>THE WOW IN YOUR SOLUTION</a:t>
            </a:r>
            <a:endParaRPr lang="en-US"/>
          </a:p>
          <a:p>
            <a:pPr marL="285750" indent="-285750">
              <a:spcBef>
                <a:spcPts val="1000"/>
              </a:spcBef>
              <a:buFont typeface="Arial,Sans-Serif"/>
              <a:buChar char="•"/>
            </a:pPr>
            <a:endParaRPr lang="en-US" sz="2200">
              <a:solidFill>
                <a:schemeClr val="tx1"/>
              </a:solidFill>
              <a:latin typeface="Arial"/>
              <a:ea typeface="Calibri"/>
              <a:cs typeface="Arial"/>
            </a:endParaRPr>
          </a:p>
          <a:p>
            <a:pPr marL="285750" indent="-285750">
              <a:spcBef>
                <a:spcPts val="1000"/>
              </a:spcBef>
              <a:buFont typeface="Arial,Sans-Serif"/>
              <a:buChar char="•"/>
            </a:pPr>
            <a:endParaRPr lang="en-US" sz="2200">
              <a:solidFill>
                <a:schemeClr val="tx1"/>
              </a:solidFill>
              <a:latin typeface="Arial"/>
              <a:ea typeface="Calibri"/>
              <a:cs typeface="Arial"/>
            </a:endParaRPr>
          </a:p>
          <a:p>
            <a:pPr marL="285750" indent="-285750">
              <a:spcBef>
                <a:spcPts val="1000"/>
              </a:spcBef>
              <a:buFont typeface="Arial,Sans-Serif"/>
              <a:buChar char="•"/>
            </a:pPr>
            <a:endParaRPr lang="en-US" sz="2200">
              <a:solidFill>
                <a:srgbClr val="000000"/>
              </a:solidFill>
              <a:latin typeface="Arial"/>
              <a:ea typeface="Calibri"/>
              <a:cs typeface="Arial"/>
            </a:endParaRPr>
          </a:p>
          <a:p>
            <a:endParaRPr lang="en-US" sz="2200" b="1">
              <a:latin typeface="+mj-ea"/>
              <a:cs typeface="Calibri"/>
            </a:endParaRPr>
          </a:p>
        </p:txBody>
      </p:sp>
      <p:sp>
        <p:nvSpPr>
          <p:cNvPr id="5" name="Content Placeholder 4">
            <a:extLst>
              <a:ext uri="{FF2B5EF4-FFF2-40B4-BE49-F238E27FC236}">
                <a16:creationId xmlns:a16="http://schemas.microsoft.com/office/drawing/2014/main" id="{78525024-950B-0F93-E135-B162C7B3058D}"/>
              </a:ext>
            </a:extLst>
          </p:cNvPr>
          <p:cNvSpPr>
            <a:spLocks noGrp="1"/>
          </p:cNvSpPr>
          <p:nvPr>
            <p:ph idx="1"/>
          </p:nvPr>
        </p:nvSpPr>
        <p:spPr>
          <a:xfrm>
            <a:off x="2028496" y="1558506"/>
            <a:ext cx="9346720" cy="4683395"/>
          </a:xfrm>
        </p:spPr>
        <p:txBody>
          <a:bodyPr vert="horz" lIns="91440" tIns="45720" rIns="91440" bIns="45720" rtlCol="0" anchor="t">
            <a:normAutofit/>
          </a:bodyPr>
          <a:lstStyle/>
          <a:p>
            <a:pPr marL="285750" indent="-285750">
              <a:buFont typeface="Arial" charset="2"/>
              <a:buChar char="•"/>
            </a:pPr>
            <a:r>
              <a:rPr lang="en-US" sz="2000">
                <a:solidFill>
                  <a:schemeClr val="tx1"/>
                </a:solidFill>
                <a:latin typeface="Century Gothic"/>
                <a:cs typeface="Arial"/>
              </a:rPr>
              <a:t>As it is a software tool, it does not need system's owner permission.</a:t>
            </a:r>
            <a:endParaRPr lang="en-US" sz="2000">
              <a:solidFill>
                <a:schemeClr val="tx1"/>
              </a:solidFill>
              <a:latin typeface="Century Gothic"/>
            </a:endParaRPr>
          </a:p>
          <a:p>
            <a:pPr marL="0" indent="0">
              <a:buNone/>
            </a:pPr>
            <a:endParaRPr lang="en-US" sz="2000">
              <a:solidFill>
                <a:schemeClr val="tx1"/>
              </a:solidFill>
              <a:latin typeface="Century Gothic"/>
              <a:cs typeface="Arial"/>
            </a:endParaRPr>
          </a:p>
          <a:p>
            <a:pPr marL="285750" indent="-285750">
              <a:buFont typeface="Arial" charset="2"/>
              <a:buChar char="•"/>
            </a:pPr>
            <a:r>
              <a:rPr lang="en-US" sz="2000">
                <a:solidFill>
                  <a:schemeClr val="tx1"/>
                </a:solidFill>
                <a:latin typeface="Century Gothic"/>
                <a:cs typeface="Arial"/>
              </a:rPr>
              <a:t>Some python libraries like </a:t>
            </a:r>
            <a:r>
              <a:rPr lang="en-US" sz="2000" err="1">
                <a:solidFill>
                  <a:schemeClr val="tx1"/>
                </a:solidFill>
                <a:latin typeface="Century Gothic"/>
                <a:cs typeface="Arial"/>
              </a:rPr>
              <a:t>pynput</a:t>
            </a:r>
            <a:r>
              <a:rPr lang="en-US" sz="2000">
                <a:solidFill>
                  <a:schemeClr val="tx1"/>
                </a:solidFill>
                <a:latin typeface="Century Gothic"/>
                <a:cs typeface="Arial"/>
              </a:rPr>
              <a:t>, </a:t>
            </a:r>
            <a:r>
              <a:rPr lang="en-US" sz="2000" err="1">
                <a:solidFill>
                  <a:schemeClr val="tx1"/>
                </a:solidFill>
                <a:latin typeface="Century Gothic"/>
                <a:cs typeface="Arial"/>
              </a:rPr>
              <a:t>json</a:t>
            </a:r>
            <a:r>
              <a:rPr lang="en-US" sz="2000">
                <a:solidFill>
                  <a:schemeClr val="tx1"/>
                </a:solidFill>
                <a:latin typeface="Century Gothic"/>
                <a:cs typeface="Arial"/>
              </a:rPr>
              <a:t> libraries are used.</a:t>
            </a:r>
          </a:p>
          <a:p>
            <a:pPr marL="285750" indent="-285750">
              <a:buFont typeface="Arial" charset="2"/>
              <a:buChar char="•"/>
            </a:pPr>
            <a:endParaRPr lang="en-US" sz="2000">
              <a:solidFill>
                <a:schemeClr val="tx1"/>
              </a:solidFill>
              <a:latin typeface="Century Gothic"/>
              <a:cs typeface="Arial"/>
            </a:endParaRPr>
          </a:p>
          <a:p>
            <a:pPr marL="285750" indent="-285750">
              <a:buFont typeface="Arial"/>
              <a:buChar char="•"/>
            </a:pPr>
            <a:r>
              <a:rPr lang="en-US" sz="2000">
                <a:solidFill>
                  <a:schemeClr val="tx1"/>
                </a:solidFill>
                <a:latin typeface="Century Gothic"/>
                <a:cs typeface="Arial"/>
              </a:rPr>
              <a:t>The output recorded keystrokes are recorded in separate file in the </a:t>
            </a:r>
            <a:r>
              <a:rPr lang="en-US" sz="2000">
                <a:solidFill>
                  <a:schemeClr val="tx1"/>
                </a:solidFill>
                <a:latin typeface="Century Gothic"/>
                <a:cs typeface="Segoe UI"/>
              </a:rPr>
              <a:t>     same folder.</a:t>
            </a:r>
          </a:p>
          <a:p>
            <a:pPr marL="0" indent="0">
              <a:buNone/>
            </a:pPr>
            <a:endParaRPr lang="en-US" sz="2000">
              <a:solidFill>
                <a:schemeClr val="tx1"/>
              </a:solidFill>
              <a:latin typeface="Arial"/>
              <a:cs typeface="Arial"/>
            </a:endParaRPr>
          </a:p>
          <a:p>
            <a:pPr marL="0" indent="0">
              <a:buNone/>
            </a:pPr>
            <a:endParaRPr lang="en-US" sz="2000">
              <a:solidFill>
                <a:schemeClr val="tx1"/>
              </a:solidFill>
              <a:latin typeface="Arial"/>
              <a:cs typeface="Arial"/>
            </a:endParaRPr>
          </a:p>
        </p:txBody>
      </p:sp>
    </p:spTree>
    <p:extLst>
      <p:ext uri="{BB962C8B-B14F-4D97-AF65-F5344CB8AC3E}">
        <p14:creationId xmlns:p14="http://schemas.microsoft.com/office/powerpoint/2010/main" val="164852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D920-4A8E-27F4-9CB7-B01E17765D65}"/>
              </a:ext>
            </a:extLst>
          </p:cNvPr>
          <p:cNvSpPr>
            <a:spLocks noGrp="1"/>
          </p:cNvSpPr>
          <p:nvPr>
            <p:ph type="title"/>
          </p:nvPr>
        </p:nvSpPr>
        <p:spPr>
          <a:xfrm>
            <a:off x="2592925" y="624110"/>
            <a:ext cx="8609763" cy="633909"/>
          </a:xfrm>
        </p:spPr>
        <p:txBody>
          <a:bodyPr>
            <a:normAutofit/>
          </a:bodyPr>
          <a:lstStyle/>
          <a:p>
            <a:r>
              <a:rPr lang="en-US" sz="2200" b="1">
                <a:latin typeface="Calibri"/>
                <a:cs typeface="Calibri"/>
              </a:rPr>
              <a:t>MODELLING</a:t>
            </a:r>
          </a:p>
        </p:txBody>
      </p:sp>
      <p:sp>
        <p:nvSpPr>
          <p:cNvPr id="3" name="Content Placeholder 2">
            <a:extLst>
              <a:ext uri="{FF2B5EF4-FFF2-40B4-BE49-F238E27FC236}">
                <a16:creationId xmlns:a16="http://schemas.microsoft.com/office/drawing/2014/main" id="{485BF778-FA34-08AA-C1CA-F2E1F4502627}"/>
              </a:ext>
            </a:extLst>
          </p:cNvPr>
          <p:cNvSpPr>
            <a:spLocks noGrp="1"/>
          </p:cNvSpPr>
          <p:nvPr>
            <p:ph idx="1"/>
          </p:nvPr>
        </p:nvSpPr>
        <p:spPr>
          <a:xfrm>
            <a:off x="1784082" y="1256583"/>
            <a:ext cx="10410642" cy="5287242"/>
          </a:xfrm>
        </p:spPr>
        <p:txBody>
          <a:bodyPr vert="horz" lIns="91440" tIns="45720" rIns="91440" bIns="45720" rtlCol="0" anchor="t">
            <a:normAutofit/>
          </a:bodyPr>
          <a:lstStyle/>
          <a:p>
            <a:pPr marL="0" indent="0">
              <a:buNone/>
            </a:pPr>
            <a:r>
              <a:rPr lang="en-US" sz="2200" b="1" dirty="0">
                <a:ea typeface="+mn-lt"/>
                <a:cs typeface="+mn-lt"/>
              </a:rPr>
              <a:t>Keylogger Detection and Modeling Techniques : </a:t>
            </a:r>
            <a:endParaRPr lang="en-US" sz="2200" b="1">
              <a:ea typeface="+mn-lt"/>
              <a:cs typeface="+mn-lt"/>
            </a:endParaRPr>
          </a:p>
          <a:p>
            <a:pPr marL="0" indent="0">
              <a:buNone/>
            </a:pPr>
            <a:endParaRPr lang="en-US" sz="2200" b="1" dirty="0">
              <a:ea typeface="+mn-lt"/>
              <a:cs typeface="+mn-lt"/>
            </a:endParaRPr>
          </a:p>
          <a:p>
            <a:pPr>
              <a:buFont typeface="Arial" charset="2"/>
              <a:buChar char="•"/>
            </a:pPr>
            <a:r>
              <a:rPr lang="en-US" sz="2000" dirty="0">
                <a:ea typeface="+mn-lt"/>
                <a:cs typeface="+mn-lt"/>
              </a:rPr>
              <a:t> Signature-Based Detection:</a:t>
            </a:r>
          </a:p>
          <a:p>
            <a:pPr marL="0" indent="0">
              <a:buNone/>
            </a:pPr>
            <a:r>
              <a:rPr lang="en-US" sz="2000" dirty="0">
                <a:ea typeface="+mn-lt"/>
                <a:cs typeface="+mn-lt"/>
              </a:rPr>
              <a:t> Using known signatures (hashes, patterns) of keylogger files. Regular updates are needed to include new signatures.</a:t>
            </a:r>
            <a:endParaRPr lang="en-US" dirty="0"/>
          </a:p>
          <a:p>
            <a:pPr>
              <a:buFont typeface="Arial" charset="2"/>
              <a:buChar char="•"/>
            </a:pPr>
            <a:r>
              <a:rPr lang="en-US" sz="2000" dirty="0">
                <a:ea typeface="+mn-lt"/>
                <a:cs typeface="+mn-lt"/>
              </a:rPr>
              <a:t> Behavioral Detection:</a:t>
            </a:r>
          </a:p>
          <a:p>
            <a:pPr marL="0" indent="0">
              <a:buNone/>
            </a:pPr>
            <a:r>
              <a:rPr lang="en-US" sz="2000" dirty="0">
                <a:ea typeface="+mn-lt"/>
                <a:cs typeface="+mn-lt"/>
              </a:rPr>
              <a:t>Analyzing unusual behaviors. Excessive use of certain system APIs. Frequent hooking of keyboard interrupts. Abnormal logging activity. Machine learning models can be trained on such behaviors to detect anomalies.</a:t>
            </a:r>
            <a:endParaRPr lang="en-US" sz="2000" dirty="0"/>
          </a:p>
          <a:p>
            <a:pPr>
              <a:buFont typeface="Arial" charset="2"/>
              <a:buChar char="•"/>
            </a:pPr>
            <a:r>
              <a:rPr lang="en-US" sz="2000" dirty="0">
                <a:ea typeface="+mn-lt"/>
                <a:cs typeface="+mn-lt"/>
              </a:rPr>
              <a:t>Network-Based Detection :</a:t>
            </a:r>
          </a:p>
          <a:p>
            <a:pPr marL="0" indent="0">
              <a:buNone/>
            </a:pPr>
            <a:r>
              <a:rPr lang="en-US" sz="2000" dirty="0">
                <a:ea typeface="+mn-lt"/>
                <a:cs typeface="+mn-lt"/>
              </a:rPr>
              <a:t>Monitoring network traffic for signs of data exfiltration. Using anomaly detection algorithms to spot irregular communication patterns.</a:t>
            </a:r>
            <a:endParaRPr lang="en-US" sz="2000" dirty="0"/>
          </a:p>
          <a:p>
            <a:pPr>
              <a:buFont typeface="Arial"/>
              <a:buChar char="•"/>
            </a:pPr>
            <a:endParaRPr lang="en-US" sz="2000"/>
          </a:p>
        </p:txBody>
      </p:sp>
    </p:spTree>
    <p:extLst>
      <p:ext uri="{BB962C8B-B14F-4D97-AF65-F5344CB8AC3E}">
        <p14:creationId xmlns:p14="http://schemas.microsoft.com/office/powerpoint/2010/main" val="400404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6DDB-C848-80D6-EC32-327014366D23}"/>
              </a:ext>
            </a:extLst>
          </p:cNvPr>
          <p:cNvSpPr>
            <a:spLocks noGrp="1"/>
          </p:cNvSpPr>
          <p:nvPr>
            <p:ph type="title"/>
          </p:nvPr>
        </p:nvSpPr>
        <p:spPr>
          <a:xfrm>
            <a:off x="2592925" y="624110"/>
            <a:ext cx="8911687" cy="619532"/>
          </a:xfrm>
        </p:spPr>
        <p:txBody>
          <a:bodyPr>
            <a:normAutofit/>
          </a:bodyPr>
          <a:lstStyle/>
          <a:p>
            <a:r>
              <a:rPr lang="en-US" sz="2200" b="1">
                <a:latin typeface="Calibri"/>
                <a:cs typeface="Calibri"/>
              </a:rPr>
              <a:t>MODELLING</a:t>
            </a:r>
          </a:p>
        </p:txBody>
      </p:sp>
      <p:sp>
        <p:nvSpPr>
          <p:cNvPr id="3" name="Content Placeholder 2">
            <a:extLst>
              <a:ext uri="{FF2B5EF4-FFF2-40B4-BE49-F238E27FC236}">
                <a16:creationId xmlns:a16="http://schemas.microsoft.com/office/drawing/2014/main" id="{6B347668-B55E-94EA-E0C5-AAF35A47EADA}"/>
              </a:ext>
            </a:extLst>
          </p:cNvPr>
          <p:cNvSpPr>
            <a:spLocks noGrp="1"/>
          </p:cNvSpPr>
          <p:nvPr>
            <p:ph idx="1"/>
          </p:nvPr>
        </p:nvSpPr>
        <p:spPr>
          <a:xfrm>
            <a:off x="1525287" y="1256582"/>
            <a:ext cx="10381890" cy="5819205"/>
          </a:xfrm>
        </p:spPr>
        <p:txBody>
          <a:bodyPr vert="horz" lIns="91440" tIns="45720" rIns="91440" bIns="45720" rtlCol="0" anchor="t">
            <a:normAutofit/>
          </a:bodyPr>
          <a:lstStyle/>
          <a:p>
            <a:pPr marL="0" indent="0">
              <a:buNone/>
            </a:pPr>
            <a:r>
              <a:rPr lang="en-US" sz="2000" b="1" dirty="0">
                <a:ea typeface="+mn-lt"/>
                <a:cs typeface="+mn-lt"/>
              </a:rPr>
              <a:t>Modeling Steps</a:t>
            </a:r>
            <a:endParaRPr lang="en-US" sz="2000" b="1" dirty="0"/>
          </a:p>
          <a:p>
            <a:pPr marL="0" indent="0">
              <a:buNone/>
            </a:pPr>
            <a:endParaRPr lang="en-US" sz="2000" b="1" dirty="0">
              <a:ea typeface="+mn-lt"/>
              <a:cs typeface="+mn-lt"/>
            </a:endParaRPr>
          </a:p>
          <a:p>
            <a:pPr marL="0" indent="0">
              <a:buNone/>
            </a:pPr>
            <a:r>
              <a:rPr lang="en-US" sz="2000" dirty="0">
                <a:ea typeface="+mn-lt"/>
                <a:cs typeface="+mn-lt"/>
              </a:rPr>
              <a:t>1. Data Collection:</a:t>
            </a:r>
            <a:endParaRPr lang="en-US" sz="2000" dirty="0"/>
          </a:p>
          <a:p>
            <a:pPr marL="0" indent="0">
              <a:buNone/>
            </a:pPr>
            <a:r>
              <a:rPr lang="en-US" sz="2000" dirty="0">
                <a:ea typeface="+mn-lt"/>
                <a:cs typeface="+mn-lt"/>
              </a:rPr>
              <a:t>   - Gather datasets of known keylogger signatures and behaviors.</a:t>
            </a:r>
            <a:endParaRPr lang="en-US" sz="2000" dirty="0"/>
          </a:p>
          <a:p>
            <a:pPr marL="0" indent="0">
              <a:buNone/>
            </a:pPr>
            <a:r>
              <a:rPr lang="en-US" sz="2000" dirty="0">
                <a:ea typeface="+mn-lt"/>
                <a:cs typeface="+mn-lt"/>
              </a:rPr>
              <a:t>   - Collect benign and malicious keystroke data.</a:t>
            </a:r>
            <a:endParaRPr lang="en-US" sz="2000" dirty="0"/>
          </a:p>
          <a:p>
            <a:pPr marL="0" indent="0">
              <a:buNone/>
            </a:pPr>
            <a:r>
              <a:rPr lang="en-US" sz="2000" dirty="0">
                <a:ea typeface="+mn-lt"/>
                <a:cs typeface="+mn-lt"/>
              </a:rPr>
              <a:t>2. Feature Engineering:</a:t>
            </a:r>
            <a:endParaRPr lang="en-US" sz="2000" dirty="0"/>
          </a:p>
          <a:p>
            <a:pPr marL="0" indent="0">
              <a:buNone/>
            </a:pPr>
            <a:r>
              <a:rPr lang="en-US" sz="2000" dirty="0">
                <a:ea typeface="+mn-lt"/>
                <a:cs typeface="+mn-lt"/>
              </a:rPr>
              <a:t>   - Identify key features that distinguish keylogger activity from normal activity.</a:t>
            </a:r>
            <a:endParaRPr lang="en-US" sz="2000" dirty="0"/>
          </a:p>
          <a:p>
            <a:pPr marL="0" indent="0">
              <a:buNone/>
            </a:pPr>
            <a:r>
              <a:rPr lang="en-US" sz="2000" dirty="0">
                <a:ea typeface="+mn-lt"/>
                <a:cs typeface="+mn-lt"/>
              </a:rPr>
              <a:t>   - Common features include API call frequency, CPU usage patterns, and  network traffic characteristics.</a:t>
            </a:r>
            <a:endParaRPr lang="en-US" sz="2000" dirty="0"/>
          </a:p>
          <a:p>
            <a:pPr>
              <a:buNone/>
            </a:pPr>
            <a:r>
              <a:rPr lang="en-US" sz="2000" dirty="0">
                <a:ea typeface="+mn-lt"/>
                <a:cs typeface="+mn-lt"/>
              </a:rPr>
              <a:t>3. Model Training:</a:t>
            </a:r>
            <a:endParaRPr lang="en-US" sz="2000" dirty="0"/>
          </a:p>
          <a:p>
            <a:pPr>
              <a:buNone/>
            </a:pPr>
            <a:r>
              <a:rPr lang="en-US" sz="2000" dirty="0">
                <a:ea typeface="+mn-lt"/>
                <a:cs typeface="+mn-lt"/>
              </a:rPr>
              <a:t>   - Use supervised learning techniques to train models on labeled datasets.</a:t>
            </a:r>
            <a:endParaRPr lang="en-US" sz="2000" dirty="0"/>
          </a:p>
          <a:p>
            <a:pPr>
              <a:buNone/>
            </a:pPr>
            <a:r>
              <a:rPr lang="en-US" sz="2000" dirty="0">
                <a:ea typeface="+mn-lt"/>
                <a:cs typeface="+mn-lt"/>
              </a:rPr>
              <a:t>   - Common algorithms include Random Forests, Support Vector Machines (SVM), and Neural Networks.</a:t>
            </a:r>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3483164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                               Mandhapalle Krishnanjali  Final Project </vt:lpstr>
      <vt:lpstr>PROJECT TITLE :  Keylogger and Security  </vt:lpstr>
      <vt:lpstr>AGENDA </vt:lpstr>
      <vt:lpstr>PROBLEM STATEMENT </vt:lpstr>
      <vt:lpstr>PROJECT OVERVIEW</vt:lpstr>
      <vt:lpstr>WHO ARE THE END USERS</vt:lpstr>
      <vt:lpstr>THE WOW IN YOUR SOLUTION    </vt:lpstr>
      <vt:lpstr>MODELLING</vt:lpstr>
      <vt:lpstr>MODELLING</vt:lpstr>
      <vt:lpstr>MODELLING</vt:lpstr>
      <vt:lpstr>RESULTS</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53</cp:revision>
  <dcterms:created xsi:type="dcterms:W3CDTF">2024-06-22T10:04:42Z</dcterms:created>
  <dcterms:modified xsi:type="dcterms:W3CDTF">2024-06-22T14:27:50Z</dcterms:modified>
</cp:coreProperties>
</file>