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8"/>
  </p:notesMasterIdLst>
  <p:sldIdLst>
    <p:sldId id="259" r:id="rId2"/>
    <p:sldId id="260" r:id="rId3"/>
    <p:sldId id="261" r:id="rId4"/>
    <p:sldId id="262" r:id="rId5"/>
    <p:sldId id="263" r:id="rId6"/>
    <p:sldId id="264" r:id="rId7"/>
    <p:sldId id="275" r:id="rId8"/>
    <p:sldId id="276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1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11EF2-D801-4168-A4EA-C989DC10D86B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41C55-292D-4069-86C0-B62FCC432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174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41C55-292D-4069-86C0-B62FCC432EA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84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1E15-49FA-4E53-A4AB-9695EA03F78F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DEA3-5EF5-42C9-9D44-A6F175A73A3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1E15-49FA-4E53-A4AB-9695EA03F78F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DEA3-5EF5-42C9-9D44-A6F175A73A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1E15-49FA-4E53-A4AB-9695EA03F78F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DEA3-5EF5-42C9-9D44-A6F175A73A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1E15-49FA-4E53-A4AB-9695EA03F78F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DEA3-5EF5-42C9-9D44-A6F175A73A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1E15-49FA-4E53-A4AB-9695EA03F78F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DEA3-5EF5-42C9-9D44-A6F175A73A3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1E15-49FA-4E53-A4AB-9695EA03F78F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DEA3-5EF5-42C9-9D44-A6F175A73A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1E15-49FA-4E53-A4AB-9695EA03F78F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DEA3-5EF5-42C9-9D44-A6F175A73A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1E15-49FA-4E53-A4AB-9695EA03F78F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DEA3-5EF5-42C9-9D44-A6F175A73A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1E15-49FA-4E53-A4AB-9695EA03F78F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DEA3-5EF5-42C9-9D44-A6F175A73A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1E15-49FA-4E53-A4AB-9695EA03F78F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DEA3-5EF5-42C9-9D44-A6F175A73A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1E15-49FA-4E53-A4AB-9695EA03F78F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4F0DEA3-5EF5-42C9-9D44-A6F175A73A3C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6C1E15-49FA-4E53-A4AB-9695EA03F78F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F0DEA3-5EF5-42C9-9D44-A6F175A73A3C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y.wikipedia.org/wiki/%D5%94%D5%AB%D5%B4%D5%AB%D5%A1" TargetMode="External"/><Relationship Id="rId2" Type="http://schemas.openxmlformats.org/officeDocument/2006/relationships/hyperlink" Target="https://hy.wikipedia.org/wiki/%D5%96%D5%AB%D5%A6%D5%AB%D5%AF%D5%A1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hy.wikipedia.org/wiki/195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058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Ռադիոակտիվություն</a:t>
            </a:r>
            <a:endParaRPr lang="ru-RU" dirty="0"/>
          </a:p>
        </p:txBody>
      </p:sp>
      <p:pic>
        <p:nvPicPr>
          <p:cNvPr id="1026" name="Picture 2" descr="C:\Users\Martin\Pictures\250px-Henri_Becquerel.jp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 bwMode="auto">
          <a:xfrm>
            <a:off x="5796136" y="2060848"/>
            <a:ext cx="2286000" cy="2808312"/>
          </a:xfrm>
          <a:prstGeom prst="rect">
            <a:avLst/>
          </a:prstGeom>
          <a:noFill/>
        </p:spPr>
      </p:pic>
      <p:sp>
        <p:nvSpPr>
          <p:cNvPr id="4" name="Content Placeholder 3"/>
          <p:cNvSpPr>
            <a:spLocks noGrp="1"/>
          </p:cNvSpPr>
          <p:nvPr>
            <p:ph type="body" idx="4294967295"/>
          </p:nvPr>
        </p:nvSpPr>
        <p:spPr>
          <a:xfrm>
            <a:off x="755576" y="1484784"/>
            <a:ext cx="3744416" cy="507605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   </a:t>
            </a:r>
            <a:r>
              <a:rPr lang="hy-AM" dirty="0" smtClean="0"/>
              <a:t>Անտուան Անրի Բեքերելը հայտնագործել է ռադիոակտիվության</a:t>
            </a:r>
            <a:r>
              <a:rPr lang="ru-RU" dirty="0" smtClean="0"/>
              <a:t> </a:t>
            </a:r>
            <a:r>
              <a:rPr lang="hy-AM" dirty="0" smtClean="0"/>
              <a:t> երևույթը։</a:t>
            </a:r>
            <a:endParaRPr lang="ru-RU" dirty="0" smtClean="0"/>
          </a:p>
          <a:p>
            <a:r>
              <a:rPr lang="hy-AM" dirty="0" smtClean="0"/>
              <a:t>1896 թվականին հետազոտելով լուսարձակող տարբեր նյութերի ազդեցությունը լուսանկարչական թղթի վրա, հայտնագործել է ռադիոակտիվության երևույթը, որի համար 1903 թվականին արժանացել է Նոբելյ</a:t>
            </a:r>
            <a:r>
              <a:rPr lang="ru-RU" dirty="0" smtClean="0"/>
              <a:t>ան </a:t>
            </a:r>
            <a:r>
              <a:rPr lang="hy-AM" dirty="0" smtClean="0"/>
              <a:t>Մրցանակի։ Ուսումնասիրել է նաև ռադիոակտիվ ճառագայթման ֆիզիոլոգիական ազդեցությունը։</a:t>
            </a:r>
          </a:p>
          <a:p>
            <a:r>
              <a:rPr lang="hy-AM" dirty="0" smtClean="0"/>
              <a:t>Միավորների </a:t>
            </a:r>
            <a:r>
              <a:rPr lang="ru-RU" dirty="0" smtClean="0"/>
              <a:t> </a:t>
            </a:r>
            <a:r>
              <a:rPr lang="hy-AM" dirty="0" smtClean="0"/>
              <a:t>միջազգային համակարգում Բեքերելի անունով է կոչվել ռադիոակտիվության միավորը</a:t>
            </a:r>
            <a:r>
              <a:rPr lang="ru-RU" dirty="0" smtClean="0"/>
              <a:t>:</a:t>
            </a:r>
            <a:r>
              <a:rPr lang="hy-AM" dirty="0" smtClean="0"/>
              <a:t>(Բք)։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hy-AM" sz="4000" dirty="0" smtClean="0"/>
              <a:t>Էլեկտրական էներգիայի </a:t>
            </a:r>
            <a:br>
              <a:rPr lang="hy-AM" sz="4000" dirty="0" smtClean="0"/>
            </a:br>
            <a:r>
              <a:rPr lang="hy-AM" sz="4000" dirty="0" smtClean="0"/>
              <a:t>այլընտրանքային աղբյուրներ</a:t>
            </a:r>
            <a:br>
              <a:rPr lang="hy-AM" sz="4000" dirty="0" smtClean="0"/>
            </a:b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4"/>
            <a:ext cx="4038600" cy="4605259"/>
          </a:xfrm>
        </p:spPr>
        <p:txBody>
          <a:bodyPr>
            <a:normAutofit fontScale="70000" lnSpcReduction="20000"/>
          </a:bodyPr>
          <a:lstStyle/>
          <a:p>
            <a:r>
              <a:rPr lang="hy-AM" b="1" dirty="0" smtClean="0"/>
              <a:t>Հողմաէլեկտրակայանը</a:t>
            </a:r>
            <a:r>
              <a:rPr lang="hy-AM" dirty="0" smtClean="0"/>
              <a:t> քամու էներգիան էլեկտրականի վերածող իրար միացած բազմաթիվ հողմատուրբինների համալիր է: Առավել չափով քամու էներգիա «որսալու» նպատակով հողմատուրբիններն ունեն հսկայական թևեր: Հատուկ սարքերով ղեկավարվող մեխանիզմները որոշում են քամու ուղղությունը և հողմատուրբինների թևերը շրջում այդ ուղղությամբ: Կալիֆոռնիայի (ԱՄՆ) հողմակայանում տեղադրված է ավելի քան 4000 գեներատոր, որոնց արտադրած էներգիան բավարարում է ողջ Սան Ֆրանցիսկոն էլեկտրաէներգիայով ապահովելու համար:</a:t>
            </a:r>
            <a:endParaRPr lang="ru-RU" dirty="0"/>
          </a:p>
        </p:txBody>
      </p:sp>
      <p:pic>
        <p:nvPicPr>
          <p:cNvPr id="6147" name="Picture 3" descr="C:\Users\Martin\Pictures\HQRQIR-Hoxmakayan-Slider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785926"/>
            <a:ext cx="4038600" cy="23472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rmAutofit/>
          </a:bodyPr>
          <a:lstStyle/>
          <a:p>
            <a:r>
              <a:rPr lang="hy-AM" b="1" dirty="0" smtClean="0"/>
              <a:t>Արեգակնային</a:t>
            </a:r>
            <a:endParaRPr lang="hy-AM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038600" cy="4752528"/>
          </a:xfrm>
        </p:spPr>
        <p:txBody>
          <a:bodyPr>
            <a:normAutofit fontScale="70000" lnSpcReduction="20000"/>
          </a:bodyPr>
          <a:lstStyle/>
          <a:p>
            <a:r>
              <a:rPr lang="hy-AM" b="1" dirty="0" smtClean="0"/>
              <a:t>Արեգակնային</a:t>
            </a:r>
            <a:r>
              <a:rPr lang="hy-AM" dirty="0" smtClean="0"/>
              <a:t> էներգիան էլեկտրականի վերածելու համար գիտնականները ստեղծել են արեգակնային մարտկոցներ, որոնք բաղկացած են բազմաթիվ լուսաէլեկտրական բջիջներից: Յուրաքանչյուր բջիջ կազմված է աննշան քիմիական խառնուրդներ պարունակող սիլիցիումի շերտերից: Երբ այդպիսի բջիջի վրա ընկնում է արեգականային լույսը, էլեկտրոնները սիլիցիումի մի շերտից տեղափոխվում են մյուսը՝ առաջացնելով էլեկտրական հոսանք: Արեգակնային մարտկոցներն արդյունավետ աշխատում են հատկապես արևոտ վայրերում: </a:t>
            </a:r>
            <a:endParaRPr lang="ru-RU" dirty="0"/>
          </a:p>
        </p:txBody>
      </p:sp>
      <p:pic>
        <p:nvPicPr>
          <p:cNvPr id="7170" name="Picture 2" descr="C:\Users\Martin\Pictures\738846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4008" y="2276872"/>
            <a:ext cx="4038600" cy="3384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hy-AM" b="1" dirty="0" smtClean="0"/>
              <a:t>Երկրաջերմային</a:t>
            </a:r>
            <a:r>
              <a:rPr lang="hy-AM" dirty="0" smtClean="0"/>
              <a:t> 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556792"/>
            <a:ext cx="4038600" cy="5040560"/>
          </a:xfrm>
        </p:spPr>
        <p:txBody>
          <a:bodyPr>
            <a:normAutofit fontScale="77500" lnSpcReduction="20000"/>
          </a:bodyPr>
          <a:lstStyle/>
          <a:p>
            <a:r>
              <a:rPr lang="hy-AM" b="1" dirty="0" smtClean="0"/>
              <a:t>Երկրաջերմային</a:t>
            </a:r>
            <a:r>
              <a:rPr lang="hy-AM" dirty="0" smtClean="0"/>
              <a:t> էլեկտրակայաններում օգտագործում են Երկրագնդի խորքում թաքնված էներգիան, որտեղ նրա հալված միջնապատյանին մոտ հանքապարները շիկացած են մինչև 300</a:t>
            </a:r>
            <a:r>
              <a:rPr lang="hy-AM" baseline="30000" dirty="0" smtClean="0"/>
              <a:t>օ</a:t>
            </a:r>
            <a:r>
              <a:rPr lang="en-US" dirty="0" smtClean="0"/>
              <a:t>C: </a:t>
            </a:r>
            <a:r>
              <a:rPr lang="hy-AM" dirty="0" smtClean="0"/>
              <a:t>Այդ ջերմությունը օգտագործելու համար հորատում են 2 խոր, նեղ հորատանցքեր. անցքերից մեկի մեջ ջուր են մղում, որն ակնթարթաբար սկսում է եռալ և վերածվում է գոլորշու: Իսկ այդ վիթխարի ճնշման գոլորշին վեր է բարձրանում երկրորդ հորատանցքով և օգտագործվում տուրբինը պտտելու ու էլեկտրաէներգիա ստանալու համար:</a:t>
            </a:r>
            <a:endParaRPr lang="ru-RU" dirty="0"/>
          </a:p>
        </p:txBody>
      </p:sp>
      <p:pic>
        <p:nvPicPr>
          <p:cNvPr id="8194" name="Picture 2" descr="C:\Users\Martin\Pictures\1024px-Puhagan_geothermal_plant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132856"/>
            <a:ext cx="4038600" cy="3672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143000"/>
          </a:xfrm>
        </p:spPr>
        <p:txBody>
          <a:bodyPr/>
          <a:lstStyle/>
          <a:p>
            <a:r>
              <a:rPr lang="hy-AM" b="1" dirty="0" smtClean="0"/>
              <a:t>Մակընթացային</a:t>
            </a:r>
            <a:r>
              <a:rPr lang="hy-AM" dirty="0" smtClean="0"/>
              <a:t> 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4244280" cy="4968552"/>
          </a:xfrm>
        </p:spPr>
        <p:txBody>
          <a:bodyPr>
            <a:normAutofit lnSpcReduction="10000"/>
          </a:bodyPr>
          <a:lstStyle/>
          <a:p>
            <a:r>
              <a:rPr lang="hy-AM" b="1" dirty="0" smtClean="0"/>
              <a:t>Մակընթացային</a:t>
            </a:r>
            <a:r>
              <a:rPr lang="hy-AM" dirty="0" smtClean="0"/>
              <a:t> էլեկտրակայաններում էլեկտրաէներգիայի է վերածվում մակընթացության էներգիան: Դրանք հատուկ սարքեր են, որոնք կառուցված են ծովափերին և օգտագործում են մակընթացության ժամանակ դեպի ցամաք շպրտվող ջրի էներգիան:</a:t>
            </a:r>
            <a:endParaRPr lang="ru-RU" dirty="0"/>
          </a:p>
        </p:txBody>
      </p:sp>
      <p:pic>
        <p:nvPicPr>
          <p:cNvPr id="9218" name="Picture 2" descr="C:\Users\Martin\Pictures\11223970_960404167351147_7449526800131165290_n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3968" y="2276872"/>
            <a:ext cx="4714907" cy="3312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 flipV="1">
            <a:off x="827584" y="692696"/>
            <a:ext cx="7488832" cy="10081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y-AM" dirty="0" smtClean="0"/>
              <a:t>Գիտնականներն ստեղծել են նաև ծովի ալիքների ջրի մակարդակի փոփոխությունը էլեկտրական էներգիայի վերածելու սարքեր: Դրանցից մեկը, որը հանդերձված է լողաններով, անվանել են «բադիկ»: Ալիքների վրա վեր ու վար տատանվող այդ լողաններն ալիքների էներգիան հաղորդում են պոմպին, որը շարժման մեջ է դնում տուրբինով ոչ մեծ գեներատորը: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91264" cy="1440160"/>
          </a:xfrm>
        </p:spPr>
        <p:txBody>
          <a:bodyPr>
            <a:noAutofit/>
          </a:bodyPr>
          <a:lstStyle/>
          <a:p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hy-AM" sz="2400" dirty="0" smtClean="0"/>
              <a:t>Էլեկտրակայաններն ու շրջակա </a:t>
            </a:r>
            <a:br>
              <a:rPr lang="hy-AM" sz="2400" dirty="0" smtClean="0"/>
            </a:br>
            <a:r>
              <a:rPr lang="hy-AM" sz="2400" dirty="0" smtClean="0"/>
              <a:t>միջավայրը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Հարց</a:t>
            </a:r>
            <a:r>
              <a:rPr lang="hy-AM" sz="2400" dirty="0" smtClean="0"/>
              <a:t> </a:t>
            </a:r>
            <a:r>
              <a:rPr lang="ru-RU" sz="2400" dirty="0" smtClean="0"/>
              <a:t>՝</a:t>
            </a:r>
            <a:r>
              <a:rPr lang="hy-AM" sz="2400" dirty="0" smtClean="0"/>
              <a:t>Անվնա՞ս է արդյոք էլեկտրակայանի աշխատանքը շրջակա միջավայրի համար: 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hy-AM" sz="2000" dirty="0" smtClean="0"/>
              <a:t/>
            </a:r>
            <a:br>
              <a:rPr lang="hy-AM" sz="2000" dirty="0" smtClean="0"/>
            </a:br>
            <a:endParaRPr lang="ru-R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ru-RU" dirty="0" smtClean="0"/>
          </a:p>
          <a:p>
            <a:r>
              <a:rPr lang="hy-AM" dirty="0" smtClean="0"/>
              <a:t>Պարզվում է՝ ոչ: Օրինակ՝ Սևան-Հրազդան կասկադի ջրէկներն աշխատեցնելու համար Սևանա լճից ջրի մեծ բացթողումներն աղետալի հետևանքներ ունեցան. լճի մակարդակը խիստ նվազեց, խախտվեց լճի կենսաբանական հավասարակշռությունը: Պահանջվեցին մի շարք միջոցառումներ (այդ թվում՝ Արփա-Սևան ջրատարի կառուցումը) լճին սպառնացող վտանգը կանխելու համար: Ջէկից մթնոլորտ են արտանետվում ածխածնի երկօքսիդ պարունակող վնասակար գազեր, որոնք նպաստում են կլիմայի համընդհանուր տաքացմանը: Ածխով աշխատող ջէկերը, ածխաթթվական գազից բացի, մթնոլորտ են արտանետում նաև ծծմբի երկօքսիդ, որն առաջացնում է թթվային անձրևներ: Աղտոտվածության մակարդակը կարելի է իջեցնել, եթե ջէկում այրվի փոքր քանակությամբ ծծումբ պարունակող ածուխ, կամ վառարանների վրա տեղադրվեն գազերում վտանգավոր միացությունների քանակությունը նվազեցնող զտիչներ: Սակայն դրանք շատ թանկարժեք են և չեն կարող վնասազերծել բոլոր թունավոր գազերը: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Հետաքրքիր փաստեր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y-AM" b="1" i="1" dirty="0" smtClean="0"/>
              <a:t>1986 թ-ին Չեռնոբիլի ԱԷԿ-ում (Ուկրաինա) տեղի ունեցած վթարի հետևանքով մթնոլորտ արտանետվեց ճառագայթաակտիվ նյութերի հսկայական քանակություն:</a:t>
            </a:r>
            <a:endParaRPr lang="ru-RU" b="1" i="1" dirty="0" smtClean="0"/>
          </a:p>
          <a:p>
            <a:r>
              <a:rPr lang="hy-AM" b="1" i="1" dirty="0" smtClean="0"/>
              <a:t>2011 թվականի մարտին տեղի ունեցած երկրաշարժից հետո, որի մագնիտուդը ըստ Ռիխտերի սանդղակի կազմել Էր 9,0, 15 մետր բարձրությամբ հսկայական ալիքը հարվածեց Ֆուկուսիմայի ԱԷԿ-ին՝ հարուցելով խոշորագույն ատոմային վթարը Չեռնոբիլի ողբերգությունից հետո: Ավերածությունների եւ ցունամիի հետեւանքով զոհվեց եւ անհայտ կորավ շուրջ 20 հազար մարդ, հաղորդել Է ՌԻԱ Նովոստին: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Մարի Սկլադովսկայա -Կյուրի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114800" cy="4896544"/>
          </a:xfrm>
        </p:spPr>
        <p:txBody>
          <a:bodyPr>
            <a:normAutofit fontScale="62500" lnSpcReduction="20000"/>
          </a:bodyPr>
          <a:lstStyle/>
          <a:p>
            <a:r>
              <a:rPr lang="hy-AM" dirty="0" smtClean="0"/>
              <a:t>ֆիզիկայից (1903) և քիմիայից (1911) Նոբելյան մրցանակի կրկնակի դափնեկիր, Փարիզում և Վարշավայում Կյուրիի ինստիտուտների հիմնադիր, ականավոր ֆրանսիացի ֆիզիկոս և քիմիկոս Պիեռ Կյուրիի կինը։ Ամուսնու հետ ուսումնասիրել են ռադիոակտիվության երևույթը, հայտնաբերել են ռադիում (լատիներեն՝ </a:t>
            </a:r>
            <a:r>
              <a:rPr lang="en-US" dirty="0" smtClean="0"/>
              <a:t>radium - </a:t>
            </a:r>
            <a:r>
              <a:rPr lang="hy-AM" dirty="0" smtClean="0"/>
              <a:t>ճառագայթող) և պոլոնիում (լատիներեն՝ </a:t>
            </a:r>
            <a:r>
              <a:rPr lang="en-US" dirty="0" smtClean="0"/>
              <a:t>polonium (</a:t>
            </a:r>
            <a:r>
              <a:rPr lang="en-US" dirty="0" err="1" smtClean="0"/>
              <a:t>Polonia</a:t>
            </a:r>
            <a:r>
              <a:rPr lang="en-US" dirty="0" smtClean="0"/>
              <a:t> - «</a:t>
            </a:r>
            <a:r>
              <a:rPr lang="hy-AM" dirty="0" smtClean="0"/>
              <a:t>Լեհաստան») քիմիական տարրերը։ Մարի Կյուրին առաջարկել է ուրանի հանքաքարի մշակման և զտման դասական մեթոդ, երկար տարիներ ուսումնասիրել է ռադիոակտիվ ճառագայթման հատկությունները, նրա ազդեցությունը կենդանական բջիջների վրա։</a:t>
            </a:r>
          </a:p>
          <a:p>
            <a:r>
              <a:rPr lang="hy-AM" dirty="0" smtClean="0"/>
              <a:t>Նա նաև եղել է Փարի</a:t>
            </a:r>
            <a:r>
              <a:rPr lang="en-US" dirty="0" err="1" smtClean="0"/>
              <a:t>զի</a:t>
            </a:r>
            <a:r>
              <a:rPr lang="en-US" dirty="0" smtClean="0"/>
              <a:t> </a:t>
            </a:r>
            <a:r>
              <a:rPr lang="hy-AM" dirty="0" smtClean="0"/>
              <a:t>համալսարանի առաջին կին պրոֆեսորը։</a:t>
            </a:r>
          </a:p>
          <a:p>
            <a:endParaRPr lang="ru-RU" dirty="0"/>
          </a:p>
        </p:txBody>
      </p:sp>
      <p:pic>
        <p:nvPicPr>
          <p:cNvPr id="2050" name="Picture 2" descr="C:\Users\Martin\Pictures\Curie-nobel-portrait-2-600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64088" y="1988840"/>
            <a:ext cx="2857520" cy="3429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54392"/>
          </a:xfrm>
        </p:spPr>
        <p:txBody>
          <a:bodyPr/>
          <a:lstStyle/>
          <a:p>
            <a:r>
              <a:rPr lang="ru-RU" dirty="0" smtClean="0"/>
              <a:t>Պիեռ Կյուրի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4038600" cy="4726125"/>
          </a:xfrm>
        </p:spPr>
        <p:txBody>
          <a:bodyPr>
            <a:normAutofit/>
          </a:bodyPr>
          <a:lstStyle/>
          <a:p>
            <a:r>
              <a:rPr lang="hy-AM" dirty="0" smtClean="0"/>
              <a:t>Ավարտել է Փարիզի համալսարանը (1877)։ 1882-1904 թվականներին աշխատել է Փարիզի ինդուստրիալ </a:t>
            </a:r>
            <a:r>
              <a:rPr lang="hy-AM" dirty="0" smtClean="0">
                <a:hlinkClick r:id="rId2" tooltip="Ֆիզիկա"/>
              </a:rPr>
              <a:t>ֆիզիկայի</a:t>
            </a:r>
            <a:r>
              <a:rPr lang="hy-AM" dirty="0" smtClean="0"/>
              <a:t> և </a:t>
            </a:r>
            <a:r>
              <a:rPr lang="hy-AM" dirty="0" smtClean="0">
                <a:hlinkClick r:id="rId3" tooltip="Քիմիա"/>
              </a:rPr>
              <a:t>քիմիայի</a:t>
            </a:r>
            <a:r>
              <a:rPr lang="hy-AM" dirty="0" smtClean="0"/>
              <a:t> դպրոցում։ 1904 թվականից՝ Փարիզի համալսարանի պրոֆեսոր։</a:t>
            </a:r>
            <a:endParaRPr lang="ru-RU" dirty="0"/>
          </a:p>
        </p:txBody>
      </p:sp>
      <p:pic>
        <p:nvPicPr>
          <p:cNvPr id="3074" name="Picture 2" descr="C:\Users\Martin\Pictures\Pierrecuri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508104" y="1700808"/>
            <a:ext cx="2686076" cy="41822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ru-RU" dirty="0" smtClean="0"/>
              <a:t>Ատոմային էներգիա 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515719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hy-AM" dirty="0" smtClean="0"/>
              <a:t>Խաղաղ նպատակներով ատոմային էներգիայի անվտանգ օգտագործման մասին Հայաստանի Հանրապետության օրենքը ընդունվել է ազգային ժողովի կողմից 1999թ.-ի փետրվարի 1-ին: Այն կարգավորում է ատոմային էներգիայի օգտագործման բնագավառի պետական կարգավորման, միջուկային տեղակայանքների, իոնացնող ճառագայթման աղբյուրների անվտանգության, իոնացնող ճառագայթումից պաշտպանության, ռադիոակտիվ թափոնների կառավարման, ատոմային էներգիայի օգտագործման օբյեկտների ֆիզիկական պաշտպանության, միջուկային վնասի, դրա փոխհատուցման և ատոմային էներգիայի օգտագործման հետ կապված այլ հարաբերություններ` անձնակազմի, բնակչության, շրջակա միջավայրի և Հայաստանի Հանրապետության անվտանգության շահերի պաշտպանության նպատակով: </a:t>
            </a:r>
            <a:br>
              <a:rPr lang="hy-AM" dirty="0" smtClean="0"/>
            </a:br>
            <a:r>
              <a:rPr lang="hy-AM" dirty="0" smtClean="0"/>
              <a:t/>
            </a:r>
            <a:br>
              <a:rPr lang="hy-AM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cap="all" dirty="0" smtClean="0"/>
              <a:t/>
            </a:r>
            <a:br>
              <a:rPr lang="ru-RU" cap="all" dirty="0" smtClean="0"/>
            </a:br>
            <a:r>
              <a:rPr lang="ru-RU" cap="all" dirty="0" smtClean="0"/>
              <a:t/>
            </a:r>
            <a:br>
              <a:rPr lang="ru-RU" cap="all" dirty="0" smtClean="0"/>
            </a:br>
            <a:r>
              <a:rPr lang="hy-AM" sz="3600" cap="all" dirty="0" smtClean="0"/>
              <a:t>ԱՏՈՄԱՅԻՆ ԷՆԵՐԳԻԱՅԻ ՄԻՋԱԶԳԱՅԻՆ ԳՈՐԾԱԿԱԼՈՒԹՅՈՒՆ</a:t>
            </a:r>
            <a:r>
              <a:rPr lang="hy-AM" cap="all" dirty="0" smtClean="0"/>
              <a:t/>
            </a:r>
            <a:br>
              <a:rPr lang="hy-AM" cap="all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68552"/>
          </a:xfrm>
        </p:spPr>
        <p:txBody>
          <a:bodyPr>
            <a:normAutofit fontScale="85000" lnSpcReduction="10000"/>
          </a:bodyPr>
          <a:lstStyle/>
          <a:p>
            <a:r>
              <a:rPr lang="hy-AM" dirty="0" smtClean="0"/>
              <a:t>Ատոմային էներգիայի միջազգային գործակալությունը հիմնադրվել է </a:t>
            </a:r>
            <a:r>
              <a:rPr lang="hy-AM" dirty="0" smtClean="0">
                <a:hlinkClick r:id="rId2" tooltip="1957"/>
              </a:rPr>
              <a:t>1957</a:t>
            </a:r>
            <a:r>
              <a:rPr lang="hy-AM" dirty="0" smtClean="0"/>
              <a:t>թ.</a:t>
            </a:r>
            <a:r>
              <a:rPr lang="hy-AM" b="1" dirty="0" smtClean="0"/>
              <a:t> </a:t>
            </a:r>
            <a:r>
              <a:rPr lang="hy-AM" dirty="0" smtClean="0"/>
              <a:t>Կազմակերության անդամակցում են 162 երկրներ: Կազմակերպության կենտրոնակայանը գտնվում է Վիեննայում: Հայաստանի Հանրապետությունը 1993թ. դարձել է կազմակերպության լիիրավ անդամ:</a:t>
            </a:r>
          </a:p>
          <a:p>
            <a:r>
              <a:rPr lang="hy-AM" dirty="0" smtClean="0"/>
              <a:t>Ատոմային էներգիայի միջազգային գործակալության գործունեության հիմնական ուղղություններն են միջուկային էներգետիկայի բնագավառում անվտանգությունը և պահպանությունը, ֆիզիկական պաշտպանությունը և հսկողությունը, գիտությունը և տեխնոլոգիաները:</a:t>
            </a:r>
          </a:p>
          <a:p>
            <a:r>
              <a:rPr lang="hy-AM" dirty="0" smtClean="0"/>
              <a:t>Կազմակերպության որոշումներ ընդունող մարմիններն են անդամ երկրների տարեկան գլխավոր համաժողովը և կառավարող խորհուրդը:</a:t>
            </a:r>
          </a:p>
          <a:p>
            <a:r>
              <a:rPr lang="hy-AM" dirty="0" smtClean="0"/>
              <a:t>Կազմակերպության ընթացիկ գործունեությունն ապահովում է քարտուղարությունը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Ատոմային էլեկտրակայաններ</a:t>
            </a:r>
            <a:endParaRPr lang="ru-RU" dirty="0"/>
          </a:p>
        </p:txBody>
      </p:sp>
      <p:pic>
        <p:nvPicPr>
          <p:cNvPr id="5122" name="Picture 2" descr="C:\Users\Martin\Pictures\Մեծամորի-ատոմակայան-DSC00004-copy-440x330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1331640" y="2348880"/>
            <a:ext cx="5904656" cy="3888432"/>
          </a:xfrm>
          <a:prstGeom prst="rect">
            <a:avLst/>
          </a:prstGeom>
          <a:noFill/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971600" y="1556792"/>
            <a:ext cx="6696744" cy="1080121"/>
          </a:xfrm>
        </p:spPr>
        <p:txBody>
          <a:bodyPr/>
          <a:lstStyle/>
          <a:p>
            <a:r>
              <a:rPr lang="ru-RU" dirty="0" smtClean="0"/>
              <a:t>Մեծամորի ատոմային էլեկտրակայան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1560" y="2564904"/>
            <a:ext cx="8352928" cy="1780636"/>
          </a:xfrm>
        </p:spPr>
        <p:txBody>
          <a:bodyPr>
            <a:noAutofit/>
          </a:bodyPr>
          <a:lstStyle/>
          <a:p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ru-RU" sz="4800" dirty="0" smtClean="0"/>
              <a:t>Ատոմային ռումբ</a:t>
            </a:r>
            <a:r>
              <a:rPr lang="en-US" sz="4800" dirty="0" smtClean="0"/>
              <a:t> </a:t>
            </a:r>
            <a:br>
              <a:rPr lang="en-US" sz="4800" dirty="0" smtClean="0"/>
            </a:br>
            <a:r>
              <a:rPr lang="en-US" sz="4800" dirty="0" err="1" smtClean="0"/>
              <a:t>Հերոսիմա</a:t>
            </a:r>
            <a:r>
              <a:rPr lang="en-US" sz="4800" dirty="0" smtClean="0"/>
              <a:t> և </a:t>
            </a:r>
            <a:r>
              <a:rPr lang="en-US" sz="4800" dirty="0" err="1" smtClean="0"/>
              <a:t>Նագասակի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ԽԱՂԱՂՈՒԹՅԱՆ    ՃԻՉ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y-AM" sz="6000" dirty="0" smtClean="0"/>
              <a:t>Ա</a:t>
            </a:r>
            <a:r>
              <a:rPr lang="en-US" sz="6000" dirty="0" err="1" smtClean="0"/>
              <a:t>տոմը</a:t>
            </a:r>
            <a:r>
              <a:rPr lang="en-US" sz="6000" dirty="0" smtClean="0"/>
              <a:t> </a:t>
            </a:r>
            <a:r>
              <a:rPr lang="en-US" sz="6000" dirty="0" err="1" smtClean="0"/>
              <a:t>պետք</a:t>
            </a:r>
            <a:r>
              <a:rPr lang="en-US" sz="6000" dirty="0" smtClean="0"/>
              <a:t> է </a:t>
            </a:r>
            <a:r>
              <a:rPr lang="en-US" sz="6000" dirty="0" err="1" smtClean="0"/>
              <a:t>ծառայի</a:t>
            </a:r>
            <a:r>
              <a:rPr lang="en-US" sz="6000" dirty="0" smtClean="0"/>
              <a:t> </a:t>
            </a:r>
            <a:r>
              <a:rPr lang="en-US" sz="6000" dirty="0" err="1" smtClean="0"/>
              <a:t>միմիայն</a:t>
            </a:r>
            <a:r>
              <a:rPr lang="en-US" sz="6000" dirty="0" smtClean="0"/>
              <a:t> </a:t>
            </a:r>
            <a:r>
              <a:rPr lang="en-US" sz="6000" dirty="0" err="1" smtClean="0"/>
              <a:t>խաղաղ</a:t>
            </a:r>
            <a:r>
              <a:rPr lang="en-US" sz="6000" dirty="0" smtClean="0"/>
              <a:t> </a:t>
            </a:r>
            <a:r>
              <a:rPr lang="en-US" sz="6000" dirty="0" err="1" smtClean="0"/>
              <a:t>նպատակների</a:t>
            </a:r>
            <a:r>
              <a:rPr lang="en-US" sz="6000" dirty="0" smtClean="0"/>
              <a:t> </a:t>
            </a:r>
            <a:r>
              <a:rPr lang="en-US" sz="6000" dirty="0" err="1" smtClean="0"/>
              <a:t>համար</a:t>
            </a:r>
            <a:endParaRPr lang="ru-RU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Ատոմային էլեկտրակայաններ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968552"/>
          </a:xfrm>
        </p:spPr>
        <p:txBody>
          <a:bodyPr>
            <a:normAutofit fontScale="77500" lnSpcReduction="20000"/>
          </a:bodyPr>
          <a:lstStyle/>
          <a:p>
            <a:r>
              <a:rPr lang="hy-AM" dirty="0" smtClean="0"/>
              <a:t>ԱԷԿ-ներում վառելանյութ չեն այրում, ուստի շրջակա միջավայրը մեծ վնաս չի կրում: Սակայն դրանց գործունեությունից առաջանում են ճառագայթաակտիվ թափոններ, որոնք հարկ է լինում հազարավոր տարիներ պահել հատուկ փակ տեղերում: Յուրաքանչյուր ԱԷԿ-ում տարեկան ստացվում են մոտ 60 տ ճառագայթաակտիվ թափոն, որի 1տ-ից ավելին ունի ճառագայթաակտիվության շատ բարձր մակարդակ: </a:t>
            </a:r>
          </a:p>
          <a:p>
            <a:r>
              <a:rPr lang="hy-AM" dirty="0" smtClean="0"/>
              <a:t>Բացի այդ, շատ վտանգավոր է նաև ճառագայթաակտիվ նյութերի արտահոսքը ԱԷԿ-ներից, որը կարող է տեղի ունենալ աշխատանքային ռեժիմի խախտման և ատոմակայանների վթարների դեպքում: Ճառագայթաակտիվ նյութերն առաջացնում են քաղցկեղային հիվանդություններ, վարակում են մոտակա տարածքը, իսկ քամին կարող է այդ նյութերը տարածել վթարի վայրից հազարավոր կիլոմետրեր հեռու: Խոշոր վթարների հետեվանքներից հազարավոր մարդիկ են տուժում և տևականորեն տառապում:</a:t>
            </a:r>
          </a:p>
          <a:p>
            <a:r>
              <a:rPr lang="hy-AM" dirty="0" smtClean="0"/>
              <a:t>Նախատեսվում է կառուցել նոր տիպի ԱԷԿ-ներ, որոնք, ի տարբերություն ներկայումս գործողների, գործնականում կլինեն անթափոն ու անհամեմատ անվտանգ: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149</TotalTime>
  <Words>452</Words>
  <Application>Microsoft Office PowerPoint</Application>
  <PresentationFormat>Экран (4:3)</PresentationFormat>
  <Paragraphs>41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Flow</vt:lpstr>
      <vt:lpstr>Ռադիոակտիվություն</vt:lpstr>
      <vt:lpstr>Մարի Սկլադովսկայա -Կյուրի</vt:lpstr>
      <vt:lpstr>Պիեռ Կյուրի</vt:lpstr>
      <vt:lpstr>Ատոմային էներգիա </vt:lpstr>
      <vt:lpstr>  ԱՏՈՄԱՅԻՆ ԷՆԵՐԳԻԱՅԻ ՄԻՋԱԶԳԱՅԻՆ ԳՈՐԾԱԿԱԼՈՒԹՅՈՒՆ </vt:lpstr>
      <vt:lpstr>Ատոմային էլեկտրակայաններ</vt:lpstr>
      <vt:lpstr>      Ատոմային ռումբ  Հերոսիմա և Նագասակի</vt:lpstr>
      <vt:lpstr>ԽԱՂԱՂՈՒԹՅԱՆ    ՃԻՉ</vt:lpstr>
      <vt:lpstr>Ատոմային էլեկտրակայաններ</vt:lpstr>
      <vt:lpstr> Էլեկտրական էներգիայի  այլընտրանքային աղբյուրներ </vt:lpstr>
      <vt:lpstr>Արեգակնային</vt:lpstr>
      <vt:lpstr>Երկրաջերմային </vt:lpstr>
      <vt:lpstr>Մակընթացային </vt:lpstr>
      <vt:lpstr>Презентация PowerPoint</vt:lpstr>
      <vt:lpstr>  Էլեկտրակայաններն ու շրջակա  միջավայրը  Հարց ՝Անվնա՞ս է արդյոք էլեկտրակայանի աշխատանքը շրջակա միջավայրի համար:   </vt:lpstr>
      <vt:lpstr>Հետաքրքիր փաստեր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Ատոմային էներգետիկան և բնապահպանության խնդիրները</dc:title>
  <dc:creator>Martin</dc:creator>
  <cp:lastModifiedBy>Пользователь</cp:lastModifiedBy>
  <cp:revision>20</cp:revision>
  <dcterms:created xsi:type="dcterms:W3CDTF">2017-03-28T17:34:27Z</dcterms:created>
  <dcterms:modified xsi:type="dcterms:W3CDTF">2022-02-09T19:24:58Z</dcterms:modified>
</cp:coreProperties>
</file>