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9942500" cy="6761150"/>
  <p:embeddedFontLst>
    <p:embeddedFont>
      <p:font typeface="Tahoma"/>
      <p:regular r:id="rId34"/>
      <p:bold r:id="rId35"/>
    </p:embeddedFon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521">
          <p15:clr>
            <a:srgbClr val="A4A3A4"/>
          </p15:clr>
        </p15:guide>
      </p15:sldGuideLst>
    </p:ext>
    <p:ext uri="{2D200454-40CA-4A62-9FC3-DE9A4176ACB9}">
      <p15:notesGuideLst>
        <p15:guide id="1" orient="horz" pos="2130">
          <p15:clr>
            <a:srgbClr val="A4A3A4"/>
          </p15:clr>
        </p15:guide>
        <p15:guide id="2" pos="3133">
          <p15:clr>
            <a:srgbClr val="A4A3A4"/>
          </p15:clr>
        </p15:guide>
      </p15:notesGuideLst>
    </p:ext>
    <p:ext uri="GoogleSlidesCustomDataVersion2">
      <go:slidesCustomData xmlns:go="http://customooxmlschemas.google.com/" r:id="rId40" roundtripDataSignature="AMtx7mjwLB0tqeEJR9RJeiLv02KfUMSI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7655BF-21E6-4A7A-952F-8EB60B0ED90B}">
  <a:tblStyle styleId="{0E7655BF-21E6-4A7A-952F-8EB60B0ED90B}" styleName="Table_0">
    <a:wholeTbl>
      <a:tcTxStyle b="off" i="off">
        <a:font>
          <a:latin typeface="Helvetica"/>
          <a:ea typeface="Helvetica"/>
          <a:cs typeface="Helvetic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Helvetica"/>
          <a:ea typeface="Helvetica"/>
          <a:cs typeface="Helvetica"/>
        </a:font>
        <a:schemeClr val="lt1"/>
      </a:tcTxStyle>
      <a:tcStyle>
        <a:fill>
          <a:solidFill>
            <a:schemeClr val="accent4"/>
          </a:solidFill>
        </a:fill>
      </a:tcStyle>
    </a:lastCol>
    <a:firstCol>
      <a:tcTxStyle b="on" i="off">
        <a:font>
          <a:latin typeface="Helvetica"/>
          <a:ea typeface="Helvetica"/>
          <a:cs typeface="Helvetica"/>
        </a:font>
        <a:schemeClr val="lt1"/>
      </a:tcTxStyle>
      <a:tcStyle>
        <a:fill>
          <a:solidFill>
            <a:schemeClr val="accent4"/>
          </a:solidFill>
        </a:fill>
      </a:tcStyle>
    </a:firstCol>
    <a:lastRow>
      <a:tcTxStyle b="on" i="off">
        <a:font>
          <a:latin typeface="Helvetica"/>
          <a:ea typeface="Helvetica"/>
          <a:cs typeface="Helvetica"/>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Helvetica"/>
          <a:ea typeface="Helvetica"/>
          <a:cs typeface="Helvetica"/>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521"/>
      </p:guideLst>
    </p:cSldViewPr>
  </p:slideViewPr>
  <p:notesViewPr>
    <p:cSldViewPr snapToGrid="0">
      <p:cViewPr varScale="1">
        <p:scale>
          <a:sx n="100" d="100"/>
          <a:sy n="100" d="100"/>
        </p:scale>
        <p:origin x="0" y="0"/>
      </p:cViewPr>
      <p:guideLst>
        <p:guide pos="2130" orient="horz"/>
        <p:guide pos="3133"/>
      </p:guideLst>
    </p:cSldViewPr>
  </p:notes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Tahoma-bold.fntdata"/><Relationship Id="rId12" Type="http://schemas.openxmlformats.org/officeDocument/2006/relationships/slide" Target="slides/slide6.xml"/><Relationship Id="rId34" Type="http://schemas.openxmlformats.org/officeDocument/2006/relationships/font" Target="fonts/Tahoma-regular.fntdata"/><Relationship Id="rId15" Type="http://schemas.openxmlformats.org/officeDocument/2006/relationships/slide" Target="slides/slide9.xml"/><Relationship Id="rId37" Type="http://schemas.openxmlformats.org/officeDocument/2006/relationships/font" Target="fonts/HelveticaNeue-bold.fntdata"/><Relationship Id="rId14" Type="http://schemas.openxmlformats.org/officeDocument/2006/relationships/slide" Target="slides/slide8.xml"/><Relationship Id="rId36" Type="http://schemas.openxmlformats.org/officeDocument/2006/relationships/font" Target="fonts/HelveticaNeue-regular.fntdata"/><Relationship Id="rId17" Type="http://schemas.openxmlformats.org/officeDocument/2006/relationships/slide" Target="slides/slide11.xml"/><Relationship Id="rId39" Type="http://schemas.openxmlformats.org/officeDocument/2006/relationships/font" Target="fonts/HelveticaNeue-boldItalic.fntdata"/><Relationship Id="rId16" Type="http://schemas.openxmlformats.org/officeDocument/2006/relationships/slide" Target="slides/slide10.xml"/><Relationship Id="rId38" Type="http://schemas.openxmlformats.org/officeDocument/2006/relationships/font" Target="fonts/HelveticaNeue-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32288" cy="3333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5635625" y="0"/>
            <a:ext cx="4333875" cy="33337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rgbClr val="E36C0A"/>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438900"/>
            <a:ext cx="4332288" cy="3333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 name="Google Shape;25;p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0: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89" name="Google Shape;89;p1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1: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96" name="Google Shape;96;p1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2: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03" name="Google Shape;103;p1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3: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09" name="Google Shape;109;p1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4: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16" name="Google Shape;116;p1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5: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22" name="Google Shape;122;p1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6: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28" name="Google Shape;128;p1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7: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34" name="Google Shape;134;p1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8: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40" name="Google Shape;140;p1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9: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46" name="Google Shape;146;p1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 name="Google Shape;37;p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2:notes"/>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0: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52" name="Google Shape;152;p2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1: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58" name="Google Shape;158;p2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2: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65" name="Google Shape;165;p2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3:notes"/>
          <p:cNvSpPr txBox="1"/>
          <p:nvPr>
            <p:ph idx="1" type="body"/>
          </p:nvPr>
        </p:nvSpPr>
        <p:spPr>
          <a:xfrm>
            <a:off x="1300163" y="3221038"/>
            <a:ext cx="7369200" cy="3051300"/>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72" name="Google Shape;172;p23:notes"/>
          <p:cNvSpPr/>
          <p:nvPr>
            <p:ph idx="2" type="sldImg"/>
          </p:nvPr>
        </p:nvSpPr>
        <p:spPr>
          <a:xfrm>
            <a:off x="3230563" y="500063"/>
            <a:ext cx="3400500" cy="25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5: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79" name="Google Shape;179;p2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7: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85" name="Google Shape;185;p2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6: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91" name="Google Shape;191;p2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8: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97" name="Google Shape;197;p2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44" name="Google Shape;44;p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50" name="Google Shape;50;p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56" name="Google Shape;56;p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62" name="Google Shape;62;p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7: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69" name="Google Shape;69;p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76" name="Google Shape;76;p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9: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82" name="Google Shape;82;p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30"/>
          <p:cNvSpPr txBox="1"/>
          <p:nvPr>
            <p:ph type="ctrTitle"/>
          </p:nvPr>
        </p:nvSpPr>
        <p:spPr>
          <a:xfrm>
            <a:off x="755373" y="685800"/>
            <a:ext cx="7901609" cy="1615966"/>
          </a:xfrm>
          <a:prstGeom prst="rect">
            <a:avLst/>
          </a:prstGeom>
          <a:solidFill>
            <a:srgbClr val="D2691E"/>
          </a:solidFill>
          <a:ln cap="flat" cmpd="sng" w="9525">
            <a:solidFill>
              <a:srgbClr val="D2691E"/>
            </a:solidFill>
            <a:prstDash val="solid"/>
            <a:round/>
            <a:headEnd len="sm" w="sm" type="none"/>
            <a:tailEnd len="sm" w="sm" type="none"/>
          </a:ln>
        </p:spPr>
        <p:txBody>
          <a:bodyPr anchorCtr="0" anchor="ctr" bIns="45700" lIns="91425" spcFirstLastPara="1" rIns="91425" wrap="square" tIns="45700">
            <a:noAutofit/>
          </a:bodyPr>
          <a:lstStyle>
            <a:lvl1pPr lvl="0" algn="ctr">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3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1"/>
          <p:cNvSpPr txBox="1"/>
          <p:nvPr>
            <p:ph idx="1" type="body"/>
          </p:nvPr>
        </p:nvSpPr>
        <p:spPr>
          <a:xfrm>
            <a:off x="86197" y="782321"/>
            <a:ext cx="8953500" cy="5976288"/>
          </a:xfrm>
          <a:prstGeom prst="rect">
            <a:avLst/>
          </a:prstGeom>
          <a:noFill/>
          <a:ln>
            <a:noFill/>
          </a:ln>
        </p:spPr>
        <p:txBody>
          <a:bodyPr anchorCtr="0" anchor="t" bIns="45700" lIns="91425" spcFirstLastPara="1" rIns="91425" wrap="square" tIns="45700">
            <a:noAutofit/>
          </a:bodyPr>
          <a:lstStyle>
            <a:lvl1pPr indent="-371475" lvl="0" marL="457200" algn="just">
              <a:lnSpc>
                <a:spcPct val="150000"/>
              </a:lnSpc>
              <a:spcBef>
                <a:spcPts val="630"/>
              </a:spcBef>
              <a:spcAft>
                <a:spcPts val="0"/>
              </a:spcAft>
              <a:buSzPts val="2250"/>
              <a:buChar char="•"/>
              <a:defRPr sz="1800">
                <a:latin typeface="Helvetica Neue"/>
                <a:ea typeface="Helvetica Neue"/>
                <a:cs typeface="Helvetica Neue"/>
                <a:sym typeface="Helvetica Neue"/>
              </a:defRPr>
            </a:lvl1pPr>
            <a:lvl2pPr indent="-330200" lvl="1" marL="914400" algn="just">
              <a:lnSpc>
                <a:spcPct val="150000"/>
              </a:lnSpc>
              <a:spcBef>
                <a:spcPts val="560"/>
              </a:spcBef>
              <a:spcAft>
                <a:spcPts val="0"/>
              </a:spcAft>
              <a:buSzPts val="1600"/>
              <a:buChar char="o"/>
              <a:defRPr sz="1600">
                <a:latin typeface="Helvetica Neue"/>
                <a:ea typeface="Helvetica Neue"/>
                <a:cs typeface="Helvetica Neue"/>
                <a:sym typeface="Helvetica Neue"/>
              </a:defRPr>
            </a:lvl2pPr>
            <a:lvl3pPr indent="-304800" lvl="2" marL="1371600" algn="just">
              <a:lnSpc>
                <a:spcPct val="150000"/>
              </a:lnSpc>
              <a:spcBef>
                <a:spcPts val="560"/>
              </a:spcBef>
              <a:spcAft>
                <a:spcPts val="0"/>
              </a:spcAft>
              <a:buSzPts val="1200"/>
              <a:buChar char="4"/>
              <a:defRPr sz="1600">
                <a:latin typeface="Helvetica Neue"/>
                <a:ea typeface="Helvetica Neue"/>
                <a:cs typeface="Helvetica Neue"/>
                <a:sym typeface="Helvetica Neue"/>
              </a:defRPr>
            </a:lvl3pPr>
            <a:lvl4pPr indent="-304800" lvl="3" marL="1828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4pPr>
            <a:lvl5pPr indent="-304800" lvl="4" marL="22860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cxnSp>
        <p:nvCxnSpPr>
          <p:cNvPr id="22" name="Google Shape;22;p31"/>
          <p:cNvCxnSpPr/>
          <p:nvPr/>
        </p:nvCxnSpPr>
        <p:spPr>
          <a:xfrm>
            <a:off x="579120" y="6658235"/>
            <a:ext cx="7934960" cy="0"/>
          </a:xfrm>
          <a:prstGeom prst="straightConnector1">
            <a:avLst/>
          </a:prstGeom>
          <a:solidFill>
            <a:schemeClr val="accent1"/>
          </a:solidFill>
          <a:ln cap="flat" cmpd="sng" w="9525">
            <a:solidFill>
              <a:srgbClr val="005493"/>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30480" y="27846"/>
            <a:ext cx="8328751"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marR="0" rtl="0" algn="l">
              <a:spcBef>
                <a:spcPts val="0"/>
              </a:spcBef>
              <a:spcAft>
                <a:spcPts val="0"/>
              </a:spcAft>
              <a:buSzPts val="1400"/>
              <a:buNone/>
              <a:defRPr b="1" i="0" sz="2400" u="none" cap="none" strike="noStrike">
                <a:solidFill>
                  <a:schemeClr val="lt1"/>
                </a:solidFill>
                <a:latin typeface="Helvetica Neue"/>
                <a:ea typeface="Helvetica Neue"/>
                <a:cs typeface="Helvetica Neue"/>
                <a:sym typeface="Helvetica Neue"/>
              </a:defRPr>
            </a:lvl1pPr>
            <a:lvl2pPr lvl="1"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2pPr>
            <a:lvl3pPr lvl="2"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3pPr>
            <a:lvl4pPr lvl="3"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4pPr>
            <a:lvl5pPr lvl="4"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1" name="Google Shape;11;p29"/>
          <p:cNvSpPr txBox="1"/>
          <p:nvPr>
            <p:ph idx="1" type="body"/>
          </p:nvPr>
        </p:nvSpPr>
        <p:spPr>
          <a:xfrm>
            <a:off x="86197" y="782321"/>
            <a:ext cx="8953500" cy="5831590"/>
          </a:xfrm>
          <a:prstGeom prst="rect">
            <a:avLst/>
          </a:prstGeom>
          <a:noFill/>
          <a:ln>
            <a:noFill/>
          </a:ln>
        </p:spPr>
        <p:txBody>
          <a:bodyPr anchorCtr="0" anchor="t" bIns="45700" lIns="91425" spcFirstLastPara="1" rIns="91425" wrap="square" tIns="45700">
            <a:noAutofit/>
          </a:bodyPr>
          <a:lstStyle>
            <a:lvl1pPr indent="-371475" lvl="0" marL="457200" marR="0" rtl="0" algn="just">
              <a:lnSpc>
                <a:spcPct val="150000"/>
              </a:lnSpc>
              <a:spcBef>
                <a:spcPts val="630"/>
              </a:spcBef>
              <a:spcAft>
                <a:spcPts val="0"/>
              </a:spcAft>
              <a:buClr>
                <a:schemeClr val="dk1"/>
              </a:buClr>
              <a:buSzPts val="2250"/>
              <a:buFont typeface="Arial"/>
              <a:buChar char="•"/>
              <a:defRPr b="0" i="0" sz="1800" u="none" cap="none" strike="noStrike">
                <a:solidFill>
                  <a:schemeClr val="dk1"/>
                </a:solidFill>
                <a:latin typeface="Helvetica Neue"/>
                <a:ea typeface="Helvetica Neue"/>
                <a:cs typeface="Helvetica Neue"/>
                <a:sym typeface="Helvetica Neue"/>
              </a:defRPr>
            </a:lvl1pPr>
            <a:lvl2pPr indent="-330200" lvl="1" marL="914400" marR="0" rtl="0" algn="just">
              <a:lnSpc>
                <a:spcPct val="150000"/>
              </a:lnSpc>
              <a:spcBef>
                <a:spcPts val="560"/>
              </a:spcBef>
              <a:spcAft>
                <a:spcPts val="0"/>
              </a:spcAft>
              <a:buClr>
                <a:schemeClr val="dk1"/>
              </a:buClr>
              <a:buSzPts val="1600"/>
              <a:buFont typeface="Courier New"/>
              <a:buChar char="o"/>
              <a:defRPr b="0" i="0" sz="1600" u="none" cap="none" strike="noStrike">
                <a:solidFill>
                  <a:schemeClr val="dk1"/>
                </a:solidFill>
                <a:latin typeface="Helvetica Neue"/>
                <a:ea typeface="Helvetica Neue"/>
                <a:cs typeface="Helvetica Neue"/>
                <a:sym typeface="Helvetica Neue"/>
              </a:defRPr>
            </a:lvl2pPr>
            <a:lvl3pPr indent="-304800" lvl="2" marL="1371600" marR="0" rtl="0" algn="just">
              <a:lnSpc>
                <a:spcPct val="150000"/>
              </a:lnSpc>
              <a:spcBef>
                <a:spcPts val="560"/>
              </a:spcBef>
              <a:spcAft>
                <a:spcPts val="0"/>
              </a:spcAft>
              <a:buClr>
                <a:srgbClr val="009900"/>
              </a:buClr>
              <a:buSzPts val="1200"/>
              <a:buFont typeface="Arimo"/>
              <a:buChar char="4"/>
              <a:defRPr b="0" i="0" sz="1600" u="none" cap="none" strike="noStrike">
                <a:solidFill>
                  <a:schemeClr val="dk1"/>
                </a:solidFill>
                <a:latin typeface="Helvetica Neue"/>
                <a:ea typeface="Helvetica Neue"/>
                <a:cs typeface="Helvetica Neue"/>
                <a:sym typeface="Helvetica Neue"/>
              </a:defRPr>
            </a:lvl3pPr>
            <a:lvl4pPr indent="-304800" lvl="3" marL="1828800" marR="0" rtl="0" algn="just">
              <a:lnSpc>
                <a:spcPct val="150000"/>
              </a:lnSpc>
              <a:spcBef>
                <a:spcPts val="560"/>
              </a:spcBef>
              <a:spcAft>
                <a:spcPts val="0"/>
              </a:spcAft>
              <a:buClr>
                <a:schemeClr val="hlink"/>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04800" lvl="4" marL="2286000" marR="0" rtl="0" algn="just">
              <a:lnSpc>
                <a:spcPct val="15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2" name="Google Shape;12;p29"/>
          <p:cNvSpPr txBox="1"/>
          <p:nvPr/>
        </p:nvSpPr>
        <p:spPr>
          <a:xfrm>
            <a:off x="4259263" y="6126163"/>
            <a:ext cx="1928812" cy="2460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chemeClr val="lt1"/>
                </a:solidFill>
                <a:latin typeface="Helvetica Neue"/>
                <a:ea typeface="Helvetica Neue"/>
                <a:cs typeface="Helvetica Neue"/>
                <a:sym typeface="Helvetica Neue"/>
              </a:rPr>
              <a:t>Monday, September 8, 2025</a:t>
            </a:r>
            <a:endParaRPr b="1" i="0" sz="1000" u="none" cap="none" strike="noStrike">
              <a:solidFill>
                <a:schemeClr val="lt1"/>
              </a:solidFill>
              <a:latin typeface="Helvetica Neue"/>
              <a:ea typeface="Helvetica Neue"/>
              <a:cs typeface="Helvetica Neue"/>
              <a:sym typeface="Helvetica Neue"/>
            </a:endParaRPr>
          </a:p>
        </p:txBody>
      </p:sp>
      <p:pic>
        <p:nvPicPr>
          <p:cNvPr descr="JUIT Office Photos | Glassdoor" id="13" name="Google Shape;13;p29"/>
          <p:cNvPicPr preferRelativeResize="0"/>
          <p:nvPr/>
        </p:nvPicPr>
        <p:blipFill rotWithShape="1">
          <a:blip r:embed="rId1">
            <a:alphaModFix/>
          </a:blip>
          <a:srcRect b="0" l="0" r="0" t="0"/>
          <a:stretch/>
        </p:blipFill>
        <p:spPr>
          <a:xfrm>
            <a:off x="8349072" y="42901"/>
            <a:ext cx="815248" cy="679009"/>
          </a:xfrm>
          <a:prstGeom prst="rect">
            <a:avLst/>
          </a:prstGeom>
          <a:noFill/>
          <a:ln>
            <a:noFill/>
          </a:ln>
        </p:spPr>
      </p:pic>
      <p:sp>
        <p:nvSpPr>
          <p:cNvPr id="14" name="Google Shape;14;p29"/>
          <p:cNvSpPr txBox="1"/>
          <p:nvPr/>
        </p:nvSpPr>
        <p:spPr>
          <a:xfrm>
            <a:off x="123673" y="6687228"/>
            <a:ext cx="8694256" cy="195391"/>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US" sz="950" u="none" cap="none" strike="noStrike">
                <a:solidFill>
                  <a:srgbClr val="002060"/>
                </a:solidFill>
                <a:latin typeface="Palatino"/>
                <a:ea typeface="Palatino"/>
                <a:cs typeface="Palatino"/>
                <a:sym typeface="Palatino"/>
              </a:rPr>
              <a:t>       </a:t>
            </a:r>
            <a:r>
              <a:rPr b="0" i="0" lang="en-US" sz="900" u="none" cap="none" strike="noStrike">
                <a:solidFill>
                  <a:srgbClr val="002060"/>
                </a:solidFill>
                <a:latin typeface="Palatino"/>
                <a:ea typeface="Palatino"/>
                <a:cs typeface="Palatino"/>
                <a:sym typeface="Palatino"/>
              </a:rPr>
              <a:t>Major Project – I (18B19CI791) Mid-Term Evaluation | Department of CSE &amp; IT | AY 2025-26. </a:t>
            </a:r>
            <a:endParaRPr/>
          </a:p>
        </p:txBody>
      </p:sp>
      <p:sp>
        <p:nvSpPr>
          <p:cNvPr id="15" name="Google Shape;15;p29"/>
          <p:cNvSpPr txBox="1"/>
          <p:nvPr/>
        </p:nvSpPr>
        <p:spPr>
          <a:xfrm>
            <a:off x="8798560" y="6613912"/>
            <a:ext cx="259243" cy="24606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950" u="none" cap="none" strike="noStrike">
              <a:solidFill>
                <a:srgbClr val="002060"/>
              </a:solidFill>
              <a:latin typeface="Palatino"/>
              <a:ea typeface="Palatino"/>
              <a:cs typeface="Palatino"/>
              <a:sym typeface="Palatino"/>
            </a:endParaRPr>
          </a:p>
        </p:txBody>
      </p:sp>
      <p:sp>
        <p:nvSpPr>
          <p:cNvPr id="16" name="Google Shape;16;p29"/>
          <p:cNvSpPr txBox="1"/>
          <p:nvPr/>
        </p:nvSpPr>
        <p:spPr>
          <a:xfrm>
            <a:off x="8798560" y="6644391"/>
            <a:ext cx="36576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b="0" i="0" lang="en-US" sz="900" u="none" cap="none" strike="noStrike">
                <a:solidFill>
                  <a:srgbClr val="005493"/>
                </a:solidFill>
                <a:latin typeface="Palatino"/>
                <a:ea typeface="Palatino"/>
                <a:cs typeface="Palatino"/>
                <a:sym typeface="Palatino"/>
              </a:rPr>
              <a:t>‹#›</a:t>
            </a:fld>
            <a:r>
              <a:rPr b="0" i="0" lang="en-US" sz="900" u="none" cap="none" strike="noStrike">
                <a:solidFill>
                  <a:srgbClr val="005493"/>
                </a:solidFill>
                <a:latin typeface="Palatino"/>
                <a:ea typeface="Palatino"/>
                <a:cs typeface="Palatino"/>
                <a:sym typeface="Palatino"/>
              </a:rPr>
              <a:t>.</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github.com/Mlakshay01/YOU2.O-MAJOR-PROJEC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rxiv.org/abs/2401.10816?utm_source=chatgpt.com" TargetMode="External"/><Relationship Id="rId4" Type="http://schemas.openxmlformats.org/officeDocument/2006/relationships/hyperlink" Target="https://cardio.jmir.org/2024/1/e51916" TargetMode="External"/><Relationship Id="rId5" Type="http://schemas.openxmlformats.org/officeDocument/2006/relationships/hyperlink" Target="https://doi.org/10.1186/s12859-020-3415-9" TargetMode="External"/><Relationship Id="rId6" Type="http://schemas.openxmlformats.org/officeDocument/2006/relationships/hyperlink" Target="https://mhealth.jmir.org/2025/1/e59660" TargetMode="External"/><Relationship Id="rId7" Type="http://schemas.openxmlformats.org/officeDocument/2006/relationships/hyperlink" Target="https://doi.org/10.1038/s41746-023-00735-8"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1" Type="http://schemas.openxmlformats.org/officeDocument/2006/relationships/hyperlink" Target="https://doi.org/10.3390/nu16071073" TargetMode="External"/><Relationship Id="rId10" Type="http://schemas.openxmlformats.org/officeDocument/2006/relationships/hyperlink" Target="https://doi.org/10.3390/s23094178" TargetMode="External"/><Relationship Id="rId13" Type="http://schemas.openxmlformats.org/officeDocument/2006/relationships/hyperlink" Target="https://doi.org/10.3390/ijerph20054248" TargetMode="External"/><Relationship Id="rId12" Type="http://schemas.openxmlformats.org/officeDocument/2006/relationships/hyperlink" Target="https://doi.org/10.3390/nu16071073"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doi.org/10.1007/s00521-024-10197-z" TargetMode="External"/><Relationship Id="rId4" Type="http://schemas.openxmlformats.org/officeDocument/2006/relationships/hyperlink" Target="https://doi.org/10.1007/s00521-024-10197-z" TargetMode="External"/><Relationship Id="rId9" Type="http://schemas.openxmlformats.org/officeDocument/2006/relationships/hyperlink" Target="https://doi.org/10.3390/s23094178" TargetMode="External"/><Relationship Id="rId14" Type="http://schemas.openxmlformats.org/officeDocument/2006/relationships/hyperlink" Target="https://doi.org/10.3390/ijerph20054248" TargetMode="External"/><Relationship Id="rId5" Type="http://schemas.openxmlformats.org/officeDocument/2006/relationships/hyperlink" Target="https://doi.org/10.2174/1389202922666210705124359" TargetMode="External"/><Relationship Id="rId6" Type="http://schemas.openxmlformats.org/officeDocument/2006/relationships/hyperlink" Target="https://doi.org/10.2174/1389202922666210705124359" TargetMode="External"/><Relationship Id="rId7" Type="http://schemas.openxmlformats.org/officeDocument/2006/relationships/hyperlink" Target="https://doi.org/10.2147/NSS.S452799" TargetMode="External"/><Relationship Id="rId8" Type="http://schemas.openxmlformats.org/officeDocument/2006/relationships/hyperlink" Target="https://doi.org/10.2147/NSS.S45279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txBox="1"/>
          <p:nvPr>
            <p:ph type="ctrTitle"/>
          </p:nvPr>
        </p:nvSpPr>
        <p:spPr>
          <a:xfrm>
            <a:off x="0" y="3592250"/>
            <a:ext cx="9144000" cy="678900"/>
          </a:xfrm>
          <a:prstGeom prst="rect">
            <a:avLst/>
          </a:prstGeom>
          <a:solidFill>
            <a:srgbClr val="0037A4"/>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1004570" rtl="0" algn="just">
              <a:lnSpc>
                <a:spcPct val="150000"/>
              </a:lnSpc>
              <a:spcBef>
                <a:spcPts val="1200"/>
              </a:spcBef>
              <a:spcAft>
                <a:spcPts val="0"/>
              </a:spcAft>
              <a:buClr>
                <a:schemeClr val="dk1"/>
              </a:buClr>
              <a:buSzPts val="1100"/>
              <a:buFont typeface="Arial"/>
              <a:buNone/>
            </a:pPr>
            <a:r>
              <a:rPr lang="en-US" sz="2950">
                <a:latin typeface="Times New Roman"/>
                <a:ea typeface="Times New Roman"/>
                <a:cs typeface="Times New Roman"/>
                <a:sym typeface="Times New Roman"/>
              </a:rPr>
              <a:t>You2.0 – Beyond Tracking, Into Becoming.</a:t>
            </a:r>
            <a:endParaRPr sz="2950">
              <a:latin typeface="Times New Roman"/>
              <a:ea typeface="Times New Roman"/>
              <a:cs typeface="Times New Roman"/>
              <a:sym typeface="Times New Roman"/>
            </a:endParaRPr>
          </a:p>
          <a:p>
            <a:pPr indent="0" lvl="0" marL="90170" rtl="0" algn="just">
              <a:lnSpc>
                <a:spcPct val="150000"/>
              </a:lnSpc>
              <a:spcBef>
                <a:spcPts val="0"/>
              </a:spcBef>
              <a:spcAft>
                <a:spcPts val="0"/>
              </a:spcAft>
              <a:buClr>
                <a:schemeClr val="dk1"/>
              </a:buClr>
              <a:buSzPts val="1100"/>
              <a:buFont typeface="Arial"/>
              <a:buNone/>
            </a:pPr>
            <a:r>
              <a:t/>
            </a:r>
            <a:endParaRPr b="0" sz="115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sz="2800"/>
          </a:p>
        </p:txBody>
      </p:sp>
      <p:sp>
        <p:nvSpPr>
          <p:cNvPr id="28" name="Google Shape;28;p1"/>
          <p:cNvSpPr/>
          <p:nvPr/>
        </p:nvSpPr>
        <p:spPr>
          <a:xfrm>
            <a:off x="1457427" y="2108091"/>
            <a:ext cx="6229141" cy="106952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2400" u="none" cap="none" strike="noStrike">
                <a:solidFill>
                  <a:schemeClr val="dk1"/>
                </a:solidFill>
                <a:latin typeface="Palatino"/>
                <a:ea typeface="Palatino"/>
                <a:cs typeface="Palatino"/>
                <a:sym typeface="Palatino"/>
              </a:rPr>
              <a:t>Major Project - I (18B19CI791) | AY 2025-26</a:t>
            </a:r>
            <a:endParaRPr/>
          </a:p>
          <a:p>
            <a:pPr indent="0" lvl="0" marL="0" marR="0" rtl="0" algn="ctr">
              <a:lnSpc>
                <a:spcPct val="150000"/>
              </a:lnSpc>
              <a:spcBef>
                <a:spcPts val="0"/>
              </a:spcBef>
              <a:spcAft>
                <a:spcPts val="0"/>
              </a:spcAft>
              <a:buNone/>
            </a:pPr>
            <a:r>
              <a:rPr b="1" i="0" lang="en-US" sz="2000" u="none" cap="none" strike="noStrike">
                <a:solidFill>
                  <a:schemeClr val="dk1"/>
                </a:solidFill>
                <a:latin typeface="Palatino"/>
                <a:ea typeface="Palatino"/>
                <a:cs typeface="Palatino"/>
                <a:sym typeface="Palatino"/>
              </a:rPr>
              <a:t>Mid-Term Evaluation | Sept 29 – Oct 03, 2025.</a:t>
            </a:r>
            <a:endParaRPr/>
          </a:p>
        </p:txBody>
      </p:sp>
      <p:sp>
        <p:nvSpPr>
          <p:cNvPr id="29" name="Google Shape;29;p1"/>
          <p:cNvSpPr txBox="1"/>
          <p:nvPr/>
        </p:nvSpPr>
        <p:spPr>
          <a:xfrm>
            <a:off x="517798" y="4498606"/>
            <a:ext cx="3620700" cy="243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Helvetica Neue"/>
                <a:ea typeface="Helvetica Neue"/>
                <a:cs typeface="Helvetica Neue"/>
                <a:sym typeface="Helvetica Neue"/>
              </a:rPr>
              <a:t>Group No.: </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lnSpc>
                <a:spcPct val="114000"/>
              </a:lnSpc>
              <a:spcBef>
                <a:spcPts val="0"/>
              </a:spcBef>
              <a:spcAft>
                <a:spcPts val="0"/>
              </a:spcAft>
              <a:buNone/>
            </a:pPr>
            <a:r>
              <a:rPr b="1" lang="en-US" sz="1600">
                <a:solidFill>
                  <a:schemeClr val="dk1"/>
                </a:solidFill>
                <a:latin typeface="Helvetica Neue"/>
                <a:ea typeface="Helvetica Neue"/>
                <a:cs typeface="Helvetica Neue"/>
                <a:sym typeface="Helvetica Neue"/>
              </a:rPr>
              <a:t>Team Member (s)</a:t>
            </a:r>
            <a:endParaRPr b="1" sz="1600">
              <a:solidFill>
                <a:schemeClr val="dk1"/>
              </a:solidFill>
              <a:latin typeface="Helvetica Neue"/>
              <a:ea typeface="Helvetica Neue"/>
              <a:cs typeface="Helvetica Neue"/>
              <a:sym typeface="Helvetica Neue"/>
            </a:endParaRPr>
          </a:p>
          <a:p>
            <a:pPr indent="-285750" lvl="0" marL="285750" marR="0" rtl="0" algn="l">
              <a:lnSpc>
                <a:spcPct val="125000"/>
              </a:lnSpc>
              <a:spcBef>
                <a:spcPts val="1200"/>
              </a:spcBef>
              <a:spcAft>
                <a:spcPts val="0"/>
              </a:spcAft>
              <a:buClr>
                <a:schemeClr val="dk1"/>
              </a:buClr>
              <a:buSzPts val="1500"/>
              <a:buFont typeface="Arial"/>
              <a:buChar char="•"/>
            </a:pPr>
            <a:r>
              <a:rPr lang="en-US" sz="1500">
                <a:solidFill>
                  <a:schemeClr val="dk1"/>
                </a:solidFill>
                <a:latin typeface="Tahoma"/>
                <a:ea typeface="Tahoma"/>
                <a:cs typeface="Tahoma"/>
                <a:sym typeface="Tahoma"/>
              </a:rPr>
              <a:t>Aashi Gupta (221030140)</a:t>
            </a:r>
            <a:r>
              <a:rPr lang="en-US" sz="1500">
                <a:solidFill>
                  <a:schemeClr val="dk1"/>
                </a:solidFill>
                <a:latin typeface="Tahoma"/>
                <a:ea typeface="Tahoma"/>
                <a:cs typeface="Tahoma"/>
                <a:sym typeface="Tahoma"/>
              </a:rPr>
              <a:t> </a:t>
            </a:r>
            <a:endParaRPr/>
          </a:p>
          <a:p>
            <a:pPr indent="-285750" lvl="0" marL="285750" marR="0" rtl="0" algn="l">
              <a:lnSpc>
                <a:spcPct val="125000"/>
              </a:lnSpc>
              <a:spcBef>
                <a:spcPts val="0"/>
              </a:spcBef>
              <a:spcAft>
                <a:spcPts val="0"/>
              </a:spcAft>
              <a:buClr>
                <a:schemeClr val="dk1"/>
              </a:buClr>
              <a:buSzPts val="1500"/>
              <a:buFont typeface="Arial"/>
              <a:buChar char="•"/>
            </a:pPr>
            <a:r>
              <a:rPr lang="en-US" sz="1500">
                <a:solidFill>
                  <a:schemeClr val="dk1"/>
                </a:solidFill>
                <a:latin typeface="Tahoma"/>
                <a:ea typeface="Tahoma"/>
                <a:cs typeface="Tahoma"/>
                <a:sym typeface="Tahoma"/>
              </a:rPr>
              <a:t>Ishleen Kaur (22130249)</a:t>
            </a:r>
            <a:endParaRPr/>
          </a:p>
          <a:p>
            <a:pPr indent="-285750" lvl="0" marL="285750" marR="0" rtl="0" algn="l">
              <a:lnSpc>
                <a:spcPct val="125000"/>
              </a:lnSpc>
              <a:spcBef>
                <a:spcPts val="0"/>
              </a:spcBef>
              <a:spcAft>
                <a:spcPts val="0"/>
              </a:spcAft>
              <a:buClr>
                <a:schemeClr val="dk1"/>
              </a:buClr>
              <a:buSzPts val="1500"/>
              <a:buFont typeface="Arial"/>
              <a:buChar char="•"/>
            </a:pPr>
            <a:r>
              <a:rPr lang="en-US" sz="1500">
                <a:solidFill>
                  <a:schemeClr val="dk1"/>
                </a:solidFill>
                <a:latin typeface="Tahoma"/>
                <a:ea typeface="Tahoma"/>
                <a:cs typeface="Tahoma"/>
                <a:sym typeface="Tahoma"/>
              </a:rPr>
              <a:t>Lakshay Malik (221030022)</a:t>
            </a:r>
            <a:endParaRPr/>
          </a:p>
          <a:p>
            <a:pPr indent="0" lvl="0" marL="0" marR="0" rtl="0" algn="l">
              <a:lnSpc>
                <a:spcPct val="125000"/>
              </a:lnSpc>
              <a:spcBef>
                <a:spcPts val="0"/>
              </a:spcBef>
              <a:spcAft>
                <a:spcPts val="0"/>
              </a:spcAft>
              <a:buNone/>
            </a:pPr>
            <a:r>
              <a:t/>
            </a:r>
            <a:endParaRPr/>
          </a:p>
          <a:p>
            <a:pPr indent="0" lvl="0" marL="0" marR="0" rtl="0" algn="ctr">
              <a:spcBef>
                <a:spcPts val="0"/>
              </a:spcBef>
              <a:spcAft>
                <a:spcPts val="0"/>
              </a:spcAft>
              <a:buNone/>
            </a:pPr>
            <a:r>
              <a:t/>
            </a:r>
            <a:endParaRPr sz="1600">
              <a:solidFill>
                <a:schemeClr val="dk1"/>
              </a:solidFill>
              <a:latin typeface="Helvetica Neue"/>
              <a:ea typeface="Helvetica Neue"/>
              <a:cs typeface="Helvetica Neue"/>
              <a:sym typeface="Helvetica Neue"/>
            </a:endParaRPr>
          </a:p>
        </p:txBody>
      </p:sp>
      <p:sp>
        <p:nvSpPr>
          <p:cNvPr id="30" name="Google Shape;30;p1"/>
          <p:cNvSpPr txBox="1"/>
          <p:nvPr/>
        </p:nvSpPr>
        <p:spPr>
          <a:xfrm>
            <a:off x="4871438" y="5041029"/>
            <a:ext cx="4118400" cy="1593000"/>
          </a:xfrm>
          <a:prstGeom prst="rect">
            <a:avLst/>
          </a:prstGeom>
          <a:noFill/>
          <a:ln>
            <a:noFill/>
          </a:ln>
        </p:spPr>
        <p:txBody>
          <a:bodyPr anchorCtr="0" anchor="t" bIns="45700" lIns="91425" spcFirstLastPara="1" rIns="91425" wrap="square" tIns="45700">
            <a:spAutoFit/>
          </a:bodyPr>
          <a:lstStyle/>
          <a:p>
            <a:pPr indent="457200" lvl="0" marL="0" marR="0" rtl="0" algn="l">
              <a:spcBef>
                <a:spcPts val="0"/>
              </a:spcBef>
              <a:spcAft>
                <a:spcPts val="0"/>
              </a:spcAft>
              <a:buNone/>
            </a:pPr>
            <a:r>
              <a:rPr b="1" lang="en-US" sz="1600">
                <a:solidFill>
                  <a:schemeClr val="dk1"/>
                </a:solidFill>
                <a:latin typeface="Helvetica Neue"/>
                <a:ea typeface="Helvetica Neue"/>
                <a:cs typeface="Helvetica Neue"/>
                <a:sym typeface="Helvetica Neue"/>
              </a:rPr>
              <a:t>Supervisor</a:t>
            </a:r>
            <a:endParaRPr/>
          </a:p>
          <a:p>
            <a:pPr indent="0" lvl="0" marL="0" marR="0" rtl="0" algn="l">
              <a:spcBef>
                <a:spcPts val="0"/>
              </a:spcBef>
              <a:spcAft>
                <a:spcPts val="0"/>
              </a:spcAft>
              <a:buNone/>
            </a:pPr>
            <a:r>
              <a:t/>
            </a:r>
            <a:endParaRPr/>
          </a:p>
          <a:p>
            <a:pPr indent="457200" lvl="0" marL="0" marR="0" rtl="0" algn="l">
              <a:spcBef>
                <a:spcPts val="0"/>
              </a:spcBef>
              <a:spcAft>
                <a:spcPts val="0"/>
              </a:spcAft>
              <a:buNone/>
            </a:pPr>
            <a:r>
              <a:rPr lang="en-US" sz="1500">
                <a:solidFill>
                  <a:schemeClr val="dk1"/>
                </a:solidFill>
                <a:latin typeface="Tahoma"/>
                <a:ea typeface="Tahoma"/>
                <a:cs typeface="Tahoma"/>
                <a:sym typeface="Tahoma"/>
              </a:rPr>
              <a:t>Mr. Kuntal Sarkar</a:t>
            </a:r>
            <a:endParaRPr sz="1500">
              <a:latin typeface="Tahoma"/>
              <a:ea typeface="Tahoma"/>
              <a:cs typeface="Tahoma"/>
              <a:sym typeface="Tahoma"/>
            </a:endParaRPr>
          </a:p>
          <a:p>
            <a:pPr indent="457200" lvl="0" marL="0" marR="0" rtl="0" algn="l">
              <a:spcBef>
                <a:spcPts val="0"/>
              </a:spcBef>
              <a:spcAft>
                <a:spcPts val="0"/>
              </a:spcAft>
              <a:buNone/>
            </a:pPr>
            <a:r>
              <a:rPr lang="en-US" sz="1500">
                <a:solidFill>
                  <a:schemeClr val="dk1"/>
                </a:solidFill>
                <a:highlight>
                  <a:srgbClr val="FFFFFF"/>
                </a:highlight>
                <a:latin typeface="Tahoma"/>
                <a:ea typeface="Tahoma"/>
                <a:cs typeface="Tahoma"/>
                <a:sym typeface="Tahoma"/>
              </a:rPr>
              <a:t>Assistant Professor (Contractual)</a:t>
            </a:r>
            <a:endParaRPr sz="1500">
              <a:solidFill>
                <a:schemeClr val="dk1"/>
              </a:solidFill>
              <a:highlight>
                <a:srgbClr val="FFFFFF"/>
              </a:highlight>
              <a:latin typeface="Tahoma"/>
              <a:ea typeface="Tahoma"/>
              <a:cs typeface="Tahoma"/>
              <a:sym typeface="Tahoma"/>
            </a:endParaRPr>
          </a:p>
          <a:p>
            <a:pPr indent="0" lvl="0" marL="467994" rtl="0" algn="just">
              <a:lnSpc>
                <a:spcPct val="150000"/>
              </a:lnSpc>
              <a:spcBef>
                <a:spcPts val="0"/>
              </a:spcBef>
              <a:spcAft>
                <a:spcPts val="0"/>
              </a:spcAft>
              <a:buNone/>
            </a:pPr>
            <a:r>
              <a:rPr lang="en-US" sz="1500">
                <a:solidFill>
                  <a:schemeClr val="dk1"/>
                </a:solidFill>
                <a:highlight>
                  <a:srgbClr val="FFFFFF"/>
                </a:highlight>
                <a:latin typeface="Tahoma"/>
                <a:ea typeface="Tahoma"/>
                <a:cs typeface="Tahoma"/>
                <a:sym typeface="Tahoma"/>
              </a:rPr>
              <a:t>CS/IT Department</a:t>
            </a:r>
            <a:endParaRPr sz="1500">
              <a:solidFill>
                <a:schemeClr val="dk1"/>
              </a:solidFill>
              <a:highlight>
                <a:srgbClr val="FFFFFF"/>
              </a:highlight>
              <a:latin typeface="Tahoma"/>
              <a:ea typeface="Tahoma"/>
              <a:cs typeface="Tahoma"/>
              <a:sym typeface="Tahoma"/>
            </a:endParaRPr>
          </a:p>
          <a:p>
            <a:pPr indent="0" lvl="0" marL="357188" marR="0" rtl="0" algn="l">
              <a:lnSpc>
                <a:spcPct val="125000"/>
              </a:lnSpc>
              <a:spcBef>
                <a:spcPts val="0"/>
              </a:spcBef>
              <a:spcAft>
                <a:spcPts val="0"/>
              </a:spcAft>
              <a:buNone/>
            </a:pPr>
            <a:r>
              <a:t/>
            </a:r>
            <a:endParaRPr sz="1500">
              <a:solidFill>
                <a:schemeClr val="dk1"/>
              </a:solidFill>
              <a:latin typeface="Tahoma"/>
              <a:ea typeface="Tahoma"/>
              <a:cs typeface="Tahoma"/>
              <a:sym typeface="Tahoma"/>
            </a:endParaRPr>
          </a:p>
        </p:txBody>
      </p:sp>
      <p:pic>
        <p:nvPicPr>
          <p:cNvPr id="31" name="Google Shape;31;p1"/>
          <p:cNvPicPr preferRelativeResize="0"/>
          <p:nvPr/>
        </p:nvPicPr>
        <p:blipFill rotWithShape="1">
          <a:blip r:embed="rId3">
            <a:alphaModFix/>
          </a:blip>
          <a:srcRect b="0" l="0" r="0" t="0"/>
          <a:stretch/>
        </p:blipFill>
        <p:spPr>
          <a:xfrm>
            <a:off x="6852492" y="-165253"/>
            <a:ext cx="1178805" cy="895833"/>
          </a:xfrm>
          <a:prstGeom prst="rect">
            <a:avLst/>
          </a:prstGeom>
          <a:noFill/>
          <a:ln>
            <a:noFill/>
          </a:ln>
        </p:spPr>
      </p:pic>
      <p:pic>
        <p:nvPicPr>
          <p:cNvPr id="32" name="Google Shape;32;p1"/>
          <p:cNvPicPr preferRelativeResize="0"/>
          <p:nvPr/>
        </p:nvPicPr>
        <p:blipFill rotWithShape="1">
          <a:blip r:embed="rId4">
            <a:alphaModFix/>
          </a:blip>
          <a:srcRect b="0" l="0" r="0" t="0"/>
          <a:stretch/>
        </p:blipFill>
        <p:spPr>
          <a:xfrm>
            <a:off x="8054901" y="160424"/>
            <a:ext cx="1015707" cy="345492"/>
          </a:xfrm>
          <a:prstGeom prst="rect">
            <a:avLst/>
          </a:prstGeom>
          <a:noFill/>
          <a:ln>
            <a:noFill/>
          </a:ln>
        </p:spPr>
      </p:pic>
      <p:pic>
        <p:nvPicPr>
          <p:cNvPr descr="JUIT Office Photos | Glassdoor" id="33" name="Google Shape;33;p1"/>
          <p:cNvPicPr preferRelativeResize="0"/>
          <p:nvPr/>
        </p:nvPicPr>
        <p:blipFill rotWithShape="1">
          <a:blip r:embed="rId5">
            <a:alphaModFix/>
          </a:blip>
          <a:srcRect b="0" l="0" r="0" t="0"/>
          <a:stretch/>
        </p:blipFill>
        <p:spPr>
          <a:xfrm>
            <a:off x="11017" y="93342"/>
            <a:ext cx="815248" cy="679009"/>
          </a:xfrm>
          <a:prstGeom prst="rect">
            <a:avLst/>
          </a:prstGeom>
          <a:noFill/>
          <a:ln>
            <a:noFill/>
          </a:ln>
        </p:spPr>
      </p:pic>
      <p:sp>
        <p:nvSpPr>
          <p:cNvPr id="34" name="Google Shape;34;p1"/>
          <p:cNvSpPr txBox="1"/>
          <p:nvPr/>
        </p:nvSpPr>
        <p:spPr>
          <a:xfrm>
            <a:off x="-2" y="601361"/>
            <a:ext cx="9144000" cy="1411285"/>
          </a:xfrm>
          <a:prstGeom prst="rect">
            <a:avLst/>
          </a:prstGeom>
          <a:noFill/>
          <a:ln>
            <a:noFill/>
          </a:ln>
        </p:spPr>
        <p:txBody>
          <a:bodyPr anchorCtr="0" anchor="b" bIns="45700" lIns="91425" spcFirstLastPara="1" rIns="91425" wrap="square" tIns="45700">
            <a:noAutofit/>
          </a:bodyPr>
          <a:lstStyle/>
          <a:p>
            <a:pPr indent="0" lvl="0" marL="0" marR="0" rtl="0" algn="ctr">
              <a:lnSpc>
                <a:spcPct val="121428"/>
              </a:lnSpc>
              <a:spcBef>
                <a:spcPts val="0"/>
              </a:spcBef>
              <a:spcAft>
                <a:spcPts val="0"/>
              </a:spcAft>
              <a:buNone/>
            </a:pPr>
            <a:r>
              <a:rPr b="1" i="0" lang="en-US" sz="2800" u="none" strike="noStrike">
                <a:solidFill>
                  <a:srgbClr val="000099"/>
                </a:solidFill>
                <a:latin typeface="Palatino"/>
                <a:ea typeface="Palatino"/>
                <a:cs typeface="Palatino"/>
                <a:sym typeface="Palatino"/>
              </a:rPr>
              <a:t>Jaypee University of Information Technology</a:t>
            </a:r>
            <a:endParaRPr/>
          </a:p>
          <a:p>
            <a:pPr indent="0" lvl="0" marL="0" marR="0" rtl="0" algn="ctr">
              <a:lnSpc>
                <a:spcPct val="130769"/>
              </a:lnSpc>
              <a:spcBef>
                <a:spcPts val="0"/>
              </a:spcBef>
              <a:spcAft>
                <a:spcPts val="0"/>
              </a:spcAft>
              <a:buClr>
                <a:srgbClr val="000099"/>
              </a:buClr>
              <a:buSzPts val="2600"/>
              <a:buFont typeface="Palatino"/>
              <a:buNone/>
            </a:pPr>
            <a:r>
              <a:rPr b="1" i="0" lang="en-US" sz="2600" u="none" strike="noStrike">
                <a:solidFill>
                  <a:srgbClr val="000099"/>
                </a:solidFill>
                <a:latin typeface="Palatino"/>
                <a:ea typeface="Palatino"/>
                <a:cs typeface="Palatino"/>
                <a:sym typeface="Palatino"/>
              </a:rPr>
              <a:t>Department of Computer Science and Engineering and Information Technology</a:t>
            </a:r>
            <a:endParaRPr b="1" i="0" sz="2600" u="none" strike="noStrike">
              <a:solidFill>
                <a:srgbClr val="002060"/>
              </a:solidFill>
              <a:latin typeface="Palatino"/>
              <a:ea typeface="Palatino"/>
              <a:cs typeface="Palatino"/>
              <a:sym typeface="Palati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0"/>
          <p:cNvSpPr txBox="1"/>
          <p:nvPr>
            <p:ph type="title"/>
          </p:nvPr>
        </p:nvSpPr>
        <p:spPr>
          <a:xfrm>
            <a:off x="77115" y="5"/>
            <a:ext cx="8328900" cy="694200"/>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Literature Review (cont…)</a:t>
            </a:r>
            <a:endParaRPr b="0"/>
          </a:p>
        </p:txBody>
      </p:sp>
      <p:sp>
        <p:nvSpPr>
          <p:cNvPr id="92" name="Google Shape;92;p10"/>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93" name="Google Shape;93;p10"/>
          <p:cNvGraphicFramePr/>
          <p:nvPr/>
        </p:nvGraphicFramePr>
        <p:xfrm>
          <a:off x="6" y="694211"/>
          <a:ext cx="3000000" cy="3000000"/>
        </p:xfrm>
        <a:graphic>
          <a:graphicData uri="http://schemas.openxmlformats.org/drawingml/2006/table">
            <a:tbl>
              <a:tblPr bandRow="1" firstRow="1">
                <a:noFill/>
                <a:tableStyleId>{0E7655BF-21E6-4A7A-952F-8EB60B0ED90B}</a:tableStyleId>
              </a:tblPr>
              <a:tblGrid>
                <a:gridCol w="542950"/>
                <a:gridCol w="2101150"/>
                <a:gridCol w="1191925"/>
                <a:gridCol w="1481050"/>
                <a:gridCol w="1873950"/>
                <a:gridCol w="1952975"/>
              </a:tblGrid>
              <a:tr h="775400">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S. No.</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Author &amp; </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Paper Title </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[Citation]</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Journal/</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Conference</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(Year)</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Tools/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Techniques/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Dataset</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Key Findings/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Results</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Limitations/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Gaps Identified</a:t>
                      </a:r>
                      <a:endParaRPr/>
                    </a:p>
                  </a:txBody>
                  <a:tcPr marT="45725" marB="45725" marR="91450" marL="91450">
                    <a:solidFill>
                      <a:srgbClr val="606029"/>
                    </a:solidFill>
                  </a:tcPr>
                </a:tc>
              </a:tr>
              <a:tr h="1409525">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17.</a:t>
                      </a:r>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Arial"/>
                          <a:ea typeface="Arial"/>
                          <a:cs typeface="Arial"/>
                          <a:sym typeface="Arial"/>
                        </a:rPr>
                        <a:t>Logacjov A. et al.-  </a:t>
                      </a:r>
                      <a:r>
                        <a:rPr i="1" lang="en-US" sz="1100">
                          <a:latin typeface="Arial"/>
                          <a:ea typeface="Arial"/>
                          <a:cs typeface="Arial"/>
                          <a:sym typeface="Arial"/>
                        </a:rPr>
                        <a:t>A Machine Learning Model for Predicting Sleep and Wakefulness Based on Accelerometry, Skin Temperature and Contextual Information[17]</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i="1" lang="en-US" sz="1100">
                          <a:latin typeface="Arial"/>
                          <a:ea typeface="Arial"/>
                          <a:cs typeface="Arial"/>
                          <a:sym typeface="Arial"/>
                        </a:rPr>
                        <a:t>Nature and Science of Sleep</a:t>
                      </a:r>
                      <a:r>
                        <a:rPr lang="en-US" sz="1100">
                          <a:latin typeface="Arial"/>
                          <a:ea typeface="Arial"/>
                          <a:cs typeface="Arial"/>
                          <a:sym typeface="Arial"/>
                        </a:rPr>
                        <a:t> (2024)</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Arial"/>
                          <a:ea typeface="Arial"/>
                          <a:cs typeface="Arial"/>
                          <a:sym typeface="Arial"/>
                        </a:rPr>
                        <a:t>SVM, accelerometer + skin temp, 29 adults</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spcBef>
                          <a:spcPts val="0"/>
                        </a:spcBef>
                        <a:spcAft>
                          <a:spcPts val="0"/>
                        </a:spcAft>
                        <a:buClr>
                          <a:schemeClr val="dk1"/>
                        </a:buClr>
                        <a:buFont typeface="Arial"/>
                        <a:buNone/>
                      </a:pPr>
                      <a:r>
                        <a:rPr lang="en-US" sz="1100">
                          <a:latin typeface="Helvetica Neue"/>
                          <a:ea typeface="Helvetica Neue"/>
                          <a:cs typeface="Helvetica Neue"/>
                          <a:sym typeface="Helvetica Neue"/>
                        </a:rPr>
                        <a:t>Improved specificity (0.72) with high sensitivity (0.95).</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95250" lvl="0" marL="17145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Small dataset (29 participants), limited generalizability.</a:t>
                      </a:r>
                      <a:endParaRPr i="0" sz="1100">
                        <a:latin typeface="Helvetica Neue"/>
                        <a:ea typeface="Helvetica Neue"/>
                        <a:cs typeface="Helvetica Neue"/>
                        <a:sym typeface="Helvetica Neue"/>
                      </a:endParaRPr>
                    </a:p>
                  </a:txBody>
                  <a:tcPr marT="45725" marB="45725" marR="91450" marL="91450">
                    <a:solidFill>
                      <a:srgbClr val="D5D59B"/>
                    </a:solidFill>
                  </a:tcPr>
                </a:tc>
              </a:tr>
              <a:tr h="1612925">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18.</a:t>
                      </a:r>
                      <a:endParaRPr/>
                    </a:p>
                  </a:txBody>
                  <a:tcPr marT="45725" marB="45725" marR="91450" marL="91450">
                    <a:solidFill>
                      <a:srgbClr val="F0F0DD"/>
                    </a:solidFill>
                  </a:tcPr>
                </a:tc>
                <a:tc>
                  <a:txBody>
                    <a:bodyPr/>
                    <a:lstStyle/>
                    <a:p>
                      <a:pPr indent="0" lvl="0" marL="0" rtl="0" algn="l">
                        <a:spcBef>
                          <a:spcPts val="0"/>
                        </a:spcBef>
                        <a:spcAft>
                          <a:spcPts val="0"/>
                        </a:spcAft>
                        <a:buSzPts val="1100"/>
                        <a:buNone/>
                      </a:pPr>
                      <a:r>
                        <a:rPr lang="en-US" sz="1100">
                          <a:latin typeface="Arial"/>
                          <a:ea typeface="Arial"/>
                          <a:cs typeface="Arial"/>
                          <a:sym typeface="Arial"/>
                        </a:rPr>
                        <a:t>Qi An et al.- </a:t>
                      </a:r>
                      <a:r>
                        <a:rPr i="1" lang="en-US" sz="1100">
                          <a:latin typeface="Arial"/>
                          <a:ea typeface="Arial"/>
                          <a:cs typeface="Arial"/>
                          <a:sym typeface="Arial"/>
                        </a:rPr>
                        <a:t>A Comprehensive Review on Machine Learning in Healthcare Industry: Classification, Restrictions, Opportunities and Challenges</a:t>
                      </a:r>
                      <a:r>
                        <a:rPr lang="en-US" sz="1100">
                          <a:latin typeface="Arial"/>
                          <a:ea typeface="Arial"/>
                          <a:cs typeface="Arial"/>
                          <a:sym typeface="Arial"/>
                        </a:rPr>
                        <a:t> [18]</a:t>
                      </a:r>
                      <a:endParaRPr sz="1100">
                        <a:latin typeface="Arial"/>
                        <a:ea typeface="Arial"/>
                        <a:cs typeface="Arial"/>
                        <a:sym typeface="Arial"/>
                      </a:endParaRPr>
                    </a:p>
                  </a:txBody>
                  <a:tcPr marT="45725" marB="45725" marR="91450" marL="91450">
                    <a:solidFill>
                      <a:srgbClr val="F0F0DD"/>
                    </a:solidFill>
                  </a:tcPr>
                </a:tc>
                <a:tc>
                  <a:txBody>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Sensors( 2023)</a:t>
                      </a:r>
                      <a:endParaRPr sz="1100">
                        <a:latin typeface="Arial"/>
                        <a:ea typeface="Arial"/>
                        <a:cs typeface="Arial"/>
                        <a:sym typeface="Arial"/>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discusses classification, anomaly detection, clustering</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 ML improves diagnosis, treatment, and data-driven healthcare insights; supervised methods excel in prediction tasks, unsupervised useful for clustering</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95250" lvl="0" marL="17145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Requires large labeled datasets, risk of bias, ethical/data privacy issues, limited interpretability of unsupervised models</a:t>
                      </a:r>
                      <a:endParaRPr i="0" sz="1100">
                        <a:latin typeface="Helvetica Neue"/>
                        <a:ea typeface="Helvetica Neue"/>
                        <a:cs typeface="Helvetica Neue"/>
                        <a:sym typeface="Helvetica Neue"/>
                      </a:endParaRPr>
                    </a:p>
                  </a:txBody>
                  <a:tcPr marT="45725" marB="45725" marR="91450" marL="91450">
                    <a:solidFill>
                      <a:srgbClr val="F0F0DD"/>
                    </a:solidFill>
                  </a:tcPr>
                </a:tc>
              </a:tr>
              <a:tr h="1165900">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19.</a:t>
                      </a:r>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Arial"/>
                          <a:ea typeface="Arial"/>
                          <a:cs typeface="Arial"/>
                          <a:sym typeface="Arial"/>
                        </a:rPr>
                        <a:t>Tagne Poupi Theodore et al.- </a:t>
                      </a:r>
                      <a:r>
                        <a:rPr i="1" lang="en-US" sz="1100">
                          <a:latin typeface="Arial"/>
                          <a:ea typeface="Arial"/>
                          <a:cs typeface="Arial"/>
                          <a:sym typeface="Arial"/>
                        </a:rPr>
                        <a:t>Applications of Artificial Intelligence, Machine Learning, and Deep Learning in Nutrition: A Systematic Review [19]</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i="1" lang="en-US" sz="1100">
                          <a:latin typeface="Arial"/>
                          <a:ea typeface="Arial"/>
                          <a:cs typeface="Arial"/>
                          <a:sym typeface="Arial"/>
                        </a:rPr>
                        <a:t>Nutrients</a:t>
                      </a:r>
                      <a:r>
                        <a:rPr lang="en-US" sz="1100">
                          <a:latin typeface="Arial"/>
                          <a:ea typeface="Arial"/>
                          <a:cs typeface="Arial"/>
                          <a:sym typeface="Arial"/>
                        </a:rPr>
                        <a:t> (2024)</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PRISMA + SLR, 2019–24 papers</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AI aids dietary assessment, personalization, disease prediction.</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95250" lvl="0" marL="17145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No standard datasets, limited clinical trials.</a:t>
                      </a:r>
                      <a:endParaRPr i="0" sz="1100">
                        <a:latin typeface="Helvetica Neue"/>
                        <a:ea typeface="Helvetica Neue"/>
                        <a:cs typeface="Helvetica Neue"/>
                        <a:sym typeface="Helvetica Neue"/>
                      </a:endParaRPr>
                    </a:p>
                  </a:txBody>
                  <a:tcPr marT="45725" marB="45725" marR="91450" marL="91450">
                    <a:solidFill>
                      <a:srgbClr val="D5D59B"/>
                    </a:solidFill>
                  </a:tcPr>
                </a:tc>
              </a:tr>
              <a:tr h="1020525">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20.</a:t>
                      </a:r>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Arial"/>
                          <a:ea typeface="Arial"/>
                          <a:cs typeface="Arial"/>
                          <a:sym typeface="Arial"/>
                        </a:rPr>
                        <a:t>Rac</a:t>
                      </a:r>
                      <a:r>
                        <a:rPr lang="en-US" sz="1100">
                          <a:latin typeface="Arial"/>
                          <a:ea typeface="Arial"/>
                          <a:cs typeface="Arial"/>
                          <a:sym typeface="Arial"/>
                        </a:rPr>
                        <a:t>iel Yera et al.- </a:t>
                      </a:r>
                      <a:r>
                        <a:rPr i="1" lang="en-US" sz="1100">
                          <a:latin typeface="Arial"/>
                          <a:ea typeface="Arial"/>
                          <a:cs typeface="Arial"/>
                          <a:sym typeface="Arial"/>
                        </a:rPr>
                        <a:t>A Systematic Review on Food Recommender Systems for Diabetic Patients [20]</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i="1" lang="en-US" sz="1100">
                          <a:latin typeface="Arial"/>
                          <a:ea typeface="Arial"/>
                          <a:cs typeface="Arial"/>
                          <a:sym typeface="Arial"/>
                        </a:rPr>
                        <a:t>IJERPH</a:t>
                      </a:r>
                      <a:r>
                        <a:rPr lang="en-US" sz="1100">
                          <a:latin typeface="Arial"/>
                          <a:ea typeface="Arial"/>
                          <a:cs typeface="Arial"/>
                          <a:sym typeface="Arial"/>
                        </a:rPr>
                        <a:t> (2023)</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PRISMA, RS methods, literature survey</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Identified gaps in diabetic-focused recommender systems.</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95250" lvl="0" marL="17145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Few diabetes-specific RS, scarce real-world validation.</a:t>
                      </a:r>
                      <a:endParaRPr i="0" sz="1100">
                        <a:latin typeface="Helvetica Neue"/>
                        <a:ea typeface="Helvetica Neue"/>
                        <a:cs typeface="Helvetica Neue"/>
                        <a:sym typeface="Helvetica Neue"/>
                      </a:endParaRPr>
                    </a:p>
                  </a:txBody>
                  <a:tcPr marT="45725" marB="45725" marR="91450" marL="91450">
                    <a:solidFill>
                      <a:srgbClr val="F0F0DD"/>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Project Design</a:t>
            </a:r>
            <a:endParaRPr/>
          </a:p>
        </p:txBody>
      </p:sp>
      <p:sp>
        <p:nvSpPr>
          <p:cNvPr id="99" name="Google Shape;99;p11"/>
          <p:cNvSpPr txBox="1"/>
          <p:nvPr/>
        </p:nvSpPr>
        <p:spPr>
          <a:xfrm>
            <a:off x="0" y="864650"/>
            <a:ext cx="8956800" cy="55953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630"/>
              </a:spcBef>
              <a:spcAft>
                <a:spcPts val="0"/>
              </a:spcAft>
              <a:buNone/>
            </a:pPr>
            <a:r>
              <a:rPr lang="en-US" sz="1800">
                <a:solidFill>
                  <a:schemeClr val="dk1"/>
                </a:solidFill>
                <a:latin typeface="Helvetica Neue"/>
                <a:ea typeface="Helvetica Neue"/>
                <a:cs typeface="Helvetica Neue"/>
                <a:sym typeface="Helvetica Neue"/>
              </a:rPr>
              <a:t>                                        </a:t>
            </a:r>
            <a:r>
              <a:rPr b="1" lang="en-US" sz="1800">
                <a:solidFill>
                  <a:schemeClr val="dk1"/>
                </a:solidFill>
                <a:latin typeface="Helvetica Neue"/>
                <a:ea typeface="Helvetica Neue"/>
                <a:cs typeface="Helvetica Neue"/>
                <a:sym typeface="Helvetica Neue"/>
              </a:rPr>
              <a:t>      </a:t>
            </a:r>
            <a:r>
              <a:rPr b="1" lang="en-US" sz="1800">
                <a:solidFill>
                  <a:schemeClr val="dk1"/>
                </a:solidFill>
                <a:latin typeface="Helvetica Neue"/>
                <a:ea typeface="Helvetica Neue"/>
                <a:cs typeface="Helvetica Neue"/>
                <a:sym typeface="Helvetica Neue"/>
              </a:rPr>
              <a:t> System Architecture</a:t>
            </a:r>
            <a:r>
              <a:rPr b="1" lang="en-US" sz="1800">
                <a:solidFill>
                  <a:schemeClr val="dk1"/>
                </a:solidFill>
                <a:latin typeface="Helvetica Neue"/>
                <a:ea typeface="Helvetica Neue"/>
                <a:cs typeface="Helvetica Neue"/>
                <a:sym typeface="Helvetica Neue"/>
              </a:rPr>
              <a:t>                              </a:t>
            </a:r>
            <a:endParaRPr b="1" sz="1800">
              <a:solidFill>
                <a:schemeClr val="dk1"/>
              </a:solidFill>
              <a:latin typeface="Helvetica Neue"/>
              <a:ea typeface="Helvetica Neue"/>
              <a:cs typeface="Helvetica Neue"/>
              <a:sym typeface="Helvetica Neue"/>
            </a:endParaRPr>
          </a:p>
        </p:txBody>
      </p:sp>
      <p:pic>
        <p:nvPicPr>
          <p:cNvPr id="100" name="Google Shape;100;p11"/>
          <p:cNvPicPr preferRelativeResize="0"/>
          <p:nvPr/>
        </p:nvPicPr>
        <p:blipFill rotWithShape="1">
          <a:blip r:embed="rId3">
            <a:alphaModFix/>
          </a:blip>
          <a:srcRect b="2726" l="1090" r="-1090" t="580"/>
          <a:stretch/>
        </p:blipFill>
        <p:spPr>
          <a:xfrm>
            <a:off x="388300" y="1283025"/>
            <a:ext cx="8259773" cy="4758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Project Design </a:t>
            </a:r>
            <a:r>
              <a:rPr b="0" lang="en-US" sz="2400"/>
              <a:t>(cont…)</a:t>
            </a:r>
            <a:endParaRPr b="0"/>
          </a:p>
        </p:txBody>
      </p:sp>
      <p:sp>
        <p:nvSpPr>
          <p:cNvPr id="106" name="Google Shape;106;p12"/>
          <p:cNvSpPr txBox="1"/>
          <p:nvPr/>
        </p:nvSpPr>
        <p:spPr>
          <a:xfrm>
            <a:off x="93650" y="795000"/>
            <a:ext cx="8956800" cy="61032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200">
                <a:solidFill>
                  <a:schemeClr val="dk1"/>
                </a:solidFill>
              </a:rPr>
              <a:t>1. </a:t>
            </a:r>
            <a:r>
              <a:rPr b="1" lang="en-US" sz="1200">
                <a:solidFill>
                  <a:schemeClr val="dk1"/>
                </a:solidFill>
              </a:rPr>
              <a:t>Dataset &amp; Preprocessing</a:t>
            </a:r>
            <a:endParaRPr b="1"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	•	Sources: Survey data and online health datasets</a:t>
            </a:r>
            <a:endParaRPr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	•	Techniques: Data cleaning, normalization, and feature extraction for consistent, high-quality inputs</a:t>
            </a:r>
            <a:endParaRPr sz="1200">
              <a:solidFill>
                <a:schemeClr val="dk1"/>
              </a:solidFill>
            </a:endParaRPr>
          </a:p>
          <a:p>
            <a:pPr indent="0" lvl="0" marL="0" marR="0" rtl="0" algn="just">
              <a:lnSpc>
                <a:spcPct val="150000"/>
              </a:lnSpc>
              <a:spcBef>
                <a:spcPts val="0"/>
              </a:spcBef>
              <a:spcAft>
                <a:spcPts val="0"/>
              </a:spcAft>
              <a:buNone/>
            </a:pPr>
            <a:r>
              <a:t/>
            </a:r>
            <a:endParaRPr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2.</a:t>
            </a:r>
            <a:r>
              <a:rPr b="1" lang="en-US" sz="1200">
                <a:solidFill>
                  <a:schemeClr val="dk1"/>
                </a:solidFill>
              </a:rPr>
              <a:t> Model Training Modules</a:t>
            </a:r>
            <a:endParaRPr b="1"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	•	Water Intake: LSTM (time-series) with popup reminders</a:t>
            </a:r>
            <a:endParaRPr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	•	Pedometer Data: CNN / LSTM or Google Activity Recognition API</a:t>
            </a:r>
            <a:endParaRPr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	•	Sedentary Hours: Derived from pedometer data with threshold-based classification</a:t>
            </a:r>
            <a:endParaRPr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	•	Food Recognition: CNN + OpenCV for portion estimation (with optional manual correction)</a:t>
            </a:r>
            <a:endParaRPr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	•	Mood Recognition: CNN (facial recognition) + Hugging Face transformer-based models</a:t>
            </a:r>
            <a:endParaRPr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	•	Sleep Detection: </a:t>
            </a:r>
            <a:r>
              <a:rPr lang="en-US" sz="1200">
                <a:solidFill>
                  <a:schemeClr val="dk1"/>
                </a:solidFill>
              </a:rPr>
              <a:t>Deep Sleep</a:t>
            </a:r>
            <a:r>
              <a:rPr lang="en-US" sz="1200">
                <a:solidFill>
                  <a:schemeClr val="dk1"/>
                </a:solidFill>
              </a:rPr>
              <a:t> framework /Google Fit Sleep API</a:t>
            </a:r>
            <a:endParaRPr sz="1200">
              <a:solidFill>
                <a:schemeClr val="dk1"/>
              </a:solidFill>
            </a:endParaRPr>
          </a:p>
          <a:p>
            <a:pPr indent="0" lvl="0" marL="0" marR="0" rtl="0" algn="just">
              <a:lnSpc>
                <a:spcPct val="150000"/>
              </a:lnSpc>
              <a:spcBef>
                <a:spcPts val="0"/>
              </a:spcBef>
              <a:spcAft>
                <a:spcPts val="0"/>
              </a:spcAft>
              <a:buNone/>
            </a:pPr>
            <a:r>
              <a:t/>
            </a:r>
            <a:endParaRPr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3.</a:t>
            </a:r>
            <a:r>
              <a:rPr b="1" lang="en-US" sz="1200">
                <a:solidFill>
                  <a:schemeClr val="dk1"/>
                </a:solidFill>
              </a:rPr>
              <a:t> Integrated Fitness Model Training</a:t>
            </a:r>
            <a:endParaRPr b="1"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	•	Module Integration: Combines all trained modules into a unified fitness model</a:t>
            </a:r>
            <a:endParaRPr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	•	Learning Approach: Ensemble learning (stacked/weighted models) for robust lifestyle prediction and health insights</a:t>
            </a:r>
            <a:endParaRPr sz="1200">
              <a:solidFill>
                <a:schemeClr val="dk1"/>
              </a:solidFill>
            </a:endParaRPr>
          </a:p>
          <a:p>
            <a:pPr indent="0" lvl="0" marL="0" marR="0" rtl="0" algn="just">
              <a:lnSpc>
                <a:spcPct val="150000"/>
              </a:lnSpc>
              <a:spcBef>
                <a:spcPts val="0"/>
              </a:spcBef>
              <a:spcAft>
                <a:spcPts val="0"/>
              </a:spcAft>
              <a:buNone/>
            </a:pPr>
            <a:r>
              <a:t/>
            </a:r>
            <a:endParaRPr sz="1200">
              <a:solidFill>
                <a:schemeClr val="dk1"/>
              </a:solidFill>
            </a:endParaRPr>
          </a:p>
          <a:p>
            <a:pPr indent="0" lvl="0" marL="0" marR="0" rtl="0" algn="just">
              <a:lnSpc>
                <a:spcPct val="150000"/>
              </a:lnSpc>
              <a:spcBef>
                <a:spcPts val="0"/>
              </a:spcBef>
              <a:spcAft>
                <a:spcPts val="0"/>
              </a:spcAft>
              <a:buNone/>
            </a:pPr>
            <a:r>
              <a:t/>
            </a:r>
            <a:endParaRPr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4.</a:t>
            </a:r>
            <a:r>
              <a:rPr b="1" lang="en-US" sz="1200">
                <a:solidFill>
                  <a:schemeClr val="dk1"/>
                </a:solidFill>
              </a:rPr>
              <a:t> Mobile App Dashboard</a:t>
            </a:r>
            <a:endParaRPr b="1"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	•	Daily Questionnaire: Collects user inputs (stress, sleep, hydration, weight, steps, medical history)</a:t>
            </a:r>
            <a:endParaRPr sz="1200">
              <a:solidFill>
                <a:schemeClr val="dk1"/>
              </a:solidFill>
            </a:endParaRPr>
          </a:p>
          <a:p>
            <a:pPr indent="0" lvl="0" marL="0" marR="0" rtl="0" algn="just">
              <a:lnSpc>
                <a:spcPct val="150000"/>
              </a:lnSpc>
              <a:spcBef>
                <a:spcPts val="0"/>
              </a:spcBef>
              <a:spcAft>
                <a:spcPts val="0"/>
              </a:spcAft>
              <a:buNone/>
            </a:pPr>
            <a:r>
              <a:rPr lang="en-US" sz="1200">
                <a:solidFill>
                  <a:schemeClr val="dk1"/>
                </a:solidFill>
              </a:rPr>
              <a:t>	•	Feedback Loop: Personalized alerts and adaptive recommendations (e.g., “Low hydration,” “Excessive sitting,” “Poor</a:t>
            </a:r>
            <a:r>
              <a:rPr lang="en-US" sz="1200">
                <a:solidFill>
                  <a:schemeClr val="dk1"/>
                </a:solidFill>
              </a:rPr>
              <a:t> </a:t>
            </a:r>
            <a:r>
              <a:rPr lang="en-US" sz="1200">
                <a:solidFill>
                  <a:schemeClr val="dk1"/>
                </a:solidFill>
              </a:rPr>
              <a:t>.                        sleep  quality”)</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Project Design </a:t>
            </a:r>
            <a:r>
              <a:rPr b="0" lang="en-US" sz="2400"/>
              <a:t>(cont…)</a:t>
            </a:r>
            <a:endParaRPr b="0"/>
          </a:p>
        </p:txBody>
      </p:sp>
      <p:sp>
        <p:nvSpPr>
          <p:cNvPr id="112" name="Google Shape;112;p1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br>
              <a:rPr lang="en-US" sz="1100">
                <a:solidFill>
                  <a:schemeClr val="dk1"/>
                </a:solidFill>
              </a:rPr>
            </a:b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45720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pic>
        <p:nvPicPr>
          <p:cNvPr id="113" name="Google Shape;113;p13"/>
          <p:cNvPicPr preferRelativeResize="0"/>
          <p:nvPr/>
        </p:nvPicPr>
        <p:blipFill>
          <a:blip r:embed="rId3">
            <a:alphaModFix/>
          </a:blip>
          <a:stretch>
            <a:fillRect/>
          </a:stretch>
        </p:blipFill>
        <p:spPr>
          <a:xfrm>
            <a:off x="766000" y="1110863"/>
            <a:ext cx="7992200" cy="51816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Tools, Technologies and Languages</a:t>
            </a:r>
            <a:endParaRPr b="0"/>
          </a:p>
        </p:txBody>
      </p:sp>
      <p:sp>
        <p:nvSpPr>
          <p:cNvPr id="119" name="Google Shape;119;p14"/>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200">
                <a:solidFill>
                  <a:schemeClr val="dk1"/>
                </a:solidFill>
              </a:rPr>
              <a:t>1</a:t>
            </a:r>
            <a:r>
              <a:rPr b="1" lang="en-US" sz="1500">
                <a:solidFill>
                  <a:schemeClr val="dk1"/>
                </a:solidFill>
              </a:rPr>
              <a:t>. Programming Languages:</a:t>
            </a:r>
            <a:endParaRPr b="1" sz="1500">
              <a:solidFill>
                <a:schemeClr val="dk1"/>
              </a:solidFill>
            </a:endParaRPr>
          </a:p>
          <a:p>
            <a:pPr indent="-311150" lvl="0" marL="457200" rtl="0" algn="just">
              <a:lnSpc>
                <a:spcPct val="150000"/>
              </a:lnSpc>
              <a:spcBef>
                <a:spcPts val="0"/>
              </a:spcBef>
              <a:spcAft>
                <a:spcPts val="0"/>
              </a:spcAft>
              <a:buClr>
                <a:schemeClr val="dk1"/>
              </a:buClr>
              <a:buSzPts val="1300"/>
              <a:buChar char="●"/>
            </a:pPr>
            <a:r>
              <a:rPr lang="en-US" sz="1300">
                <a:solidFill>
                  <a:schemeClr val="dk1"/>
                </a:solidFill>
              </a:rPr>
              <a:t>JavaSc</a:t>
            </a:r>
            <a:r>
              <a:rPr lang="en-US" sz="1300">
                <a:solidFill>
                  <a:schemeClr val="dk1"/>
                </a:solidFill>
              </a:rPr>
              <a:t>r</a:t>
            </a:r>
            <a:r>
              <a:rPr lang="en-US" sz="1300">
                <a:solidFill>
                  <a:schemeClr val="dk1"/>
                </a:solidFill>
              </a:rPr>
              <a:t>ipt / TypeScript </a:t>
            </a:r>
            <a:endParaRPr sz="1300">
              <a:solidFill>
                <a:schemeClr val="dk1"/>
              </a:solidFill>
            </a:endParaRPr>
          </a:p>
          <a:p>
            <a:pPr indent="-311150" lvl="0" marL="457200" rtl="0" algn="just">
              <a:lnSpc>
                <a:spcPct val="150000"/>
              </a:lnSpc>
              <a:spcBef>
                <a:spcPts val="0"/>
              </a:spcBef>
              <a:spcAft>
                <a:spcPts val="0"/>
              </a:spcAft>
              <a:buClr>
                <a:schemeClr val="dk1"/>
              </a:buClr>
              <a:buSzPts val="1300"/>
              <a:buChar char="●"/>
            </a:pPr>
            <a:r>
              <a:rPr lang="en-US" sz="1300">
                <a:solidFill>
                  <a:schemeClr val="dk1"/>
                </a:solidFill>
              </a:rPr>
              <a:t>Python </a:t>
            </a:r>
            <a:endParaRPr sz="1300">
              <a:solidFill>
                <a:schemeClr val="dk1"/>
              </a:solidFill>
            </a:endParaRPr>
          </a:p>
          <a:p>
            <a:pPr indent="-311150" lvl="0" marL="457200" rtl="0" algn="just">
              <a:lnSpc>
                <a:spcPct val="150000"/>
              </a:lnSpc>
              <a:spcBef>
                <a:spcPts val="0"/>
              </a:spcBef>
              <a:spcAft>
                <a:spcPts val="0"/>
              </a:spcAft>
              <a:buClr>
                <a:schemeClr val="dk1"/>
              </a:buClr>
              <a:buSzPts val="1300"/>
              <a:buChar char="●"/>
            </a:pPr>
            <a:r>
              <a:rPr lang="en-US" sz="1300">
                <a:solidFill>
                  <a:schemeClr val="dk1"/>
                </a:solidFill>
              </a:rPr>
              <a:t>SQL </a:t>
            </a:r>
            <a:endParaRPr sz="1300">
              <a:solidFill>
                <a:schemeClr val="dk1"/>
              </a:solidFill>
            </a:endParaRPr>
          </a:p>
          <a:p>
            <a:pPr indent="0" lvl="0" marL="0" rtl="0" algn="just">
              <a:lnSpc>
                <a:spcPct val="150000"/>
              </a:lnSpc>
              <a:spcBef>
                <a:spcPts val="0"/>
              </a:spcBef>
              <a:spcAft>
                <a:spcPts val="0"/>
              </a:spcAft>
              <a:buNone/>
            </a:pPr>
            <a:r>
              <a:t/>
            </a:r>
            <a:endParaRPr b="1" sz="1200">
              <a:solidFill>
                <a:schemeClr val="dk1"/>
              </a:solidFill>
            </a:endParaRPr>
          </a:p>
          <a:p>
            <a:pPr indent="0" lvl="0" marL="0" rtl="0" algn="just">
              <a:lnSpc>
                <a:spcPct val="150000"/>
              </a:lnSpc>
              <a:spcBef>
                <a:spcPts val="0"/>
              </a:spcBef>
              <a:spcAft>
                <a:spcPts val="0"/>
              </a:spcAft>
              <a:buNone/>
            </a:pPr>
            <a:r>
              <a:rPr b="1" lang="en-US" sz="1200">
                <a:solidFill>
                  <a:schemeClr val="dk1"/>
                </a:solidFill>
              </a:rPr>
              <a:t>2. </a:t>
            </a:r>
            <a:r>
              <a:rPr b="1" lang="en-US" sz="1500">
                <a:solidFill>
                  <a:schemeClr val="dk1"/>
                </a:solidFill>
              </a:rPr>
              <a:t>Technologies:</a:t>
            </a:r>
            <a:endParaRPr b="1" sz="1500">
              <a:solidFill>
                <a:schemeClr val="dk1"/>
              </a:solidFill>
            </a:endParaRPr>
          </a:p>
          <a:p>
            <a:pPr indent="-311150" lvl="0" marL="457200" rtl="0" algn="l">
              <a:lnSpc>
                <a:spcPct val="150000"/>
              </a:lnSpc>
              <a:spcBef>
                <a:spcPts val="1200"/>
              </a:spcBef>
              <a:spcAft>
                <a:spcPts val="0"/>
              </a:spcAft>
              <a:buClr>
                <a:schemeClr val="dk1"/>
              </a:buClr>
              <a:buSzPts val="1300"/>
              <a:buChar char="●"/>
            </a:pPr>
            <a:r>
              <a:rPr b="1" lang="en-US" sz="1300">
                <a:solidFill>
                  <a:schemeClr val="dk1"/>
                </a:solidFill>
              </a:rPr>
              <a:t>React Native 0.76</a:t>
            </a:r>
            <a:r>
              <a:rPr lang="en-US" sz="1300">
                <a:solidFill>
                  <a:schemeClr val="dk1"/>
                </a:solidFill>
              </a:rPr>
              <a:t> - mobile app developmen</a:t>
            </a:r>
            <a:r>
              <a:rPr lang="en-US" sz="1300">
                <a:solidFill>
                  <a:schemeClr val="dk1"/>
                </a:solidFill>
              </a:rPr>
              <a:t>t</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rPr>
              <a:t>Node.js 20 LTS + Express.js 4.21</a:t>
            </a:r>
            <a:r>
              <a:rPr lang="en-US" sz="1300">
                <a:solidFill>
                  <a:schemeClr val="dk1"/>
                </a:solidFill>
              </a:rPr>
              <a:t> - backend APIs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rPr>
              <a:t>MongoDB Atlas 7.0 + Mongoose 8.6</a:t>
            </a:r>
            <a:r>
              <a:rPr lang="en-US" sz="1300">
                <a:solidFill>
                  <a:schemeClr val="dk1"/>
                </a:solidFill>
              </a:rPr>
              <a:t> - NoSQL database</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rPr>
              <a:t>JWT Authentication (jsonwebtoken 9.0.2)</a:t>
            </a:r>
            <a:r>
              <a:rPr lang="en-US" sz="1300">
                <a:solidFill>
                  <a:schemeClr val="dk1"/>
                </a:solidFill>
              </a:rPr>
              <a:t> - secure login</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rPr>
              <a:t>Firebase Cloud Messaging v12.0 / OneSignal 5.0</a:t>
            </a:r>
            <a:r>
              <a:rPr lang="en-US" sz="1300">
                <a:solidFill>
                  <a:schemeClr val="dk1"/>
                </a:solidFill>
              </a:rPr>
              <a:t> - push notifications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rPr>
              <a:t>TensorFlow 2.16 / Keras 3.4</a:t>
            </a:r>
            <a:r>
              <a:rPr lang="en-US" sz="1300">
                <a:solidFill>
                  <a:schemeClr val="dk1"/>
                </a:solidFill>
              </a:rPr>
              <a:t> - LSTM, CNN, DeepSleep framework</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rPr>
              <a:t>scikit-learn 1.5</a:t>
            </a:r>
            <a:r>
              <a:rPr lang="en-US" sz="1300">
                <a:solidFill>
                  <a:schemeClr val="dk1"/>
                </a:solidFill>
              </a:rPr>
              <a:t> - baseline ML models, ensemble learning</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rPr>
              <a:t>Hugging Face Transformers 4.44</a:t>
            </a:r>
            <a:r>
              <a:rPr lang="en-US" sz="1300">
                <a:solidFill>
                  <a:schemeClr val="dk1"/>
                </a:solidFill>
              </a:rPr>
              <a:t> - mood detection (text/emotion)</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rPr>
              <a:t>OpenCV 4.10</a:t>
            </a:r>
            <a:r>
              <a:rPr lang="en-US" sz="1300">
                <a:solidFill>
                  <a:schemeClr val="dk1"/>
                </a:solidFill>
              </a:rPr>
              <a:t> - food recognition &amp; portion estimation</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rPr>
              <a:t>ONNX Runtime 1.20 / TensorFlow Lite 2.16</a:t>
            </a:r>
            <a:r>
              <a:rPr lang="en-US" sz="1300">
                <a:solidFill>
                  <a:schemeClr val="dk1"/>
                </a:solidFill>
              </a:rPr>
              <a:t> - model deployment on mobile</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rPr>
              <a:t>Google Fit API</a:t>
            </a:r>
            <a:r>
              <a:rPr lang="en-US" sz="1300">
                <a:solidFill>
                  <a:schemeClr val="dk1"/>
                </a:solidFill>
              </a:rPr>
              <a:t> - step count &amp; sleep tracking (alternative to sensors)</a:t>
            </a:r>
            <a:endParaRPr sz="13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US" sz="1300">
                <a:solidFill>
                  <a:schemeClr val="dk1"/>
                </a:solidFill>
              </a:rPr>
              <a:t>GitHub </a:t>
            </a:r>
            <a:r>
              <a:rPr lang="en-US" sz="1300">
                <a:solidFill>
                  <a:schemeClr val="dk1"/>
                </a:solidFill>
              </a:rPr>
              <a:t> - version control </a:t>
            </a:r>
            <a:endParaRPr b="1" sz="1300">
              <a:solidFill>
                <a:schemeClr val="dk1"/>
              </a:solidFill>
            </a:endParaRPr>
          </a:p>
          <a:p>
            <a:pPr indent="0" lvl="0" marL="0" rtl="0" algn="l">
              <a:lnSpc>
                <a:spcPct val="115000"/>
              </a:lnSpc>
              <a:spcBef>
                <a:spcPts val="1200"/>
              </a:spcBef>
              <a:spcAft>
                <a:spcPts val="0"/>
              </a:spcAft>
              <a:buNone/>
            </a:pPr>
            <a:r>
              <a:t/>
            </a:r>
            <a:endParaRPr sz="13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rtl="0" algn="just">
              <a:lnSpc>
                <a:spcPct val="150000"/>
              </a:lnSpc>
              <a:spcBef>
                <a:spcPts val="1200"/>
              </a:spcBef>
              <a:spcAft>
                <a:spcPts val="0"/>
              </a:spcAft>
              <a:buNone/>
            </a:pPr>
            <a:r>
              <a:t/>
            </a:r>
            <a:endParaRPr b="1" sz="1200">
              <a:solidFill>
                <a:schemeClr val="dk1"/>
              </a:solidFill>
            </a:endParaRPr>
          </a:p>
          <a:p>
            <a:pPr indent="0" lvl="0" marL="0" marR="0" rtl="0" algn="just">
              <a:lnSpc>
                <a:spcPct val="150000"/>
              </a:lnSpc>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Tools, Technologies and Languages (cont…)</a:t>
            </a:r>
            <a:endParaRPr b="0"/>
          </a:p>
        </p:txBody>
      </p:sp>
      <p:sp>
        <p:nvSpPr>
          <p:cNvPr id="125" name="Google Shape;125;p15"/>
          <p:cNvSpPr txBox="1"/>
          <p:nvPr/>
        </p:nvSpPr>
        <p:spPr>
          <a:xfrm>
            <a:off x="40643" y="724556"/>
            <a:ext cx="8956800" cy="57948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1200"/>
              </a:spcBef>
              <a:spcAft>
                <a:spcPts val="0"/>
              </a:spcAft>
              <a:buClr>
                <a:schemeClr val="dk1"/>
              </a:buClr>
              <a:buSzPts val="1100"/>
              <a:buFont typeface="Arial"/>
              <a:buNone/>
            </a:pPr>
            <a:r>
              <a:rPr lang="en-US" sz="1500">
                <a:solidFill>
                  <a:schemeClr val="dk1"/>
                </a:solidFill>
              </a:rPr>
              <a:t>3. </a:t>
            </a:r>
            <a:r>
              <a:rPr b="1" lang="en-US" sz="1500">
                <a:solidFill>
                  <a:schemeClr val="dk1"/>
                </a:solidFill>
              </a:rPr>
              <a:t> Tools</a:t>
            </a:r>
            <a:endParaRPr b="1" sz="1500">
              <a:solidFill>
                <a:schemeClr val="dk1"/>
              </a:solidFill>
            </a:endParaRPr>
          </a:p>
          <a:p>
            <a:pPr indent="-311150" lvl="0" marL="457200" rtl="0" algn="l">
              <a:lnSpc>
                <a:spcPct val="200000"/>
              </a:lnSpc>
              <a:spcBef>
                <a:spcPts val="1200"/>
              </a:spcBef>
              <a:spcAft>
                <a:spcPts val="0"/>
              </a:spcAft>
              <a:buClr>
                <a:schemeClr val="dk1"/>
              </a:buClr>
              <a:buSzPts val="1300"/>
              <a:buChar char="●"/>
            </a:pPr>
            <a:r>
              <a:rPr b="1" lang="en-US" sz="1300">
                <a:solidFill>
                  <a:schemeClr val="dk1"/>
                </a:solidFill>
              </a:rPr>
              <a:t>pandas 2.2, numpy 1.26</a:t>
            </a:r>
            <a:r>
              <a:rPr lang="en-US" sz="1300">
                <a:solidFill>
                  <a:schemeClr val="dk1"/>
                </a:solidFill>
              </a:rPr>
              <a:t> → dataset preprocessing &amp; feature extraction</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b="1" lang="en-US" sz="1300">
                <a:solidFill>
                  <a:schemeClr val="dk1"/>
                </a:solidFill>
              </a:rPr>
              <a:t>Matplotlib 3.9 / Seaborn 0.13</a:t>
            </a:r>
            <a:r>
              <a:rPr lang="en-US" sz="1300">
                <a:solidFill>
                  <a:schemeClr val="dk1"/>
                </a:solidFill>
              </a:rPr>
              <a:t> → visualizations</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b="1" lang="en-US" sz="1300">
                <a:solidFill>
                  <a:schemeClr val="dk1"/>
                </a:solidFill>
              </a:rPr>
              <a:t>Draw.io </a:t>
            </a:r>
            <a:r>
              <a:rPr lang="en-US" sz="1300">
                <a:solidFill>
                  <a:schemeClr val="dk1"/>
                </a:solidFill>
              </a:rPr>
              <a:t> → architecture diagrams</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b="1" lang="en-US" sz="1300">
                <a:solidFill>
                  <a:schemeClr val="dk1"/>
                </a:solidFill>
              </a:rPr>
              <a:t>Google Docs / MS Word 2025</a:t>
            </a:r>
            <a:r>
              <a:rPr lang="en-US" sz="1300">
                <a:solidFill>
                  <a:schemeClr val="dk1"/>
                </a:solidFill>
              </a:rPr>
              <a:t> → documentation &amp; reports</a:t>
            </a:r>
            <a:endParaRPr b="1" sz="1300">
              <a:solidFill>
                <a:schemeClr val="dk1"/>
              </a:solidFill>
            </a:endParaRPr>
          </a:p>
          <a:p>
            <a:pPr indent="0" lvl="0" marL="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Dataset</a:t>
            </a:r>
            <a:endParaRPr/>
          </a:p>
        </p:txBody>
      </p:sp>
      <p:sp>
        <p:nvSpPr>
          <p:cNvPr id="131" name="Google Shape;131;p16"/>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1500">
                <a:solidFill>
                  <a:schemeClr val="dk1"/>
                </a:solidFill>
              </a:rPr>
              <a:t>Data Sources</a:t>
            </a:r>
            <a:r>
              <a:rPr b="1" lang="en-US" sz="1200">
                <a:solidFill>
                  <a:schemeClr val="dk1"/>
                </a:solidFill>
              </a:rPr>
              <a:t>:</a:t>
            </a:r>
            <a:endParaRPr b="1" sz="1200">
              <a:solidFill>
                <a:schemeClr val="dk1"/>
              </a:solidFill>
            </a:endParaRPr>
          </a:p>
          <a:p>
            <a:pPr indent="-311150" lvl="0" marL="457200" rtl="0" algn="just">
              <a:lnSpc>
                <a:spcPct val="115000"/>
              </a:lnSpc>
              <a:spcBef>
                <a:spcPts val="1200"/>
              </a:spcBef>
              <a:spcAft>
                <a:spcPts val="0"/>
              </a:spcAft>
              <a:buClr>
                <a:schemeClr val="dk1"/>
              </a:buClr>
              <a:buSzPts val="1300"/>
              <a:buChar char="●"/>
            </a:pPr>
            <a:r>
              <a:rPr b="1" lang="en-US" sz="1300">
                <a:solidFill>
                  <a:schemeClr val="dk1"/>
                </a:solidFill>
              </a:rPr>
              <a:t>Primary:</a:t>
            </a:r>
            <a:r>
              <a:rPr lang="en-US" sz="1300">
                <a:solidFill>
                  <a:schemeClr val="dk1"/>
                </a:solidFill>
              </a:rPr>
              <a:t> Google Form </a:t>
            </a:r>
            <a:r>
              <a:rPr i="1" lang="en-US" sz="1300">
                <a:solidFill>
                  <a:schemeClr val="dk1"/>
                </a:solidFill>
              </a:rPr>
              <a:t>“Daily Wellness Check-In”</a:t>
            </a:r>
            <a:r>
              <a:rPr lang="en-US" sz="1300">
                <a:solidFill>
                  <a:schemeClr val="dk1"/>
                </a:solidFill>
              </a:rPr>
              <a:t> — self-reported lifestyle, nutrition, sleep, mood, and activity data.</a:t>
            </a:r>
            <a:br>
              <a:rPr lang="en-US" sz="1300">
                <a:solidFill>
                  <a:schemeClr val="dk1"/>
                </a:solidFill>
              </a:rPr>
            </a:b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en-US" sz="1300">
                <a:solidFill>
                  <a:schemeClr val="dk1"/>
                </a:solidFill>
              </a:rPr>
              <a:t>Secondary:</a:t>
            </a:r>
            <a:r>
              <a:rPr lang="en-US" sz="1300">
                <a:solidFill>
                  <a:schemeClr val="dk1"/>
                </a:solidFill>
              </a:rPr>
              <a:t> Food image datasets for portion detection: </a:t>
            </a:r>
            <a:r>
              <a:rPr b="1" lang="en-US" sz="1300">
                <a:solidFill>
                  <a:schemeClr val="dk1"/>
                </a:solidFill>
              </a:rPr>
              <a:t>Food-101</a:t>
            </a:r>
            <a:r>
              <a:rPr lang="en-US" sz="1300">
                <a:solidFill>
                  <a:schemeClr val="dk1"/>
                </a:solidFill>
              </a:rPr>
              <a:t> (101 categories) and </a:t>
            </a:r>
            <a:r>
              <a:rPr b="1" lang="en-US" sz="1300">
                <a:solidFill>
                  <a:schemeClr val="dk1"/>
                </a:solidFill>
              </a:rPr>
              <a:t>IndianFood16</a:t>
            </a:r>
            <a:r>
              <a:rPr lang="en-US" sz="1300">
                <a:solidFill>
                  <a:schemeClr val="dk1"/>
                </a:solidFill>
              </a:rPr>
              <a:t> (16 Indian cuisines).</a:t>
            </a:r>
            <a:br>
              <a:rPr lang="en-US" sz="1300">
                <a:solidFill>
                  <a:schemeClr val="dk1"/>
                </a:solidFill>
              </a:rPr>
            </a:br>
            <a:endParaRPr sz="16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US" sz="1500">
                <a:solidFill>
                  <a:schemeClr val="dk1"/>
                </a:solidFill>
              </a:rPr>
              <a:t>Key Features:</a:t>
            </a:r>
            <a:endParaRPr b="1" sz="1500">
              <a:solidFill>
                <a:schemeClr val="dk1"/>
              </a:solidFill>
            </a:endParaRPr>
          </a:p>
          <a:p>
            <a:pPr indent="-311150" lvl="0" marL="457200" rtl="0" algn="just">
              <a:lnSpc>
                <a:spcPct val="115000"/>
              </a:lnSpc>
              <a:spcBef>
                <a:spcPts val="1200"/>
              </a:spcBef>
              <a:spcAft>
                <a:spcPts val="0"/>
              </a:spcAft>
              <a:buClr>
                <a:schemeClr val="dk1"/>
              </a:buClr>
              <a:buSzPts val="1300"/>
              <a:buChar char="●"/>
            </a:pPr>
            <a:r>
              <a:rPr b="1" lang="en-US" sz="1300">
                <a:solidFill>
                  <a:schemeClr val="dk1"/>
                </a:solidFill>
              </a:rPr>
              <a:t>Demographics:</a:t>
            </a:r>
            <a:r>
              <a:rPr lang="en-US" sz="1300">
                <a:solidFill>
                  <a:schemeClr val="dk1"/>
                </a:solidFill>
              </a:rPr>
              <a:t> Age, Gender, Occupation, Weight, Height</a:t>
            </a:r>
            <a:br>
              <a:rPr lang="en-US" sz="1300">
                <a:solidFill>
                  <a:schemeClr val="dk1"/>
                </a:solidFill>
              </a:rPr>
            </a:b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en-US" sz="1300">
                <a:solidFill>
                  <a:schemeClr val="dk1"/>
                </a:solidFill>
              </a:rPr>
              <a:t>Sleep &amp; Mood:</a:t>
            </a:r>
            <a:r>
              <a:rPr lang="en-US" sz="1300">
                <a:solidFill>
                  <a:schemeClr val="dk1"/>
                </a:solidFill>
              </a:rPr>
              <a:t> Sleep hours &amp; quality, Fatigue, Emotional state, Stress</a:t>
            </a:r>
            <a:br>
              <a:rPr lang="en-US" sz="1300">
                <a:solidFill>
                  <a:schemeClr val="dk1"/>
                </a:solidFill>
              </a:rPr>
            </a:b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en-US" sz="1300">
                <a:solidFill>
                  <a:schemeClr val="dk1"/>
                </a:solidFill>
              </a:rPr>
              <a:t>Diet &amp; Nutrition:</a:t>
            </a:r>
            <a:r>
              <a:rPr lang="en-US" sz="1300">
                <a:solidFill>
                  <a:schemeClr val="dk1"/>
                </a:solidFill>
              </a:rPr>
              <a:t> Water intake, Meal quality, Number of meals, Food images/labels</a:t>
            </a:r>
            <a:br>
              <a:rPr lang="en-US" sz="1300">
                <a:solidFill>
                  <a:schemeClr val="dk1"/>
                </a:solidFill>
              </a:rPr>
            </a:b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en-US" sz="1300">
                <a:solidFill>
                  <a:schemeClr val="dk1"/>
                </a:solidFill>
              </a:rPr>
              <a:t>Physical Activity:</a:t>
            </a:r>
            <a:r>
              <a:rPr lang="en-US" sz="1300">
                <a:solidFill>
                  <a:schemeClr val="dk1"/>
                </a:solidFill>
              </a:rPr>
              <a:t> Activity level, Steps, Exercise frequency, Sedentary hours</a:t>
            </a:r>
            <a:br>
              <a:rPr lang="en-US" sz="1300">
                <a:solidFill>
                  <a:schemeClr val="dk1"/>
                </a:solidFill>
              </a:rPr>
            </a:br>
            <a:endParaRPr sz="1300">
              <a:solidFill>
                <a:schemeClr val="dk1"/>
              </a:solidFill>
            </a:endParaRPr>
          </a:p>
          <a:p>
            <a:pPr indent="-311150" lvl="0" marL="457200" rtl="0" algn="just">
              <a:lnSpc>
                <a:spcPct val="115000"/>
              </a:lnSpc>
              <a:spcBef>
                <a:spcPts val="0"/>
              </a:spcBef>
              <a:spcAft>
                <a:spcPts val="0"/>
              </a:spcAft>
              <a:buClr>
                <a:schemeClr val="dk1"/>
              </a:buClr>
              <a:buSzPts val="1300"/>
              <a:buChar char="●"/>
            </a:pPr>
            <a:r>
              <a:rPr b="1" lang="en-US" sz="1300">
                <a:solidFill>
                  <a:schemeClr val="dk1"/>
                </a:solidFill>
              </a:rPr>
              <a:t>Medical History:</a:t>
            </a:r>
            <a:r>
              <a:rPr lang="en-US" sz="1300">
                <a:solidFill>
                  <a:schemeClr val="dk1"/>
                </a:solidFill>
              </a:rPr>
              <a:t> Diabetes, Obesity, Hypertension, Heart Disease, etc.</a:t>
            </a:r>
            <a:br>
              <a:rPr lang="en-US" sz="1300">
                <a:solidFill>
                  <a:schemeClr val="dk1"/>
                </a:solidFill>
              </a:rPr>
            </a:br>
            <a:endParaRPr sz="13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US" sz="1500">
                <a:solidFill>
                  <a:schemeClr val="dk1"/>
                </a:solidFill>
              </a:rPr>
              <a:t>Purpose:</a:t>
            </a:r>
            <a:br>
              <a:rPr b="1" lang="en-US" sz="1300">
                <a:solidFill>
                  <a:schemeClr val="dk1"/>
                </a:solidFill>
              </a:rPr>
            </a:br>
            <a:r>
              <a:rPr lang="en-US" sz="1300">
                <a:solidFill>
                  <a:schemeClr val="dk1"/>
                </a:solidFill>
              </a:rPr>
              <a:t> Train AI/ML models for </a:t>
            </a:r>
            <a:r>
              <a:rPr b="1" lang="en-US" sz="1300">
                <a:solidFill>
                  <a:schemeClr val="dk1"/>
                </a:solidFill>
              </a:rPr>
              <a:t>personalized wellness tracking</a:t>
            </a:r>
            <a:r>
              <a:rPr lang="en-US" sz="1300">
                <a:solidFill>
                  <a:schemeClr val="dk1"/>
                </a:solidFill>
              </a:rPr>
              <a:t>, </a:t>
            </a:r>
            <a:r>
              <a:rPr b="1" lang="en-US" sz="1300">
                <a:solidFill>
                  <a:schemeClr val="dk1"/>
                </a:solidFill>
              </a:rPr>
              <a:t>diet &amp; portion detection</a:t>
            </a:r>
            <a:r>
              <a:rPr lang="en-US" sz="1300">
                <a:solidFill>
                  <a:schemeClr val="dk1"/>
                </a:solidFill>
              </a:rPr>
              <a:t>, and </a:t>
            </a:r>
            <a:r>
              <a:rPr b="1" lang="en-US" sz="1300">
                <a:solidFill>
                  <a:schemeClr val="dk1"/>
                </a:solidFill>
              </a:rPr>
              <a:t>health insights</a:t>
            </a:r>
            <a:r>
              <a:rPr lang="en-US" sz="1300">
                <a:solidFill>
                  <a:schemeClr val="dk1"/>
                </a:solidFill>
              </a:rPr>
              <a:t>.</a:t>
            </a:r>
            <a:endParaRPr sz="1300">
              <a:solidFill>
                <a:schemeClr val="dk1"/>
              </a:solidFill>
            </a:endParaRPr>
          </a:p>
          <a:p>
            <a:pPr indent="0" lvl="0" marL="457200" marR="0" rtl="0" algn="just">
              <a:lnSpc>
                <a:spcPct val="150000"/>
              </a:lnSpc>
              <a:spcBef>
                <a:spcPts val="1200"/>
              </a:spcBef>
              <a:spcAft>
                <a:spcPts val="0"/>
              </a:spcAft>
              <a:buNone/>
            </a:pPr>
            <a:r>
              <a:t/>
            </a:r>
            <a:endParaRPr b="1"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Implementation </a:t>
            </a:r>
            <a:endParaRPr/>
          </a:p>
        </p:txBody>
      </p:sp>
      <p:sp>
        <p:nvSpPr>
          <p:cNvPr id="137" name="Google Shape;137;p17"/>
          <p:cNvSpPr txBox="1"/>
          <p:nvPr/>
        </p:nvSpPr>
        <p:spPr>
          <a:xfrm>
            <a:off x="409875" y="804225"/>
            <a:ext cx="8624100" cy="579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630"/>
              </a:spcBef>
              <a:spcAft>
                <a:spcPts val="0"/>
              </a:spcAft>
              <a:buNone/>
            </a:pPr>
            <a:r>
              <a:t/>
            </a:r>
            <a:endParaRPr b="1" sz="1500">
              <a:solidFill>
                <a:schemeClr val="dk1"/>
              </a:solidFill>
            </a:endParaRPr>
          </a:p>
          <a:p>
            <a:pPr indent="0" lvl="0" marL="0" rtl="0" algn="just">
              <a:lnSpc>
                <a:spcPct val="150000"/>
              </a:lnSpc>
              <a:spcBef>
                <a:spcPts val="630"/>
              </a:spcBef>
              <a:spcAft>
                <a:spcPts val="0"/>
              </a:spcAft>
              <a:buClr>
                <a:schemeClr val="dk1"/>
              </a:buClr>
              <a:buSzPts val="1100"/>
              <a:buFont typeface="Arial"/>
              <a:buNone/>
            </a:pPr>
            <a:r>
              <a:rPr b="1" lang="en-US" sz="1500">
                <a:solidFill>
                  <a:schemeClr val="dk1"/>
                </a:solidFill>
              </a:rPr>
              <a:t>Dataset Creation</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US" sz="1300">
                <a:solidFill>
                  <a:schemeClr val="dk1"/>
                </a:solidFill>
              </a:rPr>
              <a:t>Designed and circulated a Google Form to collect real user lifestyle details (sleep, activity, diet, hydration, mood, etc.).</a:t>
            </a:r>
            <a:br>
              <a:rPr lang="en-US" sz="1300">
                <a:solidFill>
                  <a:schemeClr val="dk1"/>
                </a:solidFill>
              </a:rPr>
            </a:b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Combined user responses with publicly available health datasets to improve accuracy and generalization.</a:t>
            </a:r>
            <a:br>
              <a:rPr lang="en-US" sz="1300">
                <a:solidFill>
                  <a:schemeClr val="dk1"/>
                </a:solidFill>
              </a:rPr>
            </a:b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Data Processing</a:t>
            </a:r>
            <a:br>
              <a:rPr b="1" lang="en-US" sz="1100">
                <a:solidFill>
                  <a:schemeClr val="dk1"/>
                </a:solidFill>
              </a:rPr>
            </a:br>
            <a:endParaRPr b="1" sz="11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US" sz="1300">
                <a:solidFill>
                  <a:schemeClr val="dk1"/>
                </a:solidFill>
              </a:rPr>
              <a:t>Performed </a:t>
            </a:r>
            <a:r>
              <a:rPr b="1" lang="en-US" sz="1300">
                <a:solidFill>
                  <a:schemeClr val="dk1"/>
                </a:solidFill>
              </a:rPr>
              <a:t>data cleaning</a:t>
            </a:r>
            <a:r>
              <a:rPr lang="en-US" sz="1300">
                <a:solidFill>
                  <a:schemeClr val="dk1"/>
                </a:solidFill>
              </a:rPr>
              <a:t> (removing duplicates, handling missing values, correcting inconsistencies).</a:t>
            </a:r>
            <a:br>
              <a:rPr lang="en-US" sz="1300">
                <a:solidFill>
                  <a:schemeClr val="dk1"/>
                </a:solidFill>
              </a:rPr>
            </a:b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Conducted </a:t>
            </a:r>
            <a:r>
              <a:rPr b="1" lang="en-US" sz="1300">
                <a:solidFill>
                  <a:schemeClr val="dk1"/>
                </a:solidFill>
              </a:rPr>
              <a:t>preprocessing</a:t>
            </a:r>
            <a:r>
              <a:rPr lang="en-US" sz="1300">
                <a:solidFill>
                  <a:schemeClr val="dk1"/>
                </a:solidFill>
              </a:rPr>
              <a:t> (normalization, encoding categorical variables).</a:t>
            </a:r>
            <a:br>
              <a:rPr lang="en-US" sz="1300">
                <a:solidFill>
                  <a:schemeClr val="dk1"/>
                </a:solidFill>
              </a:rPr>
            </a:b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US" sz="1300">
                <a:solidFill>
                  <a:schemeClr val="dk1"/>
                </a:solidFill>
              </a:rPr>
              <a:t>Prepared a refined dataset ready for machine learning model training.</a:t>
            </a:r>
            <a:br>
              <a:rPr lang="en-US" sz="1300">
                <a:solidFill>
                  <a:schemeClr val="dk1"/>
                </a:solidFill>
              </a:rPr>
            </a:br>
            <a:endParaRPr sz="1300">
              <a:solidFill>
                <a:schemeClr val="dk1"/>
              </a:solidFill>
            </a:endParaRPr>
          </a:p>
          <a:p>
            <a:pPr indent="0" lvl="0" marL="457200" marR="0" rtl="0" algn="just">
              <a:lnSpc>
                <a:spcPct val="150000"/>
              </a:lnSpc>
              <a:spcBef>
                <a:spcPts val="120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Experimental Results (if any)</a:t>
            </a:r>
            <a:endParaRPr/>
          </a:p>
        </p:txBody>
      </p:sp>
      <p:sp>
        <p:nvSpPr>
          <p:cNvPr id="143" name="Google Shape;143;p18"/>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630"/>
              </a:spcBef>
              <a:spcAft>
                <a:spcPts val="0"/>
              </a:spcAft>
              <a:buNone/>
            </a:pPr>
            <a:r>
              <a:rPr lang="en-US" sz="1800">
                <a:solidFill>
                  <a:schemeClr val="dk1"/>
                </a:solidFill>
                <a:latin typeface="Helvetica Neue"/>
                <a:ea typeface="Helvetica Neue"/>
                <a:cs typeface="Helvetica Neue"/>
                <a:sym typeface="Helvetica Neue"/>
              </a:rPr>
              <a:t>None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Key Learnings</a:t>
            </a:r>
            <a:endParaRPr/>
          </a:p>
        </p:txBody>
      </p:sp>
      <p:sp>
        <p:nvSpPr>
          <p:cNvPr id="149" name="Google Shape;149;p19"/>
          <p:cNvSpPr txBox="1"/>
          <p:nvPr/>
        </p:nvSpPr>
        <p:spPr>
          <a:xfrm>
            <a:off x="77125" y="1039850"/>
            <a:ext cx="8956800" cy="55593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630"/>
              </a:spcBef>
              <a:spcAft>
                <a:spcPts val="0"/>
              </a:spcAft>
              <a:buClr>
                <a:schemeClr val="dk1"/>
              </a:buClr>
              <a:buSzPts val="1100"/>
              <a:buFont typeface="Arial"/>
              <a:buNone/>
            </a:pPr>
            <a:r>
              <a:rPr b="1" lang="en-US" sz="1500">
                <a:solidFill>
                  <a:schemeClr val="dk1"/>
                </a:solidFill>
              </a:rPr>
              <a:t>Dataset Building</a:t>
            </a:r>
            <a:endParaRPr b="1" sz="15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300">
                <a:solidFill>
                  <a:schemeClr val="dk1"/>
                </a:solidFill>
              </a:rPr>
              <a:t>Gained experience in creating a dataset from scratch by combining primary data (Google Form responses) with secondary data (online sources).</a:t>
            </a:r>
            <a:br>
              <a:rPr lang="en-US" sz="1100">
                <a:solidFill>
                  <a:schemeClr val="dk1"/>
                </a:solidFill>
              </a:rPr>
            </a:b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Data Handling Skills</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US" sz="1300">
                <a:solidFill>
                  <a:schemeClr val="dk1"/>
                </a:solidFill>
              </a:rPr>
              <a:t>Learned techniques for data cleaning, preprocessing, and integration to prepare reliable datasets.</a:t>
            </a:r>
            <a:br>
              <a:rPr lang="en-US" sz="1300">
                <a:solidFill>
                  <a:schemeClr val="dk1"/>
                </a:solidFill>
              </a:rPr>
            </a:b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Machine Learning Workflow</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US" sz="1300">
                <a:solidFill>
                  <a:schemeClr val="dk1"/>
                </a:solidFill>
              </a:rPr>
              <a:t>Understood the importance of structured pipelines: data collection - cl</a:t>
            </a:r>
            <a:r>
              <a:rPr lang="en-US" sz="1300">
                <a:solidFill>
                  <a:schemeClr val="dk1"/>
                </a:solidFill>
              </a:rPr>
              <a:t>ean</a:t>
            </a:r>
            <a:r>
              <a:rPr lang="en-US" sz="1300">
                <a:solidFill>
                  <a:schemeClr val="dk1"/>
                </a:solidFill>
              </a:rPr>
              <a:t>ing - preprocessing - model training.</a:t>
            </a:r>
            <a:br>
              <a:rPr lang="en-US" sz="1300">
                <a:solidFill>
                  <a:schemeClr val="dk1"/>
                </a:solidFill>
              </a:rPr>
            </a:b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Practical Challenges</a:t>
            </a:r>
            <a:endParaRPr b="1" sz="15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300">
                <a:solidFill>
                  <a:schemeClr val="dk1"/>
                </a:solidFill>
              </a:rPr>
              <a:t>Faced issues like missing/inconsistent entries, data imbalance, and merging formatS.</a:t>
            </a:r>
            <a:endParaRPr sz="1100">
              <a:solidFill>
                <a:schemeClr val="dk1"/>
              </a:solidFill>
            </a:endParaRPr>
          </a:p>
          <a:p>
            <a:pPr indent="0" lvl="0" marL="0" marR="0" rtl="0" algn="just">
              <a:lnSpc>
                <a:spcPct val="150000"/>
              </a:lnSpc>
              <a:spcBef>
                <a:spcPts val="1200"/>
              </a:spcBef>
              <a:spcAft>
                <a:spcPts val="0"/>
              </a:spcAft>
              <a:buNone/>
            </a:pPr>
            <a:r>
              <a:t/>
            </a:r>
            <a:endParaRPr b="1" sz="1700">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a:t>Outline</a:t>
            </a:r>
            <a:endParaRPr/>
          </a:p>
        </p:txBody>
      </p:sp>
      <p:sp>
        <p:nvSpPr>
          <p:cNvPr id="41" name="Google Shape;41;p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249238" lvl="0" marL="357188" marR="0" rtl="0" algn="just">
              <a:lnSpc>
                <a:spcPct val="140000"/>
              </a:lnSpc>
              <a:spcBef>
                <a:spcPts val="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Introduction</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Problem Statement</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Objectives</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Literature Review</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Project Design</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Tools, Technologies and Languages</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Dataset</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Implementation (if any)</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Results (if any)</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Key Learnings</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Work Plan till End-Term Evaluation</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Project Plan</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Work Contribution and Attendance</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Supervisor Interactions</a:t>
            </a:r>
            <a:endParaRPr sz="1200"/>
          </a:p>
          <a:p>
            <a:pPr indent="-249238" lvl="0" marL="357188" marR="0" rtl="0" algn="just">
              <a:lnSpc>
                <a:spcPct val="140000"/>
              </a:lnSpc>
              <a:spcBef>
                <a:spcPts val="490"/>
              </a:spcBef>
              <a:spcAft>
                <a:spcPts val="0"/>
              </a:spcAft>
              <a:buClr>
                <a:schemeClr val="dk1"/>
              </a:buClr>
              <a:buSzPts val="1550"/>
              <a:buFont typeface="Arial"/>
              <a:buChar char="•"/>
            </a:pPr>
            <a:r>
              <a:rPr lang="en-US" sz="1200">
                <a:solidFill>
                  <a:schemeClr val="dk1"/>
                </a:solidFill>
                <a:latin typeface="Helvetica Neue"/>
                <a:ea typeface="Helvetica Neue"/>
                <a:cs typeface="Helvetica Neue"/>
                <a:sym typeface="Helvetica Neue"/>
              </a:rPr>
              <a:t>References</a:t>
            </a:r>
            <a:endParaRPr sz="1200"/>
          </a:p>
          <a:p>
            <a:pPr indent="0" lvl="0" marL="0" marR="0" rtl="0" algn="just">
              <a:lnSpc>
                <a:spcPct val="150000"/>
              </a:lnSpc>
              <a:spcBef>
                <a:spcPts val="490"/>
              </a:spcBef>
              <a:spcAft>
                <a:spcPts val="0"/>
              </a:spcAft>
              <a:buClr>
                <a:schemeClr val="dk1"/>
              </a:buClr>
              <a:buSzPts val="1750"/>
              <a:buFont typeface="Arial"/>
              <a:buNone/>
            </a:pPr>
            <a:r>
              <a:t/>
            </a:r>
            <a:endParaRPr sz="1200">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Work Plan till End-Term Evaluation</a:t>
            </a:r>
            <a:endParaRPr/>
          </a:p>
        </p:txBody>
      </p:sp>
      <p:sp>
        <p:nvSpPr>
          <p:cNvPr id="155" name="Google Shape;155;p20"/>
          <p:cNvSpPr txBox="1"/>
          <p:nvPr/>
        </p:nvSpPr>
        <p:spPr>
          <a:xfrm>
            <a:off x="77125" y="1178750"/>
            <a:ext cx="8007900" cy="5420400"/>
          </a:xfrm>
          <a:prstGeom prst="rect">
            <a:avLst/>
          </a:prstGeom>
          <a:noFill/>
          <a:ln>
            <a:noFill/>
          </a:ln>
        </p:spPr>
        <p:txBody>
          <a:bodyPr anchorCtr="0" anchor="t" bIns="45700" lIns="91425" spcFirstLastPara="1" rIns="91425" wrap="square" tIns="45700">
            <a:noAutofit/>
          </a:bodyPr>
          <a:lstStyle/>
          <a:p>
            <a:pPr indent="-330200" lvl="0" marL="457200" rtl="0" algn="just">
              <a:lnSpc>
                <a:spcPct val="150000"/>
              </a:lnSpc>
              <a:spcBef>
                <a:spcPts val="0"/>
              </a:spcBef>
              <a:spcAft>
                <a:spcPts val="0"/>
              </a:spcAft>
              <a:buClr>
                <a:schemeClr val="dk1"/>
              </a:buClr>
              <a:buSzPts val="1600"/>
              <a:buChar char="●"/>
            </a:pPr>
            <a:r>
              <a:rPr b="1" lang="en-US" sz="1600">
                <a:solidFill>
                  <a:schemeClr val="dk1"/>
                </a:solidFill>
              </a:rPr>
              <a:t>Aug–Sept 2025</a:t>
            </a:r>
            <a:r>
              <a:rPr lang="en-US" sz="1600">
                <a:solidFill>
                  <a:schemeClr val="dk1"/>
                </a:solidFill>
              </a:rPr>
              <a:t> - Literature Review &amp; Research</a:t>
            </a:r>
            <a:br>
              <a:rPr lang="en-US" sz="1600">
                <a:solidFill>
                  <a:schemeClr val="dk1"/>
                </a:solidFill>
              </a:rPr>
            </a:b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b="1" lang="en-US" sz="1600">
                <a:solidFill>
                  <a:schemeClr val="dk1"/>
                </a:solidFill>
              </a:rPr>
              <a:t>Sept–Oct 2025</a:t>
            </a:r>
            <a:r>
              <a:rPr lang="en-US" sz="1600">
                <a:solidFill>
                  <a:schemeClr val="dk1"/>
                </a:solidFill>
              </a:rPr>
              <a:t> - Requirement Analysis &amp; Dataset Preparation</a:t>
            </a:r>
            <a:br>
              <a:rPr lang="en-US" sz="1600">
                <a:solidFill>
                  <a:schemeClr val="dk1"/>
                </a:solidFill>
              </a:rPr>
            </a:b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b="1" lang="en-US" sz="1600">
                <a:solidFill>
                  <a:schemeClr val="dk1"/>
                </a:solidFill>
              </a:rPr>
              <a:t>Oct–Dec 2025</a:t>
            </a:r>
            <a:r>
              <a:rPr lang="en-US" sz="1600">
                <a:solidFill>
                  <a:schemeClr val="dk1"/>
                </a:solidFill>
              </a:rPr>
              <a:t> - System Design &amp; Implement ML Models</a:t>
            </a:r>
            <a:br>
              <a:rPr lang="en-US" sz="1600">
                <a:solidFill>
                  <a:schemeClr val="dk1"/>
                </a:solidFill>
              </a:rPr>
            </a:b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b="1" lang="en-US" sz="1600">
                <a:solidFill>
                  <a:schemeClr val="dk1"/>
                </a:solidFill>
              </a:rPr>
              <a:t>Dec 2025–Feb 2026</a:t>
            </a:r>
            <a:r>
              <a:rPr lang="en-US" sz="1600">
                <a:solidFill>
                  <a:schemeClr val="dk1"/>
                </a:solidFill>
              </a:rPr>
              <a:t> - Implementation (App, Backend)</a:t>
            </a:r>
            <a:br>
              <a:rPr lang="en-US" sz="1600">
                <a:solidFill>
                  <a:schemeClr val="dk1"/>
                </a:solidFill>
              </a:rPr>
            </a:b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b="1" lang="en-US" sz="1600">
                <a:solidFill>
                  <a:schemeClr val="dk1"/>
                </a:solidFill>
              </a:rPr>
              <a:t>Feb–Mar 2026</a:t>
            </a:r>
            <a:r>
              <a:rPr lang="en-US" sz="1600">
                <a:solidFill>
                  <a:schemeClr val="dk1"/>
                </a:solidFill>
              </a:rPr>
              <a:t> - Testing &amp; Validation</a:t>
            </a:r>
            <a:br>
              <a:rPr lang="en-US" sz="1600">
                <a:solidFill>
                  <a:schemeClr val="dk1"/>
                </a:solidFill>
              </a:rPr>
            </a:b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b="1" lang="en-US" sz="1600">
                <a:solidFill>
                  <a:schemeClr val="dk1"/>
                </a:solidFill>
              </a:rPr>
              <a:t>Apr–May 2026</a:t>
            </a:r>
            <a:r>
              <a:rPr lang="en-US" sz="1600">
                <a:solidFill>
                  <a:schemeClr val="dk1"/>
                </a:solidFill>
              </a:rPr>
              <a:t> - Documentation &amp; Final Report</a:t>
            </a:r>
            <a:endParaRPr sz="1600">
              <a:solidFill>
                <a:schemeClr val="dk1"/>
              </a:solidFill>
            </a:endParaRPr>
          </a:p>
          <a:p>
            <a:pPr indent="0" lvl="0" marL="914400" marR="0" rtl="0" algn="just">
              <a:lnSpc>
                <a:spcPct val="150000"/>
              </a:lnSpc>
              <a:spcBef>
                <a:spcPts val="0"/>
              </a:spcBef>
              <a:spcAft>
                <a:spcPts val="0"/>
              </a:spcAft>
              <a:buNone/>
            </a:pPr>
            <a:r>
              <a:t/>
            </a:r>
            <a:endParaRPr b="1" sz="16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Project Plan</a:t>
            </a:r>
            <a:endParaRPr/>
          </a:p>
        </p:txBody>
      </p:sp>
      <p:sp>
        <p:nvSpPr>
          <p:cNvPr id="161" name="Google Shape;161;p21"/>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a:p>
        </p:txBody>
      </p:sp>
      <p:pic>
        <p:nvPicPr>
          <p:cNvPr id="162" name="Google Shape;162;p21"/>
          <p:cNvPicPr preferRelativeResize="0"/>
          <p:nvPr/>
        </p:nvPicPr>
        <p:blipFill rotWithShape="1">
          <a:blip r:embed="rId3">
            <a:alphaModFix/>
          </a:blip>
          <a:srcRect b="13675" l="29228" r="31097" t="48338"/>
          <a:stretch/>
        </p:blipFill>
        <p:spPr>
          <a:xfrm>
            <a:off x="620350" y="980700"/>
            <a:ext cx="7674998" cy="5394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a:t>Work Contribution and Attendance</a:t>
            </a:r>
            <a:endParaRPr b="0"/>
          </a:p>
        </p:txBody>
      </p:sp>
      <p:sp>
        <p:nvSpPr>
          <p:cNvPr id="168" name="Google Shape;168;p22"/>
          <p:cNvSpPr txBox="1"/>
          <p:nvPr/>
        </p:nvSpPr>
        <p:spPr>
          <a:xfrm>
            <a:off x="77118" y="804231"/>
            <a:ext cx="8956714" cy="5172419"/>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169" name="Google Shape;169;p22"/>
          <p:cNvGraphicFramePr/>
          <p:nvPr/>
        </p:nvGraphicFramePr>
        <p:xfrm>
          <a:off x="110168" y="980400"/>
          <a:ext cx="3000000" cy="3000000"/>
        </p:xfrm>
        <a:graphic>
          <a:graphicData uri="http://schemas.openxmlformats.org/drawingml/2006/table">
            <a:tbl>
              <a:tblPr bandRow="1" firstRow="1">
                <a:noFill/>
                <a:tableStyleId>{0E7655BF-21E6-4A7A-952F-8EB60B0ED90B}</a:tableStyleId>
              </a:tblPr>
              <a:tblGrid>
                <a:gridCol w="642650"/>
                <a:gridCol w="1037675"/>
                <a:gridCol w="4265400"/>
                <a:gridCol w="1139000"/>
                <a:gridCol w="786550"/>
                <a:gridCol w="1044000"/>
              </a:tblGrid>
              <a:tr h="606950">
                <a:tc gridSpan="6">
                  <a:txBody>
                    <a:bodyPr/>
                    <a:lstStyle/>
                    <a:p>
                      <a:pPr indent="0" lvl="0" marL="0" marR="0" rtl="0" algn="l">
                        <a:spcBef>
                          <a:spcPts val="0"/>
                        </a:spcBef>
                        <a:spcAft>
                          <a:spcPts val="0"/>
                        </a:spcAft>
                        <a:buNone/>
                      </a:pPr>
                      <a:r>
                        <a:rPr b="1" i="0" lang="en-US" sz="1300">
                          <a:solidFill>
                            <a:schemeClr val="dk1"/>
                          </a:solidFill>
                          <a:latin typeface="Helvetica Neue"/>
                          <a:ea typeface="Helvetica Neue"/>
                          <a:cs typeface="Helvetica Neue"/>
                          <a:sym typeface="Helvetica Neue"/>
                        </a:rPr>
                        <a:t>GitHub Repository URL:  </a:t>
                      </a:r>
                      <a:r>
                        <a:rPr b="1" i="0" lang="en-US" sz="1300" u="sng">
                          <a:solidFill>
                            <a:schemeClr val="hlink"/>
                          </a:solidFill>
                          <a:latin typeface="Helvetica Neue"/>
                          <a:ea typeface="Helvetica Neue"/>
                          <a:cs typeface="Helvetica Neue"/>
                          <a:sym typeface="Helvetica Neue"/>
                          <a:hlinkClick r:id="rId3"/>
                        </a:rPr>
                        <a:t>https://github.com/Mlakshay01/YOU2.O-MAJOR-PROJECT</a:t>
                      </a:r>
                      <a:endParaRPr/>
                    </a:p>
                  </a:txBody>
                  <a:tcPr marT="45725" marB="45725" marR="91450" marL="91450" anchor="ctr">
                    <a:solidFill>
                      <a:srgbClr val="D5D59B"/>
                    </a:solidFill>
                  </a:tcPr>
                </a:tc>
                <a:tc hMerge="1"/>
                <a:tc hMerge="1"/>
                <a:tc hMerge="1"/>
                <a:tc hMerge="1"/>
                <a:tc hMerge="1"/>
              </a:tr>
              <a:tr h="820375">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Team Member</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Roll No.</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Work Done</a:t>
                      </a:r>
                      <a:endParaRPr/>
                    </a:p>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(provide complete details)</a:t>
                      </a:r>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300"/>
                        <a:buFont typeface="Helvetica Neue"/>
                        <a:buNone/>
                      </a:pPr>
                      <a:r>
                        <a:rPr b="0" i="0" lang="en-US" sz="1300">
                          <a:solidFill>
                            <a:schemeClr val="dk1"/>
                          </a:solidFill>
                          <a:latin typeface="Helvetica Neue"/>
                          <a:ea typeface="Helvetica Neue"/>
                          <a:cs typeface="Helvetica Neue"/>
                          <a:sym typeface="Helvetica Neue"/>
                        </a:rPr>
                        <a:t>Work Contribution (%)</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Lines of Code</a:t>
                      </a:r>
                      <a:endParaRPr/>
                    </a:p>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(if any)</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Lab Attendance (%)</a:t>
                      </a:r>
                      <a:endParaRPr/>
                    </a:p>
                  </a:txBody>
                  <a:tcPr marT="45725" marB="45725" marR="91450" marL="91450">
                    <a:solidFill>
                      <a:srgbClr val="D5D59B"/>
                    </a:solidFill>
                  </a:tcPr>
                </a:tc>
              </a:tr>
              <a:tr h="1057350">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1.</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221030140</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304800" lvl="0" marL="45720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Circulated the google form for dataset to the faculty and family members.</a:t>
                      </a:r>
                      <a:endParaRPr sz="1200">
                        <a:latin typeface="Helvetica Neue"/>
                        <a:ea typeface="Helvetica Neue"/>
                        <a:cs typeface="Helvetica Neue"/>
                        <a:sym typeface="Helvetica Neue"/>
                      </a:endParaRPr>
                    </a:p>
                    <a:p>
                      <a:pPr indent="-304800" lvl="0" marL="45720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Done data cleaning and made dataset ready for project use</a:t>
                      </a:r>
                      <a:endParaRPr sz="1200">
                        <a:latin typeface="Helvetica Neue"/>
                        <a:ea typeface="Helvetica Neue"/>
                        <a:cs typeface="Helvetica Neue"/>
                        <a:sym typeface="Helvetica Neue"/>
                      </a:endParaRPr>
                    </a:p>
                    <a:p>
                      <a:pPr indent="-304800" lvl="0" marL="45720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Did Research work and literature survey for the project</a:t>
                      </a:r>
                      <a:endParaRPr sz="1200">
                        <a:latin typeface="Helvetica Neue"/>
                        <a:ea typeface="Helvetica Neue"/>
                        <a:cs typeface="Helvetica Neue"/>
                        <a:sym typeface="Helvetica Neue"/>
                      </a:endParaRPr>
                    </a:p>
                    <a:p>
                      <a:pPr indent="0" lvl="0" marL="457200" marR="0" rtl="0" algn="l">
                        <a:spcBef>
                          <a:spcPts val="0"/>
                        </a:spcBef>
                        <a:spcAft>
                          <a:spcPts val="0"/>
                        </a:spcAft>
                        <a:buNone/>
                      </a:pPr>
                      <a:r>
                        <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33.3%</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100%</a:t>
                      </a:r>
                      <a:endParaRPr b="0" i="0" sz="1300">
                        <a:latin typeface="Helvetica Neue"/>
                        <a:ea typeface="Helvetica Neue"/>
                        <a:cs typeface="Helvetica Neue"/>
                        <a:sym typeface="Helvetica Neue"/>
                      </a:endParaRPr>
                    </a:p>
                  </a:txBody>
                  <a:tcPr marT="45725" marB="45725" marR="91450" marL="91450">
                    <a:solidFill>
                      <a:srgbClr val="F4F9ED"/>
                    </a:solidFill>
                  </a:tcPr>
                </a:tc>
              </a:tr>
              <a:tr h="1294325">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2.</a:t>
                      </a:r>
                      <a:endParaRPr/>
                    </a:p>
                  </a:txBody>
                  <a:tcPr marT="45725" marB="45725" marR="91450" marL="91450">
                    <a:solidFill>
                      <a:srgbClr val="F0F0D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221030249</a:t>
                      </a:r>
                      <a:endParaRPr b="0" i="0"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304800" lvl="0" marL="45720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Circulated the google form for dataset to  family members.</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Done data cleaning and made dataset ready for project use</a:t>
                      </a:r>
                      <a:endParaRPr sz="1200">
                        <a:latin typeface="Helvetica Neue"/>
                        <a:ea typeface="Helvetica Neue"/>
                        <a:cs typeface="Helvetica Neue"/>
                        <a:sym typeface="Helvetica Neue"/>
                      </a:endParaRPr>
                    </a:p>
                    <a:p>
                      <a:pPr indent="-304800" lvl="0" marL="45720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Did Research work and literature survey for the project</a:t>
                      </a:r>
                      <a:endParaRPr b="0" i="0"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33.3%</a:t>
                      </a:r>
                      <a:endParaRPr b="0" i="0"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t/>
                      </a:r>
                      <a:endParaRPr b="0" i="0"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100%</a:t>
                      </a:r>
                      <a:endParaRPr b="0" i="0" sz="1300">
                        <a:latin typeface="Helvetica Neue"/>
                        <a:ea typeface="Helvetica Neue"/>
                        <a:cs typeface="Helvetica Neue"/>
                        <a:sym typeface="Helvetica Neue"/>
                      </a:endParaRPr>
                    </a:p>
                  </a:txBody>
                  <a:tcPr marT="45725" marB="45725" marR="91450" marL="91450">
                    <a:solidFill>
                      <a:srgbClr val="F0F0DD"/>
                    </a:solidFill>
                  </a:tcPr>
                </a:tc>
              </a:tr>
              <a:tr h="1294325">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3.</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221030022</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304800" lvl="0" marL="457200" rtl="0" algn="l">
                        <a:spcBef>
                          <a:spcPts val="0"/>
                        </a:spcBef>
                        <a:spcAft>
                          <a:spcPts val="0"/>
                        </a:spcAft>
                        <a:buClr>
                          <a:schemeClr val="dk1"/>
                        </a:buClr>
                        <a:buSzPts val="1200"/>
                        <a:buFont typeface="Helvetica Neue"/>
                        <a:buChar char="•"/>
                      </a:pPr>
                      <a:r>
                        <a:rPr lang="en-US" sz="1200">
                          <a:latin typeface="Helvetica Neue"/>
                          <a:ea typeface="Helvetica Neue"/>
                          <a:cs typeface="Helvetica Neue"/>
                          <a:sym typeface="Helvetica Neue"/>
                        </a:rPr>
                        <a:t>Circulated the google form for dataset to the college students.</a:t>
                      </a:r>
                      <a:endParaRPr sz="1200">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lang="en-US" sz="1200">
                          <a:latin typeface="Helvetica Neue"/>
                          <a:ea typeface="Helvetica Neue"/>
                          <a:cs typeface="Helvetica Neue"/>
                          <a:sym typeface="Helvetica Neue"/>
                        </a:rPr>
                        <a:t>Done data cleaning and made dataset ready for project use</a:t>
                      </a:r>
                      <a:endParaRPr sz="1200">
                        <a:latin typeface="Helvetica Neue"/>
                        <a:ea typeface="Helvetica Neue"/>
                        <a:cs typeface="Helvetica Neue"/>
                        <a:sym typeface="Helvetica Neue"/>
                      </a:endParaRPr>
                    </a:p>
                    <a:p>
                      <a:pPr indent="-304800" lvl="0" marL="457200" rtl="0" algn="l">
                        <a:spcBef>
                          <a:spcPts val="0"/>
                        </a:spcBef>
                        <a:spcAft>
                          <a:spcPts val="0"/>
                        </a:spcAft>
                        <a:buClr>
                          <a:schemeClr val="dk1"/>
                        </a:buClr>
                        <a:buSzPts val="1200"/>
                        <a:buFont typeface="Helvetica Neue"/>
                        <a:buChar char="•"/>
                      </a:pPr>
                      <a:r>
                        <a:rPr lang="en-US" sz="1200">
                          <a:latin typeface="Helvetica Neue"/>
                          <a:ea typeface="Helvetica Neue"/>
                          <a:cs typeface="Helvetica Neue"/>
                          <a:sym typeface="Helvetica Neue"/>
                        </a:rPr>
                        <a:t>Did Research work and literature survey for the project.</a:t>
                      </a:r>
                      <a:endParaRPr b="0" i="0" sz="1300">
                        <a:latin typeface="Helvetica Neue"/>
                        <a:ea typeface="Helvetica Neue"/>
                        <a:cs typeface="Helvetica Neue"/>
                        <a:sym typeface="Helvetica Neue"/>
                      </a:endParaRPr>
                    </a:p>
                    <a:p>
                      <a:pPr indent="0" lvl="0" marL="0" marR="0" rtl="0" algn="l">
                        <a:spcBef>
                          <a:spcPts val="0"/>
                        </a:spcBef>
                        <a:spcAft>
                          <a:spcPts val="0"/>
                        </a:spcAft>
                        <a:buNone/>
                      </a:pPr>
                      <a:r>
                        <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33.3%</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100%</a:t>
                      </a:r>
                      <a:endParaRPr b="0" i="0" sz="1300">
                        <a:latin typeface="Helvetica Neue"/>
                        <a:ea typeface="Helvetica Neue"/>
                        <a:cs typeface="Helvetica Neue"/>
                        <a:sym typeface="Helvetica Neue"/>
                      </a:endParaRPr>
                    </a:p>
                  </a:txBody>
                  <a:tcPr marT="45725" marB="45725" marR="91450" marL="91450">
                    <a:solidFill>
                      <a:srgbClr val="F4F9ED"/>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40640" y="30480"/>
            <a:ext cx="8328900" cy="694200"/>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7" rtl="0" algn="l">
              <a:spcBef>
                <a:spcPts val="0"/>
              </a:spcBef>
              <a:spcAft>
                <a:spcPts val="0"/>
              </a:spcAft>
              <a:buNone/>
            </a:pPr>
            <a:r>
              <a:rPr lang="en-US" sz="2400"/>
              <a:t>Supervisor </a:t>
            </a:r>
            <a:r>
              <a:rPr lang="en-US"/>
              <a:t>Interactions </a:t>
            </a:r>
            <a:r>
              <a:rPr b="0" lang="en-US"/>
              <a:t>(as mentioned in weekly log)</a:t>
            </a:r>
            <a:endParaRPr b="0"/>
          </a:p>
        </p:txBody>
      </p:sp>
      <p:sp>
        <p:nvSpPr>
          <p:cNvPr id="175" name="Google Shape;175;p23"/>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176" name="Google Shape;176;p23"/>
          <p:cNvGraphicFramePr/>
          <p:nvPr/>
        </p:nvGraphicFramePr>
        <p:xfrm>
          <a:off x="110168" y="881350"/>
          <a:ext cx="3000000" cy="3000000"/>
        </p:xfrm>
        <a:graphic>
          <a:graphicData uri="http://schemas.openxmlformats.org/drawingml/2006/table">
            <a:tbl>
              <a:tblPr bandRow="1" firstRow="1">
                <a:noFill/>
                <a:tableStyleId>{0E7655BF-21E6-4A7A-952F-8EB60B0ED90B}</a:tableStyleId>
              </a:tblPr>
              <a:tblGrid>
                <a:gridCol w="651825"/>
                <a:gridCol w="1364250"/>
                <a:gridCol w="5596575"/>
                <a:gridCol w="1222875"/>
              </a:tblGrid>
              <a:tr h="426075">
                <a:tc gridSpan="4">
                  <a:txBody>
                    <a:bodyPr/>
                    <a:lstStyle/>
                    <a:p>
                      <a:pPr indent="0" lvl="0" marL="0" marR="0" rtl="0" algn="ctr">
                        <a:spcBef>
                          <a:spcPts val="0"/>
                        </a:spcBef>
                        <a:spcAft>
                          <a:spcPts val="0"/>
                        </a:spcAft>
                        <a:buNone/>
                      </a:pPr>
                      <a:r>
                        <a:rPr b="1" i="0" lang="en-US" sz="1300">
                          <a:solidFill>
                            <a:schemeClr val="dk1"/>
                          </a:solidFill>
                          <a:latin typeface="Helvetica Neue"/>
                          <a:ea typeface="Helvetica Neue"/>
                          <a:cs typeface="Helvetica Neue"/>
                          <a:sym typeface="Helvetica Neue"/>
                        </a:rPr>
                        <a:t>No. of Meetings with Supervisor: </a:t>
                      </a:r>
                      <a:endParaRPr/>
                    </a:p>
                  </a:txBody>
                  <a:tcPr marT="45725" marB="45725" marR="91450" marL="91450" anchor="ctr">
                    <a:solidFill>
                      <a:srgbClr val="D5D59B"/>
                    </a:solidFill>
                  </a:tcPr>
                </a:tc>
                <a:tc hMerge="1"/>
                <a:tc hMerge="1"/>
                <a:tc hMerge="1"/>
              </a:tr>
              <a:tr h="507400">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Week No.</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Duration</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Remarks (</a:t>
                      </a:r>
                      <a:r>
                        <a:rPr b="1" i="0" lang="en-US" sz="1300">
                          <a:solidFill>
                            <a:schemeClr val="dk1"/>
                          </a:solidFill>
                          <a:latin typeface="Helvetica Neue"/>
                          <a:ea typeface="Helvetica Neue"/>
                          <a:cs typeface="Helvetica Neue"/>
                          <a:sym typeface="Helvetica Neue"/>
                        </a:rPr>
                        <a:t>as mentioned in the weekly log</a:t>
                      </a:r>
                      <a:r>
                        <a:rPr b="0" i="0" lang="en-US" sz="1300">
                          <a:solidFill>
                            <a:schemeClr val="dk1"/>
                          </a:solidFill>
                          <a:latin typeface="Helvetica Neue"/>
                          <a:ea typeface="Helvetica Neue"/>
                          <a:cs typeface="Helvetica Neue"/>
                          <a:sym typeface="Helvetica Neue"/>
                        </a:rPr>
                        <a:t>)</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Incorporated</a:t>
                      </a:r>
                      <a:endParaRPr/>
                    </a:p>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(Yes/No)</a:t>
                      </a:r>
                      <a:endParaRPr/>
                    </a:p>
                  </a:txBody>
                  <a:tcPr marT="45725" marB="45725" marR="91450" marL="91450">
                    <a:solidFill>
                      <a:srgbClr val="D5D59B"/>
                    </a:solidFill>
                  </a:tcPr>
                </a:tc>
              </a:tr>
              <a:tr h="828000">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1.</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21</a:t>
                      </a:r>
                      <a:r>
                        <a:rPr b="0" i="0" lang="en-US" sz="1300">
                          <a:latin typeface="Helvetica Neue"/>
                          <a:ea typeface="Helvetica Neue"/>
                          <a:cs typeface="Helvetica Neue"/>
                          <a:sym typeface="Helvetica Neue"/>
                        </a:rPr>
                        <a:t>/8/2025 </a:t>
                      </a:r>
                      <a:endParaRPr/>
                    </a:p>
                    <a:p>
                      <a:pPr indent="0" lvl="0" marL="0" marR="0" rtl="0" algn="ctr">
                        <a:spcBef>
                          <a:spcPts val="0"/>
                        </a:spcBef>
                        <a:spcAft>
                          <a:spcPts val="0"/>
                        </a:spcAft>
                        <a:buNone/>
                      </a:pPr>
                      <a:r>
                        <a:rPr b="0" i="0" lang="en-US" sz="1300">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US" sz="1300">
                          <a:latin typeface="Helvetica Neue"/>
                          <a:ea typeface="Helvetica Neue"/>
                          <a:cs typeface="Helvetica Neue"/>
                          <a:sym typeface="Helvetica Neue"/>
                        </a:rPr>
                        <a:t>24</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8</a:t>
                      </a:r>
                      <a:r>
                        <a:rPr b="0" i="0" lang="en-US" sz="1300">
                          <a:latin typeface="Helvetica Neue"/>
                          <a:ea typeface="Helvetica Neue"/>
                          <a:cs typeface="Helvetica Neue"/>
                          <a:sym typeface="Helvetica Neue"/>
                        </a:rPr>
                        <a:t>/2025</a:t>
                      </a:r>
                      <a:endParaRPr/>
                    </a:p>
                  </a:txBody>
                  <a:tcPr marT="45725" marB="45725" marR="91450" marL="91450">
                    <a:solidFill>
                      <a:srgbClr val="F4F9ED"/>
                    </a:solidFill>
                  </a:tcPr>
                </a:tc>
                <a:tc>
                  <a:txBody>
                    <a:bodyPr/>
                    <a:lstStyle/>
                    <a:p>
                      <a:pPr indent="-171450" lvl="0" marL="171450" marR="0" rtl="0" algn="l">
                        <a:spcBef>
                          <a:spcPts val="0"/>
                        </a:spcBef>
                        <a:spcAft>
                          <a:spcPts val="0"/>
                        </a:spcAft>
                        <a:buClr>
                          <a:schemeClr val="dk1"/>
                        </a:buClr>
                        <a:buSzPts val="1300"/>
                        <a:buFont typeface="Arial"/>
                        <a:buChar char="•"/>
                      </a:pPr>
                      <a:r>
                        <a:rPr lang="en-US" sz="1300">
                          <a:latin typeface="Helvetica Neue"/>
                          <a:ea typeface="Helvetica Neue"/>
                          <a:cs typeface="Helvetica Neue"/>
                          <a:sym typeface="Helvetica Neue"/>
                        </a:rPr>
                        <a:t>Topic discussion </a:t>
                      </a:r>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b="0" i="0"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2.</a:t>
                      </a:r>
                      <a:endParaRPr/>
                    </a:p>
                  </a:txBody>
                  <a:tcPr marT="45725" marB="45725" marR="91450" marL="91450">
                    <a:solidFill>
                      <a:srgbClr val="F0F0D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25</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8</a:t>
                      </a:r>
                      <a:r>
                        <a:rPr b="0" i="0" lang="en-US" sz="1300">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US" sz="1300">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US" sz="1300">
                          <a:latin typeface="Helvetica Neue"/>
                          <a:ea typeface="Helvetica Neue"/>
                          <a:cs typeface="Helvetica Neue"/>
                          <a:sym typeface="Helvetica Neue"/>
                        </a:rPr>
                        <a:t>28</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8</a:t>
                      </a:r>
                      <a:r>
                        <a:rPr b="0" i="0" lang="en-US" sz="1300">
                          <a:latin typeface="Helvetica Neue"/>
                          <a:ea typeface="Helvetica Neue"/>
                          <a:cs typeface="Helvetica Neue"/>
                          <a:sym typeface="Helvetica Neue"/>
                        </a:rPr>
                        <a:t>/2025</a:t>
                      </a:r>
                      <a:endParaRPr/>
                    </a:p>
                  </a:txBody>
                  <a:tcPr marT="45725" marB="45725" marR="91450" marL="91450">
                    <a:solidFill>
                      <a:srgbClr val="F0F0DD"/>
                    </a:solidFill>
                  </a:tcPr>
                </a:tc>
                <a:tc>
                  <a:txBody>
                    <a:bodyPr/>
                    <a:lstStyle/>
                    <a:p>
                      <a:pPr indent="-171450" lvl="0" marL="171450" marR="0" rtl="0" algn="l">
                        <a:spcBef>
                          <a:spcPts val="0"/>
                        </a:spcBef>
                        <a:spcAft>
                          <a:spcPts val="0"/>
                        </a:spcAft>
                        <a:buClr>
                          <a:schemeClr val="dk1"/>
                        </a:buClr>
                        <a:buSzPts val="1300"/>
                        <a:buFont typeface="Arial"/>
                        <a:buChar char="•"/>
                      </a:pPr>
                      <a:r>
                        <a:rPr lang="en-US" sz="1300">
                          <a:latin typeface="Helvetica Neue"/>
                          <a:ea typeface="Helvetica Neue"/>
                          <a:cs typeface="Helvetica Neue"/>
                          <a:sym typeface="Helvetica Neue"/>
                        </a:rPr>
                        <a:t>Come up with  research paper</a:t>
                      </a:r>
                      <a:endParaRPr sz="1300">
                        <a:latin typeface="Helvetica Neue"/>
                        <a:ea typeface="Helvetica Neue"/>
                        <a:cs typeface="Helvetica Neue"/>
                        <a:sym typeface="Helvetica Neue"/>
                      </a:endParaRPr>
                    </a:p>
                    <a:p>
                      <a:pPr indent="-171450" lvl="0" marL="171450" marR="0" rtl="0" algn="l">
                        <a:spcBef>
                          <a:spcPts val="0"/>
                        </a:spcBef>
                        <a:spcAft>
                          <a:spcPts val="0"/>
                        </a:spcAft>
                        <a:buSzPts val="1300"/>
                        <a:buFont typeface="Helvetica Neue"/>
                        <a:buChar char="•"/>
                      </a:pPr>
                      <a:r>
                        <a:rPr lang="en-US" sz="1300">
                          <a:latin typeface="Helvetica Neue"/>
                          <a:ea typeface="Helvetica Neue"/>
                          <a:cs typeface="Helvetica Neue"/>
                          <a:sym typeface="Helvetica Neue"/>
                        </a:rPr>
                        <a:t>Research about the topic what and how it is to be done what technology and tools are already available </a:t>
                      </a:r>
                      <a:endParaRPr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3.</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15</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9</a:t>
                      </a:r>
                      <a:r>
                        <a:rPr b="0" i="0" lang="en-US" sz="1300">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US" sz="1300">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US" sz="1300">
                          <a:latin typeface="Helvetica Neue"/>
                          <a:ea typeface="Helvetica Neue"/>
                          <a:cs typeface="Helvetica Neue"/>
                          <a:sym typeface="Helvetica Neue"/>
                        </a:rPr>
                        <a:t>17</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9</a:t>
                      </a:r>
                      <a:r>
                        <a:rPr b="0" i="0" lang="en-US" sz="1300">
                          <a:latin typeface="Helvetica Neue"/>
                          <a:ea typeface="Helvetica Neue"/>
                          <a:cs typeface="Helvetica Neue"/>
                          <a:sym typeface="Helvetica Neue"/>
                        </a:rPr>
                        <a:t>/2025</a:t>
                      </a:r>
                      <a:endParaRPr/>
                    </a:p>
                  </a:txBody>
                  <a:tcPr marT="45725" marB="45725" marR="91450" marL="91450">
                    <a:solidFill>
                      <a:srgbClr val="F4F9ED"/>
                    </a:solidFill>
                  </a:tcPr>
                </a:tc>
                <a:tc>
                  <a:txBody>
                    <a:bodyPr/>
                    <a:lstStyle/>
                    <a:p>
                      <a:pPr indent="-171450" lvl="0" marL="171450" marR="0" rtl="0" algn="l">
                        <a:spcBef>
                          <a:spcPts val="0"/>
                        </a:spcBef>
                        <a:spcAft>
                          <a:spcPts val="0"/>
                        </a:spcAft>
                        <a:buClr>
                          <a:schemeClr val="dk1"/>
                        </a:buClr>
                        <a:buSzPts val="1300"/>
                        <a:buFont typeface="Arial"/>
                        <a:buChar char="•"/>
                      </a:pPr>
                      <a:r>
                        <a:rPr lang="en-US" sz="1300">
                          <a:latin typeface="Helvetica Neue"/>
                          <a:ea typeface="Helvetica Neue"/>
                          <a:cs typeface="Helvetica Neue"/>
                          <a:sym typeface="Helvetica Neue"/>
                        </a:rPr>
                        <a:t>Start a survey on dataset</a:t>
                      </a:r>
                      <a:endParaRPr sz="1300">
                        <a:latin typeface="Helvetica Neue"/>
                        <a:ea typeface="Helvetica Neue"/>
                        <a:cs typeface="Helvetica Neue"/>
                        <a:sym typeface="Helvetica Neue"/>
                      </a:endParaRPr>
                    </a:p>
                    <a:p>
                      <a:pPr indent="-171450" lvl="0" marL="171450" marR="0" rtl="0" algn="l">
                        <a:spcBef>
                          <a:spcPts val="0"/>
                        </a:spcBef>
                        <a:spcAft>
                          <a:spcPts val="0"/>
                        </a:spcAft>
                        <a:buSzPts val="1300"/>
                        <a:buFont typeface="Helvetica Neue"/>
                        <a:buChar char="•"/>
                      </a:pPr>
                      <a:r>
                        <a:rPr lang="en-US" sz="1300">
                          <a:latin typeface="Helvetica Neue"/>
                          <a:ea typeface="Helvetica Neue"/>
                          <a:cs typeface="Helvetica Neue"/>
                          <a:sym typeface="Helvetica Neue"/>
                        </a:rPr>
                        <a:t>Keep in mind all the parameters</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4.</a:t>
                      </a:r>
                      <a:endParaRPr/>
                    </a:p>
                  </a:txBody>
                  <a:tcPr marT="45725" marB="45725" marR="91450" marL="91450">
                    <a:solidFill>
                      <a:srgbClr val="F0F0D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18</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9</a:t>
                      </a:r>
                      <a:r>
                        <a:rPr b="0" i="0" lang="en-US" sz="1300">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US" sz="1300">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US" sz="1300">
                          <a:latin typeface="Helvetica Neue"/>
                          <a:ea typeface="Helvetica Neue"/>
                          <a:cs typeface="Helvetica Neue"/>
                          <a:sym typeface="Helvetica Neue"/>
                        </a:rPr>
                        <a:t>20</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9</a:t>
                      </a:r>
                      <a:r>
                        <a:rPr b="0" i="0" lang="en-US" sz="1300">
                          <a:latin typeface="Helvetica Neue"/>
                          <a:ea typeface="Helvetica Neue"/>
                          <a:cs typeface="Helvetica Neue"/>
                          <a:sym typeface="Helvetica Neue"/>
                        </a:rPr>
                        <a:t>/2025</a:t>
                      </a:r>
                      <a:endParaRPr/>
                    </a:p>
                  </a:txBody>
                  <a:tcPr marT="45725" marB="45725" marR="91450" marL="91450">
                    <a:solidFill>
                      <a:srgbClr val="F0F0DD"/>
                    </a:solidFill>
                  </a:tcPr>
                </a:tc>
                <a:tc>
                  <a:txBody>
                    <a:bodyPr/>
                    <a:lstStyle/>
                    <a:p>
                      <a:pPr indent="-171450" lvl="0" marL="171450" marR="0" rtl="0" algn="l">
                        <a:spcBef>
                          <a:spcPts val="0"/>
                        </a:spcBef>
                        <a:spcAft>
                          <a:spcPts val="0"/>
                        </a:spcAft>
                        <a:buClr>
                          <a:schemeClr val="dk1"/>
                        </a:buClr>
                        <a:buSzPts val="1300"/>
                        <a:buFont typeface="Arial"/>
                        <a:buChar char="•"/>
                      </a:pPr>
                      <a:r>
                        <a:rPr lang="en-US" sz="1300">
                          <a:latin typeface="Helvetica Neue"/>
                          <a:ea typeface="Helvetica Neue"/>
                          <a:cs typeface="Helvetica Neue"/>
                          <a:sym typeface="Helvetica Neue"/>
                        </a:rPr>
                        <a:t>Look for online dataset </a:t>
                      </a:r>
                      <a:endParaRPr sz="1300">
                        <a:latin typeface="Helvetica Neue"/>
                        <a:ea typeface="Helvetica Neue"/>
                        <a:cs typeface="Helvetica Neue"/>
                        <a:sym typeface="Helvetica Neue"/>
                      </a:endParaRPr>
                    </a:p>
                    <a:p>
                      <a:pPr indent="-171450" lvl="0" marL="171450" marR="0" rtl="0" algn="l">
                        <a:spcBef>
                          <a:spcPts val="0"/>
                        </a:spcBef>
                        <a:spcAft>
                          <a:spcPts val="0"/>
                        </a:spcAft>
                        <a:buSzPts val="1300"/>
                        <a:buFont typeface="Helvetica Neue"/>
                        <a:buChar char="•"/>
                      </a:pPr>
                      <a:r>
                        <a:rPr lang="en-US" sz="1300">
                          <a:latin typeface="Helvetica Neue"/>
                          <a:ea typeface="Helvetica Neue"/>
                          <a:cs typeface="Helvetica Neue"/>
                          <a:sym typeface="Helvetica Neue"/>
                        </a:rPr>
                        <a:t>Merge them for better accuracy </a:t>
                      </a:r>
                      <a:endParaRPr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5.</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22</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9</a:t>
                      </a:r>
                      <a:r>
                        <a:rPr b="0" i="0" lang="en-US" sz="1300">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US" sz="1300">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US" sz="1300">
                          <a:latin typeface="Helvetica Neue"/>
                          <a:ea typeface="Helvetica Neue"/>
                          <a:cs typeface="Helvetica Neue"/>
                          <a:sym typeface="Helvetica Neue"/>
                        </a:rPr>
                        <a:t>24</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9</a:t>
                      </a:r>
                      <a:r>
                        <a:rPr b="0" i="0" lang="en-US" sz="1300">
                          <a:latin typeface="Helvetica Neue"/>
                          <a:ea typeface="Helvetica Neue"/>
                          <a:cs typeface="Helvetica Neue"/>
                          <a:sym typeface="Helvetica Neue"/>
                        </a:rPr>
                        <a:t>/2025</a:t>
                      </a:r>
                      <a:endParaRPr/>
                    </a:p>
                  </a:txBody>
                  <a:tcPr marT="45725" marB="45725" marR="91450" marL="91450">
                    <a:solidFill>
                      <a:srgbClr val="F4F9ED"/>
                    </a:solidFill>
                  </a:tcPr>
                </a:tc>
                <a:tc>
                  <a:txBody>
                    <a:bodyPr/>
                    <a:lstStyle/>
                    <a:p>
                      <a:pPr indent="-171450" lvl="0" marL="171450" marR="0" rtl="0" algn="l">
                        <a:spcBef>
                          <a:spcPts val="0"/>
                        </a:spcBef>
                        <a:spcAft>
                          <a:spcPts val="0"/>
                        </a:spcAft>
                        <a:buClr>
                          <a:schemeClr val="dk1"/>
                        </a:buClr>
                        <a:buSzPts val="1300"/>
                        <a:buFont typeface="Arial"/>
                        <a:buChar char="•"/>
                      </a:pPr>
                      <a:r>
                        <a:rPr lang="en-US" sz="1300">
                          <a:latin typeface="Helvetica Neue"/>
                          <a:ea typeface="Helvetica Neue"/>
                          <a:cs typeface="Helvetica Neue"/>
                          <a:sym typeface="Helvetica Neue"/>
                        </a:rPr>
                        <a:t>Do data preprocessing and cleaning</a:t>
                      </a:r>
                      <a:endParaRPr sz="1300">
                        <a:latin typeface="Helvetica Neue"/>
                        <a:ea typeface="Helvetica Neue"/>
                        <a:cs typeface="Helvetica Neue"/>
                        <a:sym typeface="Helvetica Neue"/>
                      </a:endParaRPr>
                    </a:p>
                    <a:p>
                      <a:pPr indent="-171450" lvl="0" marL="171450" marR="0" rtl="0" algn="l">
                        <a:spcBef>
                          <a:spcPts val="0"/>
                        </a:spcBef>
                        <a:spcAft>
                          <a:spcPts val="0"/>
                        </a:spcAft>
                        <a:buSzPts val="1300"/>
                        <a:buFont typeface="Helvetica Neue"/>
                        <a:buChar char="•"/>
                      </a:pPr>
                      <a:r>
                        <a:rPr lang="en-US" sz="1300">
                          <a:latin typeface="Helvetica Neue"/>
                          <a:ea typeface="Helvetica Neue"/>
                          <a:cs typeface="Helvetica Neue"/>
                          <a:sym typeface="Helvetica Neue"/>
                        </a:rPr>
                        <a:t>Dataset is good</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6.</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25/9/2025</a:t>
                      </a:r>
                      <a:endParaRPr sz="1300">
                        <a:latin typeface="Helvetica Neue"/>
                        <a:ea typeface="Helvetica Neue"/>
                        <a:cs typeface="Helvetica Neue"/>
                        <a:sym typeface="Helvetica Neue"/>
                      </a:endParaRPr>
                    </a:p>
                    <a:p>
                      <a:pPr indent="0" lvl="0" marL="0" marR="0" rtl="0" algn="ctr">
                        <a:spcBef>
                          <a:spcPts val="0"/>
                        </a:spcBef>
                        <a:spcAft>
                          <a:spcPts val="0"/>
                        </a:spcAft>
                        <a:buNone/>
                      </a:pPr>
                      <a:r>
                        <a:rPr lang="en-US" sz="1300">
                          <a:latin typeface="Helvetica Neue"/>
                          <a:ea typeface="Helvetica Neue"/>
                          <a:cs typeface="Helvetica Neue"/>
                          <a:sym typeface="Helvetica Neue"/>
                        </a:rPr>
                        <a:t>to</a:t>
                      </a:r>
                      <a:endParaRPr sz="1300">
                        <a:latin typeface="Helvetica Neue"/>
                        <a:ea typeface="Helvetica Neue"/>
                        <a:cs typeface="Helvetica Neue"/>
                        <a:sym typeface="Helvetica Neue"/>
                      </a:endParaRPr>
                    </a:p>
                    <a:p>
                      <a:pPr indent="0" lvl="0" marL="0" marR="0" rtl="0" algn="ctr">
                        <a:spcBef>
                          <a:spcPts val="0"/>
                        </a:spcBef>
                        <a:spcAft>
                          <a:spcPts val="0"/>
                        </a:spcAft>
                        <a:buNone/>
                      </a:pPr>
                      <a:r>
                        <a:rPr lang="en-US" sz="1300">
                          <a:latin typeface="Helvetica Neue"/>
                          <a:ea typeface="Helvetica Neue"/>
                          <a:cs typeface="Helvetica Neue"/>
                          <a:sym typeface="Helvetica Neue"/>
                        </a:rPr>
                        <a:t>27/9/2025</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171450" lvl="0" marL="171450" rtl="0" algn="l">
                        <a:spcBef>
                          <a:spcPts val="0"/>
                        </a:spcBef>
                        <a:spcAft>
                          <a:spcPts val="0"/>
                        </a:spcAft>
                        <a:buClr>
                          <a:schemeClr val="dk1"/>
                        </a:buClr>
                        <a:buSzPts val="1300"/>
                        <a:buChar char="•"/>
                      </a:pPr>
                      <a:r>
                        <a:rPr lang="en-US" sz="1300">
                          <a:latin typeface="Helvetica Neue"/>
                          <a:ea typeface="Helvetica Neue"/>
                          <a:cs typeface="Helvetica Neue"/>
                          <a:sym typeface="Helvetica Neue"/>
                        </a:rPr>
                        <a:t>Make changes in ppt and report as told</a:t>
                      </a:r>
                      <a:endParaRPr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4F9ED"/>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References</a:t>
            </a:r>
            <a:endParaRPr/>
          </a:p>
        </p:txBody>
      </p:sp>
      <p:sp>
        <p:nvSpPr>
          <p:cNvPr id="182" name="Google Shape;182;p25"/>
          <p:cNvSpPr txBox="1"/>
          <p:nvPr/>
        </p:nvSpPr>
        <p:spPr>
          <a:xfrm>
            <a:off x="93593" y="763156"/>
            <a:ext cx="8956800" cy="579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455"/>
              </a:spcBef>
              <a:spcAft>
                <a:spcPts val="0"/>
              </a:spcAft>
              <a:buNone/>
            </a:pPr>
            <a:r>
              <a:rPr lang="en-US" sz="1200">
                <a:solidFill>
                  <a:schemeClr val="dk1"/>
                </a:solidFill>
                <a:latin typeface="Helvetica Neue"/>
                <a:ea typeface="Helvetica Neue"/>
                <a:cs typeface="Helvetica Neue"/>
                <a:sym typeface="Helvetica Neue"/>
              </a:rPr>
              <a:t>[1] J. Chiam, M. Zhang, and L. Wee, “Co-Pilot for Health: Personalized Algorithmic AI Nudging to Improve Health                        .    preprint arXiv:2401.10816, 2024. [Online].Available: </a:t>
            </a:r>
            <a:r>
              <a:rPr lang="en-US" sz="1200" u="sng">
                <a:solidFill>
                  <a:schemeClr val="hlink"/>
                </a:solidFill>
                <a:latin typeface="Helvetica Neue"/>
                <a:ea typeface="Helvetica Neue"/>
                <a:cs typeface="Helvetica Neue"/>
                <a:sym typeface="Helvetica Neue"/>
                <a:hlinkClick r:id="rId3"/>
              </a:rPr>
              <a:t>https://arxiv.org/abs/2401.10816</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455"/>
              </a:spcBef>
              <a:spcAft>
                <a:spcPts val="0"/>
              </a:spcAft>
              <a:buNone/>
            </a:pPr>
            <a:r>
              <a:rPr lang="en-US" sz="1200">
                <a:solidFill>
                  <a:schemeClr val="dk1"/>
                </a:solidFill>
                <a:latin typeface="Helvetica Neue"/>
                <a:ea typeface="Helvetica Neue"/>
                <a:cs typeface="Helvetica Neue"/>
                <a:sym typeface="Helvetica Neue"/>
              </a:rPr>
              <a:t>[2] R. Zahedani, et al., “AI-Based, Autonomous, Digital Health Intervention Using Precise Lifestyle Guidance on Blood Pressure in Adults With Hypertension,” JMIR Cardio, vol. 8, no. 1, p. e51916, 2024. [Online]. Available: </a:t>
            </a:r>
            <a:r>
              <a:rPr lang="en-US" sz="1200" u="sng">
                <a:solidFill>
                  <a:schemeClr val="hlink"/>
                </a:solidFill>
                <a:latin typeface="Helvetica Neue"/>
                <a:ea typeface="Helvetica Neue"/>
                <a:cs typeface="Helvetica Neue"/>
                <a:sym typeface="Helvetica Neue"/>
                <a:hlinkClick r:id="rId4"/>
              </a:rPr>
              <a:t>https://cardio.jmir.org/2024/1/e51916</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455"/>
              </a:spcBef>
              <a:spcAft>
                <a:spcPts val="0"/>
              </a:spcAft>
              <a:buNone/>
            </a:pPr>
            <a:r>
              <a:rPr lang="en-US" sz="1200">
                <a:solidFill>
                  <a:schemeClr val="dk1"/>
                </a:solidFill>
                <a:latin typeface="Helvetica Neue"/>
                <a:ea typeface="Helvetica Neue"/>
                <a:cs typeface="Helvetica Neue"/>
                <a:sym typeface="Helvetica Neue"/>
              </a:rPr>
              <a:t>[3] P. Stolfi, G. Manco, and L. Tagliaferri, “Use of Non-Invasive Parameters and Machine Learning Algorithms for Predicting Future Risk of Type 2 Diabetes,” BMC Bioinformatics, vol. 21, no. 1, pp. 1–14, 2020. [Online]. Available: </a:t>
            </a:r>
            <a:r>
              <a:rPr lang="en-US" sz="1200" u="sng">
                <a:solidFill>
                  <a:schemeClr val="hlink"/>
                </a:solidFill>
                <a:latin typeface="Helvetica Neue"/>
                <a:ea typeface="Helvetica Neue"/>
                <a:cs typeface="Helvetica Neue"/>
                <a:sym typeface="Helvetica Neue"/>
                <a:hlinkClick r:id="rId5"/>
              </a:rPr>
              <a:t>https://doi.org/10.1186/s12859-020-3415-9</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455"/>
              </a:spcBef>
              <a:spcAft>
                <a:spcPts val="0"/>
              </a:spcAft>
              <a:buNone/>
            </a:pPr>
            <a:r>
              <a:rPr lang="en-US" sz="1200">
                <a:solidFill>
                  <a:schemeClr val="dk1"/>
                </a:solidFill>
                <a:latin typeface="Helvetica Neue"/>
                <a:ea typeface="Helvetica Neue"/>
                <a:cs typeface="Helvetica Neue"/>
                <a:sym typeface="Helvetica Neue"/>
              </a:rPr>
              <a:t>[4] K. G. Deterding and N. Johnson, “The Effectiveness of Gamification in Changing Health-Related Behaviors: Systematic Review &amp; Meta-analysis,” BMC Public Health, vol. 24, no. 3, pp. 451–467, 2024.</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455"/>
              </a:spcBef>
              <a:spcAft>
                <a:spcPts val="0"/>
              </a:spcAft>
              <a:buNone/>
            </a:pPr>
            <a:r>
              <a:rPr lang="en-US" sz="1200">
                <a:solidFill>
                  <a:schemeClr val="dk1"/>
                </a:solidFill>
                <a:latin typeface="Helvetica Neue"/>
                <a:ea typeface="Helvetica Neue"/>
                <a:cs typeface="Helvetica Neue"/>
                <a:sym typeface="Helvetica Neue"/>
              </a:rPr>
              <a:t>[5] A. Subramanian and H. Rahmani, “Applying AI in the Context of the Association Between Device-Based Assessment of Physical Activity and Mental Health: Systematic Review,” JMIR mHealth and uHealth, vol. 13, no. 1, p. e59660, 2025. [Online]. Available:</a:t>
            </a:r>
            <a:r>
              <a:rPr lang="en-US" sz="1200" u="sng">
                <a:solidFill>
                  <a:schemeClr val="hlink"/>
                </a:solidFill>
                <a:latin typeface="Helvetica Neue"/>
                <a:ea typeface="Helvetica Neue"/>
                <a:cs typeface="Helvetica Neue"/>
                <a:sym typeface="Helvetica Neue"/>
                <a:hlinkClick r:id="rId6"/>
              </a:rPr>
              <a:t> https://mhealth.jmir.org/2025/1/e59660</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455"/>
              </a:spcBef>
              <a:spcAft>
                <a:spcPts val="0"/>
              </a:spcAft>
              <a:buNone/>
            </a:pPr>
            <a:r>
              <a:rPr lang="en-US" sz="1200">
                <a:solidFill>
                  <a:schemeClr val="dk1"/>
                </a:solidFill>
                <a:latin typeface="Helvetica Neue"/>
                <a:ea typeface="Helvetica Neue"/>
                <a:cs typeface="Helvetica Neue"/>
                <a:sym typeface="Helvetica Neue"/>
              </a:rPr>
              <a:t>[6] R. Zahedani, A. Wadhawan, and E. Fernandez, “Digital Health Application Integrating Wearable Data and Continuous Glucose Monitoring to Deliver Lifestyle Recommendations,” npj Digital Medicine, vol. 6, no. 4, pp. 1–12, 2023. [Online]. Available:</a:t>
            </a:r>
            <a:r>
              <a:rPr lang="en-US" sz="1200" u="sng">
                <a:solidFill>
                  <a:schemeClr val="hlink"/>
                </a:solidFill>
                <a:latin typeface="Helvetica Neue"/>
                <a:ea typeface="Helvetica Neue"/>
                <a:cs typeface="Helvetica Neue"/>
                <a:sym typeface="Helvetica Neue"/>
                <a:hlinkClick r:id="rId7"/>
              </a:rPr>
              <a:t> https://doi.org/10.1038/s41746-023-00735-8</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1200"/>
              </a:spcAft>
              <a:buClr>
                <a:schemeClr val="dk1"/>
              </a:buClr>
              <a:buSzPts val="1100"/>
              <a:buFont typeface="Arial"/>
              <a:buNone/>
            </a:pPr>
            <a:r>
              <a:rPr lang="en-US" sz="1200">
                <a:solidFill>
                  <a:schemeClr val="dk1"/>
                </a:solidFill>
                <a:latin typeface="Helvetica Neue"/>
                <a:ea typeface="Helvetica Neue"/>
                <a:cs typeface="Helvetica Neue"/>
                <a:sym typeface="Helvetica Neue"/>
              </a:rPr>
              <a:t>[7] Straczkiewicz et al., “A Systematic Review of Smartphone-Based Human Activity Recognition Methods for Health Research,” 2020.</a:t>
            </a:r>
            <a:br>
              <a:rPr lang="en-US" sz="1200">
                <a:solidFill>
                  <a:schemeClr val="dk1"/>
                </a:solidFill>
                <a:latin typeface="Helvetica Neue"/>
                <a:ea typeface="Helvetica Neue"/>
                <a:cs typeface="Helvetica Neue"/>
                <a:sym typeface="Helvetica Neue"/>
              </a:rPr>
            </a:br>
            <a:r>
              <a:rPr lang="en-US" sz="1200">
                <a:solidFill>
                  <a:schemeClr val="dk1"/>
                </a:solidFill>
                <a:latin typeface="Helvetica Neue"/>
                <a:ea typeface="Helvetica Neue"/>
                <a:cs typeface="Helvetica Neue"/>
                <a:sym typeface="Helvetica Neue"/>
              </a:rPr>
              <a:t> </a:t>
            </a:r>
            <a:r>
              <a:rPr i="1" lang="en-US" sz="1200">
                <a:solidFill>
                  <a:schemeClr val="dk1"/>
                </a:solidFill>
                <a:latin typeface="Helvetica Neue"/>
                <a:ea typeface="Helvetica Neue"/>
                <a:cs typeface="Helvetica Neue"/>
                <a:sym typeface="Helvetica Neue"/>
              </a:rPr>
              <a:t>Review:</a:t>
            </a:r>
            <a:r>
              <a:rPr lang="en-US" sz="1200">
                <a:solidFill>
                  <a:schemeClr val="dk1"/>
                </a:solidFill>
                <a:latin typeface="Helvetica Neue"/>
                <a:ea typeface="Helvetica Neue"/>
                <a:cs typeface="Helvetica Neue"/>
                <a:sym typeface="Helvetica Neue"/>
              </a:rPr>
              <a:t> Summarizes activity recognition techniques using smartphones. Highlights accuracy and reliability challenges across varied user behaviors and devices.</a:t>
            </a:r>
            <a:endParaRPr sz="1200">
              <a:solidFill>
                <a:schemeClr val="dk1"/>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References </a:t>
            </a:r>
            <a:r>
              <a:rPr b="0" lang="en-US" sz="2400"/>
              <a:t>(cont…)</a:t>
            </a:r>
            <a:endParaRPr sz="1800"/>
          </a:p>
        </p:txBody>
      </p:sp>
      <p:sp>
        <p:nvSpPr>
          <p:cNvPr id="188" name="Google Shape;188;p27"/>
          <p:cNvSpPr txBox="1"/>
          <p:nvPr/>
        </p:nvSpPr>
        <p:spPr>
          <a:xfrm>
            <a:off x="93600" y="724550"/>
            <a:ext cx="8956800" cy="62211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lang="en-US" sz="1200">
                <a:solidFill>
                  <a:schemeClr val="dk1"/>
                </a:solidFill>
                <a:latin typeface="Helvetica Neue"/>
                <a:ea typeface="Helvetica Neue"/>
                <a:cs typeface="Helvetica Neue"/>
                <a:sym typeface="Helvetica Neue"/>
              </a:rPr>
              <a:t>[8] Kundu et al., “Smartphone-Based Human Activity Recognition Irrespective of Usage Behavior Using Deep Learning Technique,” 2021.</a:t>
            </a:r>
            <a:br>
              <a:rPr lang="en-US" sz="1200">
                <a:solidFill>
                  <a:schemeClr val="dk1"/>
                </a:solidFill>
                <a:latin typeface="Helvetica Neue"/>
                <a:ea typeface="Helvetica Neue"/>
                <a:cs typeface="Helvetica Neue"/>
                <a:sym typeface="Helvetica Neue"/>
              </a:rPr>
            </a:br>
            <a:r>
              <a:rPr lang="en-US" sz="1200">
                <a:solidFill>
                  <a:schemeClr val="dk1"/>
                </a:solidFill>
                <a:latin typeface="Helvetica Neue"/>
                <a:ea typeface="Helvetica Neue"/>
                <a:cs typeface="Helvetica Neue"/>
                <a:sym typeface="Helvetica Neue"/>
              </a:rPr>
              <a:t> </a:t>
            </a:r>
            <a:r>
              <a:rPr i="1" lang="en-US" sz="1200">
                <a:solidFill>
                  <a:schemeClr val="dk1"/>
                </a:solidFill>
                <a:latin typeface="Helvetica Neue"/>
                <a:ea typeface="Helvetica Neue"/>
                <a:cs typeface="Helvetica Neue"/>
                <a:sym typeface="Helvetica Neue"/>
              </a:rPr>
              <a:t>Review:</a:t>
            </a:r>
            <a:r>
              <a:rPr lang="en-US" sz="1200">
                <a:solidFill>
                  <a:schemeClr val="dk1"/>
                </a:solidFill>
                <a:latin typeface="Helvetica Neue"/>
                <a:ea typeface="Helvetica Neue"/>
                <a:cs typeface="Helvetica Neue"/>
                <a:sym typeface="Helvetica Neue"/>
              </a:rPr>
              <a:t> Proposes robust deep learning methods to recognize activity regardless of phone placement, improving real-world applicability.</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0"/>
              </a:spcAft>
              <a:buClr>
                <a:schemeClr val="dk1"/>
              </a:buClr>
              <a:buSzPts val="1100"/>
              <a:buFont typeface="Arial"/>
              <a:buNone/>
            </a:pPr>
            <a:r>
              <a:rPr lang="en-US" sz="1200">
                <a:solidFill>
                  <a:schemeClr val="dk1"/>
                </a:solidFill>
                <a:latin typeface="Helvetica Neue"/>
                <a:ea typeface="Helvetica Neue"/>
                <a:cs typeface="Helvetica Neue"/>
                <a:sym typeface="Helvetica Neue"/>
              </a:rPr>
              <a:t>[9] Wang et al., “The Impact of Gamification-Induced Users’ Feelings on the Continued Use of mHealth Apps: A Structural Equation Model With the Self-Determination Theory Approach,” 2020.</a:t>
            </a:r>
            <a:br>
              <a:rPr lang="en-US" sz="1200">
                <a:solidFill>
                  <a:schemeClr val="dk1"/>
                </a:solidFill>
                <a:latin typeface="Helvetica Neue"/>
                <a:ea typeface="Helvetica Neue"/>
                <a:cs typeface="Helvetica Neue"/>
                <a:sym typeface="Helvetica Neue"/>
              </a:rPr>
            </a:br>
            <a:r>
              <a:rPr lang="en-US" sz="1200">
                <a:solidFill>
                  <a:schemeClr val="dk1"/>
                </a:solidFill>
                <a:latin typeface="Helvetica Neue"/>
                <a:ea typeface="Helvetica Neue"/>
                <a:cs typeface="Helvetica Neue"/>
                <a:sym typeface="Helvetica Neue"/>
              </a:rPr>
              <a:t> </a:t>
            </a:r>
            <a:r>
              <a:rPr i="1" lang="en-US" sz="1200">
                <a:solidFill>
                  <a:schemeClr val="dk1"/>
                </a:solidFill>
                <a:latin typeface="Helvetica Neue"/>
                <a:ea typeface="Helvetica Neue"/>
                <a:cs typeface="Helvetica Neue"/>
                <a:sym typeface="Helvetica Neue"/>
              </a:rPr>
              <a:t>Review:</a:t>
            </a:r>
            <a:r>
              <a:rPr lang="en-US" sz="1200">
                <a:solidFill>
                  <a:schemeClr val="dk1"/>
                </a:solidFill>
                <a:latin typeface="Helvetica Neue"/>
                <a:ea typeface="Helvetica Neue"/>
                <a:cs typeface="Helvetica Neue"/>
                <a:sym typeface="Helvetica Neue"/>
              </a:rPr>
              <a:t> Shows gamification enhances motivation and retention in health apps, emphasizing user psychology for sustained engagement.</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0"/>
              </a:spcAft>
              <a:buClr>
                <a:schemeClr val="dk1"/>
              </a:buClr>
              <a:buSzPts val="1100"/>
              <a:buFont typeface="Arial"/>
              <a:buNone/>
            </a:pPr>
            <a:r>
              <a:rPr lang="en-US" sz="1200">
                <a:solidFill>
                  <a:schemeClr val="dk1"/>
                </a:solidFill>
                <a:latin typeface="Helvetica Neue"/>
                <a:ea typeface="Helvetica Neue"/>
                <a:cs typeface="Helvetica Neue"/>
                <a:sym typeface="Helvetica Neue"/>
              </a:rPr>
              <a:t>[10] Hwang et al., “Research Trends on Mobile Mental Health Application for General Population: A Scoping Review,” 2022.</a:t>
            </a:r>
            <a:br>
              <a:rPr lang="en-US" sz="1200">
                <a:solidFill>
                  <a:schemeClr val="dk1"/>
                </a:solidFill>
                <a:latin typeface="Helvetica Neue"/>
                <a:ea typeface="Helvetica Neue"/>
                <a:cs typeface="Helvetica Neue"/>
                <a:sym typeface="Helvetica Neue"/>
              </a:rPr>
            </a:br>
            <a:r>
              <a:rPr lang="en-US" sz="1200">
                <a:solidFill>
                  <a:schemeClr val="dk1"/>
                </a:solidFill>
                <a:latin typeface="Helvetica Neue"/>
                <a:ea typeface="Helvetica Neue"/>
                <a:cs typeface="Helvetica Neue"/>
                <a:sym typeface="Helvetica Neue"/>
              </a:rPr>
              <a:t> </a:t>
            </a:r>
            <a:r>
              <a:rPr i="1" lang="en-US" sz="1200">
                <a:solidFill>
                  <a:schemeClr val="dk1"/>
                </a:solidFill>
                <a:latin typeface="Helvetica Neue"/>
                <a:ea typeface="Helvetica Neue"/>
                <a:cs typeface="Helvetica Neue"/>
                <a:sym typeface="Helvetica Neue"/>
              </a:rPr>
              <a:t>Review:</a:t>
            </a:r>
            <a:r>
              <a:rPr lang="en-US" sz="1200">
                <a:solidFill>
                  <a:schemeClr val="dk1"/>
                </a:solidFill>
                <a:latin typeface="Helvetica Neue"/>
                <a:ea typeface="Helvetica Neue"/>
                <a:cs typeface="Helvetica Neue"/>
                <a:sym typeface="Helvetica Neue"/>
              </a:rPr>
              <a:t> Identifies trends in mental health apps; notes gaps in personalization and integration with healthcare systems.</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0"/>
              </a:spcAft>
              <a:buClr>
                <a:schemeClr val="dk1"/>
              </a:buClr>
              <a:buSzPts val="1100"/>
              <a:buFont typeface="Arial"/>
              <a:buNone/>
            </a:pPr>
            <a:r>
              <a:rPr lang="en-US" sz="1200">
                <a:solidFill>
                  <a:schemeClr val="dk1"/>
                </a:solidFill>
                <a:latin typeface="Helvetica Neue"/>
                <a:ea typeface="Helvetica Neue"/>
                <a:cs typeface="Helvetica Neue"/>
                <a:sym typeface="Helvetica Neue"/>
              </a:rPr>
              <a:t>[11] Almuqrin et al., “Smartphone Apps for Mental Health: Systematic Review of the Literature and Five Recommendations for Clinical Translation,” 2021.</a:t>
            </a:r>
            <a:br>
              <a:rPr lang="en-US" sz="1200">
                <a:solidFill>
                  <a:schemeClr val="dk1"/>
                </a:solidFill>
                <a:latin typeface="Helvetica Neue"/>
                <a:ea typeface="Helvetica Neue"/>
                <a:cs typeface="Helvetica Neue"/>
                <a:sym typeface="Helvetica Neue"/>
              </a:rPr>
            </a:br>
            <a:r>
              <a:rPr lang="en-US" sz="1200">
                <a:solidFill>
                  <a:schemeClr val="dk1"/>
                </a:solidFill>
                <a:latin typeface="Helvetica Neue"/>
                <a:ea typeface="Helvetica Neue"/>
                <a:cs typeface="Helvetica Neue"/>
                <a:sym typeface="Helvetica Neue"/>
              </a:rPr>
              <a:t> </a:t>
            </a:r>
            <a:r>
              <a:rPr i="1" lang="en-US" sz="1200">
                <a:solidFill>
                  <a:schemeClr val="dk1"/>
                </a:solidFill>
                <a:latin typeface="Helvetica Neue"/>
                <a:ea typeface="Helvetica Neue"/>
                <a:cs typeface="Helvetica Neue"/>
                <a:sym typeface="Helvetica Neue"/>
              </a:rPr>
              <a:t>Review:</a:t>
            </a:r>
            <a:r>
              <a:rPr lang="en-US" sz="1200">
                <a:solidFill>
                  <a:schemeClr val="dk1"/>
                </a:solidFill>
                <a:latin typeface="Helvetica Neue"/>
                <a:ea typeface="Helvetica Neue"/>
                <a:cs typeface="Helvetica Neue"/>
                <a:sym typeface="Helvetica Neue"/>
              </a:rPr>
              <a:t> Highlights clinical translation challenges and emphasizes evidence-based app design for real-world efficacy.</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0"/>
              </a:spcAft>
              <a:buClr>
                <a:schemeClr val="dk1"/>
              </a:buClr>
              <a:buSzPts val="1100"/>
              <a:buFont typeface="Arial"/>
              <a:buNone/>
            </a:pPr>
            <a:r>
              <a:rPr lang="en-US" sz="1200">
                <a:solidFill>
                  <a:schemeClr val="dk1"/>
                </a:solidFill>
                <a:latin typeface="Helvetica Neue"/>
                <a:ea typeface="Helvetica Neue"/>
                <a:cs typeface="Helvetica Neue"/>
                <a:sym typeface="Helvetica Neue"/>
              </a:rPr>
              <a:t>[12] Gemesi et al., “Efficacy of an App-Based Multimodal Lifestyle Intervention on Body Weight in Persons with Obesity: Results from a Randomized Controlled Trial,” 2021.</a:t>
            </a:r>
            <a:br>
              <a:rPr lang="en-US" sz="1200">
                <a:solidFill>
                  <a:schemeClr val="dk1"/>
                </a:solidFill>
                <a:latin typeface="Helvetica Neue"/>
                <a:ea typeface="Helvetica Neue"/>
                <a:cs typeface="Helvetica Neue"/>
                <a:sym typeface="Helvetica Neue"/>
              </a:rPr>
            </a:br>
            <a:r>
              <a:rPr lang="en-US" sz="1200">
                <a:solidFill>
                  <a:schemeClr val="dk1"/>
                </a:solidFill>
                <a:latin typeface="Helvetica Neue"/>
                <a:ea typeface="Helvetica Neue"/>
                <a:cs typeface="Helvetica Neue"/>
                <a:sym typeface="Helvetica Neue"/>
              </a:rPr>
              <a:t> </a:t>
            </a:r>
            <a:r>
              <a:rPr i="1" lang="en-US" sz="1200">
                <a:solidFill>
                  <a:schemeClr val="dk1"/>
                </a:solidFill>
                <a:latin typeface="Helvetica Neue"/>
                <a:ea typeface="Helvetica Neue"/>
                <a:cs typeface="Helvetica Neue"/>
                <a:sym typeface="Helvetica Neue"/>
              </a:rPr>
              <a:t>Review:</a:t>
            </a:r>
            <a:r>
              <a:rPr lang="en-US" sz="1200">
                <a:solidFill>
                  <a:schemeClr val="dk1"/>
                </a:solidFill>
                <a:latin typeface="Helvetica Neue"/>
                <a:ea typeface="Helvetica Neue"/>
                <a:cs typeface="Helvetica Neue"/>
                <a:sym typeface="Helvetica Neue"/>
              </a:rPr>
              <a:t> Validates app-based interventions for weight loss; underlines the importance of personalized recommendations.</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1200"/>
              </a:spcBef>
              <a:spcAft>
                <a:spcPts val="0"/>
              </a:spcAft>
              <a:buClr>
                <a:schemeClr val="dk1"/>
              </a:buClr>
              <a:buSzPts val="1100"/>
              <a:buFont typeface="Arial"/>
              <a:buNone/>
            </a:pPr>
            <a:r>
              <a:rPr lang="en-US" sz="1200">
                <a:solidFill>
                  <a:schemeClr val="dk1"/>
                </a:solidFill>
                <a:latin typeface="Helvetica Neue"/>
                <a:ea typeface="Helvetica Neue"/>
                <a:cs typeface="Helvetica Neue"/>
                <a:sym typeface="Helvetica Neue"/>
              </a:rPr>
              <a:t>[13] Birhanu et al., “A Mobile Health Application Use Among Diabetes Mellitus Patients: A Systematic Review and Meta-Analysis,” 2022.</a:t>
            </a:r>
            <a:br>
              <a:rPr lang="en-US" sz="1200">
                <a:solidFill>
                  <a:schemeClr val="dk1"/>
                </a:solidFill>
                <a:latin typeface="Helvetica Neue"/>
                <a:ea typeface="Helvetica Neue"/>
                <a:cs typeface="Helvetica Neue"/>
                <a:sym typeface="Helvetica Neue"/>
              </a:rPr>
            </a:br>
            <a:r>
              <a:rPr lang="en-US" sz="1200">
                <a:solidFill>
                  <a:schemeClr val="dk1"/>
                </a:solidFill>
                <a:latin typeface="Helvetica Neue"/>
                <a:ea typeface="Helvetica Neue"/>
                <a:cs typeface="Helvetica Neue"/>
                <a:sym typeface="Helvetica Neue"/>
              </a:rPr>
              <a:t> </a:t>
            </a:r>
            <a:r>
              <a:rPr i="1" lang="en-US" sz="1200">
                <a:solidFill>
                  <a:schemeClr val="dk1"/>
                </a:solidFill>
                <a:latin typeface="Helvetica Neue"/>
                <a:ea typeface="Helvetica Neue"/>
                <a:cs typeface="Helvetica Neue"/>
                <a:sym typeface="Helvetica Neue"/>
              </a:rPr>
              <a:t>Review:</a:t>
            </a:r>
            <a:r>
              <a:rPr lang="en-US" sz="1200">
                <a:solidFill>
                  <a:schemeClr val="dk1"/>
                </a:solidFill>
                <a:latin typeface="Helvetica Neue"/>
                <a:ea typeface="Helvetica Neue"/>
                <a:cs typeface="Helvetica Neue"/>
                <a:sym typeface="Helvetica Neue"/>
              </a:rPr>
              <a:t> Demonstrates the effectiveness of mobile apps in improving glucose control and adherence in diabetic patients.</a:t>
            </a:r>
            <a:endParaRPr sz="1200">
              <a:solidFill>
                <a:schemeClr val="dk1"/>
              </a:solidFill>
              <a:latin typeface="Helvetica Neue"/>
              <a:ea typeface="Helvetica Neue"/>
              <a:cs typeface="Helvetica Neue"/>
              <a:sym typeface="Helvetica Neue"/>
            </a:endParaRPr>
          </a:p>
          <a:p>
            <a:pPr indent="0" lvl="0" marL="0" marR="0" rtl="0" algn="just">
              <a:lnSpc>
                <a:spcPct val="150000"/>
              </a:lnSpc>
              <a:spcBef>
                <a:spcPts val="1200"/>
              </a:spcBef>
              <a:spcAft>
                <a:spcPts val="0"/>
              </a:spcAft>
              <a:buClr>
                <a:schemeClr val="dk1"/>
              </a:buClr>
              <a:buSzPts val="1750"/>
              <a:buFont typeface="Arial"/>
              <a:buNone/>
            </a:pPr>
            <a:r>
              <a:t/>
            </a:r>
            <a:endParaRPr sz="1200">
              <a:solidFill>
                <a:schemeClr val="dk1"/>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References </a:t>
            </a:r>
            <a:r>
              <a:rPr b="0" lang="en-US" sz="2400"/>
              <a:t>(cont…)</a:t>
            </a:r>
            <a:endParaRPr/>
          </a:p>
        </p:txBody>
      </p:sp>
      <p:sp>
        <p:nvSpPr>
          <p:cNvPr id="194" name="Google Shape;194;p26"/>
          <p:cNvSpPr txBox="1"/>
          <p:nvPr/>
        </p:nvSpPr>
        <p:spPr>
          <a:xfrm>
            <a:off x="93643" y="796006"/>
            <a:ext cx="8956800" cy="579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490"/>
              </a:spcBef>
              <a:spcAft>
                <a:spcPts val="0"/>
              </a:spcAft>
              <a:buNone/>
            </a:pPr>
            <a:r>
              <a:rPr lang="en-US" sz="1200">
                <a:solidFill>
                  <a:schemeClr val="dk1"/>
                </a:solidFill>
                <a:latin typeface="Helvetica Neue"/>
                <a:ea typeface="Helvetica Neue"/>
                <a:cs typeface="Helvetica Neue"/>
                <a:sym typeface="Helvetica Neue"/>
              </a:rPr>
              <a:t>[14] H. S. Saad, J. F. W. Zaki, and M. M. Abdelsalam, “Employing of machine learning and wearable devices in healthcare system: tasks and challenges,” </a:t>
            </a:r>
            <a:r>
              <a:rPr i="1" lang="en-US" sz="1200">
                <a:solidFill>
                  <a:schemeClr val="dk1"/>
                </a:solidFill>
                <a:latin typeface="Helvetica Neue"/>
                <a:ea typeface="Helvetica Neue"/>
                <a:cs typeface="Helvetica Neue"/>
                <a:sym typeface="Helvetica Neue"/>
              </a:rPr>
              <a:t>Neural Computing and Applications</a:t>
            </a:r>
            <a:r>
              <a:rPr lang="en-US" sz="1200">
                <a:solidFill>
                  <a:schemeClr val="dk1"/>
                </a:solidFill>
                <a:latin typeface="Helvetica Neue"/>
                <a:ea typeface="Helvetica Neue"/>
                <a:cs typeface="Helvetica Neue"/>
                <a:sym typeface="Helvetica Neue"/>
              </a:rPr>
              <a:t>, vol. 36, pp. 17829–17849, Aug. 2024. Available:</a:t>
            </a:r>
            <a:r>
              <a:rPr lang="en-US" sz="1200">
                <a:solidFill>
                  <a:schemeClr val="dk1"/>
                </a:solidFill>
                <a:uFill>
                  <a:noFill/>
                </a:uFill>
                <a:latin typeface="Helvetica Neue"/>
                <a:ea typeface="Helvetica Neue"/>
                <a:cs typeface="Helvetica Neue"/>
                <a:sym typeface="Helvetica Neue"/>
                <a:hlinkClick r:id="rId3">
                  <a:extLst>
                    <a:ext uri="{A12FA001-AC4F-418D-AE19-62706E023703}">
                      <ahyp:hlinkClr val="tx"/>
                    </a:ext>
                  </a:extLst>
                </a:hlinkClick>
              </a:rPr>
              <a:t> </a:t>
            </a:r>
            <a:r>
              <a:rPr lang="en-US" sz="1200" u="sng">
                <a:solidFill>
                  <a:schemeClr val="hlink"/>
                </a:solidFill>
                <a:latin typeface="Helvetica Neue"/>
                <a:ea typeface="Helvetica Neue"/>
                <a:cs typeface="Helvetica Neue"/>
                <a:sym typeface="Helvetica Neue"/>
                <a:hlinkClick r:id="rId4"/>
              </a:rPr>
              <a:t>10.1007/s00521-024-10197-z</a:t>
            </a:r>
            <a:endParaRPr sz="1200">
              <a:solidFill>
                <a:schemeClr val="dk1"/>
              </a:solidFill>
              <a:latin typeface="Helvetica Neue"/>
              <a:ea typeface="Helvetica Neue"/>
              <a:cs typeface="Helvetica Neue"/>
              <a:sym typeface="Helvetica Neue"/>
            </a:endParaRPr>
          </a:p>
          <a:p>
            <a:pPr indent="0" lvl="0" marL="0" marR="0" rtl="0" algn="just">
              <a:lnSpc>
                <a:spcPct val="150000"/>
              </a:lnSpc>
              <a:spcBef>
                <a:spcPts val="490"/>
              </a:spcBef>
              <a:spcAft>
                <a:spcPts val="0"/>
              </a:spcAft>
              <a:buNone/>
            </a:pPr>
            <a:r>
              <a:rPr lang="en-US" sz="1200">
                <a:solidFill>
                  <a:schemeClr val="dk1"/>
                </a:solidFill>
                <a:latin typeface="Helvetica Neue"/>
                <a:ea typeface="Helvetica Neue"/>
                <a:cs typeface="Helvetica Neue"/>
                <a:sym typeface="Helvetica Neue"/>
              </a:rPr>
              <a:t>[15]M. N. Islam, S. M. A. Shima, A. S. M. J. Uddin, and J.-M. Kim, “Deep learning based wearable real-time heart attack detection system,” </a:t>
            </a:r>
            <a:r>
              <a:rPr i="1" lang="en-US" sz="1200">
                <a:solidFill>
                  <a:schemeClr val="dk1"/>
                </a:solidFill>
                <a:latin typeface="Helvetica Neue"/>
                <a:ea typeface="Helvetica Neue"/>
                <a:cs typeface="Helvetica Neue"/>
                <a:sym typeface="Helvetica Neue"/>
              </a:rPr>
              <a:t>Scientific Reports</a:t>
            </a:r>
            <a:r>
              <a:rPr lang="en-US" sz="1200">
                <a:solidFill>
                  <a:schemeClr val="dk1"/>
                </a:solidFill>
                <a:latin typeface="Helvetica Neue"/>
                <a:ea typeface="Helvetica Neue"/>
                <a:cs typeface="Helvetica Neue"/>
                <a:sym typeface="Helvetica Neue"/>
              </a:rPr>
              <a:t>, vol. 11, no. 1, p. 17714, Sept. 2021. Availablei: 10.1038/s41598-021-96938-3</a:t>
            </a:r>
            <a:endParaRPr sz="1200">
              <a:solidFill>
                <a:schemeClr val="dk1"/>
              </a:solidFill>
              <a:latin typeface="Helvetica Neue"/>
              <a:ea typeface="Helvetica Neue"/>
              <a:cs typeface="Helvetica Neue"/>
              <a:sym typeface="Helvetica Neue"/>
            </a:endParaRPr>
          </a:p>
          <a:p>
            <a:pPr indent="0" lvl="0" marL="0" rtl="0" algn="just">
              <a:lnSpc>
                <a:spcPct val="150000"/>
              </a:lnSpc>
              <a:spcBef>
                <a:spcPts val="490"/>
              </a:spcBef>
              <a:spcAft>
                <a:spcPts val="0"/>
              </a:spcAft>
              <a:buNone/>
            </a:pPr>
            <a:r>
              <a:rPr lang="en-US" sz="1200">
                <a:solidFill>
                  <a:schemeClr val="dk1"/>
                </a:solidFill>
                <a:latin typeface="Helvetica Neue"/>
                <a:ea typeface="Helvetica Neue"/>
                <a:cs typeface="Helvetica Neue"/>
                <a:sym typeface="Helvetica Neue"/>
              </a:rPr>
              <a:t>[16]</a:t>
            </a:r>
            <a:r>
              <a:rPr lang="en-US" sz="1200">
                <a:solidFill>
                  <a:schemeClr val="dk1"/>
                </a:solidFill>
                <a:latin typeface="Helvetica Neue"/>
                <a:ea typeface="Helvetica Neue"/>
                <a:cs typeface="Helvetica Neue"/>
                <a:sym typeface="Helvetica Neue"/>
              </a:rPr>
              <a:t>H. Habehh and S. Gohel, “Machine learning in healthcare,” </a:t>
            </a:r>
            <a:r>
              <a:rPr i="1" lang="en-US" sz="1200">
                <a:solidFill>
                  <a:schemeClr val="dk1"/>
                </a:solidFill>
                <a:latin typeface="Helvetica Neue"/>
                <a:ea typeface="Helvetica Neue"/>
                <a:cs typeface="Helvetica Neue"/>
                <a:sym typeface="Helvetica Neue"/>
              </a:rPr>
              <a:t>Current Genomics</a:t>
            </a:r>
            <a:r>
              <a:rPr lang="en-US" sz="1200">
                <a:solidFill>
                  <a:schemeClr val="dk1"/>
                </a:solidFill>
                <a:latin typeface="Helvetica Neue"/>
                <a:ea typeface="Helvetica Neue"/>
                <a:cs typeface="Helvetica Neue"/>
                <a:sym typeface="Helvetica Neue"/>
              </a:rPr>
              <a:t>, vol. 22, no. 4, pp. 291–300, 2021. Available:</a:t>
            </a:r>
            <a:r>
              <a:rPr lang="en-US" sz="1200">
                <a:solidFill>
                  <a:schemeClr val="dk1"/>
                </a:solidFill>
                <a:uFill>
                  <a:noFill/>
                </a:uFill>
                <a:latin typeface="Helvetica Neue"/>
                <a:ea typeface="Helvetica Neue"/>
                <a:cs typeface="Helvetica Neue"/>
                <a:sym typeface="Helvetica Neue"/>
                <a:hlinkClick r:id="rId5">
                  <a:extLst>
                    <a:ext uri="{A12FA001-AC4F-418D-AE19-62706E023703}">
                      <ahyp:hlinkClr val="tx"/>
                    </a:ext>
                  </a:extLst>
                </a:hlinkClick>
              </a:rPr>
              <a:t> </a:t>
            </a:r>
            <a:r>
              <a:rPr lang="en-US" sz="1200" u="sng">
                <a:solidFill>
                  <a:schemeClr val="hlink"/>
                </a:solidFill>
                <a:latin typeface="Helvetica Neue"/>
                <a:ea typeface="Helvetica Neue"/>
                <a:cs typeface="Helvetica Neue"/>
                <a:sym typeface="Helvetica Neue"/>
                <a:hlinkClick r:id="rId6"/>
              </a:rPr>
              <a:t>10.2174/1389202922666210705124359</a:t>
            </a:r>
            <a:endParaRPr sz="1200">
              <a:solidFill>
                <a:schemeClr val="dk1"/>
              </a:solidFill>
              <a:latin typeface="Helvetica Neue"/>
              <a:ea typeface="Helvetica Neue"/>
              <a:cs typeface="Helvetica Neue"/>
              <a:sym typeface="Helvetica Neue"/>
            </a:endParaRPr>
          </a:p>
          <a:p>
            <a:pPr indent="0" lvl="0" marL="0" marR="0" rtl="0" algn="just">
              <a:lnSpc>
                <a:spcPct val="150000"/>
              </a:lnSpc>
              <a:spcBef>
                <a:spcPts val="490"/>
              </a:spcBef>
              <a:spcAft>
                <a:spcPts val="0"/>
              </a:spcAft>
              <a:buNone/>
            </a:pPr>
            <a:r>
              <a:rPr lang="en-US" sz="1200">
                <a:solidFill>
                  <a:schemeClr val="dk1"/>
                </a:solidFill>
                <a:latin typeface="Helvetica Neue"/>
                <a:ea typeface="Helvetica Neue"/>
                <a:cs typeface="Helvetica Neue"/>
                <a:sym typeface="Helvetica Neue"/>
              </a:rPr>
              <a:t>[17] A. Logacjov, E. S. Skarpsno, A. Kongsvold, K. Bach, and P. J. Mork, “A Machine Learning Model for Predicting Sleep and Wakefulness Based on Accelerometry, Skin Temperature and Contextual Information,” </a:t>
            </a:r>
            <a:r>
              <a:rPr i="1" lang="en-US" sz="1200">
                <a:solidFill>
                  <a:schemeClr val="dk1"/>
                </a:solidFill>
                <a:latin typeface="Helvetica Neue"/>
                <a:ea typeface="Helvetica Neue"/>
                <a:cs typeface="Helvetica Neue"/>
                <a:sym typeface="Helvetica Neue"/>
              </a:rPr>
              <a:t>Nature and Science of Sleep</a:t>
            </a:r>
            <a:r>
              <a:rPr lang="en-US" sz="1200">
                <a:solidFill>
                  <a:schemeClr val="dk1"/>
                </a:solidFill>
                <a:latin typeface="Helvetica Neue"/>
                <a:ea typeface="Helvetica Neue"/>
                <a:cs typeface="Helvetica Neue"/>
                <a:sym typeface="Helvetica Neue"/>
              </a:rPr>
              <a:t>, vol. 16, pp. 699–710, 2024. [Online]. Available:</a:t>
            </a:r>
            <a:r>
              <a:rPr lang="en-US" sz="1200">
                <a:solidFill>
                  <a:schemeClr val="dk1"/>
                </a:solidFill>
                <a:uFill>
                  <a:noFill/>
                </a:uFill>
                <a:latin typeface="Helvetica Neue"/>
                <a:ea typeface="Helvetica Neue"/>
                <a:cs typeface="Helvetica Neue"/>
                <a:sym typeface="Helvetica Neue"/>
                <a:hlinkClick r:id="rId7">
                  <a:extLst>
                    <a:ext uri="{A12FA001-AC4F-418D-AE19-62706E023703}">
                      <ahyp:hlinkClr val="tx"/>
                    </a:ext>
                  </a:extLst>
                </a:hlinkClick>
              </a:rPr>
              <a:t> </a:t>
            </a:r>
            <a:r>
              <a:rPr lang="en-US" sz="1200" u="sng">
                <a:solidFill>
                  <a:schemeClr val="hlink"/>
                </a:solidFill>
                <a:latin typeface="Helvetica Neue"/>
                <a:ea typeface="Helvetica Neue"/>
                <a:cs typeface="Helvetica Neue"/>
                <a:sym typeface="Helvetica Neue"/>
                <a:hlinkClick r:id="rId8"/>
              </a:rPr>
              <a:t>https://doi.org/10.2147/NSS.S452799</a:t>
            </a:r>
            <a:endParaRPr sz="1200">
              <a:solidFill>
                <a:schemeClr val="dk1"/>
              </a:solidFill>
              <a:latin typeface="Helvetica Neue"/>
              <a:ea typeface="Helvetica Neue"/>
              <a:cs typeface="Helvetica Neue"/>
              <a:sym typeface="Helvetica Neue"/>
            </a:endParaRPr>
          </a:p>
          <a:p>
            <a:pPr indent="0" lvl="0" marL="0" marR="0" rtl="0" algn="just">
              <a:lnSpc>
                <a:spcPct val="150000"/>
              </a:lnSpc>
              <a:spcBef>
                <a:spcPts val="490"/>
              </a:spcBef>
              <a:spcAft>
                <a:spcPts val="0"/>
              </a:spcAft>
              <a:buNone/>
            </a:pPr>
            <a:r>
              <a:rPr lang="en-US" sz="1200">
                <a:solidFill>
                  <a:schemeClr val="dk1"/>
                </a:solidFill>
                <a:latin typeface="Helvetica Neue"/>
                <a:ea typeface="Helvetica Neue"/>
                <a:cs typeface="Helvetica Neue"/>
                <a:sym typeface="Helvetica Neue"/>
              </a:rPr>
              <a:t>[18] Q. An, S. Rahman, J. Zhou, and J. J. Kang, “A Comprehensive Review on Machine Learning in Healthcare Industry: Classification, Restrictions, Opportunities and Challenges,” </a:t>
            </a:r>
            <a:r>
              <a:rPr i="1" lang="en-US" sz="1200">
                <a:solidFill>
                  <a:schemeClr val="dk1"/>
                </a:solidFill>
                <a:latin typeface="Helvetica Neue"/>
                <a:ea typeface="Helvetica Neue"/>
                <a:cs typeface="Helvetica Neue"/>
                <a:sym typeface="Helvetica Neue"/>
              </a:rPr>
              <a:t>Sensors</a:t>
            </a:r>
            <a:r>
              <a:rPr lang="en-US" sz="1200">
                <a:solidFill>
                  <a:schemeClr val="dk1"/>
                </a:solidFill>
                <a:latin typeface="Helvetica Neue"/>
                <a:ea typeface="Helvetica Neue"/>
                <a:cs typeface="Helvetica Neue"/>
                <a:sym typeface="Helvetica Neue"/>
              </a:rPr>
              <a:t>, vol. 23, p. 4178, 2023. [Online]. Available:</a:t>
            </a:r>
            <a:r>
              <a:rPr lang="en-US" sz="1200">
                <a:solidFill>
                  <a:schemeClr val="dk1"/>
                </a:solidFill>
                <a:uFill>
                  <a:noFill/>
                </a:uFill>
                <a:latin typeface="Helvetica Neue"/>
                <a:ea typeface="Helvetica Neue"/>
                <a:cs typeface="Helvetica Neue"/>
                <a:sym typeface="Helvetica Neue"/>
                <a:hlinkClick r:id="rId9">
                  <a:extLst>
                    <a:ext uri="{A12FA001-AC4F-418D-AE19-62706E023703}">
                      <ahyp:hlinkClr val="tx"/>
                    </a:ext>
                  </a:extLst>
                </a:hlinkClick>
              </a:rPr>
              <a:t> </a:t>
            </a:r>
            <a:r>
              <a:rPr lang="en-US" sz="1200" u="sng">
                <a:solidFill>
                  <a:schemeClr val="hlink"/>
                </a:solidFill>
                <a:latin typeface="Helvetica Neue"/>
                <a:ea typeface="Helvetica Neue"/>
                <a:cs typeface="Helvetica Neue"/>
                <a:sym typeface="Helvetica Neue"/>
                <a:hlinkClick r:id="rId10"/>
              </a:rPr>
              <a:t>https://doi.org/10.3390/s23094178</a:t>
            </a:r>
            <a:endParaRPr sz="1200">
              <a:solidFill>
                <a:schemeClr val="dk1"/>
              </a:solidFill>
              <a:latin typeface="Helvetica Neue"/>
              <a:ea typeface="Helvetica Neue"/>
              <a:cs typeface="Helvetica Neue"/>
              <a:sym typeface="Helvetica Neue"/>
            </a:endParaRPr>
          </a:p>
          <a:p>
            <a:pPr indent="0" lvl="0" marL="0" marR="0" rtl="0" algn="just">
              <a:lnSpc>
                <a:spcPct val="150000"/>
              </a:lnSpc>
              <a:spcBef>
                <a:spcPts val="490"/>
              </a:spcBef>
              <a:spcAft>
                <a:spcPts val="0"/>
              </a:spcAft>
              <a:buNone/>
            </a:pPr>
            <a:r>
              <a:rPr lang="en-US" sz="1200">
                <a:solidFill>
                  <a:schemeClr val="dk1"/>
                </a:solidFill>
                <a:latin typeface="Helvetica Neue"/>
                <a:ea typeface="Helvetica Neue"/>
                <a:cs typeface="Helvetica Neue"/>
                <a:sym typeface="Helvetica Neue"/>
              </a:rPr>
              <a:t>[19] T. P. T. Armand, K. A. Nfor, J.-I. Kim, and H.-C. Kim, “Applications of Artificial Intelligence, Machine Learning, and Deep Learning in Nutrition: A Systematic Review,” </a:t>
            </a:r>
            <a:r>
              <a:rPr i="1" lang="en-US" sz="1200">
                <a:solidFill>
                  <a:schemeClr val="dk1"/>
                </a:solidFill>
                <a:latin typeface="Helvetica Neue"/>
                <a:ea typeface="Helvetica Neue"/>
                <a:cs typeface="Helvetica Neue"/>
                <a:sym typeface="Helvetica Neue"/>
              </a:rPr>
              <a:t>Nutrients</a:t>
            </a:r>
            <a:r>
              <a:rPr lang="en-US" sz="1200">
                <a:solidFill>
                  <a:schemeClr val="dk1"/>
                </a:solidFill>
                <a:latin typeface="Helvetica Neue"/>
                <a:ea typeface="Helvetica Neue"/>
                <a:cs typeface="Helvetica Neue"/>
                <a:sym typeface="Helvetica Neue"/>
              </a:rPr>
              <a:t>, vol. 16, no. 7, p. 1073, 2024. [Online]. Available:</a:t>
            </a:r>
            <a:r>
              <a:rPr lang="en-US" sz="1200">
                <a:solidFill>
                  <a:schemeClr val="dk1"/>
                </a:solidFill>
                <a:uFill>
                  <a:noFill/>
                </a:uFill>
                <a:latin typeface="Helvetica Neue"/>
                <a:ea typeface="Helvetica Neue"/>
                <a:cs typeface="Helvetica Neue"/>
                <a:sym typeface="Helvetica Neue"/>
                <a:hlinkClick r:id="rId11">
                  <a:extLst>
                    <a:ext uri="{A12FA001-AC4F-418D-AE19-62706E023703}">
                      <ahyp:hlinkClr val="tx"/>
                    </a:ext>
                  </a:extLst>
                </a:hlinkClick>
              </a:rPr>
              <a:t> </a:t>
            </a:r>
            <a:r>
              <a:rPr lang="en-US" sz="1200" u="sng">
                <a:solidFill>
                  <a:schemeClr val="hlink"/>
                </a:solidFill>
                <a:latin typeface="Helvetica Neue"/>
                <a:ea typeface="Helvetica Neue"/>
                <a:cs typeface="Helvetica Neue"/>
                <a:sym typeface="Helvetica Neue"/>
                <a:hlinkClick r:id="rId12"/>
              </a:rPr>
              <a:t>https://doi.org/10.3390/nu16071073</a:t>
            </a:r>
            <a:endParaRPr sz="1200">
              <a:solidFill>
                <a:schemeClr val="dk1"/>
              </a:solidFill>
              <a:latin typeface="Helvetica Neue"/>
              <a:ea typeface="Helvetica Neue"/>
              <a:cs typeface="Helvetica Neue"/>
              <a:sym typeface="Helvetica Neue"/>
            </a:endParaRPr>
          </a:p>
          <a:p>
            <a:pPr indent="0" lvl="0" marL="0" marR="0" rtl="0" algn="just">
              <a:lnSpc>
                <a:spcPct val="150000"/>
              </a:lnSpc>
              <a:spcBef>
                <a:spcPts val="490"/>
              </a:spcBef>
              <a:spcAft>
                <a:spcPts val="0"/>
              </a:spcAft>
              <a:buNone/>
            </a:pPr>
            <a:r>
              <a:rPr lang="en-US" sz="1200">
                <a:solidFill>
                  <a:schemeClr val="dk1"/>
                </a:solidFill>
                <a:latin typeface="Helvetica Neue"/>
                <a:ea typeface="Helvetica Neue"/>
                <a:cs typeface="Helvetica Neue"/>
                <a:sym typeface="Helvetica Neue"/>
              </a:rPr>
              <a:t>[20] R. Yera, A. A. Alzahrani, L. Martínez, and R. M. Rodríguez, “A Systematic Review on Food Recommender Systems for Diabetic Patients,” </a:t>
            </a:r>
            <a:r>
              <a:rPr i="1" lang="en-US" sz="1200">
                <a:solidFill>
                  <a:schemeClr val="dk1"/>
                </a:solidFill>
                <a:latin typeface="Helvetica Neue"/>
                <a:ea typeface="Helvetica Neue"/>
                <a:cs typeface="Helvetica Neue"/>
                <a:sym typeface="Helvetica Neue"/>
              </a:rPr>
              <a:t>International Journal of Environmental Research and Public Health</a:t>
            </a:r>
            <a:r>
              <a:rPr lang="en-US" sz="1200">
                <a:solidFill>
                  <a:schemeClr val="dk1"/>
                </a:solidFill>
                <a:latin typeface="Helvetica Neue"/>
                <a:ea typeface="Helvetica Neue"/>
                <a:cs typeface="Helvetica Neue"/>
                <a:sym typeface="Helvetica Neue"/>
              </a:rPr>
              <a:t>, vol. 20, no. 5, p. 4248, 2023. [Online]. Available:</a:t>
            </a:r>
            <a:r>
              <a:rPr lang="en-US" sz="1200">
                <a:solidFill>
                  <a:schemeClr val="dk1"/>
                </a:solidFill>
                <a:uFill>
                  <a:noFill/>
                </a:uFill>
                <a:latin typeface="Helvetica Neue"/>
                <a:ea typeface="Helvetica Neue"/>
                <a:cs typeface="Helvetica Neue"/>
                <a:sym typeface="Helvetica Neue"/>
                <a:hlinkClick r:id="rId13">
                  <a:extLst>
                    <a:ext uri="{A12FA001-AC4F-418D-AE19-62706E023703}">
                      <ahyp:hlinkClr val="tx"/>
                    </a:ext>
                  </a:extLst>
                </a:hlinkClick>
              </a:rPr>
              <a:t> </a:t>
            </a:r>
            <a:r>
              <a:rPr lang="en-US" sz="1200" u="sng">
                <a:solidFill>
                  <a:schemeClr val="hlink"/>
                </a:solidFill>
                <a:latin typeface="Helvetica Neue"/>
                <a:ea typeface="Helvetica Neue"/>
                <a:cs typeface="Helvetica Neue"/>
                <a:sym typeface="Helvetica Neue"/>
                <a:hlinkClick r:id="rId14"/>
              </a:rPr>
              <a:t>https://doi.org/10.3390/ijerph20054248</a:t>
            </a:r>
            <a:endParaRPr sz="1200">
              <a:solidFill>
                <a:schemeClr val="dk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nvSpPr>
        <p:spPr>
          <a:xfrm>
            <a:off x="77118" y="804231"/>
            <a:ext cx="8956714" cy="5960125"/>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ctr">
              <a:lnSpc>
                <a:spcPct val="150000"/>
              </a:lnSpc>
              <a:spcBef>
                <a:spcPts val="700"/>
              </a:spcBef>
              <a:spcAft>
                <a:spcPts val="0"/>
              </a:spcAft>
              <a:buClr>
                <a:schemeClr val="dk1"/>
              </a:buClr>
              <a:buSzPts val="2500"/>
              <a:buFont typeface="Arial"/>
              <a:buNone/>
            </a:pPr>
            <a:r>
              <a:t/>
            </a:r>
            <a:endParaRPr b="1" sz="2000">
              <a:solidFill>
                <a:schemeClr val="dk1"/>
              </a:solidFill>
              <a:latin typeface="Helvetica Neue"/>
              <a:ea typeface="Helvetica Neue"/>
              <a:cs typeface="Helvetica Neue"/>
              <a:sym typeface="Helvetica Neue"/>
            </a:endParaRPr>
          </a:p>
          <a:p>
            <a:pPr indent="0" lvl="0" marL="95250" marR="0" rtl="0" algn="ctr">
              <a:lnSpc>
                <a:spcPct val="150000"/>
              </a:lnSpc>
              <a:spcBef>
                <a:spcPts val="700"/>
              </a:spcBef>
              <a:spcAft>
                <a:spcPts val="0"/>
              </a:spcAft>
              <a:buClr>
                <a:schemeClr val="dk1"/>
              </a:buClr>
              <a:buSzPts val="2500"/>
              <a:buFont typeface="Arial"/>
              <a:buNone/>
            </a:pPr>
            <a:r>
              <a:rPr b="1" lang="en-US" sz="2000">
                <a:solidFill>
                  <a:schemeClr val="dk1"/>
                </a:solidFill>
                <a:latin typeface="Helvetica Neue"/>
                <a:ea typeface="Helvetica Neue"/>
                <a:cs typeface="Helvetica Neue"/>
                <a:sym typeface="Helvetica Neue"/>
              </a:rPr>
              <a:t>Thanks</a:t>
            </a:r>
            <a:r>
              <a:rPr lang="en-US" sz="1400">
                <a:solidFill>
                  <a:schemeClr val="dk1"/>
                </a:solidFill>
                <a:latin typeface="Helvetica Neue"/>
                <a:ea typeface="Helvetica Neue"/>
                <a:cs typeface="Helvetica Neue"/>
                <a:sym typeface="Helvetica Neue"/>
              </a:rPr>
              <a:t>.</a:t>
            </a:r>
            <a:endParaRPr/>
          </a:p>
        </p:txBody>
      </p:sp>
      <p:pic>
        <p:nvPicPr>
          <p:cNvPr descr="🙏" id="200" name="Google Shape;200;p28"/>
          <p:cNvPicPr preferRelativeResize="0"/>
          <p:nvPr/>
        </p:nvPicPr>
        <p:blipFill rotWithShape="1">
          <a:blip r:embed="rId3">
            <a:alphaModFix/>
          </a:blip>
          <a:srcRect b="0" l="0" r="0" t="0"/>
          <a:stretch/>
        </p:blipFill>
        <p:spPr>
          <a:xfrm>
            <a:off x="4189164" y="2663328"/>
            <a:ext cx="765672" cy="7656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a:t>Introduction</a:t>
            </a:r>
            <a:endParaRPr/>
          </a:p>
        </p:txBody>
      </p:sp>
      <p:sp>
        <p:nvSpPr>
          <p:cNvPr id="47" name="Google Shape;47;p3"/>
          <p:cNvSpPr txBox="1"/>
          <p:nvPr/>
        </p:nvSpPr>
        <p:spPr>
          <a:xfrm>
            <a:off x="93650" y="844525"/>
            <a:ext cx="8956800" cy="5674800"/>
          </a:xfrm>
          <a:prstGeom prst="rect">
            <a:avLst/>
          </a:prstGeom>
          <a:noFill/>
          <a:ln>
            <a:noFill/>
          </a:ln>
        </p:spPr>
        <p:txBody>
          <a:bodyPr anchorCtr="0" anchor="t" bIns="45700" lIns="91425" spcFirstLastPara="1" rIns="91425" wrap="square" tIns="45700">
            <a:noAutofit/>
          </a:bodyPr>
          <a:lstStyle/>
          <a:p>
            <a:pPr indent="-323850" lvl="0" marL="457200" rtl="0" algn="just">
              <a:lnSpc>
                <a:spcPct val="150000"/>
              </a:lnSpc>
              <a:spcBef>
                <a:spcPts val="0"/>
              </a:spcBef>
              <a:spcAft>
                <a:spcPts val="0"/>
              </a:spcAft>
              <a:buClr>
                <a:schemeClr val="dk1"/>
              </a:buClr>
              <a:buSzPts val="1500"/>
              <a:buFont typeface="Helvetica Neue"/>
              <a:buChar char="●"/>
            </a:pPr>
            <a:r>
              <a:rPr b="1" lang="en-US" sz="1500">
                <a:solidFill>
                  <a:schemeClr val="dk1"/>
                </a:solidFill>
                <a:latin typeface="Helvetica Neue"/>
                <a:ea typeface="Helvetica Neue"/>
                <a:cs typeface="Helvetica Neue"/>
                <a:sym typeface="Helvetica Neue"/>
              </a:rPr>
              <a:t>Challenges in Modern Lifestyle</a:t>
            </a:r>
            <a:endParaRPr b="1" sz="1500">
              <a:solidFill>
                <a:schemeClr val="dk1"/>
              </a:solidFill>
              <a:latin typeface="Helvetica Neue"/>
              <a:ea typeface="Helvetica Neue"/>
              <a:cs typeface="Helvetica Neue"/>
              <a:sym typeface="Helvetica Neue"/>
            </a:endParaRPr>
          </a:p>
          <a:p>
            <a:pPr indent="-311150" lvl="1" marL="914400" rtl="0" algn="l">
              <a:lnSpc>
                <a:spcPct val="150000"/>
              </a:lnSpc>
              <a:spcBef>
                <a:spcPts val="0"/>
              </a:spcBef>
              <a:spcAft>
                <a:spcPts val="0"/>
              </a:spcAft>
              <a:buClr>
                <a:schemeClr val="dk1"/>
              </a:buClr>
              <a:buSzPts val="1300"/>
              <a:buFont typeface="Helvetica Neue"/>
              <a:buChar char="○"/>
            </a:pPr>
            <a:r>
              <a:rPr lang="en-US" sz="1300">
                <a:solidFill>
                  <a:schemeClr val="dk1"/>
                </a:solidFill>
                <a:latin typeface="Helvetica Neue"/>
                <a:ea typeface="Helvetica Neue"/>
                <a:cs typeface="Helvetica Neue"/>
                <a:sym typeface="Helvetica Neue"/>
              </a:rPr>
              <a:t>Poor eating habits, prolonged sitting, irregular sleep, and high stress</a:t>
            </a:r>
            <a:endParaRPr sz="1300">
              <a:solidFill>
                <a:schemeClr val="dk1"/>
              </a:solidFill>
              <a:latin typeface="Helvetica Neue"/>
              <a:ea typeface="Helvetica Neue"/>
              <a:cs typeface="Helvetica Neue"/>
              <a:sym typeface="Helvetica Neue"/>
            </a:endParaRPr>
          </a:p>
          <a:p>
            <a:pPr indent="-304800" lvl="1" marL="914400" rtl="0" algn="l">
              <a:lnSpc>
                <a:spcPct val="150000"/>
              </a:lnSpc>
              <a:spcBef>
                <a:spcPts val="0"/>
              </a:spcBef>
              <a:spcAft>
                <a:spcPts val="0"/>
              </a:spcAft>
              <a:buClr>
                <a:schemeClr val="dk1"/>
              </a:buClr>
              <a:buSzPts val="1200"/>
              <a:buFont typeface="Helvetica Neue"/>
              <a:buChar char="○"/>
            </a:pPr>
            <a:r>
              <a:rPr lang="en-US" sz="1300">
                <a:solidFill>
                  <a:schemeClr val="dk1"/>
                </a:solidFill>
                <a:latin typeface="Helvetica Neue"/>
                <a:ea typeface="Helvetica Neue"/>
                <a:cs typeface="Helvetica Neue"/>
                <a:sym typeface="Helvetica Neue"/>
              </a:rPr>
              <a:t>Rising lifestyle disorders: Obesity, Diabetes, Hypertension</a:t>
            </a:r>
            <a:br>
              <a:rPr lang="en-US" sz="1200">
                <a:solidFill>
                  <a:schemeClr val="dk1"/>
                </a:solidFill>
                <a:latin typeface="Helvetica Neue"/>
                <a:ea typeface="Helvetica Neue"/>
                <a:cs typeface="Helvetica Neue"/>
                <a:sym typeface="Helvetica Neue"/>
              </a:rPr>
            </a:br>
            <a:endParaRPr sz="1200">
              <a:solidFill>
                <a:schemeClr val="dk1"/>
              </a:solidFill>
              <a:latin typeface="Helvetica Neue"/>
              <a:ea typeface="Helvetica Neue"/>
              <a:cs typeface="Helvetica Neue"/>
              <a:sym typeface="Helvetica Neue"/>
            </a:endParaRPr>
          </a:p>
          <a:p>
            <a:pPr indent="-323850" lvl="0" marL="457200" rtl="0" algn="l">
              <a:lnSpc>
                <a:spcPct val="115000"/>
              </a:lnSpc>
              <a:spcBef>
                <a:spcPts val="0"/>
              </a:spcBef>
              <a:spcAft>
                <a:spcPts val="0"/>
              </a:spcAft>
              <a:buClr>
                <a:schemeClr val="dk1"/>
              </a:buClr>
              <a:buSzPts val="1500"/>
              <a:buFont typeface="Helvetica Neue"/>
              <a:buChar char="●"/>
            </a:pPr>
            <a:r>
              <a:rPr b="1" lang="en-US" sz="1500">
                <a:solidFill>
                  <a:schemeClr val="dk1"/>
                </a:solidFill>
                <a:latin typeface="Helvetica Neue"/>
                <a:ea typeface="Helvetica Neue"/>
                <a:cs typeface="Helvetica Neue"/>
                <a:sym typeface="Helvetica Neue"/>
              </a:rPr>
              <a:t>Limitations of Current Fitness Apps/Devices</a:t>
            </a:r>
            <a:endParaRPr b="1" sz="1500">
              <a:solidFill>
                <a:schemeClr val="dk1"/>
              </a:solidFill>
              <a:latin typeface="Helvetica Neue"/>
              <a:ea typeface="Helvetica Neue"/>
              <a:cs typeface="Helvetica Neue"/>
              <a:sym typeface="Helvetica Neue"/>
            </a:endParaRPr>
          </a:p>
          <a:p>
            <a:pPr indent="-311150" lvl="1" marL="914400" rtl="0" algn="l">
              <a:lnSpc>
                <a:spcPct val="150000"/>
              </a:lnSpc>
              <a:spcBef>
                <a:spcPts val="0"/>
              </a:spcBef>
              <a:spcAft>
                <a:spcPts val="0"/>
              </a:spcAft>
              <a:buClr>
                <a:schemeClr val="dk1"/>
              </a:buClr>
              <a:buSzPts val="1300"/>
              <a:buFont typeface="Helvetica Neue"/>
              <a:buChar char="○"/>
            </a:pPr>
            <a:r>
              <a:rPr lang="en-US" sz="1300">
                <a:solidFill>
                  <a:schemeClr val="dk1"/>
                </a:solidFill>
                <a:latin typeface="Helvetica Neue"/>
                <a:ea typeface="Helvetica Neue"/>
                <a:cs typeface="Helvetica Neue"/>
                <a:sym typeface="Helvetica Neue"/>
              </a:rPr>
              <a:t>Focus mainly on steps or heart rate</a:t>
            </a:r>
            <a:endParaRPr sz="1300">
              <a:solidFill>
                <a:schemeClr val="dk1"/>
              </a:solidFill>
              <a:latin typeface="Helvetica Neue"/>
              <a:ea typeface="Helvetica Neue"/>
              <a:cs typeface="Helvetica Neue"/>
              <a:sym typeface="Helvetica Neue"/>
            </a:endParaRPr>
          </a:p>
          <a:p>
            <a:pPr indent="-311150" lvl="1" marL="914400" rtl="0" algn="l">
              <a:lnSpc>
                <a:spcPct val="150000"/>
              </a:lnSpc>
              <a:spcBef>
                <a:spcPts val="0"/>
              </a:spcBef>
              <a:spcAft>
                <a:spcPts val="0"/>
              </a:spcAft>
              <a:buClr>
                <a:schemeClr val="dk1"/>
              </a:buClr>
              <a:buSzPts val="1300"/>
              <a:buFont typeface="Helvetica Neue"/>
              <a:buChar char="○"/>
            </a:pPr>
            <a:r>
              <a:rPr lang="en-US" sz="1300">
                <a:solidFill>
                  <a:schemeClr val="dk1"/>
                </a:solidFill>
                <a:latin typeface="Helvetica Neue"/>
                <a:ea typeface="Helvetica Neue"/>
                <a:cs typeface="Helvetica Neue"/>
                <a:sym typeface="Helvetica Neue"/>
              </a:rPr>
              <a:t>Provide generic advice</a:t>
            </a:r>
            <a:endParaRPr sz="1300">
              <a:solidFill>
                <a:schemeClr val="dk1"/>
              </a:solidFill>
              <a:latin typeface="Helvetica Neue"/>
              <a:ea typeface="Helvetica Neue"/>
              <a:cs typeface="Helvetica Neue"/>
              <a:sym typeface="Helvetica Neue"/>
            </a:endParaRPr>
          </a:p>
          <a:p>
            <a:pPr indent="-323850" lvl="1" marL="914400" rtl="0" algn="l">
              <a:lnSpc>
                <a:spcPct val="150000"/>
              </a:lnSpc>
              <a:spcBef>
                <a:spcPts val="0"/>
              </a:spcBef>
              <a:spcAft>
                <a:spcPts val="0"/>
              </a:spcAft>
              <a:buClr>
                <a:schemeClr val="dk1"/>
              </a:buClr>
              <a:buSzPts val="1500"/>
              <a:buFont typeface="Helvetica Neue"/>
              <a:buChar char="○"/>
            </a:pPr>
            <a:r>
              <a:rPr lang="en-US" sz="1300">
                <a:solidFill>
                  <a:schemeClr val="dk1"/>
                </a:solidFill>
                <a:latin typeface="Helvetica Neue"/>
                <a:ea typeface="Helvetica Neue"/>
                <a:cs typeface="Helvetica Neue"/>
                <a:sym typeface="Helvetica Neue"/>
              </a:rPr>
              <a:t>Often costly and less engaging</a:t>
            </a:r>
            <a:br>
              <a:rPr lang="en-US" sz="1500">
                <a:solidFill>
                  <a:schemeClr val="dk1"/>
                </a:solidFill>
                <a:latin typeface="Helvetica Neue"/>
                <a:ea typeface="Helvetica Neue"/>
                <a:cs typeface="Helvetica Neue"/>
                <a:sym typeface="Helvetica Neue"/>
              </a:rPr>
            </a:br>
            <a:endParaRPr sz="1500">
              <a:solidFill>
                <a:schemeClr val="dk1"/>
              </a:solidFill>
              <a:latin typeface="Helvetica Neue"/>
              <a:ea typeface="Helvetica Neue"/>
              <a:cs typeface="Helvetica Neue"/>
              <a:sym typeface="Helvetica Neue"/>
            </a:endParaRPr>
          </a:p>
          <a:p>
            <a:pPr indent="-323850" lvl="0" marL="457200" rtl="0" algn="l">
              <a:lnSpc>
                <a:spcPct val="115000"/>
              </a:lnSpc>
              <a:spcBef>
                <a:spcPts val="0"/>
              </a:spcBef>
              <a:spcAft>
                <a:spcPts val="0"/>
              </a:spcAft>
              <a:buClr>
                <a:schemeClr val="dk1"/>
              </a:buClr>
              <a:buSzPts val="1500"/>
              <a:buFont typeface="Helvetica Neue"/>
              <a:buChar char="●"/>
            </a:pPr>
            <a:r>
              <a:rPr b="1" lang="en-US" sz="1500">
                <a:solidFill>
                  <a:schemeClr val="dk1"/>
                </a:solidFill>
                <a:latin typeface="Helvetica Neue"/>
                <a:ea typeface="Helvetica Neue"/>
                <a:cs typeface="Helvetica Neue"/>
                <a:sym typeface="Helvetica Neue"/>
              </a:rPr>
              <a:t>Our Solution: You2.0 – AI-Powered Lifestyle &amp; Wellness Tracker</a:t>
            </a:r>
            <a:endParaRPr b="1" sz="1500">
              <a:solidFill>
                <a:schemeClr val="dk1"/>
              </a:solidFill>
              <a:latin typeface="Helvetica Neue"/>
              <a:ea typeface="Helvetica Neue"/>
              <a:cs typeface="Helvetica Neue"/>
              <a:sym typeface="Helvetica Neue"/>
            </a:endParaRPr>
          </a:p>
          <a:p>
            <a:pPr indent="-311150" lvl="1" marL="914400" rtl="0" algn="l">
              <a:lnSpc>
                <a:spcPct val="150000"/>
              </a:lnSpc>
              <a:spcBef>
                <a:spcPts val="0"/>
              </a:spcBef>
              <a:spcAft>
                <a:spcPts val="0"/>
              </a:spcAft>
              <a:buClr>
                <a:schemeClr val="dk1"/>
              </a:buClr>
              <a:buSzPts val="1300"/>
              <a:buFont typeface="Helvetica Neue"/>
              <a:buChar char="○"/>
            </a:pPr>
            <a:r>
              <a:rPr lang="en-US" sz="1300">
                <a:solidFill>
                  <a:schemeClr val="dk1"/>
                </a:solidFill>
                <a:latin typeface="Helvetica Neue"/>
                <a:ea typeface="Helvetica Neue"/>
                <a:cs typeface="Helvetica Neue"/>
                <a:sym typeface="Helvetica Neue"/>
              </a:rPr>
              <a:t>Goes beyond tracking → focuses on transformation</a:t>
            </a:r>
            <a:endParaRPr sz="1300">
              <a:solidFill>
                <a:schemeClr val="dk1"/>
              </a:solidFill>
              <a:latin typeface="Helvetica Neue"/>
              <a:ea typeface="Helvetica Neue"/>
              <a:cs typeface="Helvetica Neue"/>
              <a:sym typeface="Helvetica Neue"/>
            </a:endParaRPr>
          </a:p>
          <a:p>
            <a:pPr indent="-311150" lvl="1" marL="914400" rtl="0" algn="l">
              <a:lnSpc>
                <a:spcPct val="150000"/>
              </a:lnSpc>
              <a:spcBef>
                <a:spcPts val="0"/>
              </a:spcBef>
              <a:spcAft>
                <a:spcPts val="0"/>
              </a:spcAft>
              <a:buClr>
                <a:schemeClr val="dk1"/>
              </a:buClr>
              <a:buSzPts val="1300"/>
              <a:buFont typeface="Helvetica Neue"/>
              <a:buChar char="○"/>
            </a:pPr>
            <a:r>
              <a:rPr lang="en-US" sz="1300">
                <a:solidFill>
                  <a:schemeClr val="dk1"/>
                </a:solidFill>
                <a:latin typeface="Helvetica Neue"/>
                <a:ea typeface="Helvetica Neue"/>
                <a:cs typeface="Helvetica Neue"/>
                <a:sym typeface="Helvetica Neue"/>
              </a:rPr>
              <a:t>Uses human logging + sensor-based tracking for holistic activity data</a:t>
            </a:r>
            <a:endParaRPr sz="1300">
              <a:solidFill>
                <a:schemeClr val="dk1"/>
              </a:solidFill>
              <a:latin typeface="Helvetica Neue"/>
              <a:ea typeface="Helvetica Neue"/>
              <a:cs typeface="Helvetica Neue"/>
              <a:sym typeface="Helvetica Neue"/>
            </a:endParaRPr>
          </a:p>
          <a:p>
            <a:pPr indent="-311150" lvl="1" marL="914400" rtl="0" algn="l">
              <a:lnSpc>
                <a:spcPct val="150000"/>
              </a:lnSpc>
              <a:spcBef>
                <a:spcPts val="0"/>
              </a:spcBef>
              <a:spcAft>
                <a:spcPts val="0"/>
              </a:spcAft>
              <a:buClr>
                <a:schemeClr val="dk1"/>
              </a:buClr>
              <a:buSzPts val="1300"/>
              <a:buChar char="○"/>
            </a:pPr>
            <a:r>
              <a:rPr lang="en-US" sz="1300">
                <a:solidFill>
                  <a:schemeClr val="dk1"/>
                </a:solidFill>
                <a:latin typeface="Helvetica Neue"/>
                <a:ea typeface="Helvetica Neue"/>
                <a:cs typeface="Helvetica Neue"/>
                <a:sym typeface="Helvetica Neue"/>
              </a:rPr>
              <a:t>Employs machine learning to detect risks &amp; provide personalized, real-time recommendations</a:t>
            </a:r>
            <a:br>
              <a:rPr lang="en-US" sz="1300">
                <a:solidFill>
                  <a:schemeClr val="dk1"/>
                </a:solidFill>
                <a:latin typeface="Helvetica Neue"/>
                <a:ea typeface="Helvetica Neue"/>
                <a:cs typeface="Helvetica Neue"/>
                <a:sym typeface="Helvetica Neue"/>
              </a:rPr>
            </a:br>
            <a:endParaRPr sz="1300">
              <a:solidFill>
                <a:schemeClr val="dk1"/>
              </a:solidFill>
              <a:latin typeface="Helvetica Neue"/>
              <a:ea typeface="Helvetica Neue"/>
              <a:cs typeface="Helvetica Neue"/>
              <a:sym typeface="Helvetica Neue"/>
            </a:endParaRPr>
          </a:p>
          <a:p>
            <a:pPr indent="-323850" lvl="0" marL="457200" rtl="0" algn="l">
              <a:lnSpc>
                <a:spcPct val="115000"/>
              </a:lnSpc>
              <a:spcBef>
                <a:spcPts val="0"/>
              </a:spcBef>
              <a:spcAft>
                <a:spcPts val="0"/>
              </a:spcAft>
              <a:buClr>
                <a:schemeClr val="dk1"/>
              </a:buClr>
              <a:buSzPts val="1500"/>
              <a:buFont typeface="Helvetica Neue"/>
              <a:buChar char="●"/>
            </a:pPr>
            <a:r>
              <a:rPr b="1" lang="en-US" sz="1500">
                <a:solidFill>
                  <a:schemeClr val="dk1"/>
                </a:solidFill>
                <a:latin typeface="Helvetica Neue"/>
                <a:ea typeface="Helvetica Neue"/>
                <a:cs typeface="Helvetica Neue"/>
                <a:sym typeface="Helvetica Neue"/>
              </a:rPr>
              <a:t>Key Features</a:t>
            </a:r>
            <a:endParaRPr b="1" sz="1500">
              <a:solidFill>
                <a:schemeClr val="dk1"/>
              </a:solidFill>
              <a:latin typeface="Helvetica Neue"/>
              <a:ea typeface="Helvetica Neue"/>
              <a:cs typeface="Helvetica Neue"/>
              <a:sym typeface="Helvetica Neue"/>
            </a:endParaRPr>
          </a:p>
          <a:p>
            <a:pPr indent="-311150" lvl="1" marL="914400" rtl="0" algn="l">
              <a:lnSpc>
                <a:spcPct val="150000"/>
              </a:lnSpc>
              <a:spcBef>
                <a:spcPts val="0"/>
              </a:spcBef>
              <a:spcAft>
                <a:spcPts val="0"/>
              </a:spcAft>
              <a:buClr>
                <a:schemeClr val="dk1"/>
              </a:buClr>
              <a:buSzPts val="1300"/>
              <a:buFont typeface="Helvetica Neue"/>
              <a:buChar char="○"/>
            </a:pPr>
            <a:r>
              <a:rPr lang="en-US" sz="1300">
                <a:solidFill>
                  <a:schemeClr val="dk1"/>
                </a:solidFill>
                <a:latin typeface="Helvetica Neue"/>
                <a:ea typeface="Helvetica Neue"/>
                <a:cs typeface="Helvetica Neue"/>
                <a:sym typeface="Helvetica Neue"/>
              </a:rPr>
              <a:t>Proactive health insights</a:t>
            </a:r>
            <a:endParaRPr sz="1300">
              <a:solidFill>
                <a:schemeClr val="dk1"/>
              </a:solidFill>
              <a:latin typeface="Helvetica Neue"/>
              <a:ea typeface="Helvetica Neue"/>
              <a:cs typeface="Helvetica Neue"/>
              <a:sym typeface="Helvetica Neue"/>
            </a:endParaRPr>
          </a:p>
          <a:p>
            <a:pPr indent="-311150" lvl="1" marL="914400" rtl="0" algn="l">
              <a:lnSpc>
                <a:spcPct val="150000"/>
              </a:lnSpc>
              <a:spcBef>
                <a:spcPts val="0"/>
              </a:spcBef>
              <a:spcAft>
                <a:spcPts val="0"/>
              </a:spcAft>
              <a:buClr>
                <a:schemeClr val="dk1"/>
              </a:buClr>
              <a:buSzPts val="1300"/>
              <a:buFont typeface="Helvetica Neue"/>
              <a:buChar char="○"/>
            </a:pPr>
            <a:r>
              <a:rPr lang="en-US" sz="1300">
                <a:solidFill>
                  <a:schemeClr val="dk1"/>
                </a:solidFill>
                <a:latin typeface="Helvetica Neue"/>
                <a:ea typeface="Helvetica Neue"/>
                <a:cs typeface="Helvetica Neue"/>
                <a:sym typeface="Helvetica Neue"/>
              </a:rPr>
              <a:t>Gamified habit tracking</a:t>
            </a:r>
            <a:endParaRPr sz="1300">
              <a:solidFill>
                <a:schemeClr val="dk1"/>
              </a:solidFill>
              <a:latin typeface="Helvetica Neue"/>
              <a:ea typeface="Helvetica Neue"/>
              <a:cs typeface="Helvetica Neue"/>
              <a:sym typeface="Helvetica Neue"/>
            </a:endParaRPr>
          </a:p>
          <a:p>
            <a:pPr indent="-311150" lvl="1" marL="914400" rtl="0" algn="l">
              <a:lnSpc>
                <a:spcPct val="150000"/>
              </a:lnSpc>
              <a:spcBef>
                <a:spcPts val="0"/>
              </a:spcBef>
              <a:spcAft>
                <a:spcPts val="0"/>
              </a:spcAft>
              <a:buClr>
                <a:schemeClr val="dk1"/>
              </a:buClr>
              <a:buSzPts val="1300"/>
              <a:buFont typeface="Helvetica Neue"/>
              <a:buChar char="○"/>
            </a:pPr>
            <a:r>
              <a:rPr lang="en-US" sz="1300">
                <a:solidFill>
                  <a:schemeClr val="dk1"/>
                </a:solidFill>
                <a:latin typeface="Helvetica Neue"/>
                <a:ea typeface="Helvetica Neue"/>
                <a:cs typeface="Helvetica Neue"/>
                <a:sym typeface="Helvetica Neue"/>
              </a:rPr>
              <a:t>Intelligent reminders to sustain lifestyle changes</a:t>
            </a:r>
            <a:endParaRPr sz="1300">
              <a:solidFill>
                <a:schemeClr val="dk1"/>
              </a:solidFill>
              <a:latin typeface="Helvetica Neue"/>
              <a:ea typeface="Helvetica Neue"/>
              <a:cs typeface="Helvetica Neue"/>
              <a:sym typeface="Helvetica Neue"/>
            </a:endParaRPr>
          </a:p>
          <a:p>
            <a:pPr indent="0" lvl="0" marL="457200" marR="0" rtl="0" algn="just">
              <a:lnSpc>
                <a:spcPct val="150000"/>
              </a:lnSpc>
              <a:spcBef>
                <a:spcPts val="1200"/>
              </a:spcBef>
              <a:spcAft>
                <a:spcPts val="0"/>
              </a:spcAft>
              <a:buNone/>
            </a:pPr>
            <a:r>
              <a:t/>
            </a:r>
            <a:endParaRPr sz="120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a:t>Problem Statement</a:t>
            </a:r>
            <a:endParaRPr/>
          </a:p>
        </p:txBody>
      </p:sp>
      <p:sp>
        <p:nvSpPr>
          <p:cNvPr id="53" name="Google Shape;53;p4"/>
          <p:cNvSpPr txBox="1"/>
          <p:nvPr/>
        </p:nvSpPr>
        <p:spPr>
          <a:xfrm>
            <a:off x="187550" y="944250"/>
            <a:ext cx="8504400" cy="54741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500">
                <a:solidFill>
                  <a:schemeClr val="dk1"/>
                </a:solidFill>
                <a:latin typeface="Helvetica Neue"/>
                <a:ea typeface="Helvetica Neue"/>
                <a:cs typeface="Helvetica Neue"/>
                <a:sym typeface="Helvetica Neue"/>
              </a:rPr>
              <a:t>People frequently find it difficult to lead balanced lives in today's fast-paced world because of erratic sleep patterns, unhealthy eating patterns, extended periods of inactivity, and poor eating habits. These elements play a significant role in the development of lifestyle-related conditions like diabetes, obesity, hypertension, and chronic stress, which are now among the most urgent worldwide health issues. The World Health Organization reports that non-communicable diseases brought on by unhealthy lifestyle choices are responsible for a sizable percentage of annual premature deaths, and this number is still rising. Despite increased awareness, the majority of people do not regularly monitor or assess their daily routines. Even seemingly simple tasks like keeping track of water intake, keeping an eye on the quality of sleep, or cutting back on inactivity are frequently disregarded, which can have long-term health effects that could be avoided with prompt intervention.</a:t>
            </a:r>
            <a:endParaRPr sz="1500">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a:t>Objectives</a:t>
            </a:r>
            <a:endParaRPr/>
          </a:p>
        </p:txBody>
      </p:sp>
      <p:sp>
        <p:nvSpPr>
          <p:cNvPr id="59" name="Google Shape;59;p5"/>
          <p:cNvSpPr txBox="1"/>
          <p:nvPr/>
        </p:nvSpPr>
        <p:spPr>
          <a:xfrm>
            <a:off x="40650" y="804225"/>
            <a:ext cx="8993100" cy="5761800"/>
          </a:xfrm>
          <a:prstGeom prst="rect">
            <a:avLst/>
          </a:prstGeom>
          <a:noFill/>
          <a:ln>
            <a:noFill/>
          </a:ln>
        </p:spPr>
        <p:txBody>
          <a:bodyPr anchorCtr="0" anchor="t" bIns="45700" lIns="91425" spcFirstLastPara="1" rIns="91425" wrap="square" tIns="45700">
            <a:noAutofit/>
          </a:bodyPr>
          <a:lstStyle/>
          <a:p>
            <a:pPr indent="-323850" lvl="0" marL="457200" rtl="0" algn="just">
              <a:lnSpc>
                <a:spcPct val="175000"/>
              </a:lnSpc>
              <a:spcBef>
                <a:spcPts val="0"/>
              </a:spcBef>
              <a:spcAft>
                <a:spcPts val="0"/>
              </a:spcAft>
              <a:buClr>
                <a:schemeClr val="dk1"/>
              </a:buClr>
              <a:buSzPts val="1500"/>
              <a:buFont typeface="Helvetica Neue"/>
              <a:buChar char="●"/>
            </a:pPr>
            <a:r>
              <a:rPr lang="en-US" sz="1500">
                <a:solidFill>
                  <a:schemeClr val="dk1"/>
                </a:solidFill>
                <a:latin typeface="Helvetica Neue"/>
                <a:ea typeface="Helvetica Neue"/>
                <a:cs typeface="Helvetica Neue"/>
                <a:sym typeface="Helvetica Neue"/>
              </a:rPr>
              <a:t>To create a system that records lifestyle data (diet, sleep, physical activity, hydration, and mood) using manual or sensor-based inputs.</a:t>
            </a:r>
            <a:endParaRPr sz="1500">
              <a:solidFill>
                <a:schemeClr val="dk1"/>
              </a:solidFill>
              <a:latin typeface="Helvetica Neue"/>
              <a:ea typeface="Helvetica Neue"/>
              <a:cs typeface="Helvetica Neue"/>
              <a:sym typeface="Helvetica Neue"/>
            </a:endParaRPr>
          </a:p>
          <a:p>
            <a:pPr indent="-323850" lvl="0" marL="457200" rtl="0" algn="just">
              <a:lnSpc>
                <a:spcPct val="175000"/>
              </a:lnSpc>
              <a:spcBef>
                <a:spcPts val="0"/>
              </a:spcBef>
              <a:spcAft>
                <a:spcPts val="0"/>
              </a:spcAft>
              <a:buClr>
                <a:schemeClr val="dk1"/>
              </a:buClr>
              <a:buSzPts val="1500"/>
              <a:buFont typeface="Helvetica Neue"/>
              <a:buChar char="●"/>
            </a:pPr>
            <a:r>
              <a:rPr lang="en-US" sz="1500">
                <a:solidFill>
                  <a:schemeClr val="dk1"/>
                </a:solidFill>
                <a:latin typeface="Helvetica Neue"/>
                <a:ea typeface="Helvetica Neue"/>
                <a:cs typeface="Helvetica Neue"/>
                <a:sym typeface="Helvetica Neue"/>
              </a:rPr>
              <a:t>To develop and implement machine learning models that assess data and forecast potential health hazards (for example, obesity, stress, and diabetes).</a:t>
            </a:r>
            <a:endParaRPr sz="1500">
              <a:solidFill>
                <a:schemeClr val="dk1"/>
              </a:solidFill>
              <a:latin typeface="Helvetica Neue"/>
              <a:ea typeface="Helvetica Neue"/>
              <a:cs typeface="Helvetica Neue"/>
              <a:sym typeface="Helvetica Neue"/>
            </a:endParaRPr>
          </a:p>
          <a:p>
            <a:pPr indent="-323850" lvl="0" marL="457200" rtl="0" algn="just">
              <a:lnSpc>
                <a:spcPct val="175000"/>
              </a:lnSpc>
              <a:spcBef>
                <a:spcPts val="0"/>
              </a:spcBef>
              <a:spcAft>
                <a:spcPts val="0"/>
              </a:spcAft>
              <a:buClr>
                <a:schemeClr val="dk1"/>
              </a:buClr>
              <a:buSzPts val="1500"/>
              <a:buFont typeface="Helvetica Neue"/>
              <a:buChar char="●"/>
            </a:pPr>
            <a:r>
              <a:rPr lang="en-US" sz="1500">
                <a:solidFill>
                  <a:schemeClr val="dk1"/>
                </a:solidFill>
                <a:latin typeface="Helvetica Neue"/>
                <a:ea typeface="Helvetica Neue"/>
                <a:cs typeface="Helvetica Neue"/>
                <a:sym typeface="Helvetica Neue"/>
              </a:rPr>
              <a:t>To encourage healthy habits, offer individualized, real-time suggestions and gamified habit tracking.</a:t>
            </a:r>
            <a:endParaRPr sz="1500">
              <a:solidFill>
                <a:schemeClr val="dk1"/>
              </a:solidFill>
              <a:latin typeface="Helvetica Neue"/>
              <a:ea typeface="Helvetica Neue"/>
              <a:cs typeface="Helvetica Neue"/>
              <a:sym typeface="Helvetica Neue"/>
            </a:endParaRPr>
          </a:p>
          <a:p>
            <a:pPr indent="-323850" lvl="0" marL="457200" rtl="0" algn="just">
              <a:lnSpc>
                <a:spcPct val="175000"/>
              </a:lnSpc>
              <a:spcBef>
                <a:spcPts val="0"/>
              </a:spcBef>
              <a:spcAft>
                <a:spcPts val="0"/>
              </a:spcAft>
              <a:buClr>
                <a:schemeClr val="dk1"/>
              </a:buClr>
              <a:buSzPts val="1500"/>
              <a:buFont typeface="Helvetica Neue"/>
              <a:buChar char="●"/>
            </a:pPr>
            <a:r>
              <a:rPr lang="en-US" sz="1500">
                <a:solidFill>
                  <a:schemeClr val="dk1"/>
                </a:solidFill>
                <a:latin typeface="Helvetica Neue"/>
                <a:ea typeface="Helvetica Neue"/>
                <a:cs typeface="Helvetica Neue"/>
                <a:sym typeface="Helvetica Neue"/>
              </a:rPr>
              <a:t>To incorporate customized alerts and reminders that encourage people to make better choices all day long.</a:t>
            </a:r>
            <a:endParaRPr sz="1500">
              <a:solidFill>
                <a:schemeClr val="dk1"/>
              </a:solidFill>
              <a:latin typeface="Helvetica Neue"/>
              <a:ea typeface="Helvetica Neue"/>
              <a:cs typeface="Helvetica Neue"/>
              <a:sym typeface="Helvetica Neue"/>
            </a:endParaRPr>
          </a:p>
          <a:p>
            <a:pPr indent="-323850" lvl="0" marL="457200" rtl="0" algn="just">
              <a:lnSpc>
                <a:spcPct val="175000"/>
              </a:lnSpc>
              <a:spcBef>
                <a:spcPts val="0"/>
              </a:spcBef>
              <a:spcAft>
                <a:spcPts val="0"/>
              </a:spcAft>
              <a:buClr>
                <a:schemeClr val="dk1"/>
              </a:buClr>
              <a:buSzPts val="1500"/>
              <a:buFont typeface="Helvetica Neue"/>
              <a:buChar char="●"/>
            </a:pPr>
            <a:r>
              <a:rPr lang="en-US" sz="1500">
                <a:solidFill>
                  <a:schemeClr val="dk1"/>
                </a:solidFill>
                <a:latin typeface="Helvetica Neue"/>
                <a:ea typeface="Helvetica Neue"/>
                <a:cs typeface="Helvetica Neue"/>
                <a:sym typeface="Helvetica Neue"/>
              </a:rPr>
              <a:t>To provide an intuitive mobile interface that makes tracking, data entry, and visualization fun and easy.</a:t>
            </a:r>
            <a:endParaRPr sz="1500">
              <a:solidFill>
                <a:schemeClr val="dk1"/>
              </a:solidFill>
              <a:latin typeface="Helvetica Neue"/>
              <a:ea typeface="Helvetica Neue"/>
              <a:cs typeface="Helvetica Neue"/>
              <a:sym typeface="Helvetica Neue"/>
            </a:endParaRPr>
          </a:p>
          <a:p>
            <a:pPr indent="-323850" lvl="0" marL="457200" rtl="0" algn="just">
              <a:lnSpc>
                <a:spcPct val="175000"/>
              </a:lnSpc>
              <a:spcBef>
                <a:spcPts val="0"/>
              </a:spcBef>
              <a:spcAft>
                <a:spcPts val="0"/>
              </a:spcAft>
              <a:buClr>
                <a:schemeClr val="dk1"/>
              </a:buClr>
              <a:buSzPts val="1500"/>
              <a:buFont typeface="Helvetica Neue"/>
              <a:buChar char="●"/>
            </a:pPr>
            <a:r>
              <a:rPr lang="en-US" sz="1500">
                <a:solidFill>
                  <a:schemeClr val="dk1"/>
                </a:solidFill>
                <a:latin typeface="Helvetica Neue"/>
                <a:ea typeface="Helvetica Neue"/>
                <a:cs typeface="Helvetica Neue"/>
                <a:sym typeface="Helvetica Neue"/>
              </a:rPr>
              <a:t>To give consumers weekly or monthly reports with trend analysis and data-driven insights so they can recognize long-term trends in their lifestyle.</a:t>
            </a:r>
            <a:endParaRPr sz="1500">
              <a:solidFill>
                <a:schemeClr val="dk1"/>
              </a:solidFill>
              <a:latin typeface="Helvetica Neue"/>
              <a:ea typeface="Helvetica Neue"/>
              <a:cs typeface="Helvetica Neue"/>
              <a:sym typeface="Helvetica Neue"/>
            </a:endParaRPr>
          </a:p>
          <a:p>
            <a:pPr indent="0" lvl="0" marL="914400" marR="0" rtl="0" algn="just">
              <a:lnSpc>
                <a:spcPct val="150000"/>
              </a:lnSpc>
              <a:spcBef>
                <a:spcPts val="0"/>
              </a:spcBef>
              <a:spcAft>
                <a:spcPts val="0"/>
              </a:spcAft>
              <a:buNone/>
            </a:pPr>
            <a:r>
              <a:t/>
            </a:r>
            <a:endParaRPr sz="15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Literature Review</a:t>
            </a:r>
            <a:endParaRPr b="0"/>
          </a:p>
        </p:txBody>
      </p:sp>
      <p:sp>
        <p:nvSpPr>
          <p:cNvPr id="65" name="Google Shape;65;p6"/>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66" name="Google Shape;66;p6"/>
          <p:cNvGraphicFramePr/>
          <p:nvPr/>
        </p:nvGraphicFramePr>
        <p:xfrm>
          <a:off x="40656" y="667661"/>
          <a:ext cx="3000000" cy="3000000"/>
        </p:xfrm>
        <a:graphic>
          <a:graphicData uri="http://schemas.openxmlformats.org/drawingml/2006/table">
            <a:tbl>
              <a:tblPr bandRow="1" firstRow="1">
                <a:noFill/>
                <a:tableStyleId>{0E7655BF-21E6-4A7A-952F-8EB60B0ED90B}</a:tableStyleId>
              </a:tblPr>
              <a:tblGrid>
                <a:gridCol w="542250"/>
                <a:gridCol w="2045000"/>
                <a:gridCol w="1180525"/>
                <a:gridCol w="1421175"/>
                <a:gridCol w="1828800"/>
                <a:gridCol w="1905925"/>
              </a:tblGrid>
              <a:tr h="814950">
                <a:tc>
                  <a:txBody>
                    <a:bodyPr/>
                    <a:lstStyle/>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S. No.</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Author &amp; </a:t>
                      </a:r>
                      <a:endParaRPr/>
                    </a:p>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Paper Title </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[Citation]</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Journal/</a:t>
                      </a:r>
                      <a:endParaRPr/>
                    </a:p>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Conference</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(Year)</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Tools/</a:t>
                      </a:r>
                      <a:endParaRPr/>
                    </a:p>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Techniques/</a:t>
                      </a:r>
                      <a:endParaRPr/>
                    </a:p>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Dataset</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Key Findings/</a:t>
                      </a:r>
                      <a:endParaRPr/>
                    </a:p>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Results</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Limitations/</a:t>
                      </a:r>
                      <a:endParaRPr/>
                    </a:p>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Gaps Identified</a:t>
                      </a:r>
                      <a:endParaRPr/>
                    </a:p>
                  </a:txBody>
                  <a:tcPr marT="45725" marB="45725" marR="91450" marL="91450">
                    <a:solidFill>
                      <a:srgbClr val="606029"/>
                    </a:solidFill>
                  </a:tcPr>
                </a:tc>
              </a:tr>
              <a:tr h="1258325">
                <a:tc>
                  <a:txBody>
                    <a:bodyPr/>
                    <a:lstStyle/>
                    <a:p>
                      <a:pPr indent="0" lvl="0" marL="0" marR="0" rtl="0" algn="ctr">
                        <a:spcBef>
                          <a:spcPts val="0"/>
                        </a:spcBef>
                        <a:spcAft>
                          <a:spcPts val="0"/>
                        </a:spcAft>
                        <a:buNone/>
                      </a:pPr>
                      <a:r>
                        <a:rPr b="0" i="0" lang="en-US" sz="1200" u="none" cap="none" strike="noStrike">
                          <a:latin typeface="Helvetica Neue"/>
                          <a:ea typeface="Helvetica Neue"/>
                          <a:cs typeface="Helvetica Neue"/>
                          <a:sym typeface="Helvetica Neue"/>
                        </a:rPr>
                        <a:t>1.</a:t>
                      </a:r>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Chiam et al. – Co-Pilot for Health Personalized Algorithmic AI Nudging to Improve Health Outcomes[1]</a:t>
                      </a:r>
                      <a:endParaRPr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arXiv Preprint (2024)</a:t>
                      </a:r>
                      <a:endParaRPr sz="1200">
                        <a:latin typeface="Helvetica Neue"/>
                        <a:ea typeface="Helvetica Neue"/>
                        <a:cs typeface="Helvetica Neue"/>
                        <a:sym typeface="Helvetica Neue"/>
                      </a:endParaRPr>
                    </a:p>
                    <a:p>
                      <a:pPr indent="0" lvl="0" marL="0" marR="0" rtl="0" algn="l">
                        <a:spcBef>
                          <a:spcPts val="0"/>
                        </a:spcBef>
                        <a:spcAft>
                          <a:spcPts val="0"/>
                        </a:spcAft>
                        <a:buNone/>
                      </a:pPr>
                      <a:r>
                        <a:t/>
                      </a:r>
                      <a:endParaRPr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Wearables + AI nudging system; large-scale intervention (84,764 participants)</a:t>
                      </a:r>
                      <a:endParaRPr sz="1200">
                        <a:latin typeface="Helvetica Neue"/>
                        <a:ea typeface="Helvetica Neue"/>
                        <a:cs typeface="Helvetica Neue"/>
                        <a:sym typeface="Helvetica Neue"/>
                      </a:endParaRPr>
                    </a:p>
                    <a:p>
                      <a:pPr indent="0" lvl="0" marL="0" marR="0" rtl="0" algn="l">
                        <a:spcBef>
                          <a:spcPts val="0"/>
                        </a:spcBef>
                        <a:spcAft>
                          <a:spcPts val="0"/>
                        </a:spcAft>
                        <a:buNone/>
                      </a:pPr>
                      <a:r>
                        <a:t/>
                      </a:r>
                      <a:endParaRPr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Increased daily steps by ~6.17% and MVPA by ~7.61% with AI nudges vs control</a:t>
                      </a:r>
                      <a:endParaRPr sz="1200">
                        <a:latin typeface="Helvetica Neue"/>
                        <a:ea typeface="Helvetica Neue"/>
                        <a:cs typeface="Helvetica Neue"/>
                        <a:sym typeface="Helvetica Neue"/>
                      </a:endParaRPr>
                    </a:p>
                    <a:p>
                      <a:pPr indent="0" lvl="0" marL="0" marR="0" rtl="0" algn="l">
                        <a:spcBef>
                          <a:spcPts val="0"/>
                        </a:spcBef>
                        <a:spcAft>
                          <a:spcPts val="0"/>
                        </a:spcAft>
                        <a:buNone/>
                      </a:pPr>
                      <a:r>
                        <a:t/>
                      </a:r>
                      <a:endParaRPr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Clr>
                          <a:schemeClr val="dk1"/>
                        </a:buClr>
                        <a:buSzPts val="1200"/>
                        <a:buFont typeface="Arial"/>
                        <a:buNone/>
                      </a:pPr>
                      <a:r>
                        <a:rPr lang="en-US" sz="1200">
                          <a:latin typeface="Helvetica Neue"/>
                          <a:ea typeface="Helvetica Neue"/>
                          <a:cs typeface="Helvetica Neue"/>
                          <a:sym typeface="Helvetica Neue"/>
                        </a:rPr>
                        <a:t>Limited to physical activity outcomes; does not cover diet, stress, or holistic wellness</a:t>
                      </a:r>
                      <a:endParaRPr sz="1200">
                        <a:latin typeface="Helvetica Neue"/>
                        <a:ea typeface="Helvetica Neue"/>
                        <a:cs typeface="Helvetica Neue"/>
                        <a:sym typeface="Helvetica Neue"/>
                      </a:endParaRPr>
                    </a:p>
                    <a:p>
                      <a:pPr indent="0" lvl="0" marL="0" marR="0" rtl="0" algn="l">
                        <a:spcBef>
                          <a:spcPts val="0"/>
                        </a:spcBef>
                        <a:spcAft>
                          <a:spcPts val="0"/>
                        </a:spcAft>
                        <a:buClr>
                          <a:schemeClr val="dk1"/>
                        </a:buClr>
                        <a:buSzPts val="1200"/>
                        <a:buFont typeface="Arial"/>
                        <a:buNone/>
                      </a:pPr>
                      <a:r>
                        <a:t/>
                      </a:r>
                      <a:endParaRPr sz="1200">
                        <a:latin typeface="Helvetica Neue"/>
                        <a:ea typeface="Helvetica Neue"/>
                        <a:cs typeface="Helvetica Neue"/>
                        <a:sym typeface="Helvetica Neue"/>
                      </a:endParaRPr>
                    </a:p>
                  </a:txBody>
                  <a:tcPr marT="45725" marB="45725" marR="91450" marL="91450">
                    <a:solidFill>
                      <a:srgbClr val="D5D59B"/>
                    </a:solidFill>
                  </a:tcPr>
                </a:tc>
              </a:tr>
              <a:tr h="1257000">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2.</a:t>
                      </a:r>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JMIR Cardio – AI-Based, Autonomous, Digital Health Intervention Using Precise Lifestyle Guidance on Blood Pressure in Adults With Hypertension[2]</a:t>
                      </a:r>
                      <a:endParaRPr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JMIR Cardio (2024)</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BP monitor + wearable tracker + questionnaires + personalized ML models</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Arial"/>
                          <a:ea typeface="Arial"/>
                          <a:cs typeface="Arial"/>
                          <a:sym typeface="Arial"/>
                        </a:rPr>
                        <a:t>Improved blood pressure control using AI-driven personalized guidance</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Clr>
                          <a:schemeClr val="dk1"/>
                        </a:buClr>
                        <a:buSzPts val="1200"/>
                        <a:buFont typeface="Arial"/>
                        <a:buNone/>
                      </a:pPr>
                      <a:r>
                        <a:rPr lang="en-US" sz="1100">
                          <a:latin typeface="Arial"/>
                          <a:ea typeface="Arial"/>
                          <a:cs typeface="Arial"/>
                          <a:sym typeface="Arial"/>
                        </a:rPr>
                        <a:t>.Non-randomized single-arm trial; results may lack generalizability</a:t>
                      </a:r>
                      <a:endParaRPr b="0" i="0" sz="1200">
                        <a:latin typeface="Helvetica Neue"/>
                        <a:ea typeface="Helvetica Neue"/>
                        <a:cs typeface="Helvetica Neue"/>
                        <a:sym typeface="Helvetica Neue"/>
                      </a:endParaRPr>
                    </a:p>
                  </a:txBody>
                  <a:tcPr marT="45725" marB="45725" marR="91450" marL="91450">
                    <a:solidFill>
                      <a:srgbClr val="F0F0DD"/>
                    </a:solidFill>
                  </a:tcPr>
                </a:tc>
              </a:tr>
              <a:tr h="1006650">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3.</a:t>
                      </a:r>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Arial"/>
                          <a:ea typeface="Arial"/>
                          <a:cs typeface="Arial"/>
                          <a:sym typeface="Arial"/>
                        </a:rPr>
                        <a:t>Stolfi et al. – Use of Non-Invasive Parameters and Machine Learning Algorithms for Predicting Future Risk of Type 2 Diabetes[3]</a:t>
                      </a:r>
                      <a:endParaRPr sz="1100">
                        <a:latin typeface="Arial"/>
                        <a:ea typeface="Arial"/>
                        <a:cs typeface="Arial"/>
                        <a:sym typeface="Arial"/>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BMC Bioinformatics (2020)</a:t>
                      </a:r>
                      <a:endParaRPr b="0"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ML models using non-invasive lifestyle &amp; clinical data</a:t>
                      </a:r>
                      <a:endParaRPr b="0"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Arial"/>
                          <a:ea typeface="Arial"/>
                          <a:cs typeface="Arial"/>
                          <a:sym typeface="Arial"/>
                        </a:rPr>
                        <a:t>Successfully predicted diabetes risk using ML</a:t>
                      </a:r>
                      <a:endParaRPr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Clr>
                          <a:schemeClr val="dk1"/>
                        </a:buClr>
                        <a:buSzPts val="1200"/>
                        <a:buFont typeface="Arial"/>
                        <a:buNone/>
                      </a:pPr>
                      <a:r>
                        <a:rPr lang="en-US" sz="1100">
                          <a:latin typeface="Arial"/>
                          <a:ea typeface="Arial"/>
                          <a:cs typeface="Arial"/>
                          <a:sym typeface="Arial"/>
                        </a:rPr>
                        <a:t>Dataset limited in diversity; model may not generalize</a:t>
                      </a:r>
                      <a:endParaRPr i="0" sz="1200">
                        <a:latin typeface="Helvetica Neue"/>
                        <a:ea typeface="Helvetica Neue"/>
                        <a:cs typeface="Helvetica Neue"/>
                        <a:sym typeface="Helvetica Neue"/>
                      </a:endParaRPr>
                    </a:p>
                  </a:txBody>
                  <a:tcPr marT="45725" marB="45725" marR="91450" marL="91450">
                    <a:solidFill>
                      <a:srgbClr val="D5D59B"/>
                    </a:solidFill>
                  </a:tcPr>
                </a:tc>
              </a:tr>
              <a:tr h="1617800">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4.</a:t>
                      </a:r>
                      <a:endParaRPr/>
                    </a:p>
                  </a:txBody>
                  <a:tcPr marT="45725" marB="45725" marR="91450" marL="91450">
                    <a:solidFill>
                      <a:srgbClr val="F0F0DD"/>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n-US" sz="1100">
                          <a:latin typeface="Arial"/>
                          <a:ea typeface="Arial"/>
                          <a:cs typeface="Arial"/>
                          <a:sym typeface="Arial"/>
                        </a:rPr>
                        <a:t>Patra et al. – Personal Goals, User Engagement, and Meal Adherence within a Personalised AI-Based Mobile Application for Nutrition and Physical Activity[4]</a:t>
                      </a:r>
                      <a:endParaRPr sz="1100">
                        <a:latin typeface="Arial"/>
                        <a:ea typeface="Arial"/>
                        <a:cs typeface="Arial"/>
                        <a:sym typeface="Arial"/>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Arial"/>
                          <a:ea typeface="Arial"/>
                          <a:cs typeface="Arial"/>
                          <a:sym typeface="Arial"/>
                        </a:rPr>
                        <a:t>MDPI Life (2024)</a:t>
                      </a:r>
                      <a:endParaRPr b="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AI-based nutrition &amp; activity mobile app; engagement tracking</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Arial"/>
                          <a:ea typeface="Arial"/>
                          <a:cs typeface="Arial"/>
                          <a:sym typeface="Arial"/>
                        </a:rPr>
                        <a:t>Personalized goal-setting improved user engagement and meal adherence</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Clr>
                          <a:schemeClr val="dk1"/>
                        </a:buClr>
                        <a:buSzPts val="1200"/>
                        <a:buFont typeface="Arial"/>
                        <a:buNone/>
                      </a:pPr>
                      <a:r>
                        <a:rPr lang="en-US" sz="1100">
                          <a:latin typeface="Arial"/>
                          <a:ea typeface="Arial"/>
                          <a:cs typeface="Arial"/>
                          <a:sym typeface="Arial"/>
                        </a:rPr>
                        <a:t>Study limited to short-term engagement; scalability not tested</a:t>
                      </a:r>
                      <a:endParaRPr i="0" sz="1200">
                        <a:latin typeface="Helvetica Neue"/>
                        <a:ea typeface="Helvetica Neue"/>
                        <a:cs typeface="Helvetica Neue"/>
                        <a:sym typeface="Helvetica Neue"/>
                      </a:endParaRPr>
                    </a:p>
                  </a:txBody>
                  <a:tcPr marT="45725" marB="45725" marR="91450" marL="91450">
                    <a:solidFill>
                      <a:srgbClr val="F0F0DD"/>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Literature Review (cont…)</a:t>
            </a:r>
            <a:endParaRPr b="0"/>
          </a:p>
        </p:txBody>
      </p:sp>
      <p:sp>
        <p:nvSpPr>
          <p:cNvPr id="72" name="Google Shape;72;p7"/>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73" name="Google Shape;73;p7"/>
          <p:cNvGraphicFramePr/>
          <p:nvPr/>
        </p:nvGraphicFramePr>
        <p:xfrm>
          <a:off x="110168" y="724548"/>
          <a:ext cx="3000000" cy="3000000"/>
        </p:xfrm>
        <a:graphic>
          <a:graphicData uri="http://schemas.openxmlformats.org/drawingml/2006/table">
            <a:tbl>
              <a:tblPr bandRow="1" firstRow="1">
                <a:noFill/>
                <a:tableStyleId>{0E7655BF-21E6-4A7A-952F-8EB60B0ED90B}</a:tableStyleId>
              </a:tblPr>
              <a:tblGrid>
                <a:gridCol w="542250"/>
                <a:gridCol w="1933575"/>
                <a:gridCol w="1031975"/>
                <a:gridCol w="1681150"/>
                <a:gridCol w="1828800"/>
                <a:gridCol w="1905925"/>
              </a:tblGrid>
              <a:tr h="775950">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S. No.</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Author &amp; </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Paper Title </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[Citation]</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Journal/</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Conference</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(Year)</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Tools/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Techniques/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Dataset</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Key Findings/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Results</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Limitations/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Gaps Identified</a:t>
                      </a:r>
                      <a:endParaRPr/>
                    </a:p>
                  </a:txBody>
                  <a:tcPr marT="45725" marB="45725" marR="91450" marL="91450">
                    <a:solidFill>
                      <a:srgbClr val="606029"/>
                    </a:solidFill>
                  </a:tcPr>
                </a:tc>
              </a:tr>
              <a:tr h="979300">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5.</a:t>
                      </a:r>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Arial"/>
                          <a:ea typeface="Arial"/>
                          <a:cs typeface="Arial"/>
                          <a:sym typeface="Arial"/>
                        </a:rPr>
                        <a:t>Meta-analysis-The Effectiveness of Gamification in Changing Health-Related Behaviors: Systematic Review &amp; Meta-analysis [5]</a:t>
                      </a:r>
                      <a:endParaRPr b="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Systematic Review (2024)</a:t>
                      </a:r>
                      <a:endParaRPr b="0"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Review &amp; meta-analysis of gamification studie</a:t>
                      </a:r>
                      <a:endParaRPr b="0"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Gamification increases engagement and improves outcomes like step counts</a:t>
                      </a:r>
                      <a:endParaRPr b="0"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spcBef>
                          <a:spcPts val="0"/>
                        </a:spcBef>
                        <a:spcAft>
                          <a:spcPts val="0"/>
                        </a:spcAft>
                        <a:buClr>
                          <a:schemeClr val="dk1"/>
                        </a:buClr>
                        <a:buSzPts val="1200"/>
                        <a:buFont typeface="Arial"/>
                        <a:buNone/>
                      </a:pPr>
                      <a:r>
                        <a:rPr lang="en-US" sz="1100">
                          <a:latin typeface="Arial"/>
                          <a:ea typeface="Arial"/>
                          <a:cs typeface="Arial"/>
                          <a:sym typeface="Arial"/>
                        </a:rPr>
                        <a:t>Many studies lacked long-term evaluation; focus mostly on physical activity</a:t>
                      </a:r>
                      <a:endParaRPr b="1" i="0" sz="1200">
                        <a:latin typeface="Helvetica Neue"/>
                        <a:ea typeface="Helvetica Neue"/>
                        <a:cs typeface="Helvetica Neue"/>
                        <a:sym typeface="Helvetica Neue"/>
                      </a:endParaRPr>
                    </a:p>
                  </a:txBody>
                  <a:tcPr marT="45725" marB="45725" marR="91450" marL="91450">
                    <a:solidFill>
                      <a:srgbClr val="D5D59B"/>
                    </a:solidFill>
                  </a:tcPr>
                </a:tc>
              </a:tr>
              <a:tr h="1228600">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6.</a:t>
                      </a:r>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Arial"/>
                          <a:ea typeface="Arial"/>
                          <a:cs typeface="Arial"/>
                          <a:sym typeface="Arial"/>
                        </a:rPr>
                        <a:t>JMIR mHealth – Applying AI in the Context of the Association Between Device-Based Assessment of Physical Activity and Mental Health: Systematic Review [6]</a:t>
                      </a:r>
                      <a:endParaRPr b="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JMIR mHealth (2025)</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Review of device-measured activity + AI models</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Arial"/>
                          <a:ea typeface="Arial"/>
                          <a:cs typeface="Arial"/>
                          <a:sym typeface="Arial"/>
                        </a:rPr>
                        <a:t>AI can link physical activity patterns with mental health insights</a:t>
                      </a:r>
                      <a:endParaRPr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Clr>
                          <a:schemeClr val="dk1"/>
                        </a:buClr>
                        <a:buSzPts val="1200"/>
                        <a:buFont typeface="Arial"/>
                        <a:buNone/>
                      </a:pPr>
                      <a:r>
                        <a:rPr lang="en-US" sz="1100">
                          <a:latin typeface="Arial"/>
                          <a:ea typeface="Arial"/>
                          <a:cs typeface="Arial"/>
                          <a:sym typeface="Arial"/>
                        </a:rPr>
                        <a:t>Few longitudinal studies; lack of standardized datasets</a:t>
                      </a:r>
                      <a:endParaRPr i="0" sz="1200">
                        <a:latin typeface="Helvetica Neue"/>
                        <a:ea typeface="Helvetica Neue"/>
                        <a:cs typeface="Helvetica Neue"/>
                        <a:sym typeface="Helvetica Neue"/>
                      </a:endParaRPr>
                    </a:p>
                  </a:txBody>
                  <a:tcPr marT="45725" marB="45725" marR="91450" marL="91450">
                    <a:solidFill>
                      <a:srgbClr val="F0F0DD"/>
                    </a:solidFill>
                  </a:tcPr>
                </a:tc>
              </a:tr>
              <a:tr h="1447400">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7.</a:t>
                      </a:r>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Straczkiewicz et al. - A systematic review of smartphone-based human activity recognition methods for health research [7] </a:t>
                      </a:r>
                      <a:endParaRPr sz="1200">
                        <a:latin typeface="Helvetica Neue"/>
                        <a:ea typeface="Helvetica Neue"/>
                        <a:cs typeface="Helvetica Neue"/>
                        <a:sym typeface="Helvetica Neue"/>
                      </a:endParaRPr>
                    </a:p>
                    <a:p>
                      <a:pPr indent="0" lvl="0" marL="0" marR="0" rtl="0" algn="l">
                        <a:spcBef>
                          <a:spcPts val="0"/>
                        </a:spcBef>
                        <a:spcAft>
                          <a:spcPts val="0"/>
                        </a:spcAft>
                        <a:buNone/>
                      </a:pPr>
                      <a:r>
                        <a:t/>
                      </a:r>
                      <a:endParaRPr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npj Digital Medicine (2021)</a:t>
                      </a:r>
                      <a:endParaRPr b="0"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Systematic review of 108 studies; Accelerometer, gyroscope, magnetometer sensors; Machine learning classifiers</a:t>
                      </a:r>
                      <a:endParaRPr b="0"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Smartphones are well-suited for HAR research in health sciences. </a:t>
                      </a:r>
                      <a:endParaRPr b="0"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95250" lvl="0" marL="171450" marR="0" rtl="0" algn="l">
                        <a:spcBef>
                          <a:spcPts val="0"/>
                        </a:spcBef>
                        <a:spcAft>
                          <a:spcPts val="0"/>
                        </a:spcAft>
                        <a:buClr>
                          <a:schemeClr val="dk1"/>
                        </a:buClr>
                        <a:buSzPts val="1200"/>
                        <a:buFont typeface="Arial"/>
                        <a:buNone/>
                      </a:pPr>
                      <a:r>
                        <a:rPr lang="en-US" sz="1200">
                          <a:latin typeface="Helvetica Neue"/>
                          <a:ea typeface="Helvetica Neue"/>
                          <a:cs typeface="Helvetica Neue"/>
                          <a:sym typeface="Helvetica Neue"/>
                        </a:rPr>
                        <a:t>Limited generalizability due to small sample sizes, homogeneous populations (primarily young adults), lack of diverse participants and activities.</a:t>
                      </a:r>
                      <a:endParaRPr b="0" i="0" sz="1200">
                        <a:latin typeface="Helvetica Neue"/>
                        <a:ea typeface="Helvetica Neue"/>
                        <a:cs typeface="Helvetica Neue"/>
                        <a:sym typeface="Helvetica Neue"/>
                      </a:endParaRPr>
                    </a:p>
                  </a:txBody>
                  <a:tcPr marT="45725" marB="45725" marR="91450" marL="91450">
                    <a:solidFill>
                      <a:srgbClr val="D5D59B"/>
                    </a:solidFill>
                  </a:tcPr>
                </a:tc>
              </a:tr>
              <a:tr h="1230425">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8.</a:t>
                      </a:r>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Kundu et al. - Smartphone based human activity recognition irrespective of usage behavior using deep learning technique [8] </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Int. j. inf. tecnol. (2025)</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CNN-based HAR framework; 2-D frequency domain images; Real-life data from 4 devices.</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Proposed ensemble CNN model achieved 94% accuracy even when training and test devices were different. </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95250" lvl="0" marL="171450" marR="0" rtl="0" algn="l">
                        <a:spcBef>
                          <a:spcPts val="0"/>
                        </a:spcBef>
                        <a:spcAft>
                          <a:spcPts val="0"/>
                        </a:spcAft>
                        <a:buClr>
                          <a:schemeClr val="dk1"/>
                        </a:buClr>
                        <a:buSzPts val="1200"/>
                        <a:buFont typeface="Arial"/>
                        <a:buNone/>
                      </a:pPr>
                      <a:r>
                        <a:rPr lang="en-US" sz="1200">
                          <a:latin typeface="Helvetica Neue"/>
                          <a:ea typeface="Helvetica Neue"/>
                          <a:cs typeface="Helvetica Neue"/>
                          <a:sym typeface="Helvetica Neue"/>
                        </a:rPr>
                        <a:t>Limited to 4 basic activities (sitting, standing, walking, jogging); small dataset with only 8 users.</a:t>
                      </a:r>
                      <a:endParaRPr b="0" i="0" sz="1200">
                        <a:latin typeface="Helvetica Neue"/>
                        <a:ea typeface="Helvetica Neue"/>
                        <a:cs typeface="Helvetica Neue"/>
                        <a:sym typeface="Helvetica Neue"/>
                      </a:endParaRPr>
                    </a:p>
                  </a:txBody>
                  <a:tcPr marT="45725" marB="45725" marR="91450" marL="91450">
                    <a:solidFill>
                      <a:srgbClr val="F0F0DD"/>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8"/>
          <p:cNvSpPr txBox="1"/>
          <p:nvPr>
            <p:ph type="title"/>
          </p:nvPr>
        </p:nvSpPr>
        <p:spPr>
          <a:xfrm>
            <a:off x="-10" y="-68545"/>
            <a:ext cx="8328900" cy="694200"/>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Literature Review (cont…)</a:t>
            </a:r>
            <a:endParaRPr b="0"/>
          </a:p>
        </p:txBody>
      </p:sp>
      <p:graphicFrame>
        <p:nvGraphicFramePr>
          <p:cNvPr id="79" name="Google Shape;79;p8"/>
          <p:cNvGraphicFramePr/>
          <p:nvPr/>
        </p:nvGraphicFramePr>
        <p:xfrm>
          <a:off x="-7" y="522348"/>
          <a:ext cx="3000000" cy="3000000"/>
        </p:xfrm>
        <a:graphic>
          <a:graphicData uri="http://schemas.openxmlformats.org/drawingml/2006/table">
            <a:tbl>
              <a:tblPr bandRow="1" firstRow="1">
                <a:noFill/>
                <a:tableStyleId>{0E7655BF-21E6-4A7A-952F-8EB60B0ED90B}</a:tableStyleId>
              </a:tblPr>
              <a:tblGrid>
                <a:gridCol w="552575"/>
                <a:gridCol w="1960325"/>
                <a:gridCol w="941400"/>
                <a:gridCol w="1593600"/>
                <a:gridCol w="2164425"/>
                <a:gridCol w="1880950"/>
              </a:tblGrid>
              <a:tr h="936700">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S. No.</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Author &amp; </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Paper Title </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[Citation]</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Journal/</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Conference</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(Year)</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Tools/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Techniques/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Dataset</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Key Findings/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Results</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Limitations/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Gaps Identified</a:t>
                      </a:r>
                      <a:endParaRPr/>
                    </a:p>
                  </a:txBody>
                  <a:tcPr marT="45725" marB="45725" marR="91450" marL="91450">
                    <a:solidFill>
                      <a:srgbClr val="606029"/>
                    </a:solidFill>
                  </a:tcPr>
                </a:tc>
              </a:tr>
              <a:tr h="1694850">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9.</a:t>
                      </a:r>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Wang et al. - The Impact of Gamification-Induced Users' Feelings on the Continued Use of mHealth Apps: A Structural Equation Model With the Self-Determination Theory Approach [9]</a:t>
                      </a:r>
                      <a:endParaRPr b="0"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J Med Internet Res (2021)</a:t>
                      </a:r>
                      <a:endParaRPr b="0"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Structural Equation Model; Self-Determination Theory; Survey of 307 mHealth app users; PLS-SEM analysis</a:t>
                      </a:r>
                      <a:endParaRPr b="0"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lnSpc>
                          <a:spcPct val="100000"/>
                        </a:lnSpc>
                        <a:spcBef>
                          <a:spcPts val="1200"/>
                        </a:spcBef>
                        <a:spcAft>
                          <a:spcPts val="0"/>
                        </a:spcAft>
                        <a:buClr>
                          <a:schemeClr val="dk1"/>
                        </a:buClr>
                        <a:buSzPts val="1100"/>
                        <a:buFont typeface="Arial"/>
                        <a:buNone/>
                      </a:pPr>
                      <a:r>
                        <a:rPr lang="en-US" sz="1200">
                          <a:latin typeface="Helvetica Neue"/>
                          <a:ea typeface="Helvetica Neue"/>
                          <a:cs typeface="Helvetica Neue"/>
                          <a:sym typeface="Helvetica Neue"/>
                        </a:rPr>
                        <a:t>Gamification boosts intrinsic motivation through autonomy, competence, and relatedness, which in turn enhances satisfaction and continuance intention.</a:t>
                      </a:r>
                      <a:endParaRPr sz="1200">
                        <a:latin typeface="Helvetica Neue"/>
                        <a:ea typeface="Helvetica Neue"/>
                        <a:cs typeface="Helvetica Neue"/>
                        <a:sym typeface="Helvetica Neue"/>
                      </a:endParaRPr>
                    </a:p>
                    <a:p>
                      <a:pPr indent="0" lvl="0" marL="0" marR="0" rtl="0" algn="l">
                        <a:spcBef>
                          <a:spcPts val="1200"/>
                        </a:spcBef>
                        <a:spcAft>
                          <a:spcPts val="0"/>
                        </a:spcAft>
                        <a:buNone/>
                      </a:pPr>
                      <a:r>
                        <a:t/>
                      </a:r>
                      <a:endParaRPr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lnSpc>
                          <a:spcPct val="100000"/>
                        </a:lnSpc>
                        <a:spcBef>
                          <a:spcPts val="1200"/>
                        </a:spcBef>
                        <a:spcAft>
                          <a:spcPts val="0"/>
                        </a:spcAft>
                        <a:buNone/>
                      </a:pPr>
                      <a:r>
                        <a:rPr lang="en-US" sz="1200"/>
                        <a:t>Limitations: small sample (307/2988), focus on Chinese users, limited gamification elements, and no long-term analysis.</a:t>
                      </a:r>
                      <a:endParaRPr sz="1200"/>
                    </a:p>
                    <a:p>
                      <a:pPr indent="0" lvl="0" marL="0" rtl="0" algn="l">
                        <a:lnSpc>
                          <a:spcPct val="100000"/>
                        </a:lnSpc>
                        <a:spcBef>
                          <a:spcPts val="1200"/>
                        </a:spcBef>
                        <a:spcAft>
                          <a:spcPts val="1200"/>
                        </a:spcAft>
                        <a:buNone/>
                      </a:pPr>
                      <a:r>
                        <a:t/>
                      </a:r>
                      <a:endParaRPr sz="1200"/>
                    </a:p>
                  </a:txBody>
                  <a:tcPr marT="45725" marB="45725" marR="91450" marL="91450">
                    <a:solidFill>
                      <a:srgbClr val="D5D59B"/>
                    </a:solidFill>
                  </a:tcPr>
                </a:tc>
              </a:tr>
              <a:tr h="1085500">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10.</a:t>
                      </a:r>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Hwang et al. - Research Trends on Mobile Mental Health Application for General Population: A Scoping Review [10]</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Int. J. Environ. Res. Public Health (2021)</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Scoping review of 14 studies; Scottish Intercollegiate Guidelines Network (SIGN) checklist </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lnSpc>
                          <a:spcPct val="100000"/>
                        </a:lnSpc>
                        <a:spcBef>
                          <a:spcPts val="1200"/>
                        </a:spcBef>
                        <a:spcAft>
                          <a:spcPts val="1200"/>
                        </a:spcAft>
                        <a:buSzPts val="1100"/>
                        <a:buNone/>
                      </a:pPr>
                      <a:r>
                        <a:rPr lang="en-US" sz="1200">
                          <a:latin typeface="Helvetica Neue"/>
                          <a:ea typeface="Helvetica Neue"/>
                          <a:cs typeface="Helvetica Neue"/>
                          <a:sym typeface="Helvetica Neue"/>
                        </a:rPr>
                        <a:t>Mobile mental health apps reduced stress, depression, and anxiety, with mindful meditation apps most used (35.7%).</a:t>
                      </a:r>
                      <a:endParaRPr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lnSpc>
                          <a:spcPct val="100000"/>
                        </a:lnSpc>
                        <a:spcBef>
                          <a:spcPts val="1200"/>
                        </a:spcBef>
                        <a:spcAft>
                          <a:spcPts val="1200"/>
                        </a:spcAft>
                        <a:buClr>
                          <a:schemeClr val="dk1"/>
                        </a:buClr>
                        <a:buSzPts val="1100"/>
                        <a:buFont typeface="Arial"/>
                        <a:buNone/>
                      </a:pPr>
                      <a:r>
                        <a:rPr lang="en-US" sz="1200">
                          <a:latin typeface="Helvetica Neue"/>
                          <a:ea typeface="Helvetica Neue"/>
                          <a:cs typeface="Helvetica Neue"/>
                          <a:sym typeface="Helvetica Neue"/>
                        </a:rPr>
                        <a:t>Only 14 studies, mostly therapy-based apps, with no long-term effect analysis.</a:t>
                      </a:r>
                      <a:endParaRPr sz="1200">
                        <a:latin typeface="Helvetica Neue"/>
                        <a:ea typeface="Helvetica Neue"/>
                        <a:cs typeface="Helvetica Neue"/>
                        <a:sym typeface="Helvetica Neue"/>
                      </a:endParaRPr>
                    </a:p>
                  </a:txBody>
                  <a:tcPr marT="45725" marB="45725" marR="91450" marL="91450">
                    <a:solidFill>
                      <a:srgbClr val="F0F0DD"/>
                    </a:solidFill>
                  </a:tcPr>
                </a:tc>
              </a:tr>
              <a:tr h="1239300">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11.</a:t>
                      </a:r>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Almuqrin et al. - Smartphone apps for mental health: systematic review of the literature and five recommendations for clinical translation [11]</a:t>
                      </a:r>
                      <a:endParaRPr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BMJ Open (2025)</a:t>
                      </a:r>
                      <a:endParaRPr b="0"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Systematic review of 31 studies; RCTs only; Risk-of-bias assessment using RoB 2 tool</a:t>
                      </a:r>
                      <a:endParaRPr b="0" i="0"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lnSpc>
                          <a:spcPct val="100000"/>
                        </a:lnSpc>
                        <a:spcBef>
                          <a:spcPts val="1200"/>
                        </a:spcBef>
                        <a:spcAft>
                          <a:spcPts val="1200"/>
                        </a:spcAft>
                        <a:buSzPts val="1100"/>
                        <a:buNone/>
                      </a:pPr>
                      <a:r>
                        <a:rPr lang="en-US" sz="1200">
                          <a:latin typeface="Helvetica Neue"/>
                          <a:ea typeface="Helvetica Neue"/>
                          <a:cs typeface="Helvetica Neue"/>
                          <a:sym typeface="Helvetica Neue"/>
                        </a:rPr>
                        <a:t>Smartphone apps were effective and acceptable for mental health treatment, self-monitoring, and multipurpose interventions.</a:t>
                      </a:r>
                      <a:endParaRPr sz="12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lnSpc>
                          <a:spcPct val="100000"/>
                        </a:lnSpc>
                        <a:spcBef>
                          <a:spcPts val="1200"/>
                        </a:spcBef>
                        <a:spcAft>
                          <a:spcPts val="1200"/>
                        </a:spcAft>
                        <a:buClr>
                          <a:schemeClr val="dk1"/>
                        </a:buClr>
                        <a:buSzPts val="1100"/>
                        <a:buFont typeface="Arial"/>
                        <a:buNone/>
                      </a:pPr>
                      <a:r>
                        <a:rPr lang="en-US" sz="1200">
                          <a:latin typeface="Helvetica Neue"/>
                          <a:ea typeface="Helvetica Neue"/>
                          <a:cs typeface="Helvetica Neue"/>
                          <a:sym typeface="Helvetica Neue"/>
                        </a:rPr>
                        <a:t>Homogeneous sample of mainly middle-aged women, bias in 15 of 31 studies, and underrepresented groups.</a:t>
                      </a:r>
                      <a:endParaRPr sz="1200">
                        <a:latin typeface="Helvetica Neue"/>
                        <a:ea typeface="Helvetica Neue"/>
                        <a:cs typeface="Helvetica Neue"/>
                        <a:sym typeface="Helvetica Neue"/>
                      </a:endParaRPr>
                    </a:p>
                  </a:txBody>
                  <a:tcPr marT="45725" marB="45725" marR="91450" marL="91450">
                    <a:solidFill>
                      <a:srgbClr val="D5D59B"/>
                    </a:solidFill>
                  </a:tcPr>
                </a:tc>
              </a:tr>
              <a:tr h="1486725">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12.</a:t>
                      </a:r>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Gemesi et al. - Efficacy of an app-based multimodal lifestyle intervention on body weight in persons with obesity: results from a randomized controlled trial [12]</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International Journal of Obesity (2024)</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200">
                          <a:latin typeface="Helvetica Neue"/>
                          <a:ea typeface="Helvetica Neue"/>
                          <a:cs typeface="Helvetica Neue"/>
                          <a:sym typeface="Helvetica Neue"/>
                        </a:rPr>
                        <a:t>RCT with 168 participants; Oviva Direkt app; 12-week intervention with 12-week follow-up; BMI 30.0-40.0 kg/m²</a:t>
                      </a:r>
                      <a:endParaRPr b="0" i="0"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lnSpc>
                          <a:spcPct val="100000"/>
                        </a:lnSpc>
                        <a:spcBef>
                          <a:spcPts val="1200"/>
                        </a:spcBef>
                        <a:spcAft>
                          <a:spcPts val="1200"/>
                        </a:spcAft>
                        <a:buSzPts val="1100"/>
                        <a:buNone/>
                      </a:pPr>
                      <a:r>
                        <a:rPr lang="en-US" sz="1200">
                          <a:latin typeface="Helvetica Neue"/>
                          <a:ea typeface="Helvetica Neue"/>
                          <a:cs typeface="Helvetica Neue"/>
                          <a:sym typeface="Helvetica Neue"/>
                        </a:rPr>
                        <a:t>ADHOC group lost 3.2±3.2 kg, maintained weight at 24 weeks, with app usage time linked to greater weight loss.</a:t>
                      </a:r>
                      <a:endParaRPr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lnSpc>
                          <a:spcPct val="100000"/>
                        </a:lnSpc>
                        <a:spcBef>
                          <a:spcPts val="1200"/>
                        </a:spcBef>
                        <a:spcAft>
                          <a:spcPts val="1200"/>
                        </a:spcAft>
                        <a:buClr>
                          <a:schemeClr val="dk1"/>
                        </a:buClr>
                        <a:buSzPts val="1100"/>
                        <a:buFont typeface="Arial"/>
                        <a:buNone/>
                      </a:pPr>
                      <a:r>
                        <a:rPr lang="en-US" sz="1200">
                          <a:latin typeface="Helvetica Neue"/>
                          <a:ea typeface="Helvetica Neue"/>
                          <a:cs typeface="Helvetica Neue"/>
                          <a:sym typeface="Helvetica Neue"/>
                        </a:rPr>
                        <a:t>Single-center study in Munich, 12-week intervention, declining app usage, limited to moderate obesity (BMI 30–40).</a:t>
                      </a:r>
                      <a:endParaRPr sz="1200">
                        <a:latin typeface="Helvetica Neue"/>
                        <a:ea typeface="Helvetica Neue"/>
                        <a:cs typeface="Helvetica Neue"/>
                        <a:sym typeface="Helvetica Neue"/>
                      </a:endParaRPr>
                    </a:p>
                  </a:txBody>
                  <a:tcPr marT="45725" marB="45725" marR="91450" marL="91450">
                    <a:solidFill>
                      <a:srgbClr val="F0F0DD"/>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9"/>
          <p:cNvSpPr txBox="1"/>
          <p:nvPr>
            <p:ph type="title"/>
          </p:nvPr>
        </p:nvSpPr>
        <p:spPr>
          <a:xfrm>
            <a:off x="77115" y="5"/>
            <a:ext cx="8328900" cy="694200"/>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Literature Review (cont…)</a:t>
            </a:r>
            <a:endParaRPr b="0"/>
          </a:p>
        </p:txBody>
      </p:sp>
      <p:sp>
        <p:nvSpPr>
          <p:cNvPr id="85" name="Google Shape;85;p9"/>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86" name="Google Shape;86;p9"/>
          <p:cNvGraphicFramePr/>
          <p:nvPr/>
        </p:nvGraphicFramePr>
        <p:xfrm>
          <a:off x="110168" y="694198"/>
          <a:ext cx="3000000" cy="3000000"/>
        </p:xfrm>
        <a:graphic>
          <a:graphicData uri="http://schemas.openxmlformats.org/drawingml/2006/table">
            <a:tbl>
              <a:tblPr bandRow="1" firstRow="1">
                <a:noFill/>
                <a:tableStyleId>{0E7655BF-21E6-4A7A-952F-8EB60B0ED90B}</a:tableStyleId>
              </a:tblPr>
              <a:tblGrid>
                <a:gridCol w="542250"/>
                <a:gridCol w="1760275"/>
                <a:gridCol w="1465250"/>
                <a:gridCol w="1421175"/>
                <a:gridCol w="1828800"/>
                <a:gridCol w="1905925"/>
              </a:tblGrid>
              <a:tr h="782725">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S. No.</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Author &amp; </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Paper Title </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[Citation]</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Journal/</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Conference</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(Year)</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Tools/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Techniques/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Dataset</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Key Findings/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Results</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Limitations/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Gaps Identified</a:t>
                      </a:r>
                      <a:endParaRPr/>
                    </a:p>
                  </a:txBody>
                  <a:tcPr marT="45725" marB="45725" marR="91450" marL="91450">
                    <a:solidFill>
                      <a:srgbClr val="606029"/>
                    </a:solidFill>
                  </a:tcPr>
                </a:tc>
              </a:tr>
              <a:tr h="1469725">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13.</a:t>
                      </a:r>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Birhanu et al. - A mobile health application use among diabetes mellitus patients: a systematic review and meta-analysis [13]</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Frontiers in Endocrinology (2024)</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Meta-analysis of 13 studies; Random-effects model; Joanna Briggs Institute critical appraisal tool</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Pooled prevalence of mHealth app use for diabetes self-management was 35%. Future interest in using apps was 57%. Significant heterogeneity observed (I²=97.7%).</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95250" lvl="0" marL="17145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Significant heterogeneity among studies; limited to developed countries only; cross-sectional design prevents causal conclusions; geographic disparities in app usage patterns.</a:t>
                      </a:r>
                      <a:endParaRPr i="0" sz="1100">
                        <a:latin typeface="Helvetica Neue"/>
                        <a:ea typeface="Helvetica Neue"/>
                        <a:cs typeface="Helvetica Neue"/>
                        <a:sym typeface="Helvetica Neue"/>
                      </a:endParaRPr>
                    </a:p>
                  </a:txBody>
                  <a:tcPr marT="45725" marB="45725" marR="91450" marL="91450">
                    <a:solidFill>
                      <a:srgbClr val="D5D59B"/>
                    </a:solidFill>
                  </a:tcPr>
                </a:tc>
              </a:tr>
              <a:tr h="1239350">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14.</a:t>
                      </a:r>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Hend S. Saad et al.- </a:t>
                      </a:r>
                      <a:r>
                        <a:rPr lang="en-US" sz="1100">
                          <a:latin typeface="Helvetica Neue"/>
                          <a:ea typeface="Helvetica Neue"/>
                          <a:cs typeface="Helvetica Neue"/>
                          <a:sym typeface="Helvetica Neue"/>
                        </a:rPr>
                        <a:t>Employing of machine learning and wearable devices in healthcare system: tasks and challenges [14]</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Neural Computing and Applications (2024)</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Arial"/>
                          <a:ea typeface="Arial"/>
                          <a:cs typeface="Arial"/>
                          <a:sym typeface="Arial"/>
                        </a:rPr>
                        <a:t>No primary dataset; refers to reviewed datasets like MIT-BIH for arrhythmia</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Arial"/>
                          <a:ea typeface="Arial"/>
                          <a:cs typeface="Arial"/>
                          <a:sym typeface="Arial"/>
                        </a:rPr>
                        <a:t>ML is crucial for remote patient monitoring, but faces significant challenges</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95250" lvl="0" marL="171450" marR="0" rtl="0" algn="l">
                        <a:spcBef>
                          <a:spcPts val="0"/>
                        </a:spcBef>
                        <a:spcAft>
                          <a:spcPts val="0"/>
                        </a:spcAft>
                        <a:buClr>
                          <a:schemeClr val="dk1"/>
                        </a:buClr>
                        <a:buSzPts val="1200"/>
                        <a:buFont typeface="Arial"/>
                        <a:buNone/>
                      </a:pPr>
                      <a:r>
                        <a:rPr lang="en-US" sz="1100">
                          <a:latin typeface="Arial"/>
                          <a:ea typeface="Arial"/>
                          <a:cs typeface="Arial"/>
                          <a:sym typeface="Arial"/>
                        </a:rPr>
                        <a:t>Data reliability, security, high power consumption, and optimal model selection.</a:t>
                      </a:r>
                      <a:endParaRPr i="0" sz="1100">
                        <a:latin typeface="Helvetica Neue"/>
                        <a:ea typeface="Helvetica Neue"/>
                        <a:cs typeface="Helvetica Neue"/>
                        <a:sym typeface="Helvetica Neue"/>
                      </a:endParaRPr>
                    </a:p>
                  </a:txBody>
                  <a:tcPr marT="45725" marB="45725" marR="91450" marL="91450">
                    <a:solidFill>
                      <a:srgbClr val="F0F0DD"/>
                    </a:solidFill>
                  </a:tcPr>
                </a:tc>
              </a:tr>
              <a:tr h="868000">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15.</a:t>
                      </a:r>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Arial"/>
                          <a:ea typeface="Arial"/>
                          <a:cs typeface="Arial"/>
                          <a:sym typeface="Arial"/>
                        </a:rPr>
                        <a:t>Jon N. Bondevik et al.- </a:t>
                      </a:r>
                      <a:r>
                        <a:rPr lang="en-US" sz="1100">
                          <a:latin typeface="Helvetica Neue"/>
                          <a:ea typeface="Helvetica Neue"/>
                          <a:cs typeface="Helvetica Neue"/>
                          <a:sym typeface="Helvetica Neue"/>
                        </a:rPr>
                        <a:t>A systematic review on food recommender systems [15]</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Expert Systems with Applications (2024)</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Arial"/>
                          <a:ea typeface="Arial"/>
                          <a:cs typeface="Arial"/>
                          <a:sym typeface="Arial"/>
                        </a:rPr>
                        <a:t>Identifies common datasets: Allrecipes, Food, and Yummly</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Arial"/>
                          <a:ea typeface="Arial"/>
                          <a:cs typeface="Arial"/>
                          <a:sym typeface="Arial"/>
                        </a:rPr>
                        <a:t>Most FRS use Content-based filtering with ML; few are truly personalized.</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95250" lvl="0" marL="171450" marR="0" rtl="0" algn="l">
                        <a:spcBef>
                          <a:spcPts val="0"/>
                        </a:spcBef>
                        <a:spcAft>
                          <a:spcPts val="0"/>
                        </a:spcAft>
                        <a:buClr>
                          <a:schemeClr val="dk1"/>
                        </a:buClr>
                        <a:buSzPts val="1200"/>
                        <a:buFont typeface="Arial"/>
                        <a:buNone/>
                      </a:pPr>
                      <a:r>
                        <a:rPr lang="en-US" sz="1100">
                          <a:latin typeface="Arial"/>
                          <a:ea typeface="Arial"/>
                          <a:cs typeface="Arial"/>
                          <a:sym typeface="Arial"/>
                        </a:rPr>
                        <a:t>Small datasets, regional data imbalance, and lack of robust real-world evaluation.</a:t>
                      </a:r>
                      <a:endParaRPr i="0" sz="1100">
                        <a:latin typeface="Helvetica Neue"/>
                        <a:ea typeface="Helvetica Neue"/>
                        <a:cs typeface="Helvetica Neue"/>
                        <a:sym typeface="Helvetica Neue"/>
                      </a:endParaRPr>
                    </a:p>
                  </a:txBody>
                  <a:tcPr marT="45725" marB="45725" marR="91450" marL="91450">
                    <a:solidFill>
                      <a:srgbClr val="D5D59B"/>
                    </a:solidFill>
                  </a:tcPr>
                </a:tc>
              </a:tr>
              <a:tr h="1239350">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16.</a:t>
                      </a:r>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Arial"/>
                          <a:ea typeface="Arial"/>
                          <a:cs typeface="Arial"/>
                          <a:sym typeface="Arial"/>
                        </a:rPr>
                        <a:t>Hafsa Habehh et al.- </a:t>
                      </a:r>
                      <a:r>
                        <a:rPr lang="en-US" sz="1100">
                          <a:latin typeface="Helvetica Neue"/>
                          <a:ea typeface="Helvetica Neue"/>
                          <a:cs typeface="Helvetica Neue"/>
                          <a:sym typeface="Helvetica Neue"/>
                        </a:rPr>
                        <a:t>Machine Learning in Healthcare [16]</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Current Genomics (2021)</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Arial"/>
                          <a:ea typeface="Arial"/>
                          <a:cs typeface="Arial"/>
                          <a:sym typeface="Arial"/>
                        </a:rPr>
                        <a:t>ML algorithms (supervised, unsupervised, reinforcement) and their application in healthcare</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Not a primary study; no dataset used.</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95250" lvl="0" marL="17145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ML has made substantial strides in predicting and identifying health emergencies and disease states</a:t>
                      </a:r>
                      <a:endParaRPr i="0" sz="1100">
                        <a:latin typeface="Helvetica Neue"/>
                        <a:ea typeface="Helvetica Neue"/>
                        <a:cs typeface="Helvetica Neue"/>
                        <a:sym typeface="Helvetica Neue"/>
                      </a:endParaRPr>
                    </a:p>
                  </a:txBody>
                  <a:tcPr marT="45725" marB="45725" marR="91450" marL="91450">
                    <a:solidFill>
                      <a:srgbClr val="F0F0DD"/>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2008-07-20T15:16:37Z</dcterms:created>
  <dc:creator>Marilyn Turnamian</dc:creator>
</cp:coreProperties>
</file>