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3" r:id="rId5"/>
    <p:sldId id="274" r:id="rId6"/>
    <p:sldId id="275" r:id="rId7"/>
    <p:sldId id="276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2" r:id="rId17"/>
    <p:sldId id="278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jI2+buJccPNhD4BOfP2CSGrUhT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c522aaa2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9c522aaa2e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0" name="Google Shape;210;g9c522aaa2e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c522aaa2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g9c522aaa2e_0_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33" name="Google Shape;233;g9c522aaa2e_0_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9c522aaa2e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g9c522aaa2e_0_1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42" name="Google Shape;242;g9c522aaa2e_0_1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9c522aaa2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g9c522aaa2e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52" name="Google Shape;252;g9c522aaa2e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9c522aaa2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9c522aaa2e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58" name="Google Shape;258;g9c522aaa2e_0_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c522aaa2e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9c522aaa2e_0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66" name="Google Shape;266;g9c522aaa2e_0_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c522aaa2e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g9c522aaa2e_0_1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86" name="Google Shape;286;g9c522aaa2e_0_1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c522aaa2e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g9c522aaa2e_0_1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86" name="Google Shape;286;g9c522aaa2e_0_1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7381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c522aaa2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9c522aaa2e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3" name="Google Shape;93;g9c522aaa2e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1f93e0c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a1f93e0ce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9" name="Google Shape;169;ga1f93e0ce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c522aaa2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9c522aaa2e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7" name="Google Shape;187;g9c522aaa2e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9517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c522aaa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9c522aaa2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4" name="Google Shape;204;g9c522aaa2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735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c522aaa2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9c522aaa2e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7" name="Google Shape;187;g9c522aaa2e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1927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c522aaa2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9c522aaa2e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7" name="Google Shape;187;g9c522aaa2e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7337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1f93e0ce7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a1f93e0ce7_0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6" name="Google Shape;196;ga1f93e0ce7_0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c522aaa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9c522aaa2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4" name="Google Shape;204;g9c522aaa2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earning.oreilly.com/library/view/hands-on-machine-learning/9781492032632/ch07.html#ensembles_chapter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2032632/ch07.html#ensembles_chapter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owardsdatascience.com/how-does-xgboost-work-748bc75c58aa" TargetMode="External"/><Relationship Id="rId4" Type="http://schemas.openxmlformats.org/officeDocument/2006/relationships/hyperlink" Target="https://towardsdatascience.com/simple-guide-for-ensemble-learning-methods-d87cc68705a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Machine Learning – Ensembling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c522aaa2e_0_44"/>
          <p:cNvSpPr txBox="1"/>
          <p:nvPr/>
        </p:nvSpPr>
        <p:spPr>
          <a:xfrm>
            <a:off x="684500" y="1653350"/>
            <a:ext cx="1052100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técnica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conjunto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mediante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muestras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 </a:t>
            </a:r>
            <a:r>
              <a:rPr lang="en-GB" sz="17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reemplazamiento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Para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dan un output, y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un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tratase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escoge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output final 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frecuente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técnica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tanto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clasificación</a:t>
            </a:r>
            <a:r>
              <a:rPr lang="en-GB" sz="1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GB" sz="1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Si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clasificación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elegir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output,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es la media de los outputs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trabaja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 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mismo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9c522aaa2e_0_44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Bagging (Boostrap Aggregating)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14" name="Google Shape;214;g9c522aaa2e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9999" y="3551525"/>
            <a:ext cx="4766625" cy="283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9c522aaa2e_0_44"/>
          <p:cNvSpPr txBox="1"/>
          <p:nvPr/>
        </p:nvSpPr>
        <p:spPr>
          <a:xfrm>
            <a:off x="808325" y="5211700"/>
            <a:ext cx="4640100" cy="11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Pasting</a:t>
            </a:r>
            <a:endParaRPr lang="es-ES" sz="17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Simplemente escogemos el argumento “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boostrap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=False”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Suele funcionar mejor </a:t>
            </a:r>
            <a:r>
              <a:rPr lang="es-ES" sz="1600" b="1" u="sng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endParaRPr sz="1600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c522aaa2e_0_66"/>
          <p:cNvSpPr txBox="1"/>
          <p:nvPr/>
        </p:nvSpPr>
        <p:spPr>
          <a:xfrm>
            <a:off x="684500" y="1877875"/>
            <a:ext cx="102351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bagging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es el random forest.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bagging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mediante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17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RandomForestClassifier</a:t>
            </a:r>
            <a:r>
              <a:rPr lang="en-GB" sz="1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GB" sz="17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RandomForestRegressor</a:t>
            </a:r>
            <a:r>
              <a:rPr lang="en-GB" sz="1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siguiente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manera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9c522aaa2e_0_66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Random Forest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7" name="Google Shape;237;g9c522aaa2e_0_66"/>
          <p:cNvSpPr txBox="1"/>
          <p:nvPr/>
        </p:nvSpPr>
        <p:spPr>
          <a:xfrm>
            <a:off x="684500" y="2877900"/>
            <a:ext cx="4744800" cy="3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Escogemos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cantidad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entrenaremos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escoge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conjunto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aleatorio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features para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realizar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split. Este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número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podemos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configurar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Aplicamos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boostrapping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muestra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aleatoria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reemplazamiento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conjunto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train.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vez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aplicamos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bagging para las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predicciones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g9c522aaa2e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7317" y="2766275"/>
            <a:ext cx="4408808" cy="33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c522aaa2e_0_133"/>
          <p:cNvSpPr txBox="1"/>
          <p:nvPr/>
        </p:nvSpPr>
        <p:spPr>
          <a:xfrm>
            <a:off x="684500" y="1653350"/>
            <a:ext cx="10235100" cy="18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característica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interesante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tiene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Random Forest es el feature importance. Nos da 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cuánto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aporta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feature a las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predicciones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feature la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aportación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ha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hecho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gini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entropía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Para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Calculamos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la media de la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aportación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feature.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 suerte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realiza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por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nosotros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y lo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normaliza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1,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tal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manera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las features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importantes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estarán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cercanas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1.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9c522aaa2e_0_133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Feature importance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46" name="Google Shape;246;g9c522aaa2e_0_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4950" y="3681550"/>
            <a:ext cx="3345099" cy="230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9c522aaa2e_0_133"/>
          <p:cNvSpPr txBox="1"/>
          <p:nvPr/>
        </p:nvSpPr>
        <p:spPr>
          <a:xfrm>
            <a:off x="6826600" y="6075975"/>
            <a:ext cx="4935600" cy="13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 importance para predicción de números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g9c522aaa2e_0_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500" y="3764600"/>
            <a:ext cx="5770750" cy="2137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c522aaa2e_0_5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Boosting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9c522aaa2e_0_84"/>
          <p:cNvSpPr txBox="1"/>
          <p:nvPr/>
        </p:nvSpPr>
        <p:spPr>
          <a:xfrm>
            <a:off x="684500" y="1653350"/>
            <a:ext cx="102351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del bagging,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teníamos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conjunto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independientes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cuyos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outputs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agregados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servían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el output final.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boosting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secuencialmente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 por tanto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existe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dependencia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entre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Básicamente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técnica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van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intentando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mejorar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predecesor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recibiendo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mismo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intentando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mejorar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utilizados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son: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AdaBoost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 Boosting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XGBoost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9c522aaa2e_0_84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Boosting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62" name="Google Shape;262;g9c522aaa2e_0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575" y="3571900"/>
            <a:ext cx="5955026" cy="280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c522aaa2e_0_98"/>
          <p:cNvSpPr txBox="1"/>
          <p:nvPr/>
        </p:nvSpPr>
        <p:spPr>
          <a:xfrm>
            <a:off x="684500" y="1653350"/>
            <a:ext cx="102351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trata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un conjunto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iguales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decisión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normalmente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que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actúan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manera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secuencial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Las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predicciones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(junto con sus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del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predecesor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sirven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input para 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siguiente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tal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manera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se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intenta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corregir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error del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Se pone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foco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Según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 bien que lo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haga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intentando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corregir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se le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aplicará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parámetro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α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diferente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Una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vez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entrenados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el output del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final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será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combinación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lineal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estimadores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teniendo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cuenta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peso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uno, α.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9c522aaa2e_0_98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AdaBoost (Adaptive Boosting)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70" name="Google Shape;270;g9c522aaa2e_0_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746" y="3708335"/>
            <a:ext cx="5020896" cy="2321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mls2 0707">
            <a:extLst>
              <a:ext uri="{FF2B5EF4-FFF2-40B4-BE49-F238E27FC236}">
                <a16:creationId xmlns:a16="http://schemas.microsoft.com/office/drawing/2014/main" id="{1C724DC3-2F55-4AE4-B98A-D9F9F0285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704" y="3633167"/>
            <a:ext cx="4528896" cy="264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9c522aaa2e_0_123"/>
          <p:cNvSpPr txBox="1"/>
          <p:nvPr/>
        </p:nvSpPr>
        <p:spPr>
          <a:xfrm>
            <a:off x="684500" y="1653350"/>
            <a:ext cx="102351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igual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el AdaBoost, 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GradientBoost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trabaja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conjunto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secuencial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decisión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),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tratando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corregir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predecesor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Sin embargo,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cuando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AdaBoost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iba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actualizando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pesos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observación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GradientBoosting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intenta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ajustar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minimizar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residuos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del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predecesor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final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será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combinación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lineal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estimadores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9c522aaa2e_0_123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GradientBoost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90" name="Google Shape;290;g9c522aaa2e_0_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775" y="3209150"/>
            <a:ext cx="5570484" cy="304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9c522aaa2e_0_123"/>
          <p:cNvSpPr txBox="1"/>
          <p:nvPr/>
        </p:nvSpPr>
        <p:spPr>
          <a:xfrm>
            <a:off x="7341525" y="3581950"/>
            <a:ext cx="3443700" cy="15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Veamos cómo funciona este algoritmo en: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i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Hands On Machine Learning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9c522aaa2e_0_123"/>
          <p:cNvSpPr txBox="1"/>
          <p:nvPr/>
        </p:nvSpPr>
        <p:spPr>
          <a:xfrm>
            <a:off x="684500" y="1653350"/>
            <a:ext cx="102351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Hands</a:t>
            </a:r>
            <a:r>
              <a:rPr lang="es-E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lang="es-E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Machine </a:t>
            </a:r>
            <a:r>
              <a:rPr lang="es-ES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https://learning.oreilly.com/library/view/hands-on-machine-learning/9781492032632/ch07.html#ensembles_chapter</a:t>
            </a: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https://towardsdatascience.com/simple-guide-for-ensemble-learning-methods-d87cc68705a2</a:t>
            </a: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effectLst/>
                <a:latin typeface="Calibri" panose="020F0502020204030204" pitchFamily="34" charset="0"/>
                <a:hlinkClick r:id="rId5"/>
              </a:rPr>
              <a:t>https://towardsdatascience.com/how-does-xgboost-work-748bc75c58aa</a:t>
            </a:r>
            <a:endParaRPr lang="es-ES" sz="1500" dirty="0">
              <a:solidFill>
                <a:schemeClr val="lt1"/>
              </a:solidFill>
              <a:effectLst/>
              <a:latin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9c522aaa2e_0_123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Bibliografía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76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c522aaa2e_0_10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Concurso de la tele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96" name="Google Shape;96;g9c522aaa2e_0_10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3963" y="2806300"/>
            <a:ext cx="434059" cy="485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9c522aaa2e_0_10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08806" y="2806307"/>
            <a:ext cx="434059" cy="485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9c522aaa2e_0_10" descr="Icono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19303" y="2806308"/>
            <a:ext cx="434059" cy="485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9c522aaa2e_0_10" descr="Icono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64354" y="2806320"/>
            <a:ext cx="434059" cy="48570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9c522aaa2e_0_10"/>
          <p:cNvSpPr txBox="1"/>
          <p:nvPr/>
        </p:nvSpPr>
        <p:spPr>
          <a:xfrm>
            <a:off x="2440313" y="3414600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Pregunta 1</a:t>
            </a:r>
            <a:endParaRPr sz="1300"/>
          </a:p>
        </p:txBody>
      </p:sp>
      <p:cxnSp>
        <p:nvCxnSpPr>
          <p:cNvPr id="101" name="Google Shape;101;g9c522aaa2e_0_10"/>
          <p:cNvCxnSpPr/>
          <p:nvPr/>
        </p:nvCxnSpPr>
        <p:spPr>
          <a:xfrm>
            <a:off x="2530832" y="3364975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g9c522aaa2e_0_10"/>
          <p:cNvSpPr txBox="1"/>
          <p:nvPr/>
        </p:nvSpPr>
        <p:spPr>
          <a:xfrm>
            <a:off x="3651535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cxnSp>
        <p:nvCxnSpPr>
          <p:cNvPr id="103" name="Google Shape;103;g9c522aaa2e_0_10"/>
          <p:cNvCxnSpPr/>
          <p:nvPr/>
        </p:nvCxnSpPr>
        <p:spPr>
          <a:xfrm>
            <a:off x="2530817" y="4191199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104;g9c522aaa2e_0_10"/>
          <p:cNvCxnSpPr/>
          <p:nvPr/>
        </p:nvCxnSpPr>
        <p:spPr>
          <a:xfrm>
            <a:off x="2530822" y="3772020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5" name="Google Shape;105;g9c522aaa2e_0_10"/>
          <p:cNvCxnSpPr/>
          <p:nvPr/>
        </p:nvCxnSpPr>
        <p:spPr>
          <a:xfrm>
            <a:off x="2530813" y="4654809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6" name="Google Shape;106;g9c522aaa2e_0_10"/>
          <p:cNvCxnSpPr/>
          <p:nvPr/>
        </p:nvCxnSpPr>
        <p:spPr>
          <a:xfrm>
            <a:off x="2530831" y="5099976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g9c522aaa2e_0_10"/>
          <p:cNvSpPr txBox="1"/>
          <p:nvPr/>
        </p:nvSpPr>
        <p:spPr>
          <a:xfrm>
            <a:off x="5036385" y="33951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08" name="Google Shape;108;g9c522aaa2e_0_10"/>
          <p:cNvSpPr txBox="1"/>
          <p:nvPr/>
        </p:nvSpPr>
        <p:spPr>
          <a:xfrm>
            <a:off x="2440313" y="3827713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Pregunta 2</a:t>
            </a:r>
            <a:endParaRPr sz="1300"/>
          </a:p>
        </p:txBody>
      </p:sp>
      <p:sp>
        <p:nvSpPr>
          <p:cNvPr id="109" name="Google Shape;109;g9c522aaa2e_0_10"/>
          <p:cNvSpPr txBox="1"/>
          <p:nvPr/>
        </p:nvSpPr>
        <p:spPr>
          <a:xfrm>
            <a:off x="2440313" y="4269100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Pregunta 3</a:t>
            </a:r>
            <a:endParaRPr sz="1300"/>
          </a:p>
        </p:txBody>
      </p:sp>
      <p:sp>
        <p:nvSpPr>
          <p:cNvPr id="110" name="Google Shape;110;g9c522aaa2e_0_10"/>
          <p:cNvSpPr txBox="1"/>
          <p:nvPr/>
        </p:nvSpPr>
        <p:spPr>
          <a:xfrm>
            <a:off x="2440313" y="4723488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Pregunta 4</a:t>
            </a:r>
            <a:endParaRPr sz="1300"/>
          </a:p>
        </p:txBody>
      </p:sp>
      <p:pic>
        <p:nvPicPr>
          <p:cNvPr id="111" name="Google Shape;111;g9c522aaa2e_0_10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9813" y="2806325"/>
            <a:ext cx="434059" cy="4857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g9c522aaa2e_0_10"/>
          <p:cNvCxnSpPr/>
          <p:nvPr/>
        </p:nvCxnSpPr>
        <p:spPr>
          <a:xfrm>
            <a:off x="2530831" y="5545150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9c522aaa2e_0_10"/>
          <p:cNvSpPr txBox="1"/>
          <p:nvPr/>
        </p:nvSpPr>
        <p:spPr>
          <a:xfrm>
            <a:off x="2440313" y="5168663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Pregunta 5</a:t>
            </a:r>
            <a:endParaRPr sz="1300"/>
          </a:p>
        </p:txBody>
      </p:sp>
      <p:pic>
        <p:nvPicPr>
          <p:cNvPr id="114" name="Google Shape;114;g9c522aaa2e_0_10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56781" y="2774670"/>
            <a:ext cx="434059" cy="485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9c522aaa2e_0_10" descr="Icono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12329" y="2774682"/>
            <a:ext cx="434059" cy="48570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9c522aaa2e_0_10"/>
          <p:cNvSpPr txBox="1"/>
          <p:nvPr/>
        </p:nvSpPr>
        <p:spPr>
          <a:xfrm>
            <a:off x="4291935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17" name="Google Shape;117;g9c522aaa2e_0_10"/>
          <p:cNvSpPr txBox="1"/>
          <p:nvPr/>
        </p:nvSpPr>
        <p:spPr>
          <a:xfrm>
            <a:off x="5746885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18" name="Google Shape;118;g9c522aaa2e_0_10"/>
          <p:cNvSpPr txBox="1"/>
          <p:nvPr/>
        </p:nvSpPr>
        <p:spPr>
          <a:xfrm>
            <a:off x="6457385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19" name="Google Shape;119;g9c522aaa2e_0_10"/>
          <p:cNvSpPr txBox="1"/>
          <p:nvPr/>
        </p:nvSpPr>
        <p:spPr>
          <a:xfrm>
            <a:off x="7139910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0" name="Google Shape;120;g9c522aaa2e_0_10"/>
          <p:cNvSpPr txBox="1"/>
          <p:nvPr/>
        </p:nvSpPr>
        <p:spPr>
          <a:xfrm>
            <a:off x="7878385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1" name="Google Shape;121;g9c522aaa2e_0_10"/>
          <p:cNvSpPr txBox="1"/>
          <p:nvPr/>
        </p:nvSpPr>
        <p:spPr>
          <a:xfrm>
            <a:off x="3663285" y="37969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2" name="Google Shape;122;g9c522aaa2e_0_10"/>
          <p:cNvSpPr txBox="1"/>
          <p:nvPr/>
        </p:nvSpPr>
        <p:spPr>
          <a:xfrm>
            <a:off x="4291935" y="379696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3" name="Google Shape;123;g9c522aaa2e_0_10"/>
          <p:cNvSpPr txBox="1"/>
          <p:nvPr/>
        </p:nvSpPr>
        <p:spPr>
          <a:xfrm>
            <a:off x="7878385" y="37969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4" name="Google Shape;124;g9c522aaa2e_0_10"/>
          <p:cNvSpPr txBox="1"/>
          <p:nvPr/>
        </p:nvSpPr>
        <p:spPr>
          <a:xfrm>
            <a:off x="5036385" y="379696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25" name="Google Shape;125;g9c522aaa2e_0_10"/>
          <p:cNvSpPr txBox="1"/>
          <p:nvPr/>
        </p:nvSpPr>
        <p:spPr>
          <a:xfrm>
            <a:off x="5746885" y="37969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26" name="Google Shape;126;g9c522aaa2e_0_10"/>
          <p:cNvSpPr txBox="1"/>
          <p:nvPr/>
        </p:nvSpPr>
        <p:spPr>
          <a:xfrm>
            <a:off x="6457385" y="379696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27" name="Google Shape;127;g9c522aaa2e_0_10"/>
          <p:cNvSpPr txBox="1"/>
          <p:nvPr/>
        </p:nvSpPr>
        <p:spPr>
          <a:xfrm>
            <a:off x="7139910" y="37969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28" name="Google Shape;128;g9c522aaa2e_0_10"/>
          <p:cNvSpPr txBox="1"/>
          <p:nvPr/>
        </p:nvSpPr>
        <p:spPr>
          <a:xfrm>
            <a:off x="366328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9" name="Google Shape;129;g9c522aaa2e_0_10"/>
          <p:cNvSpPr txBox="1"/>
          <p:nvPr/>
        </p:nvSpPr>
        <p:spPr>
          <a:xfrm>
            <a:off x="429193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0" name="Google Shape;130;g9c522aaa2e_0_10"/>
          <p:cNvSpPr txBox="1"/>
          <p:nvPr/>
        </p:nvSpPr>
        <p:spPr>
          <a:xfrm>
            <a:off x="503638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1" name="Google Shape;131;g9c522aaa2e_0_10"/>
          <p:cNvSpPr txBox="1"/>
          <p:nvPr/>
        </p:nvSpPr>
        <p:spPr>
          <a:xfrm>
            <a:off x="574688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2" name="Google Shape;132;g9c522aaa2e_0_10"/>
          <p:cNvSpPr txBox="1"/>
          <p:nvPr/>
        </p:nvSpPr>
        <p:spPr>
          <a:xfrm>
            <a:off x="645738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3" name="Google Shape;133;g9c522aaa2e_0_10"/>
          <p:cNvSpPr txBox="1"/>
          <p:nvPr/>
        </p:nvSpPr>
        <p:spPr>
          <a:xfrm>
            <a:off x="7139910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4" name="Google Shape;134;g9c522aaa2e_0_10"/>
          <p:cNvSpPr txBox="1"/>
          <p:nvPr/>
        </p:nvSpPr>
        <p:spPr>
          <a:xfrm>
            <a:off x="7881372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5" name="Google Shape;135;g9c522aaa2e_0_10"/>
          <p:cNvSpPr txBox="1"/>
          <p:nvPr/>
        </p:nvSpPr>
        <p:spPr>
          <a:xfrm>
            <a:off x="3651535" y="4692725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6" name="Google Shape;136;g9c522aaa2e_0_10"/>
          <p:cNvSpPr txBox="1"/>
          <p:nvPr/>
        </p:nvSpPr>
        <p:spPr>
          <a:xfrm>
            <a:off x="5746885" y="46691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7" name="Google Shape;137;g9c522aaa2e_0_10"/>
          <p:cNvSpPr txBox="1"/>
          <p:nvPr/>
        </p:nvSpPr>
        <p:spPr>
          <a:xfrm>
            <a:off x="4291935" y="46691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38" name="Google Shape;138;g9c522aaa2e_0_10"/>
          <p:cNvSpPr txBox="1"/>
          <p:nvPr/>
        </p:nvSpPr>
        <p:spPr>
          <a:xfrm>
            <a:off x="5036385" y="466916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39" name="Google Shape;139;g9c522aaa2e_0_10"/>
          <p:cNvSpPr txBox="1"/>
          <p:nvPr/>
        </p:nvSpPr>
        <p:spPr>
          <a:xfrm>
            <a:off x="6457385" y="4692738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0" name="Google Shape;140;g9c522aaa2e_0_10"/>
          <p:cNvSpPr txBox="1"/>
          <p:nvPr/>
        </p:nvSpPr>
        <p:spPr>
          <a:xfrm>
            <a:off x="7139910" y="4692738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1" name="Google Shape;141;g9c522aaa2e_0_10"/>
          <p:cNvSpPr txBox="1"/>
          <p:nvPr/>
        </p:nvSpPr>
        <p:spPr>
          <a:xfrm>
            <a:off x="7911947" y="4692738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2" name="Google Shape;142;g9c522aaa2e_0_10"/>
          <p:cNvSpPr txBox="1"/>
          <p:nvPr/>
        </p:nvSpPr>
        <p:spPr>
          <a:xfrm>
            <a:off x="3651535" y="513791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3" name="Google Shape;143;g9c522aaa2e_0_10"/>
          <p:cNvSpPr txBox="1"/>
          <p:nvPr/>
        </p:nvSpPr>
        <p:spPr>
          <a:xfrm>
            <a:off x="5036385" y="513790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4" name="Google Shape;144;g9c522aaa2e_0_10"/>
          <p:cNvSpPr txBox="1"/>
          <p:nvPr/>
        </p:nvSpPr>
        <p:spPr>
          <a:xfrm>
            <a:off x="7139910" y="5161475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5" name="Google Shape;145;g9c522aaa2e_0_10"/>
          <p:cNvSpPr txBox="1"/>
          <p:nvPr/>
        </p:nvSpPr>
        <p:spPr>
          <a:xfrm>
            <a:off x="7911935" y="513791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6" name="Google Shape;146;g9c522aaa2e_0_10"/>
          <p:cNvSpPr txBox="1"/>
          <p:nvPr/>
        </p:nvSpPr>
        <p:spPr>
          <a:xfrm>
            <a:off x="6457385" y="513790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47" name="Google Shape;147;g9c522aaa2e_0_10"/>
          <p:cNvSpPr txBox="1"/>
          <p:nvPr/>
        </p:nvSpPr>
        <p:spPr>
          <a:xfrm>
            <a:off x="5746885" y="513791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48" name="Google Shape;148;g9c522aaa2e_0_10"/>
          <p:cNvSpPr txBox="1"/>
          <p:nvPr/>
        </p:nvSpPr>
        <p:spPr>
          <a:xfrm>
            <a:off x="4291935" y="513790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49" name="Google Shape;149;g9c522aaa2e_0_10"/>
          <p:cNvSpPr txBox="1"/>
          <p:nvPr/>
        </p:nvSpPr>
        <p:spPr>
          <a:xfrm>
            <a:off x="2310613" y="5629475"/>
            <a:ext cx="122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% ACIERTOS</a:t>
            </a:r>
            <a:endParaRPr sz="13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9c522aaa2e_0_10"/>
          <p:cNvSpPr txBox="1"/>
          <p:nvPr/>
        </p:nvSpPr>
        <p:spPr>
          <a:xfrm>
            <a:off x="3535637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1" name="Google Shape;151;g9c522aaa2e_0_10"/>
          <p:cNvSpPr txBox="1"/>
          <p:nvPr/>
        </p:nvSpPr>
        <p:spPr>
          <a:xfrm>
            <a:off x="4176037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2" name="Google Shape;152;g9c522aaa2e_0_10"/>
          <p:cNvSpPr txBox="1"/>
          <p:nvPr/>
        </p:nvSpPr>
        <p:spPr>
          <a:xfrm>
            <a:off x="4890412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3" name="Google Shape;153;g9c522aaa2e_0_10"/>
          <p:cNvSpPr txBox="1"/>
          <p:nvPr/>
        </p:nvSpPr>
        <p:spPr>
          <a:xfrm>
            <a:off x="5630987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4" name="Google Shape;154;g9c522aaa2e_0_10"/>
          <p:cNvSpPr txBox="1"/>
          <p:nvPr/>
        </p:nvSpPr>
        <p:spPr>
          <a:xfrm>
            <a:off x="6341487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5" name="Google Shape;155;g9c522aaa2e_0_10"/>
          <p:cNvSpPr txBox="1"/>
          <p:nvPr/>
        </p:nvSpPr>
        <p:spPr>
          <a:xfrm>
            <a:off x="7085937" y="558307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6" name="Google Shape;156;g9c522aaa2e_0_10"/>
          <p:cNvSpPr txBox="1"/>
          <p:nvPr/>
        </p:nvSpPr>
        <p:spPr>
          <a:xfrm>
            <a:off x="7762487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7" name="Google Shape;157;g9c522aaa2e_0_10"/>
          <p:cNvSpPr txBox="1"/>
          <p:nvPr/>
        </p:nvSpPr>
        <p:spPr>
          <a:xfrm>
            <a:off x="8392588" y="2931950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VOTACIÓN</a:t>
            </a:r>
            <a:endParaRPr sz="13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9c522aaa2e_0_10"/>
          <p:cNvSpPr txBox="1"/>
          <p:nvPr/>
        </p:nvSpPr>
        <p:spPr>
          <a:xfrm>
            <a:off x="8616860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59" name="Google Shape;159;g9c522aaa2e_0_10"/>
          <p:cNvSpPr txBox="1"/>
          <p:nvPr/>
        </p:nvSpPr>
        <p:spPr>
          <a:xfrm>
            <a:off x="8616860" y="379696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60" name="Google Shape;160;g9c522aaa2e_0_10"/>
          <p:cNvSpPr txBox="1"/>
          <p:nvPr/>
        </p:nvSpPr>
        <p:spPr>
          <a:xfrm>
            <a:off x="8646635" y="4683525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61" name="Google Shape;161;g9c522aaa2e_0_10"/>
          <p:cNvSpPr txBox="1"/>
          <p:nvPr/>
        </p:nvSpPr>
        <p:spPr>
          <a:xfrm>
            <a:off x="8646635" y="513791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62" name="Google Shape;162;g9c522aaa2e_0_10"/>
          <p:cNvSpPr txBox="1"/>
          <p:nvPr/>
        </p:nvSpPr>
        <p:spPr>
          <a:xfrm>
            <a:off x="862283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63" name="Google Shape;163;g9c522aaa2e_0_10"/>
          <p:cNvSpPr txBox="1"/>
          <p:nvPr/>
        </p:nvSpPr>
        <p:spPr>
          <a:xfrm>
            <a:off x="8439013" y="5583075"/>
            <a:ext cx="799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80%</a:t>
            </a:r>
            <a:endParaRPr sz="1500" b="1">
              <a:solidFill>
                <a:srgbClr val="FFFF00"/>
              </a:solidFill>
            </a:endParaRPr>
          </a:p>
        </p:txBody>
      </p:sp>
      <p:sp>
        <p:nvSpPr>
          <p:cNvPr id="164" name="Google Shape;164;g9c522aaa2e_0_10"/>
          <p:cNvSpPr txBox="1"/>
          <p:nvPr/>
        </p:nvSpPr>
        <p:spPr>
          <a:xfrm>
            <a:off x="684500" y="1653350"/>
            <a:ext cx="10307400" cy="8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 un concurso de la tele tenemos varios participantes. Se trata de acertar preguntas. Cuantas más aciertes, más dinero ganas. Veamos cómo lo hacen los participantes: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9c522aaa2e_0_10"/>
          <p:cNvSpPr txBox="1"/>
          <p:nvPr/>
        </p:nvSpPr>
        <p:spPr>
          <a:xfrm>
            <a:off x="684500" y="6090275"/>
            <a:ext cx="103074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 7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concursantes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trabajan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equipo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de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manera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individual.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Este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mismo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comportamiento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podemos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extrapolar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los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ensemblings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1f93e0ce7_0_0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Definición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2" name="Google Shape;172;ga1f93e0ce7_0_0"/>
          <p:cNvSpPr txBox="1"/>
          <p:nvPr/>
        </p:nvSpPr>
        <p:spPr>
          <a:xfrm>
            <a:off x="684500" y="1653350"/>
            <a:ext cx="10307400" cy="17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ensamblados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(ensemble models)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combinan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las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múltiples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mejorar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precisión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estabilidad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comportan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muy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bien</a:t>
            </a:r>
            <a:r>
              <a:rPr lang="en-GB" sz="17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GB" sz="170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reducen</a:t>
            </a:r>
            <a:r>
              <a:rPr lang="en-GB" sz="17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bastante</a:t>
            </a:r>
            <a:r>
              <a:rPr lang="en-GB" sz="17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variance. 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son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suelen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utilizar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ganar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competiciones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Kaggle</a:t>
            </a:r>
            <a:r>
              <a:rPr lang="en-GB" sz="17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a1f93e0ce7_0_0"/>
          <p:cNvSpPr txBox="1"/>
          <p:nvPr/>
        </p:nvSpPr>
        <p:spPr>
          <a:xfrm>
            <a:off x="853850" y="3729971"/>
            <a:ext cx="3989400" cy="23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GB" sz="2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ensembles:</a:t>
            </a:r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AutoNum type="arabicPeriod"/>
            </a:pPr>
            <a:r>
              <a:rPr lang="en-GB" sz="2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AutoNum type="alphaLcPeriod"/>
            </a:pPr>
            <a:r>
              <a:rPr lang="en-GB" sz="2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AutoNum type="arabicPeriod"/>
            </a:pPr>
            <a:r>
              <a:rPr lang="en-GB" sz="2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Boosting</a:t>
            </a:r>
          </a:p>
          <a:p>
            <a:pPr marL="914400" lvl="1" indent="-361950">
              <a:buClr>
                <a:schemeClr val="lt1"/>
              </a:buClr>
              <a:buSzPts val="2100"/>
              <a:buFont typeface="Calibri"/>
              <a:buAutoNum type="alphaLcPeriod"/>
            </a:pPr>
            <a:r>
              <a:rPr lang="en-GB" sz="21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AdaBoost</a:t>
            </a:r>
          </a:p>
          <a:p>
            <a:pPr marL="914400" lvl="1" indent="-361950">
              <a:buClr>
                <a:schemeClr val="lt1"/>
              </a:buClr>
              <a:buSzPts val="2100"/>
              <a:buFont typeface="Calibri"/>
              <a:buAutoNum type="alphaLcPeriod"/>
            </a:pPr>
            <a:r>
              <a:rPr lang="en-GB" sz="21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GradientBoost</a:t>
            </a:r>
            <a:endParaRPr lang="en-GB" sz="2100" dirty="0">
              <a:solidFill>
                <a:schemeClr val="lt1"/>
              </a:solidFill>
              <a:latin typeface="Calibri"/>
              <a:cs typeface="Calibri"/>
              <a:sym typeface="Calibri"/>
            </a:endParaRPr>
          </a:p>
          <a:p>
            <a:pPr marL="914400" lvl="1" indent="-361950">
              <a:buClr>
                <a:schemeClr val="lt1"/>
              </a:buClr>
              <a:buSzPts val="2100"/>
              <a:buFont typeface="Calibri"/>
              <a:buAutoNum type="alphaLcPeriod"/>
            </a:pPr>
            <a:r>
              <a:rPr lang="en-GB" sz="21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XGBoost</a:t>
            </a:r>
            <a:endParaRPr sz="2100" dirty="0">
              <a:solidFill>
                <a:schemeClr val="lt1"/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174" name="Google Shape;174;ga1f93e0ce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3275" y="3581450"/>
            <a:ext cx="5538568" cy="31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c522aaa2e_0_32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Tipos</a:t>
            </a:r>
            <a:r>
              <a:rPr lang="en-GB" dirty="0">
                <a:solidFill>
                  <a:srgbClr val="FF0000"/>
                </a:solidFill>
              </a:rPr>
              <a:t> de Ensembles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045FCA4-3083-4746-9652-6327DDF593B7}"/>
              </a:ext>
            </a:extLst>
          </p:cNvPr>
          <p:cNvSpPr txBox="1"/>
          <p:nvPr/>
        </p:nvSpPr>
        <p:spPr>
          <a:xfrm>
            <a:off x="2991774" y="1953086"/>
            <a:ext cx="26810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Votación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Varios modelos trabajan en paralelo y se agregan sus outputs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C252A49-5D6D-45D0-B6D0-25AEA75C96F7}"/>
              </a:ext>
            </a:extLst>
          </p:cNvPr>
          <p:cNvSpPr txBox="1"/>
          <p:nvPr/>
        </p:nvSpPr>
        <p:spPr>
          <a:xfrm>
            <a:off x="1180730" y="2996635"/>
            <a:ext cx="31515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Mismos modelos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Cada modelo del sistema de votación es del mismo tipo (</a:t>
            </a:r>
            <a:r>
              <a:rPr lang="es-ES" sz="1100" i="1" dirty="0" err="1">
                <a:solidFill>
                  <a:schemeClr val="bg1"/>
                </a:solidFill>
              </a:rPr>
              <a:t>DecissionTree</a:t>
            </a:r>
            <a:r>
              <a:rPr lang="es-ES" sz="1100" i="1" dirty="0">
                <a:solidFill>
                  <a:schemeClr val="bg1"/>
                </a:solidFill>
              </a:rPr>
              <a:t>, </a:t>
            </a:r>
            <a:r>
              <a:rPr lang="es-ES" sz="1100" i="1" dirty="0" err="1">
                <a:solidFill>
                  <a:schemeClr val="bg1"/>
                </a:solidFill>
              </a:rPr>
              <a:t>LogisticRegression</a:t>
            </a:r>
            <a:r>
              <a:rPr lang="es-ES" sz="1100" i="1" dirty="0">
                <a:solidFill>
                  <a:schemeClr val="bg1"/>
                </a:solidFill>
              </a:rPr>
              <a:t>…)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E8565CA-E3DB-4B33-A2B0-2714B056E063}"/>
              </a:ext>
            </a:extLst>
          </p:cNvPr>
          <p:cNvSpPr txBox="1"/>
          <p:nvPr/>
        </p:nvSpPr>
        <p:spPr>
          <a:xfrm>
            <a:off x="4332302" y="3016043"/>
            <a:ext cx="31515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Distintos modelos (</a:t>
            </a:r>
            <a:r>
              <a:rPr lang="es-ES" sz="1200" b="1" dirty="0" err="1">
                <a:solidFill>
                  <a:schemeClr val="bg1"/>
                </a:solidFill>
              </a:rPr>
              <a:t>Voting</a:t>
            </a:r>
            <a:r>
              <a:rPr lang="es-ES" sz="1200" b="1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Se combinan modelos de varios tipos para conformar el sistema de votaciones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45ACEB5-5E54-4518-B0CB-02695805D79D}"/>
              </a:ext>
            </a:extLst>
          </p:cNvPr>
          <p:cNvSpPr txBox="1"/>
          <p:nvPr/>
        </p:nvSpPr>
        <p:spPr>
          <a:xfrm>
            <a:off x="190869" y="4532653"/>
            <a:ext cx="25656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solidFill>
                  <a:schemeClr val="bg1"/>
                </a:solidFill>
              </a:rPr>
              <a:t>Bagging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El muestreo para los modelos del ensemble se realiza mediante reemplazamiento (</a:t>
            </a:r>
            <a:r>
              <a:rPr lang="es-ES" sz="1100" i="1" dirty="0" err="1">
                <a:solidFill>
                  <a:schemeClr val="bg1"/>
                </a:solidFill>
              </a:rPr>
              <a:t>bootstrapping</a:t>
            </a:r>
            <a:r>
              <a:rPr lang="es-ES" sz="1100" i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69D0857-5172-4EE2-A6E9-1630BFE21266}"/>
              </a:ext>
            </a:extLst>
          </p:cNvPr>
          <p:cNvSpPr txBox="1"/>
          <p:nvPr/>
        </p:nvSpPr>
        <p:spPr>
          <a:xfrm>
            <a:off x="2756516" y="4519937"/>
            <a:ext cx="25656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solidFill>
                  <a:schemeClr val="bg1"/>
                </a:solidFill>
              </a:rPr>
              <a:t>Pasting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El muestreo para los modelos del ensemble se realiza SIN mediante reemplazamiento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D8449C7-A2A4-4780-BE01-1A0E85B66E57}"/>
              </a:ext>
            </a:extLst>
          </p:cNvPr>
          <p:cNvSpPr txBox="1"/>
          <p:nvPr/>
        </p:nvSpPr>
        <p:spPr>
          <a:xfrm>
            <a:off x="8352991" y="1997475"/>
            <a:ext cx="26810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Secuenciales o </a:t>
            </a:r>
            <a:r>
              <a:rPr lang="es-ES" sz="1200" b="1" dirty="0" err="1">
                <a:solidFill>
                  <a:schemeClr val="bg1"/>
                </a:solidFill>
              </a:rPr>
              <a:t>Boosting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El output del primer modelo sirve de input para el siguiente, que corregirá los errores del anterior.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5EE75F6-9F3E-4DD9-9856-14AC0DF57085}"/>
              </a:ext>
            </a:extLst>
          </p:cNvPr>
          <p:cNvCxnSpPr/>
          <p:nvPr/>
        </p:nvCxnSpPr>
        <p:spPr>
          <a:xfrm flipH="1">
            <a:off x="2991774" y="2613924"/>
            <a:ext cx="905523" cy="25225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32D7AAF3-87B6-4B23-B17D-F5AC36DBE31B}"/>
              </a:ext>
            </a:extLst>
          </p:cNvPr>
          <p:cNvCxnSpPr>
            <a:cxnSpLocks/>
          </p:cNvCxnSpPr>
          <p:nvPr/>
        </p:nvCxnSpPr>
        <p:spPr>
          <a:xfrm>
            <a:off x="5070316" y="2613924"/>
            <a:ext cx="602067" cy="297535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60977CF-9F09-4216-9CC0-F3B9E937B771}"/>
              </a:ext>
            </a:extLst>
          </p:cNvPr>
          <p:cNvCxnSpPr>
            <a:cxnSpLocks/>
          </p:cNvCxnSpPr>
          <p:nvPr/>
        </p:nvCxnSpPr>
        <p:spPr>
          <a:xfrm>
            <a:off x="3295230" y="3859523"/>
            <a:ext cx="602067" cy="555459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2377864-CB20-4895-9E68-DA3C0E8BAC2F}"/>
              </a:ext>
            </a:extLst>
          </p:cNvPr>
          <p:cNvCxnSpPr>
            <a:cxnSpLocks/>
          </p:cNvCxnSpPr>
          <p:nvPr/>
        </p:nvCxnSpPr>
        <p:spPr>
          <a:xfrm flipH="1">
            <a:off x="1473692" y="3821251"/>
            <a:ext cx="593102" cy="568175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57CCBFB-9019-4E16-A9D1-7F6810048DB2}"/>
              </a:ext>
            </a:extLst>
          </p:cNvPr>
          <p:cNvSpPr txBox="1"/>
          <p:nvPr/>
        </p:nvSpPr>
        <p:spPr>
          <a:xfrm>
            <a:off x="6256336" y="5821486"/>
            <a:ext cx="5113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u="sng" dirty="0">
                <a:solidFill>
                  <a:schemeClr val="bg1"/>
                </a:solidFill>
              </a:rPr>
              <a:t>Para todos los modelos vistos en esta presentación tenemos las versiones de clasificación y regresión en </a:t>
            </a:r>
            <a:r>
              <a:rPr lang="es-ES" sz="1200" u="sng" dirty="0" err="1">
                <a:solidFill>
                  <a:schemeClr val="bg1"/>
                </a:solidFill>
              </a:rPr>
              <a:t>sklearn</a:t>
            </a:r>
            <a:endParaRPr lang="es-ES" sz="12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592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c522aaa2e_0_0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FF0000"/>
                </a:solidFill>
              </a:rPr>
              <a:t>Votación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220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c522aaa2e_0_32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Algoritmos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votación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045FCA4-3083-4746-9652-6327DDF593B7}"/>
              </a:ext>
            </a:extLst>
          </p:cNvPr>
          <p:cNvSpPr txBox="1"/>
          <p:nvPr/>
        </p:nvSpPr>
        <p:spPr>
          <a:xfrm>
            <a:off x="2991774" y="1953086"/>
            <a:ext cx="26810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Votación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Varios modelos trabajan en paralelo y se agregan sus outputs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C252A49-5D6D-45D0-B6D0-25AEA75C96F7}"/>
              </a:ext>
            </a:extLst>
          </p:cNvPr>
          <p:cNvSpPr txBox="1"/>
          <p:nvPr/>
        </p:nvSpPr>
        <p:spPr>
          <a:xfrm>
            <a:off x="1180730" y="2996635"/>
            <a:ext cx="31515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Mismos modelos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Cada modelo del sistema de votación es del mismo tipo (</a:t>
            </a:r>
            <a:r>
              <a:rPr lang="es-ES" sz="1100" i="1" dirty="0" err="1">
                <a:solidFill>
                  <a:schemeClr val="bg1"/>
                </a:solidFill>
              </a:rPr>
              <a:t>DecissionTree</a:t>
            </a:r>
            <a:r>
              <a:rPr lang="es-ES" sz="1100" i="1" dirty="0">
                <a:solidFill>
                  <a:schemeClr val="bg1"/>
                </a:solidFill>
              </a:rPr>
              <a:t>, </a:t>
            </a:r>
            <a:r>
              <a:rPr lang="es-ES" sz="1100" i="1" dirty="0" err="1">
                <a:solidFill>
                  <a:schemeClr val="bg1"/>
                </a:solidFill>
              </a:rPr>
              <a:t>LogisticRegression</a:t>
            </a:r>
            <a:r>
              <a:rPr lang="es-ES" sz="1100" i="1" dirty="0">
                <a:solidFill>
                  <a:schemeClr val="bg1"/>
                </a:solidFill>
              </a:rPr>
              <a:t>…)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E8565CA-E3DB-4B33-A2B0-2714B056E063}"/>
              </a:ext>
            </a:extLst>
          </p:cNvPr>
          <p:cNvSpPr txBox="1"/>
          <p:nvPr/>
        </p:nvSpPr>
        <p:spPr>
          <a:xfrm>
            <a:off x="4332302" y="3016043"/>
            <a:ext cx="31515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Distintos modelos (</a:t>
            </a:r>
            <a:r>
              <a:rPr lang="es-ES" sz="1200" b="1" dirty="0" err="1">
                <a:solidFill>
                  <a:schemeClr val="bg1"/>
                </a:solidFill>
              </a:rPr>
              <a:t>Voting</a:t>
            </a:r>
            <a:r>
              <a:rPr lang="es-ES" sz="1200" b="1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Se combinan modelos de varios tipos para conformar el sistema de votaciones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45ACEB5-5E54-4518-B0CB-02695805D79D}"/>
              </a:ext>
            </a:extLst>
          </p:cNvPr>
          <p:cNvSpPr txBox="1"/>
          <p:nvPr/>
        </p:nvSpPr>
        <p:spPr>
          <a:xfrm>
            <a:off x="190869" y="4532653"/>
            <a:ext cx="25656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solidFill>
                  <a:schemeClr val="bg1"/>
                </a:solidFill>
              </a:rPr>
              <a:t>Bagging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El muestreo para los modelos del ensemble se realiza mediante reemplazamiento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69D0857-5172-4EE2-A6E9-1630BFE21266}"/>
              </a:ext>
            </a:extLst>
          </p:cNvPr>
          <p:cNvSpPr txBox="1"/>
          <p:nvPr/>
        </p:nvSpPr>
        <p:spPr>
          <a:xfrm>
            <a:off x="2756516" y="4519937"/>
            <a:ext cx="25656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solidFill>
                  <a:schemeClr val="bg1"/>
                </a:solidFill>
              </a:rPr>
              <a:t>Pasting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El muestreo para los modelos del ensemble se realiza SIN mediante reemplazamiento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5EE75F6-9F3E-4DD9-9856-14AC0DF57085}"/>
              </a:ext>
            </a:extLst>
          </p:cNvPr>
          <p:cNvCxnSpPr/>
          <p:nvPr/>
        </p:nvCxnSpPr>
        <p:spPr>
          <a:xfrm flipH="1">
            <a:off x="2991774" y="2613924"/>
            <a:ext cx="905523" cy="25225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32D7AAF3-87B6-4B23-B17D-F5AC36DBE31B}"/>
              </a:ext>
            </a:extLst>
          </p:cNvPr>
          <p:cNvCxnSpPr>
            <a:cxnSpLocks/>
          </p:cNvCxnSpPr>
          <p:nvPr/>
        </p:nvCxnSpPr>
        <p:spPr>
          <a:xfrm>
            <a:off x="5070316" y="2613924"/>
            <a:ext cx="602067" cy="297535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60977CF-9F09-4216-9CC0-F3B9E937B771}"/>
              </a:ext>
            </a:extLst>
          </p:cNvPr>
          <p:cNvCxnSpPr>
            <a:cxnSpLocks/>
          </p:cNvCxnSpPr>
          <p:nvPr/>
        </p:nvCxnSpPr>
        <p:spPr>
          <a:xfrm>
            <a:off x="3295230" y="3859523"/>
            <a:ext cx="602067" cy="555459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2377864-CB20-4895-9E68-DA3C0E8BAC2F}"/>
              </a:ext>
            </a:extLst>
          </p:cNvPr>
          <p:cNvCxnSpPr>
            <a:cxnSpLocks/>
          </p:cNvCxnSpPr>
          <p:nvPr/>
        </p:nvCxnSpPr>
        <p:spPr>
          <a:xfrm flipH="1">
            <a:off x="1473692" y="3821251"/>
            <a:ext cx="593102" cy="568175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199;ga1f93e0ce7_0_93">
            <a:extLst>
              <a:ext uri="{FF2B5EF4-FFF2-40B4-BE49-F238E27FC236}">
                <a16:creationId xmlns:a16="http://schemas.microsoft.com/office/drawing/2014/main" id="{1C25F0C9-C08E-4DDE-AF57-05113AD6CFE2}"/>
              </a:ext>
            </a:extLst>
          </p:cNvPr>
          <p:cNvSpPr txBox="1"/>
          <p:nvPr/>
        </p:nvSpPr>
        <p:spPr>
          <a:xfrm>
            <a:off x="7981024" y="1653349"/>
            <a:ext cx="3010875" cy="3868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  <a:endParaRPr lang="es-ES" sz="1600" b="1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Voting</a:t>
            </a:r>
            <a:endParaRPr lang="es-ES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VotingClassifier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VotingRegressor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endParaRPr lang="es-ES" sz="1200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BaggingClassifier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BaggingRegressor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algn="ctr"/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RandomForestClassifier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algn="ctr"/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RandomForestRegressor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algn="ctr"/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algn="ctr"/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Pasting</a:t>
            </a:r>
            <a:endParaRPr lang="es-ES" sz="1200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BaggingClassifier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BaggingRegressor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algn="ctr"/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6889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c522aaa2e_0_32"/>
          <p:cNvSpPr txBox="1">
            <a:spLocks noGrp="1"/>
          </p:cNvSpPr>
          <p:nvPr>
            <p:ph type="title"/>
          </p:nvPr>
        </p:nvSpPr>
        <p:spPr>
          <a:xfrm>
            <a:off x="418169" y="535570"/>
            <a:ext cx="8850117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¿</a:t>
            </a:r>
            <a:r>
              <a:rPr lang="en-GB" dirty="0" err="1">
                <a:solidFill>
                  <a:srgbClr val="FF0000"/>
                </a:solidFill>
              </a:rPr>
              <a:t>Cómo</a:t>
            </a:r>
            <a:r>
              <a:rPr lang="en-GB" dirty="0">
                <a:solidFill>
                  <a:srgbClr val="FF0000"/>
                </a:solidFill>
              </a:rPr>
              <a:t> se </a:t>
            </a:r>
            <a:r>
              <a:rPr lang="en-GB" dirty="0" err="1">
                <a:solidFill>
                  <a:srgbClr val="FF0000"/>
                </a:solidFill>
              </a:rPr>
              <a:t>realizan</a:t>
            </a:r>
            <a:r>
              <a:rPr lang="en-GB" dirty="0">
                <a:solidFill>
                  <a:srgbClr val="FF0000"/>
                </a:solidFill>
              </a:rPr>
              <a:t> las </a:t>
            </a:r>
            <a:r>
              <a:rPr lang="en-GB" dirty="0" err="1">
                <a:solidFill>
                  <a:srgbClr val="FF0000"/>
                </a:solidFill>
              </a:rPr>
              <a:t>predicciones</a:t>
            </a:r>
            <a:r>
              <a:rPr lang="en-GB" dirty="0">
                <a:solidFill>
                  <a:srgbClr val="FF0000"/>
                </a:solidFill>
              </a:rPr>
              <a:t>?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045FCA4-3083-4746-9652-6327DDF593B7}"/>
              </a:ext>
            </a:extLst>
          </p:cNvPr>
          <p:cNvSpPr txBox="1"/>
          <p:nvPr/>
        </p:nvSpPr>
        <p:spPr>
          <a:xfrm>
            <a:off x="855899" y="1813194"/>
            <a:ext cx="268105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</a:rPr>
              <a:t>Clasificación – </a:t>
            </a:r>
            <a:r>
              <a:rPr lang="es-ES" sz="1200" b="1" dirty="0" err="1">
                <a:solidFill>
                  <a:schemeClr val="bg1"/>
                </a:solidFill>
              </a:rPr>
              <a:t>Hard</a:t>
            </a:r>
            <a:r>
              <a:rPr lang="es-ES" sz="1200" b="1" dirty="0">
                <a:solidFill>
                  <a:schemeClr val="bg1"/>
                </a:solidFill>
              </a:rPr>
              <a:t> </a:t>
            </a:r>
            <a:r>
              <a:rPr lang="es-ES" sz="1200" b="1" dirty="0" err="1">
                <a:solidFill>
                  <a:schemeClr val="bg1"/>
                </a:solidFill>
              </a:rPr>
              <a:t>voting</a:t>
            </a:r>
            <a:endParaRPr lang="es-ES" sz="1200" b="1" dirty="0">
              <a:solidFill>
                <a:schemeClr val="bg1"/>
              </a:solidFill>
            </a:endParaRPr>
          </a:p>
          <a:p>
            <a:r>
              <a:rPr lang="es-ES" sz="1100" i="1" dirty="0">
                <a:solidFill>
                  <a:schemeClr val="bg1"/>
                </a:solidFill>
              </a:rPr>
              <a:t>Se calcula la moda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B00978F-2855-4572-ADAC-A417B28AFDFD}"/>
              </a:ext>
            </a:extLst>
          </p:cNvPr>
          <p:cNvSpPr txBox="1"/>
          <p:nvPr/>
        </p:nvSpPr>
        <p:spPr>
          <a:xfrm>
            <a:off x="7113527" y="1780959"/>
            <a:ext cx="304060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</a:rPr>
              <a:t>Clasificación – </a:t>
            </a:r>
            <a:r>
              <a:rPr lang="es-ES" sz="1200" b="1" dirty="0" err="1">
                <a:solidFill>
                  <a:schemeClr val="bg1"/>
                </a:solidFill>
              </a:rPr>
              <a:t>Soft</a:t>
            </a:r>
            <a:r>
              <a:rPr lang="es-ES" sz="1200" b="1" dirty="0">
                <a:solidFill>
                  <a:schemeClr val="bg1"/>
                </a:solidFill>
              </a:rPr>
              <a:t> </a:t>
            </a:r>
            <a:r>
              <a:rPr lang="es-ES" sz="1200" b="1" dirty="0" err="1">
                <a:solidFill>
                  <a:schemeClr val="bg1"/>
                </a:solidFill>
              </a:rPr>
              <a:t>Voting</a:t>
            </a:r>
            <a:endParaRPr lang="es-ES" sz="1200" b="1" dirty="0">
              <a:solidFill>
                <a:schemeClr val="bg1"/>
              </a:solidFill>
            </a:endParaRPr>
          </a:p>
          <a:p>
            <a:r>
              <a:rPr lang="es-ES" sz="1100" i="1" dirty="0">
                <a:solidFill>
                  <a:schemeClr val="bg1"/>
                </a:solidFill>
              </a:rPr>
              <a:t>La clase que tenga la probabilidad más alta dentro de los outputs de todos los modelos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EF0D0C6-D4AD-41AD-8B3C-AC38BEB3DFB7}"/>
              </a:ext>
            </a:extLst>
          </p:cNvPr>
          <p:cNvSpPr txBox="1"/>
          <p:nvPr/>
        </p:nvSpPr>
        <p:spPr>
          <a:xfrm>
            <a:off x="4114006" y="4291390"/>
            <a:ext cx="26810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</a:rPr>
              <a:t>Regresión</a:t>
            </a:r>
          </a:p>
          <a:p>
            <a:r>
              <a:rPr lang="es-ES" sz="1100" i="1" dirty="0">
                <a:solidFill>
                  <a:schemeClr val="bg1"/>
                </a:solidFill>
              </a:rPr>
              <a:t>Se calcula la media de todos los outputs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BFB9617-F847-4173-BEA4-FC7C745EF185}"/>
              </a:ext>
            </a:extLst>
          </p:cNvPr>
          <p:cNvSpPr/>
          <p:nvPr/>
        </p:nvSpPr>
        <p:spPr>
          <a:xfrm>
            <a:off x="935800" y="2428747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90610E2-AEF6-4E90-9282-27707A45DAAC}"/>
              </a:ext>
            </a:extLst>
          </p:cNvPr>
          <p:cNvSpPr/>
          <p:nvPr/>
        </p:nvSpPr>
        <p:spPr>
          <a:xfrm>
            <a:off x="1752546" y="2428747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2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FB96569-EBA2-47C3-9D97-A646A70E5533}"/>
              </a:ext>
            </a:extLst>
          </p:cNvPr>
          <p:cNvSpPr/>
          <p:nvPr/>
        </p:nvSpPr>
        <p:spPr>
          <a:xfrm>
            <a:off x="2569292" y="2428747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3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708EF3F9-F454-4CBF-9F3A-F84FC57C6EF3}"/>
              </a:ext>
            </a:extLst>
          </p:cNvPr>
          <p:cNvSpPr/>
          <p:nvPr/>
        </p:nvSpPr>
        <p:spPr>
          <a:xfrm>
            <a:off x="3386038" y="2428747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4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1F30B2A-D618-4AF2-A419-20A872F4D5E1}"/>
              </a:ext>
            </a:extLst>
          </p:cNvPr>
          <p:cNvCxnSpPr>
            <a:cxnSpLocks/>
          </p:cNvCxnSpPr>
          <p:nvPr/>
        </p:nvCxnSpPr>
        <p:spPr>
          <a:xfrm>
            <a:off x="1299784" y="2754229"/>
            <a:ext cx="0" cy="23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012B1805-CBF6-4C19-AE35-5598D53AF12A}"/>
              </a:ext>
            </a:extLst>
          </p:cNvPr>
          <p:cNvSpPr txBox="1"/>
          <p:nvPr/>
        </p:nvSpPr>
        <p:spPr>
          <a:xfrm>
            <a:off x="1020139" y="3032218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Correo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A7879C3-F4D9-4D0C-8016-A945C352DB7F}"/>
              </a:ext>
            </a:extLst>
          </p:cNvPr>
          <p:cNvSpPr txBox="1"/>
          <p:nvPr/>
        </p:nvSpPr>
        <p:spPr>
          <a:xfrm>
            <a:off x="1836885" y="3032218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Correo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E92A8DF-E3DA-41D6-9BC4-D8BCFDB9B356}"/>
              </a:ext>
            </a:extLst>
          </p:cNvPr>
          <p:cNvSpPr txBox="1"/>
          <p:nvPr/>
        </p:nvSpPr>
        <p:spPr>
          <a:xfrm>
            <a:off x="2653631" y="3035601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Correo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8B33478-AE1D-4EBE-B431-D47505A09F74}"/>
              </a:ext>
            </a:extLst>
          </p:cNvPr>
          <p:cNvSpPr txBox="1"/>
          <p:nvPr/>
        </p:nvSpPr>
        <p:spPr>
          <a:xfrm>
            <a:off x="3470377" y="3024510"/>
            <a:ext cx="559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Correo NO SPAM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39DA2E2A-7508-433D-8DCD-C7CBDDBCEC01}"/>
              </a:ext>
            </a:extLst>
          </p:cNvPr>
          <p:cNvCxnSpPr>
            <a:cxnSpLocks/>
          </p:cNvCxnSpPr>
          <p:nvPr/>
        </p:nvCxnSpPr>
        <p:spPr>
          <a:xfrm>
            <a:off x="2116529" y="2754229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875069DD-6323-417A-B4E2-7FBD7B890469}"/>
              </a:ext>
            </a:extLst>
          </p:cNvPr>
          <p:cNvCxnSpPr>
            <a:cxnSpLocks/>
          </p:cNvCxnSpPr>
          <p:nvPr/>
        </p:nvCxnSpPr>
        <p:spPr>
          <a:xfrm>
            <a:off x="2933276" y="2754229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3364A1E-40C6-476F-AA17-56D866FDC177}"/>
              </a:ext>
            </a:extLst>
          </p:cNvPr>
          <p:cNvCxnSpPr>
            <a:cxnSpLocks/>
          </p:cNvCxnSpPr>
          <p:nvPr/>
        </p:nvCxnSpPr>
        <p:spPr>
          <a:xfrm>
            <a:off x="3750021" y="2754229"/>
            <a:ext cx="0" cy="251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brir llave 8">
            <a:extLst>
              <a:ext uri="{FF2B5EF4-FFF2-40B4-BE49-F238E27FC236}">
                <a16:creationId xmlns:a16="http://schemas.microsoft.com/office/drawing/2014/main" id="{86F342A8-0725-4FF1-9061-94641BC38A2C}"/>
              </a:ext>
            </a:extLst>
          </p:cNvPr>
          <p:cNvSpPr/>
          <p:nvPr/>
        </p:nvSpPr>
        <p:spPr>
          <a:xfrm rot="16200000">
            <a:off x="2362886" y="2066906"/>
            <a:ext cx="292963" cy="30406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5E9C0DB-36B0-49CB-803D-9AA325475D68}"/>
              </a:ext>
            </a:extLst>
          </p:cNvPr>
          <p:cNvSpPr txBox="1"/>
          <p:nvPr/>
        </p:nvSpPr>
        <p:spPr>
          <a:xfrm>
            <a:off x="1683742" y="3768189"/>
            <a:ext cx="1651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Output final -&gt; Moda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Correo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8CA41552-0D19-437C-8978-B65134C1176F}"/>
              </a:ext>
            </a:extLst>
          </p:cNvPr>
          <p:cNvSpPr/>
          <p:nvPr/>
        </p:nvSpPr>
        <p:spPr>
          <a:xfrm>
            <a:off x="7202305" y="2518962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1D4A825F-CD9E-410B-B514-7F08698F7EA0}"/>
              </a:ext>
            </a:extLst>
          </p:cNvPr>
          <p:cNvSpPr/>
          <p:nvPr/>
        </p:nvSpPr>
        <p:spPr>
          <a:xfrm>
            <a:off x="8019051" y="2518962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2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3EAB5A6-3B02-4F77-9E62-858EAE15EE2D}"/>
              </a:ext>
            </a:extLst>
          </p:cNvPr>
          <p:cNvSpPr/>
          <p:nvPr/>
        </p:nvSpPr>
        <p:spPr>
          <a:xfrm>
            <a:off x="8835797" y="2518962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3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1DF4F25B-62E4-44A0-AC81-21908BE5CF68}"/>
              </a:ext>
            </a:extLst>
          </p:cNvPr>
          <p:cNvSpPr/>
          <p:nvPr/>
        </p:nvSpPr>
        <p:spPr>
          <a:xfrm>
            <a:off x="9652543" y="2518962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4</a:t>
            </a:r>
          </a:p>
        </p:txBody>
      </p: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0DADD059-988A-4A5B-9805-EAC1FB3FD1A9}"/>
              </a:ext>
            </a:extLst>
          </p:cNvPr>
          <p:cNvCxnSpPr>
            <a:cxnSpLocks/>
          </p:cNvCxnSpPr>
          <p:nvPr/>
        </p:nvCxnSpPr>
        <p:spPr>
          <a:xfrm>
            <a:off x="7566289" y="2844444"/>
            <a:ext cx="0" cy="23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545B76FF-1B26-4D51-9D18-C6878955C413}"/>
              </a:ext>
            </a:extLst>
          </p:cNvPr>
          <p:cNvSpPr txBox="1"/>
          <p:nvPr/>
        </p:nvSpPr>
        <p:spPr>
          <a:xfrm>
            <a:off x="7286644" y="3122433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79%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AAC80F5C-14F7-4215-8CCA-1225EFFE18AB}"/>
              </a:ext>
            </a:extLst>
          </p:cNvPr>
          <p:cNvSpPr txBox="1"/>
          <p:nvPr/>
        </p:nvSpPr>
        <p:spPr>
          <a:xfrm>
            <a:off x="8103390" y="3122433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71%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8C6F9D3D-9479-48EA-A3D8-254577D79334}"/>
              </a:ext>
            </a:extLst>
          </p:cNvPr>
          <p:cNvSpPr txBox="1"/>
          <p:nvPr/>
        </p:nvSpPr>
        <p:spPr>
          <a:xfrm>
            <a:off x="8920136" y="3125816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20%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491CABA4-B156-4D5C-95D8-8B7256B8A19A}"/>
              </a:ext>
            </a:extLst>
          </p:cNvPr>
          <p:cNvSpPr txBox="1"/>
          <p:nvPr/>
        </p:nvSpPr>
        <p:spPr>
          <a:xfrm>
            <a:off x="9736882" y="3114725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85%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CA44798A-4829-419F-8F06-231E69931823}"/>
              </a:ext>
            </a:extLst>
          </p:cNvPr>
          <p:cNvCxnSpPr>
            <a:cxnSpLocks/>
          </p:cNvCxnSpPr>
          <p:nvPr/>
        </p:nvCxnSpPr>
        <p:spPr>
          <a:xfrm>
            <a:off x="8383034" y="2844444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01771828-7E37-4CA7-8F72-374F9E29FD88}"/>
              </a:ext>
            </a:extLst>
          </p:cNvPr>
          <p:cNvCxnSpPr>
            <a:cxnSpLocks/>
          </p:cNvCxnSpPr>
          <p:nvPr/>
        </p:nvCxnSpPr>
        <p:spPr>
          <a:xfrm>
            <a:off x="9199781" y="2844444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F946F445-9A52-44F8-B527-6A1447F67192}"/>
              </a:ext>
            </a:extLst>
          </p:cNvPr>
          <p:cNvCxnSpPr>
            <a:cxnSpLocks/>
          </p:cNvCxnSpPr>
          <p:nvPr/>
        </p:nvCxnSpPr>
        <p:spPr>
          <a:xfrm>
            <a:off x="10016526" y="2844444"/>
            <a:ext cx="0" cy="251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brir llave 76">
            <a:extLst>
              <a:ext uri="{FF2B5EF4-FFF2-40B4-BE49-F238E27FC236}">
                <a16:creationId xmlns:a16="http://schemas.microsoft.com/office/drawing/2014/main" id="{DDC8794E-5666-45CC-BBEE-4F4118501330}"/>
              </a:ext>
            </a:extLst>
          </p:cNvPr>
          <p:cNvSpPr/>
          <p:nvPr/>
        </p:nvSpPr>
        <p:spPr>
          <a:xfrm rot="16200000">
            <a:off x="8629396" y="2354599"/>
            <a:ext cx="292963" cy="30406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9AE81C0B-F67B-4384-ABE5-56C0EB84BBC6}"/>
              </a:ext>
            </a:extLst>
          </p:cNvPr>
          <p:cNvSpPr txBox="1"/>
          <p:nvPr/>
        </p:nvSpPr>
        <p:spPr>
          <a:xfrm>
            <a:off x="7950252" y="4055882"/>
            <a:ext cx="1651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Output final -&gt; Max de la media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Correo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A1A18544-7267-429D-9645-1F03C3BBEF5A}"/>
              </a:ext>
            </a:extLst>
          </p:cNvPr>
          <p:cNvSpPr txBox="1"/>
          <p:nvPr/>
        </p:nvSpPr>
        <p:spPr>
          <a:xfrm>
            <a:off x="6727355" y="3139683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C34D9BAD-97DA-4C79-BD2E-D216DBA17356}"/>
              </a:ext>
            </a:extLst>
          </p:cNvPr>
          <p:cNvSpPr txBox="1"/>
          <p:nvPr/>
        </p:nvSpPr>
        <p:spPr>
          <a:xfrm>
            <a:off x="6625255" y="3382154"/>
            <a:ext cx="661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NO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69DEBED6-0FC6-4D14-B8BC-58BD43BBA1C9}"/>
              </a:ext>
            </a:extLst>
          </p:cNvPr>
          <p:cNvSpPr txBox="1"/>
          <p:nvPr/>
        </p:nvSpPr>
        <p:spPr>
          <a:xfrm>
            <a:off x="7302180" y="3382154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21%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EF92AF3C-6FC6-4E37-8D8E-171523BE26C2}"/>
              </a:ext>
            </a:extLst>
          </p:cNvPr>
          <p:cNvSpPr txBox="1"/>
          <p:nvPr/>
        </p:nvSpPr>
        <p:spPr>
          <a:xfrm>
            <a:off x="8915698" y="3382154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80%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2B51E850-DF47-48D5-A6B6-8EA931A41630}"/>
              </a:ext>
            </a:extLst>
          </p:cNvPr>
          <p:cNvSpPr txBox="1"/>
          <p:nvPr/>
        </p:nvSpPr>
        <p:spPr>
          <a:xfrm>
            <a:off x="8105610" y="3372377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29%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3BF88539-4819-46A0-8235-F65DB991D9B9}"/>
              </a:ext>
            </a:extLst>
          </p:cNvPr>
          <p:cNvSpPr txBox="1"/>
          <p:nvPr/>
        </p:nvSpPr>
        <p:spPr>
          <a:xfrm>
            <a:off x="9736882" y="3372377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15%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044EE57D-407B-418A-B561-57330F4758E8}"/>
              </a:ext>
            </a:extLst>
          </p:cNvPr>
          <p:cNvSpPr txBox="1"/>
          <p:nvPr/>
        </p:nvSpPr>
        <p:spPr>
          <a:xfrm>
            <a:off x="10705006" y="2844008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Media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0443088A-91D0-44CB-A575-31AD98E3C2E1}"/>
              </a:ext>
            </a:extLst>
          </p:cNvPr>
          <p:cNvSpPr txBox="1"/>
          <p:nvPr/>
        </p:nvSpPr>
        <p:spPr>
          <a:xfrm>
            <a:off x="10705005" y="3122433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64%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4E92850B-5AE9-47B6-9A74-EF12C2F95295}"/>
              </a:ext>
            </a:extLst>
          </p:cNvPr>
          <p:cNvSpPr txBox="1"/>
          <p:nvPr/>
        </p:nvSpPr>
        <p:spPr>
          <a:xfrm>
            <a:off x="10705004" y="3372377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36%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CA080CEA-EE65-43C3-A444-20DC4FD7A7B3}"/>
              </a:ext>
            </a:extLst>
          </p:cNvPr>
          <p:cNvSpPr/>
          <p:nvPr/>
        </p:nvSpPr>
        <p:spPr>
          <a:xfrm>
            <a:off x="4180593" y="5012230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C2B26580-1814-482B-8ACE-AEFAF2903C7C}"/>
              </a:ext>
            </a:extLst>
          </p:cNvPr>
          <p:cNvSpPr/>
          <p:nvPr/>
        </p:nvSpPr>
        <p:spPr>
          <a:xfrm>
            <a:off x="4997339" y="5012230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2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8A0B0198-440C-4170-8E3A-96D3EEDFF695}"/>
              </a:ext>
            </a:extLst>
          </p:cNvPr>
          <p:cNvSpPr/>
          <p:nvPr/>
        </p:nvSpPr>
        <p:spPr>
          <a:xfrm>
            <a:off x="5814085" y="5012230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3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6FE63EDF-9D79-4DBB-B042-A86826AAD1B8}"/>
              </a:ext>
            </a:extLst>
          </p:cNvPr>
          <p:cNvSpPr/>
          <p:nvPr/>
        </p:nvSpPr>
        <p:spPr>
          <a:xfrm>
            <a:off x="6630831" y="5012230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4</a:t>
            </a:r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751E8E07-CF48-47EF-8401-86C920B158EA}"/>
              </a:ext>
            </a:extLst>
          </p:cNvPr>
          <p:cNvCxnSpPr>
            <a:cxnSpLocks/>
          </p:cNvCxnSpPr>
          <p:nvPr/>
        </p:nvCxnSpPr>
        <p:spPr>
          <a:xfrm>
            <a:off x="4544577" y="5337712"/>
            <a:ext cx="0" cy="23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uadroTexto 92">
            <a:extLst>
              <a:ext uri="{FF2B5EF4-FFF2-40B4-BE49-F238E27FC236}">
                <a16:creationId xmlns:a16="http://schemas.microsoft.com/office/drawing/2014/main" id="{3EF7D0EB-F558-487C-B8C1-690495E29609}"/>
              </a:ext>
            </a:extLst>
          </p:cNvPr>
          <p:cNvSpPr txBox="1"/>
          <p:nvPr/>
        </p:nvSpPr>
        <p:spPr>
          <a:xfrm>
            <a:off x="4264932" y="5615701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Ventas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1000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8980E2E4-DD07-4965-82F5-3ADB90A63773}"/>
              </a:ext>
            </a:extLst>
          </p:cNvPr>
          <p:cNvSpPr txBox="1"/>
          <p:nvPr/>
        </p:nvSpPr>
        <p:spPr>
          <a:xfrm>
            <a:off x="5081678" y="5615701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Ventas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500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2ECE8959-3625-4D96-812D-A07A283BD2A2}"/>
              </a:ext>
            </a:extLst>
          </p:cNvPr>
          <p:cNvSpPr txBox="1"/>
          <p:nvPr/>
        </p:nvSpPr>
        <p:spPr>
          <a:xfrm>
            <a:off x="5898424" y="5619084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Ventas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1500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C2265861-131B-46C6-803A-AFCE788FAEED}"/>
              </a:ext>
            </a:extLst>
          </p:cNvPr>
          <p:cNvSpPr txBox="1"/>
          <p:nvPr/>
        </p:nvSpPr>
        <p:spPr>
          <a:xfrm>
            <a:off x="6715170" y="5607993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Ventas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700</a:t>
            </a:r>
          </a:p>
        </p:txBody>
      </p: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2F0FBDE4-502A-4B80-905C-0E16049B1BFF}"/>
              </a:ext>
            </a:extLst>
          </p:cNvPr>
          <p:cNvCxnSpPr>
            <a:cxnSpLocks/>
          </p:cNvCxnSpPr>
          <p:nvPr/>
        </p:nvCxnSpPr>
        <p:spPr>
          <a:xfrm>
            <a:off x="5361322" y="5337712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5D66A8CF-BFDB-4FC6-AB26-5D29BFA97B8E}"/>
              </a:ext>
            </a:extLst>
          </p:cNvPr>
          <p:cNvCxnSpPr>
            <a:cxnSpLocks/>
          </p:cNvCxnSpPr>
          <p:nvPr/>
        </p:nvCxnSpPr>
        <p:spPr>
          <a:xfrm>
            <a:off x="6178069" y="5337712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6D9C13F3-A2E5-41D1-9C59-5DDC8E9C321F}"/>
              </a:ext>
            </a:extLst>
          </p:cNvPr>
          <p:cNvCxnSpPr>
            <a:cxnSpLocks/>
          </p:cNvCxnSpPr>
          <p:nvPr/>
        </p:nvCxnSpPr>
        <p:spPr>
          <a:xfrm>
            <a:off x="6994814" y="5337712"/>
            <a:ext cx="0" cy="251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brir llave 99">
            <a:extLst>
              <a:ext uri="{FF2B5EF4-FFF2-40B4-BE49-F238E27FC236}">
                <a16:creationId xmlns:a16="http://schemas.microsoft.com/office/drawing/2014/main" id="{9B19CCD7-3C0A-46FD-B802-2760D623B236}"/>
              </a:ext>
            </a:extLst>
          </p:cNvPr>
          <p:cNvSpPr/>
          <p:nvPr/>
        </p:nvSpPr>
        <p:spPr>
          <a:xfrm rot="16200000">
            <a:off x="5607679" y="4650389"/>
            <a:ext cx="292963" cy="30406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5033B82C-F69B-4404-9919-FBB54218A5C6}"/>
              </a:ext>
            </a:extLst>
          </p:cNvPr>
          <p:cNvSpPr txBox="1"/>
          <p:nvPr/>
        </p:nvSpPr>
        <p:spPr>
          <a:xfrm>
            <a:off x="4928535" y="6351672"/>
            <a:ext cx="16512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Output final -&gt; 925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81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1f93e0ce7_0_93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Voting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00" name="Google Shape;200;ga1f93e0ce7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007" y="2080198"/>
            <a:ext cx="8355993" cy="3802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c522aaa2e_0_0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0000"/>
                </a:solidFill>
              </a:rPr>
              <a:t>Bagging y Pasting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3269</TotalTime>
  <Words>1122</Words>
  <Application>Microsoft Office PowerPoint</Application>
  <PresentationFormat>Panorámica</PresentationFormat>
  <Paragraphs>235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Machine Learning – Ensembling</vt:lpstr>
      <vt:lpstr>Concurso de la tele</vt:lpstr>
      <vt:lpstr>Definición</vt:lpstr>
      <vt:lpstr>Tipos de Ensembles</vt:lpstr>
      <vt:lpstr>Votación</vt:lpstr>
      <vt:lpstr>Algoritmos de votación</vt:lpstr>
      <vt:lpstr>¿Cómo se realizan las predicciones?</vt:lpstr>
      <vt:lpstr>Voting</vt:lpstr>
      <vt:lpstr>Bagging y Pasting</vt:lpstr>
      <vt:lpstr>Bagging (Boostrap Aggregating)</vt:lpstr>
      <vt:lpstr>Random Forest</vt:lpstr>
      <vt:lpstr>Feature importance</vt:lpstr>
      <vt:lpstr>Boosting</vt:lpstr>
      <vt:lpstr>Boosting</vt:lpstr>
      <vt:lpstr>AdaBoost (Adaptive Boosting)</vt:lpstr>
      <vt:lpstr>GradientBoost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– Ensembling</dc:title>
  <dc:creator>Gabriel VT</dc:creator>
  <cp:lastModifiedBy>Miguel La Cruz</cp:lastModifiedBy>
  <cp:revision>33</cp:revision>
  <dcterms:created xsi:type="dcterms:W3CDTF">2020-05-12T19:48:30Z</dcterms:created>
  <dcterms:modified xsi:type="dcterms:W3CDTF">2023-11-14T08:11:40Z</dcterms:modified>
</cp:coreProperties>
</file>