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9DC2B-E81D-BD4A-AD25-81B9464AC516}" v="6" dt="2022-07-28T13:40:18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79"/>
  </p:normalViewPr>
  <p:slideViewPr>
    <p:cSldViewPr snapToGrid="0" snapToObjects="1">
      <p:cViewPr varScale="1">
        <p:scale>
          <a:sx n="211" d="100"/>
          <a:sy n="21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lek/Downloads/projectdata-ne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[projectdata-ne-2.xlsx]Sheet4!PivotTable1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Year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Sheet4!$B$5:$B$16</c:f>
              <c:numCache>
                <c:formatCode>_([$$-409]* #,##0.00_);_([$$-409]* \(#,##0.00\);_([$$-409]* "-"??_);_(@_)</c:formatCode>
                <c:ptCount val="11"/>
                <c:pt idx="0">
                  <c:v>1306636524000</c:v>
                </c:pt>
                <c:pt idx="1">
                  <c:v>1388801763000</c:v>
                </c:pt>
                <c:pt idx="2">
                  <c:v>1352502544000</c:v>
                </c:pt>
                <c:pt idx="3">
                  <c:v>878187750000</c:v>
                </c:pt>
                <c:pt idx="4">
                  <c:v>963813675000</c:v>
                </c:pt>
                <c:pt idx="5">
                  <c:v>1010796852000</c:v>
                </c:pt>
                <c:pt idx="6">
                  <c:v>917269645000</c:v>
                </c:pt>
                <c:pt idx="7">
                  <c:v>285223746000</c:v>
                </c:pt>
                <c:pt idx="8">
                  <c:v>55010248000</c:v>
                </c:pt>
                <c:pt idx="9">
                  <c:v>273043853000</c:v>
                </c:pt>
                <c:pt idx="10">
                  <c:v>252177719000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5-6C4E-97C5-4A971D3F323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Year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Sheet4!$C$5:$C$16</c:f>
              <c:numCache>
                <c:formatCode>_([$$-409]* #,##0.00_);_([$$-409]* \(#,##0.00\);_([$$-409]* "-"??_);_(@_)</c:formatCode>
                <c:ptCount val="11"/>
                <c:pt idx="0">
                  <c:v>1359506280000</c:v>
                </c:pt>
                <c:pt idx="1">
                  <c:v>1428526946000</c:v>
                </c:pt>
                <c:pt idx="2">
                  <c:v>1366043920000</c:v>
                </c:pt>
                <c:pt idx="3">
                  <c:v>843392964000</c:v>
                </c:pt>
                <c:pt idx="4">
                  <c:v>1039341879000</c:v>
                </c:pt>
                <c:pt idx="5">
                  <c:v>1029253211000</c:v>
                </c:pt>
                <c:pt idx="6">
                  <c:v>908093059000</c:v>
                </c:pt>
                <c:pt idx="7">
                  <c:v>291555004000</c:v>
                </c:pt>
                <c:pt idx="8">
                  <c:v>61768962000</c:v>
                </c:pt>
                <c:pt idx="9">
                  <c:v>278472000000</c:v>
                </c:pt>
                <c:pt idx="10">
                  <c:v>264966001000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E5-6C4E-97C5-4A971D3F323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Year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Sheet4!$D$5:$D$16</c:f>
              <c:numCache>
                <c:formatCode>_([$$-409]* #,##0.00_);_([$$-409]* \(#,##0.00\);_([$$-409]* "-"??_);_(@_)</c:formatCode>
                <c:ptCount val="11"/>
                <c:pt idx="0">
                  <c:v>1433673899000</c:v>
                </c:pt>
                <c:pt idx="1">
                  <c:v>1453416640000</c:v>
                </c:pt>
                <c:pt idx="2">
                  <c:v>1271860937000</c:v>
                </c:pt>
                <c:pt idx="3">
                  <c:v>850512546000</c:v>
                </c:pt>
                <c:pt idx="4">
                  <c:v>1171182213000</c:v>
                </c:pt>
                <c:pt idx="5">
                  <c:v>1037676179000</c:v>
                </c:pt>
                <c:pt idx="6">
                  <c:v>955502612000</c:v>
                </c:pt>
                <c:pt idx="7">
                  <c:v>295549075000</c:v>
                </c:pt>
                <c:pt idx="8">
                  <c:v>69673022000</c:v>
                </c:pt>
                <c:pt idx="9">
                  <c:v>289106000000</c:v>
                </c:pt>
                <c:pt idx="10">
                  <c:v>278755544000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E5-6C4E-97C5-4A971D3F3236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Year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Sheet4!$E$5:$E$16</c:f>
              <c:numCache>
                <c:formatCode>_([$$-409]* #,##0.00_);_([$$-409]* \(#,##0.00\);_([$$-409]* "-"??_);_(@_)</c:formatCode>
                <c:ptCount val="11"/>
                <c:pt idx="0">
                  <c:v>1523851904000</c:v>
                </c:pt>
                <c:pt idx="1">
                  <c:v>1459100902000</c:v>
                </c:pt>
                <c:pt idx="2">
                  <c:v>843707367000</c:v>
                </c:pt>
                <c:pt idx="3">
                  <c:v>843303463000</c:v>
                </c:pt>
                <c:pt idx="4">
                  <c:v>1283674608000</c:v>
                </c:pt>
                <c:pt idx="5">
                  <c:v>1026094777000</c:v>
                </c:pt>
                <c:pt idx="6">
                  <c:v>881926904000</c:v>
                </c:pt>
                <c:pt idx="7">
                  <c:v>251951155000</c:v>
                </c:pt>
                <c:pt idx="8">
                  <c:v>74766197000</c:v>
                </c:pt>
                <c:pt idx="9">
                  <c:v>310126000000</c:v>
                </c:pt>
                <c:pt idx="10">
                  <c:v>273125907000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E5-6C4E-97C5-4A971D3F3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5815311"/>
        <c:axId val="1125816959"/>
      </c:barChart>
      <c:catAx>
        <c:axId val="112581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1125816959"/>
        <c:crosses val="autoZero"/>
        <c:auto val="1"/>
        <c:lblAlgn val="ctr"/>
        <c:lblOffset val="100"/>
        <c:noMultiLvlLbl val="0"/>
      </c:catAx>
      <c:valAx>
        <c:axId val="112581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112581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302292" y="1172150"/>
            <a:ext cx="3250827" cy="347962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If we look at consumer Discretionary we will notice that the 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mean was (</a:t>
            </a:r>
            <a:r>
              <a:rPr lang="ar-SA" sz="1050" u="none" strike="noStrike" dirty="0">
                <a:effectLst/>
              </a:rPr>
              <a:t>1,405,917,151,750.00</a:t>
            </a:r>
            <a:r>
              <a:rPr lang="en-US" sz="1050" u="none" strike="noStrike" dirty="0">
                <a:effectLst/>
              </a:rPr>
              <a:t>$) is higher than (</a:t>
            </a:r>
            <a:r>
              <a:rPr lang="ar-SA" sz="1050" u="none" strike="noStrike" dirty="0">
                <a:effectLst/>
              </a:rPr>
              <a:t>1,396,590,089,500.00 </a:t>
            </a:r>
            <a:r>
              <a:rPr lang="en-US" sz="1050" u="none" strike="noStrike" dirty="0">
                <a:effectLst/>
              </a:rPr>
              <a:t>$) the median.</a:t>
            </a:r>
            <a:endParaRPr lang="en" sz="10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GB" sz="1050" b="0" i="0" u="none" strike="noStrike" dirty="0">
                <a:solidFill>
                  <a:srgbClr val="000709"/>
                </a:solidFill>
                <a:effectLst/>
                <a:latin typeface="Open Sans" panose="020B0606030504020204" pitchFamily="34" charset="0"/>
              </a:rPr>
              <a:t>The standard deviation of total revenue for companies categorized under the 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consumer Discretionary</a:t>
            </a:r>
            <a:r>
              <a:rPr lang="en-GB" sz="1050" b="0" i="0" u="none" strike="noStrike" dirty="0">
                <a:solidFill>
                  <a:srgbClr val="000709"/>
                </a:solidFill>
                <a:effectLst/>
                <a:latin typeface="Open Sans" panose="020B0606030504020204" pitchFamily="34" charset="0"/>
              </a:rPr>
              <a:t> ($</a:t>
            </a:r>
            <a:r>
              <a:rPr lang="ar-SA" sz="1050" u="none" strike="noStrike" dirty="0">
                <a:effectLst/>
              </a:rPr>
              <a:t> </a:t>
            </a:r>
            <a:r>
              <a:rPr lang="ar-SA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94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ar-SA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321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ar-SA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533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ar-SA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188.695</a:t>
            </a:r>
            <a:r>
              <a:rPr lang="en-GB" sz="1050" b="0" i="0" u="none" strike="noStrike" dirty="0">
                <a:solidFill>
                  <a:srgbClr val="000709"/>
                </a:solidFill>
                <a:effectLst/>
                <a:latin typeface="Open Sans" panose="020B0606030504020204" pitchFamily="34" charset="0"/>
              </a:rPr>
              <a:t>).</a:t>
            </a:r>
            <a:endParaRPr lang="en-GB" sz="10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GB" sz="1050" b="0" i="0" u="none" strike="noStrike" dirty="0">
                <a:solidFill>
                  <a:srgbClr val="000709"/>
                </a:solidFill>
                <a:effectLst/>
                <a:latin typeface="Open Sans" panose="020B0606030504020204" pitchFamily="34" charset="0"/>
              </a:rPr>
              <a:t>The Range for the Energy sector Total Revenue at </a:t>
            </a:r>
            <a:r>
              <a:rPr lang="en-GB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US$ 522,336,553,000.00</a:t>
            </a:r>
            <a:r>
              <a:rPr lang="en-GB" sz="1050" b="0" i="0" u="none" strike="noStrike" dirty="0">
                <a:solidFill>
                  <a:srgbClr val="000709"/>
                </a:solidFill>
                <a:effectLst/>
                <a:latin typeface="Open Sans" panose="020B0606030504020204" pitchFamily="34" charset="0"/>
              </a:rPr>
              <a:t>. is higher than The Range of Total Revenue for the Health care sector at only </a:t>
            </a:r>
            <a:r>
              <a:rPr lang="en-GB" sz="105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US$ 319,860,933,000.00 </a:t>
            </a:r>
            <a:r>
              <a:rPr lang="en-GB" sz="1050" b="0" i="0" u="none" strike="noStrike" dirty="0">
                <a:solidFill>
                  <a:srgbClr val="000709"/>
                </a:solidFill>
                <a:effectLst/>
                <a:latin typeface="Open Sans" panose="020B0606030504020204" pitchFamily="34" charset="0"/>
              </a:rPr>
              <a:t>It looks like companies in the Energy sector have more significant variability in the total revenues they receive because their range is more spread out.</a:t>
            </a:r>
            <a:endParaRPr lang="en-GB" sz="105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sectors have achieved high growth and low growth?</a:t>
            </a: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0ED63DD-1012-7BB5-4D92-AEAA1AA9F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8697"/>
              </p:ext>
            </p:extLst>
          </p:nvPr>
        </p:nvGraphicFramePr>
        <p:xfrm>
          <a:off x="354299" y="1418451"/>
          <a:ext cx="455070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116</Words>
  <Application>Microsoft Macintosh PowerPoint</Application>
  <PresentationFormat>عرض على الشاشة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Open Sans</vt:lpstr>
      <vt:lpstr>Calibri</vt:lpstr>
      <vt:lpstr>Arial</vt:lpstr>
      <vt:lpstr>Simple Light</vt:lpstr>
      <vt:lpstr>What sectors have achieved high growth and low growth?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cp:lastModifiedBy>Abdulmalik Abdulaziz Hamd Almonif</cp:lastModifiedBy>
  <cp:revision>3</cp:revision>
  <dcterms:modified xsi:type="dcterms:W3CDTF">2022-11-23T15:45:35Z</dcterms:modified>
</cp:coreProperties>
</file>