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lek/Downloads/chinook_db/3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lek/Downloads/chinook_db/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lek/Downloads/chinook_db/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[3.csv]Suggestion1!PivotTable1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'media_type': </a:t>
            </a:r>
            <a:r>
              <a:rPr lang="en-US">
                <a:solidFill>
                  <a:srgbClr val="DD5A13"/>
                </a:solidFill>
              </a:rPr>
              <a:t>MPEG audio file</a:t>
            </a:r>
            <a:r>
              <a:rPr lang="en-US"/>
              <a:t> has noticeably higher 'percentage'.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D2D2D2"/>
          </a:solidFill>
          <a:ln>
            <a:noFill/>
          </a:ln>
          <a:effectLst/>
        </c:spPr>
      </c:pivotFmt>
      <c:pivotFmt>
        <c:idx val="2"/>
        <c:spPr>
          <a:solidFill>
            <a:srgbClr val="ED7331"/>
          </a:solidFill>
          <a:ln>
            <a:noFill/>
          </a:ln>
          <a:effectLst/>
        </c:spPr>
      </c:pivotFmt>
      <c:pivotFmt>
        <c:idx val="3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D7331"/>
          </a:solidFill>
          <a:ln>
            <a:noFill/>
          </a:ln>
          <a:effectLst/>
        </c:spPr>
      </c:pivotFmt>
      <c:pivotFmt>
        <c:idx val="5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ED7331"/>
          </a:solidFill>
          <a:ln>
            <a:noFill/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Suggestion1!$B$2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D2D2D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73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08-E34C-95D9-77516423C946}"/>
              </c:ext>
            </c:extLst>
          </c:dPt>
          <c:cat>
            <c:strRef>
              <c:f>Suggestion1!$A$3:$A$8</c:f>
              <c:strCache>
                <c:ptCount val="5"/>
                <c:pt idx="0">
                  <c:v>MPEG audio file</c:v>
                </c:pt>
                <c:pt idx="1">
                  <c:v>Protected AAC audio file</c:v>
                </c:pt>
                <c:pt idx="2">
                  <c:v>Protected MPEG-4 video file</c:v>
                </c:pt>
                <c:pt idx="3">
                  <c:v>Purchased AAC audio file</c:v>
                </c:pt>
                <c:pt idx="4">
                  <c:v>AAC audio file</c:v>
                </c:pt>
              </c:strCache>
            </c:strRef>
          </c:cat>
          <c:val>
            <c:numRef>
              <c:f>Suggestion1!$B$3:$B$8</c:f>
              <c:numCache>
                <c:formatCode>General</c:formatCode>
                <c:ptCount val="5"/>
                <c:pt idx="0">
                  <c:v>88.21</c:v>
                </c:pt>
                <c:pt idx="1">
                  <c:v>6.52</c:v>
                </c:pt>
                <c:pt idx="2">
                  <c:v>4.96</c:v>
                </c:pt>
                <c:pt idx="3">
                  <c:v>0.18</c:v>
                </c:pt>
                <c:pt idx="4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08-E34C-95D9-77516423C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524755680"/>
        <c:axId val="524748416"/>
      </c:barChart>
      <c:catAx>
        <c:axId val="524755680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media_type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524748416"/>
        <c:crosses val="autoZero"/>
        <c:auto val="1"/>
        <c:lblAlgn val="ctr"/>
        <c:lblOffset val="100"/>
        <c:noMultiLvlLbl val="0"/>
      </c:catAx>
      <c:valAx>
        <c:axId val="524748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524755680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[1.csv]Suggestion3!PivotTable3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'genre': </a:t>
            </a:r>
            <a:r>
              <a:rPr lang="en-US">
                <a:solidFill>
                  <a:srgbClr val="DD5A13"/>
                </a:solidFill>
              </a:rPr>
              <a:t>Rock</a:t>
            </a:r>
            <a:r>
              <a:rPr lang="en-US"/>
              <a:t> has noticeably higher 'percentage'.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D2D2D2"/>
          </a:solidFill>
          <a:ln>
            <a:noFill/>
          </a:ln>
          <a:effectLst/>
        </c:spPr>
      </c:pivotFmt>
      <c:pivotFmt>
        <c:idx val="2"/>
        <c:spPr>
          <a:solidFill>
            <a:srgbClr val="ED7331"/>
          </a:solidFill>
          <a:ln>
            <a:noFill/>
          </a:ln>
          <a:effectLst/>
        </c:spPr>
      </c:pivotFmt>
      <c:pivotFmt>
        <c:idx val="3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D7331"/>
          </a:solidFill>
          <a:ln>
            <a:noFill/>
          </a:ln>
          <a:effectLst/>
        </c:spPr>
      </c:pivotFmt>
      <c:pivotFmt>
        <c:idx val="5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ED7331"/>
          </a:solidFill>
          <a:ln>
            <a:noFill/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Suggestion3!$B$2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D2D2D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73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74-B14B-A575-82FA52506EC4}"/>
              </c:ext>
            </c:extLst>
          </c:dPt>
          <c:cat>
            <c:strRef>
              <c:f>Suggestion3!$A$3:$A$13</c:f>
              <c:strCache>
                <c:ptCount val="10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Blues</c:v>
                </c:pt>
                <c:pt idx="6">
                  <c:v>TV Shows</c:v>
                </c:pt>
                <c:pt idx="7">
                  <c:v>Classical</c:v>
                </c:pt>
                <c:pt idx="8">
                  <c:v>R&amp;B/Soul</c:v>
                </c:pt>
                <c:pt idx="9">
                  <c:v>Reggae</c:v>
                </c:pt>
              </c:strCache>
            </c:strRef>
          </c:cat>
          <c:val>
            <c:numRef>
              <c:f>Suggestion3!$B$3:$B$13</c:f>
              <c:numCache>
                <c:formatCode>General</c:formatCode>
                <c:ptCount val="10"/>
                <c:pt idx="0">
                  <c:v>37.28</c:v>
                </c:pt>
                <c:pt idx="1">
                  <c:v>17.23</c:v>
                </c:pt>
                <c:pt idx="2">
                  <c:v>11.79</c:v>
                </c:pt>
                <c:pt idx="3">
                  <c:v>10.89</c:v>
                </c:pt>
                <c:pt idx="4">
                  <c:v>3.57</c:v>
                </c:pt>
                <c:pt idx="5">
                  <c:v>2.72</c:v>
                </c:pt>
                <c:pt idx="6">
                  <c:v>2.1</c:v>
                </c:pt>
                <c:pt idx="7">
                  <c:v>1.83</c:v>
                </c:pt>
                <c:pt idx="8">
                  <c:v>1.83</c:v>
                </c:pt>
                <c:pt idx="9">
                  <c:v>1.34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74-B14B-A575-82FA52506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522566352"/>
        <c:axId val="522568000"/>
      </c:barChart>
      <c:catAx>
        <c:axId val="522566352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522568000"/>
        <c:crosses val="autoZero"/>
        <c:auto val="1"/>
        <c:lblAlgn val="ctr"/>
        <c:lblOffset val="100"/>
        <c:noMultiLvlLbl val="0"/>
      </c:catAx>
      <c:valAx>
        <c:axId val="522568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522566352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'number_of_sale’ VS 'value_of_sale'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number_of_sale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'5'!$B$2:$B$4</c:f>
              <c:strCache>
                <c:ptCount val="3"/>
                <c:pt idx="0">
                  <c:v>Jane Peacock</c:v>
                </c:pt>
                <c:pt idx="1">
                  <c:v>Margaret Park</c:v>
                </c:pt>
                <c:pt idx="2">
                  <c:v>Steve Johnson</c:v>
                </c:pt>
              </c:strCache>
            </c:strRef>
          </c:cat>
          <c:val>
            <c:numRef>
              <c:f>'5'!$C$2:$C$4</c:f>
              <c:numCache>
                <c:formatCode>General</c:formatCode>
                <c:ptCount val="3"/>
                <c:pt idx="0">
                  <c:v>146</c:v>
                </c:pt>
                <c:pt idx="1">
                  <c:v>140</c:v>
                </c:pt>
                <c:pt idx="2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18-A54C-A027-C50C084E17FA}"/>
            </c:ext>
          </c:extLst>
        </c:ser>
        <c:ser>
          <c:idx val="1"/>
          <c:order val="1"/>
          <c:tx>
            <c:v>value_of_sale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'5'!$B$2:$B$4</c:f>
              <c:strCache>
                <c:ptCount val="3"/>
                <c:pt idx="0">
                  <c:v>Jane Peacock</c:v>
                </c:pt>
                <c:pt idx="1">
                  <c:v>Margaret Park</c:v>
                </c:pt>
                <c:pt idx="2">
                  <c:v>Steve Johnson</c:v>
                </c:pt>
              </c:strCache>
            </c:strRef>
          </c:cat>
          <c:val>
            <c:numRef>
              <c:f>'5'!$D$2:$D$4</c:f>
              <c:numCache>
                <c:formatCode>General</c:formatCode>
                <c:ptCount val="3"/>
                <c:pt idx="0">
                  <c:v>833.04</c:v>
                </c:pt>
                <c:pt idx="1">
                  <c:v>775.4</c:v>
                </c:pt>
                <c:pt idx="2">
                  <c:v>720.16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18-A54C-A027-C50C084E17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67475024"/>
        <c:axId val="367857120"/>
      </c:barChart>
      <c:catAx>
        <c:axId val="36747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367857120"/>
        <c:crosses val="autoZero"/>
        <c:auto val="1"/>
        <c:lblAlgn val="ctr"/>
        <c:lblOffset val="100"/>
        <c:noMultiLvlLbl val="0"/>
      </c:catAx>
      <c:valAx>
        <c:axId val="367857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7475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 descr="صورة تحتوي على خريطة&#10;&#10;تم إنشاء الوصف تلقائياً">
            <a:extLst>
              <a:ext uri="{FF2B5EF4-FFF2-40B4-BE49-F238E27FC236}">
                <a16:creationId xmlns:a16="http://schemas.microsoft.com/office/drawing/2014/main" id="{78F07276-CFA8-4B81-F468-7C83A39B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902"/>
            <a:ext cx="7726861" cy="4964508"/>
          </a:xfrm>
          <a:prstGeom prst="rect">
            <a:avLst/>
          </a:prstGeom>
          <a:noFill/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B658B1BF-90DB-005B-C944-821649049C81}"/>
              </a:ext>
            </a:extLst>
          </p:cNvPr>
          <p:cNvSpPr txBox="1"/>
          <p:nvPr/>
        </p:nvSpPr>
        <p:spPr>
          <a:xfrm>
            <a:off x="8004492" y="1083216"/>
            <a:ext cx="3571102" cy="56938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When we look at the map below that shows the countries that sell the most records, we notice that the United States and Canada have high rates compared to others.</a:t>
            </a:r>
          </a:p>
          <a:p>
            <a:r>
              <a:rPr lang="en-US" sz="2800" dirty="0"/>
              <a:t>So we recommend focusing on the US and Canada.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116547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 descr="Chart type: Clustered Bar. 'media_type': MPEG audio file has noticeably higher 'percentage'.&#10;&#10;Description automatically generated">
            <a:extLst>
              <a:ext uri="{FF2B5EF4-FFF2-40B4-BE49-F238E27FC236}">
                <a16:creationId xmlns:a16="http://schemas.microsoft.com/office/drawing/2014/main" id="{DC538E1F-3BD3-96E0-F9A4-6059A9F8FD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072386"/>
              </p:ext>
            </p:extLst>
          </p:nvPr>
        </p:nvGraphicFramePr>
        <p:xfrm>
          <a:off x="151019" y="109330"/>
          <a:ext cx="7243694" cy="6520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مربع نص 4">
            <a:extLst>
              <a:ext uri="{FF2B5EF4-FFF2-40B4-BE49-F238E27FC236}">
                <a16:creationId xmlns:a16="http://schemas.microsoft.com/office/drawing/2014/main" id="{832F117D-4C2F-B079-D0F1-27A1CDF0412C}"/>
              </a:ext>
            </a:extLst>
          </p:cNvPr>
          <p:cNvSpPr txBox="1"/>
          <p:nvPr/>
        </p:nvSpPr>
        <p:spPr>
          <a:xfrm>
            <a:off x="7573618" y="2186609"/>
            <a:ext cx="3866321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The type that people buy the most is the MPEG audio file, with a percentage of 88% compared to the rest of the types!</a:t>
            </a:r>
          </a:p>
          <a:p>
            <a:r>
              <a:rPr lang="en-US" sz="2000" dirty="0"/>
              <a:t>Therefore, we recommend focusing on an MPEG audio file and providing limited copies of the rest of the types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280499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1" descr="Chart type: Clustered Bar. 'genre': Rock has noticeably higher 'percentage'.&#10;&#10;Description automatically generated">
            <a:extLst>
              <a:ext uri="{FF2B5EF4-FFF2-40B4-BE49-F238E27FC236}">
                <a16:creationId xmlns:a16="http://schemas.microsoft.com/office/drawing/2014/main" id="{DE685499-28D6-1ABD-7267-0FA043A42D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088353"/>
              </p:ext>
            </p:extLst>
          </p:nvPr>
        </p:nvGraphicFramePr>
        <p:xfrm>
          <a:off x="-1" y="445603"/>
          <a:ext cx="8418443" cy="6263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مربع نص 5">
            <a:extLst>
              <a:ext uri="{FF2B5EF4-FFF2-40B4-BE49-F238E27FC236}">
                <a16:creationId xmlns:a16="http://schemas.microsoft.com/office/drawing/2014/main" id="{53E5E3F7-8443-ACA5-E95A-F5506BB91BF6}"/>
              </a:ext>
            </a:extLst>
          </p:cNvPr>
          <p:cNvSpPr txBox="1"/>
          <p:nvPr/>
        </p:nvSpPr>
        <p:spPr>
          <a:xfrm>
            <a:off x="8418442" y="1649896"/>
            <a:ext cx="3647662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The Rock is the most popular genre was sold it has almost 37% of sales.</a:t>
            </a:r>
          </a:p>
          <a:p>
            <a:r>
              <a:rPr lang="en-US" sz="2800" dirty="0"/>
              <a:t>to maximize the benefit we  suggest to provide all the rock songs.</a:t>
            </a:r>
          </a:p>
        </p:txBody>
      </p:sp>
    </p:spTree>
    <p:extLst>
      <p:ext uri="{BB962C8B-B14F-4D97-AF65-F5344CB8AC3E}">
        <p14:creationId xmlns:p14="http://schemas.microsoft.com/office/powerpoint/2010/main" val="288393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 descr="Chart type: Clustered Column. 'number_of_sale', 'value_of_sale' by 'rep'&#10;&#10;Description automatically generated">
            <a:extLst>
              <a:ext uri="{FF2B5EF4-FFF2-40B4-BE49-F238E27FC236}">
                <a16:creationId xmlns:a16="http://schemas.microsoft.com/office/drawing/2014/main" id="{29E523EB-C34C-4E08-906F-D474EE9C4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52181"/>
              </p:ext>
            </p:extLst>
          </p:nvPr>
        </p:nvGraphicFramePr>
        <p:xfrm>
          <a:off x="298174" y="526774"/>
          <a:ext cx="7076661" cy="5734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مربع نص 4">
            <a:extLst>
              <a:ext uri="{FF2B5EF4-FFF2-40B4-BE49-F238E27FC236}">
                <a16:creationId xmlns:a16="http://schemas.microsoft.com/office/drawing/2014/main" id="{7D34B3A8-EE0B-46ED-1AC7-BC58394C68AF}"/>
              </a:ext>
            </a:extLst>
          </p:cNvPr>
          <p:cNvSpPr txBox="1"/>
          <p:nvPr/>
        </p:nvSpPr>
        <p:spPr>
          <a:xfrm>
            <a:off x="8020878" y="1520687"/>
            <a:ext cx="3468757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457200" eaLnBrk="1" latinLnBrk="0" hangingPunct="1"/>
            <a:r>
              <a:rPr lang="en-US" dirty="0"/>
              <a:t>We notice that Steve has a problem with sales compared to the rest, with a difference of 14 products more than double the number between Margaret and Jane, which is only 6!</a:t>
            </a:r>
          </a:p>
          <a:p>
            <a:pPr marL="0" algn="l" defTabSz="457200" eaLnBrk="1" latinLnBrk="0" hangingPunct="1"/>
            <a:r>
              <a:rPr lang="en-US" dirty="0"/>
              <a:t>We recommend that you follow up with Steve, understand the reason for his lack of sales, and address the problem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60904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_15850764_TF10001062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50764_TF10001062" id="{DFF685D8-C0D3-4351-AF0A-EF67D5E4B706}" vid="{20B46B0B-86AB-423F-BC6A-649EE55027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Office_15850764_TF10001062</Template>
  <TotalTime>791</TotalTime>
  <Words>216</Words>
  <Application>Microsoft Macintosh PowerPoint</Application>
  <PresentationFormat>شاشة عريضة</PresentationFormat>
  <Paragraphs>16</Paragraphs>
  <Slides>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Office_15850764_TF10001062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Abdulmalik Abdulaziz Hamd Almonif</dc:creator>
  <cp:lastModifiedBy>Abdulmalik Abdulaziz Hamd Almonif</cp:lastModifiedBy>
  <cp:revision>1</cp:revision>
  <dcterms:created xsi:type="dcterms:W3CDTF">2022-11-25T11:22:05Z</dcterms:created>
  <dcterms:modified xsi:type="dcterms:W3CDTF">2022-11-26T00:33:49Z</dcterms:modified>
</cp:coreProperties>
</file>