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61" r:id="rId5"/>
    <p:sldId id="262" r:id="rId6"/>
    <p:sldId id="258" r:id="rId7"/>
    <p:sldId id="259"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858B"/>
    <a:srgbClr val="13B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0AD9-2B4F-46FB-864D-5A9DA6FA7F40}" type="datetimeFigureOut">
              <a:rPr lang="es-CO" smtClean="0"/>
              <a:t>13/11/2023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B50CF-8CC0-438B-B71E-4D7D69F9A037}" type="slidenum">
              <a:rPr lang="es-CO" smtClean="0"/>
              <a:t>‹Nº›</a:t>
            </a:fld>
            <a:endParaRPr lang="es-CO"/>
          </a:p>
        </p:txBody>
      </p:sp>
    </p:spTree>
    <p:extLst>
      <p:ext uri="{BB962C8B-B14F-4D97-AF65-F5344CB8AC3E}">
        <p14:creationId xmlns:p14="http://schemas.microsoft.com/office/powerpoint/2010/main" val="321290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7B015-DC9D-D18E-B038-29335647D2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771253F-A55D-0B1A-014E-BD52E9D40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5D919B2-A060-9FB7-BF3A-53213C713C90}"/>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CF7CBA1B-4AB3-A90E-37E6-95726C9EEAE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50F8FE9-5A99-49E7-8062-40119FEC7DCB}"/>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43454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5442B-AB4E-7DAB-2FA9-7AA394294CC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407388B-D368-A924-00A1-D207F501849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7CF0A8B-CD37-D5E5-FF48-9DE7F96FCD2C}"/>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1F2D79A0-99B2-AA39-5B2B-4DBCE642144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98130A6-FE5C-97D2-4544-6371D47C7EC1}"/>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358230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F9EE76D-EAFA-8C45-EE31-E987386358C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10713DB-8198-3B8C-2891-BE53237E7B8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E2F5A39-6413-9FD7-9ACA-84CDFF7324C1}"/>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8ABFD10F-0DCD-1B14-6E43-2349A1CF974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D534FCD-C1EC-5098-CA86-54329DBCEB64}"/>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426850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6C2ED5-9BED-0088-5EBF-9BD0AE4561E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E83DED4-637B-26DA-2DFC-2D0CCA83BD1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FFA9CA0-10FA-E3A6-A253-F4AF6003C31D}"/>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286FFEBB-C421-F018-5BE9-C855A56C1F1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11E6044-0DC5-48A0-BF1A-7A7CD19AC855}"/>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1557686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50491-7B53-324B-050B-CBA7B7CE26F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F0A9604-5599-3FE2-21D4-62D04EBA92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3309A80-F72E-E11C-94DA-2B5C12F2D302}"/>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ABE365E4-5EE2-A152-0B6E-0DA933BFBE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BD4D4CC-41C6-0423-094F-38277E821579}"/>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2970532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39F2DD-40E0-97A7-603A-FCD12A36A35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B545900-ADC0-E2C6-F1DE-6A89F2C24C8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55610048-46F5-E626-EED1-1E02C93EDCC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08D73FF-EA65-8971-3BE9-19500D2E4476}"/>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6" name="Marcador de pie de página 5">
            <a:extLst>
              <a:ext uri="{FF2B5EF4-FFF2-40B4-BE49-F238E27FC236}">
                <a16:creationId xmlns:a16="http://schemas.microsoft.com/office/drawing/2014/main" id="{5A462527-A9B4-584A-212B-37E2C5112DC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F78A9C3-1139-2FA6-32FE-A51DCC5972B3}"/>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19645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D75494-CECC-EF6D-B40C-E41B226204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2197E35-32B4-4A95-3887-3D90C6B54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A1326C-14DE-DB5F-E342-3DE9B250487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0F923A7-A09C-C0A9-24A0-4EBB586CC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BA54E0D-69AE-4C85-D18E-4BF4BEEA15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5460CD0-6A12-BEA4-D613-99DAF6E213DB}"/>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8" name="Marcador de pie de página 7">
            <a:extLst>
              <a:ext uri="{FF2B5EF4-FFF2-40B4-BE49-F238E27FC236}">
                <a16:creationId xmlns:a16="http://schemas.microsoft.com/office/drawing/2014/main" id="{D687D824-8D63-0491-5749-3377B45F160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8562BFB-2797-E87A-CBD4-C82C462309A7}"/>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67944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53ACC-486C-255D-5B52-CE7BA564C9B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A26023F6-5C06-7FA9-EDFD-48E247B8992E}"/>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4" name="Marcador de pie de página 3">
            <a:extLst>
              <a:ext uri="{FF2B5EF4-FFF2-40B4-BE49-F238E27FC236}">
                <a16:creationId xmlns:a16="http://schemas.microsoft.com/office/drawing/2014/main" id="{3D8341C2-71E2-0B03-9E32-FC33C788B93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A0CFF743-BDA1-675D-C0C5-8B863C5A1652}"/>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238837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0FC25CA-8517-E7AF-13E2-6179D6DFDDE5}"/>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3" name="Marcador de pie de página 2">
            <a:extLst>
              <a:ext uri="{FF2B5EF4-FFF2-40B4-BE49-F238E27FC236}">
                <a16:creationId xmlns:a16="http://schemas.microsoft.com/office/drawing/2014/main" id="{54345A70-953F-BFC1-B956-87D4FAAF68B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F4FB2F2-BD38-5738-6794-4DDCBE4133DD}"/>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197638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EF734-B108-C2E4-6EFD-1B8AC0D0F8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BEC58CE-8660-C623-DFED-8E2F3135F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2FDA8E3-3E71-E830-4EC3-4FC8545F0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32C47A3-205D-5B6B-6913-BE47E62D0CD6}"/>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6" name="Marcador de pie de página 5">
            <a:extLst>
              <a:ext uri="{FF2B5EF4-FFF2-40B4-BE49-F238E27FC236}">
                <a16:creationId xmlns:a16="http://schemas.microsoft.com/office/drawing/2014/main" id="{E0EAB7FB-34DB-8261-9297-9D9B97071D9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D23C1B9-3A7B-D7E5-1ADF-5A1DB4C76F0E}"/>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1761471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4490D-A709-B252-5239-1963283227A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E753F65D-04A4-E9D2-1592-D63328505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C966FE7C-EC04-633A-A744-B035AD478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A78085-C7E1-DD8D-2582-C1D3DE4D7FBD}"/>
              </a:ext>
            </a:extLst>
          </p:cNvPr>
          <p:cNvSpPr>
            <a:spLocks noGrp="1"/>
          </p:cNvSpPr>
          <p:nvPr>
            <p:ph type="dt" sz="half" idx="10"/>
          </p:nvPr>
        </p:nvSpPr>
        <p:spPr/>
        <p:txBody>
          <a:bodyPr/>
          <a:lstStyle/>
          <a:p>
            <a:fld id="{3AEEEDE6-A33C-480E-A286-BE77F0F712F4}" type="datetimeFigureOut">
              <a:rPr lang="es-CO" smtClean="0"/>
              <a:t>13/11/2023</a:t>
            </a:fld>
            <a:endParaRPr lang="es-CO"/>
          </a:p>
        </p:txBody>
      </p:sp>
      <p:sp>
        <p:nvSpPr>
          <p:cNvPr id="6" name="Marcador de pie de página 5">
            <a:extLst>
              <a:ext uri="{FF2B5EF4-FFF2-40B4-BE49-F238E27FC236}">
                <a16:creationId xmlns:a16="http://schemas.microsoft.com/office/drawing/2014/main" id="{42A15DF8-1B55-4A67-97C5-9FFF96AAA70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C34E81-4040-224E-3A0F-26E2AAB587E2}"/>
              </a:ext>
            </a:extLst>
          </p:cNvPr>
          <p:cNvSpPr>
            <a:spLocks noGrp="1"/>
          </p:cNvSpPr>
          <p:nvPr>
            <p:ph type="sldNum" sz="quarter" idx="12"/>
          </p:nvPr>
        </p:nvSpPr>
        <p:spPr/>
        <p:txBody>
          <a:bodyPr/>
          <a:lstStyle/>
          <a:p>
            <a:fld id="{6FFED117-C7E8-423A-B320-420BB0FC6ED5}" type="slidenum">
              <a:rPr lang="es-CO" smtClean="0"/>
              <a:t>‹Nº›</a:t>
            </a:fld>
            <a:endParaRPr lang="es-CO"/>
          </a:p>
        </p:txBody>
      </p:sp>
    </p:spTree>
    <p:extLst>
      <p:ext uri="{BB962C8B-B14F-4D97-AF65-F5344CB8AC3E}">
        <p14:creationId xmlns:p14="http://schemas.microsoft.com/office/powerpoint/2010/main" val="79002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898EB35-6424-C915-CAC6-8973A69BD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53B4F9C-5687-B0A8-7C2E-84892E9419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7ABE2BD-4367-CCBB-936A-882F32BC3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EEEDE6-A33C-480E-A286-BE77F0F712F4}" type="datetimeFigureOut">
              <a:rPr lang="es-CO" smtClean="0"/>
              <a:t>13/11/2023</a:t>
            </a:fld>
            <a:endParaRPr lang="es-CO"/>
          </a:p>
        </p:txBody>
      </p:sp>
      <p:sp>
        <p:nvSpPr>
          <p:cNvPr id="5" name="Marcador de pie de página 4">
            <a:extLst>
              <a:ext uri="{FF2B5EF4-FFF2-40B4-BE49-F238E27FC236}">
                <a16:creationId xmlns:a16="http://schemas.microsoft.com/office/drawing/2014/main" id="{F951D027-2C3B-33A1-B422-B958F81C32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D9C72F32-63A6-4963-74D4-4735125996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ED117-C7E8-423A-B320-420BB0FC6ED5}" type="slidenum">
              <a:rPr lang="es-CO" smtClean="0"/>
              <a:t>‹Nº›</a:t>
            </a:fld>
            <a:endParaRPr lang="es-CO"/>
          </a:p>
        </p:txBody>
      </p:sp>
    </p:spTree>
    <p:extLst>
      <p:ext uri="{BB962C8B-B14F-4D97-AF65-F5344CB8AC3E}">
        <p14:creationId xmlns:p14="http://schemas.microsoft.com/office/powerpoint/2010/main" val="926973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Una persona en frente de una computadora&#10;&#10;Descripción generada automáticamente">
            <a:extLst>
              <a:ext uri="{FF2B5EF4-FFF2-40B4-BE49-F238E27FC236}">
                <a16:creationId xmlns:a16="http://schemas.microsoft.com/office/drawing/2014/main" id="{1A10AF2C-E356-ACA7-55D8-0FF90D288E35}"/>
              </a:ext>
            </a:extLst>
          </p:cNvPr>
          <p:cNvPicPr>
            <a:picLocks noChangeAspect="1"/>
          </p:cNvPicPr>
          <p:nvPr/>
        </p:nvPicPr>
        <p:blipFill rotWithShape="1">
          <a:blip r:embed="rId2">
            <a:extLst>
              <a:ext uri="{28A0092B-C50C-407E-A947-70E740481C1C}">
                <a14:useLocalDpi xmlns:a14="http://schemas.microsoft.com/office/drawing/2010/main" val="0"/>
              </a:ext>
            </a:extLst>
          </a:blip>
          <a:srcRect t="7786" b="7786"/>
          <a:stretch/>
        </p:blipFill>
        <p:spPr>
          <a:xfrm>
            <a:off x="0" y="0"/>
            <a:ext cx="12192000" cy="6858000"/>
          </a:xfrm>
          <a:prstGeom prst="rect">
            <a:avLst/>
          </a:prstGeom>
        </p:spPr>
      </p:pic>
      <p:sp>
        <p:nvSpPr>
          <p:cNvPr id="12" name="CuadroTexto 11">
            <a:extLst>
              <a:ext uri="{FF2B5EF4-FFF2-40B4-BE49-F238E27FC236}">
                <a16:creationId xmlns:a16="http://schemas.microsoft.com/office/drawing/2014/main" id="{40F82A77-AD8E-8E56-4915-1F1F5D239857}"/>
              </a:ext>
            </a:extLst>
          </p:cNvPr>
          <p:cNvSpPr txBox="1"/>
          <p:nvPr/>
        </p:nvSpPr>
        <p:spPr>
          <a:xfrm>
            <a:off x="735546" y="4689987"/>
            <a:ext cx="10500852" cy="523220"/>
          </a:xfrm>
          <a:prstGeom prst="rect">
            <a:avLst/>
          </a:prstGeom>
          <a:noFill/>
        </p:spPr>
        <p:txBody>
          <a:bodyPr wrap="square" rtlCol="0">
            <a:spAutoFit/>
            <a:scene3d>
              <a:camera prst="orthographicFront"/>
              <a:lightRig rig="threePt" dir="t"/>
            </a:scene3d>
            <a:sp3d extrusionH="57150">
              <a:bevelT w="69850" h="38100" prst="cross"/>
            </a:sp3d>
          </a:bodyPr>
          <a:lstStyle/>
          <a:p>
            <a:pPr algn="ctr"/>
            <a:r>
              <a:rPr lang="es-CO" sz="2800" b="1" i="0" dirty="0">
                <a:solidFill>
                  <a:schemeClr val="bg1"/>
                </a:solidFill>
                <a:effectLst>
                  <a:outerShdw blurRad="50800" dist="38100" dir="13500000" algn="br" rotWithShape="0">
                    <a:prstClr val="black">
                      <a:alpha val="40000"/>
                    </a:prstClr>
                  </a:outerShdw>
                </a:effectLst>
                <a:latin typeface="Univers" panose="020B0503020202020204" pitchFamily="34" charset="0"/>
              </a:rPr>
              <a:t>SOLUCIONES TECNOLÓGICAS</a:t>
            </a:r>
            <a:endParaRPr lang="es-CO" sz="2800" b="1" dirty="0">
              <a:solidFill>
                <a:schemeClr val="bg1"/>
              </a:solidFill>
              <a:effectLst>
                <a:outerShdw blurRad="50800" dist="38100" dir="13500000" algn="br" rotWithShape="0">
                  <a:prstClr val="black">
                    <a:alpha val="40000"/>
                  </a:prstClr>
                </a:outerShdw>
              </a:effectLst>
              <a:latin typeface="Univers" panose="020B0503020202020204" pitchFamily="34" charset="0"/>
            </a:endParaRPr>
          </a:p>
        </p:txBody>
      </p:sp>
      <p:sp>
        <p:nvSpPr>
          <p:cNvPr id="13" name="CuadroTexto 12">
            <a:extLst>
              <a:ext uri="{FF2B5EF4-FFF2-40B4-BE49-F238E27FC236}">
                <a16:creationId xmlns:a16="http://schemas.microsoft.com/office/drawing/2014/main" id="{D9283103-6E81-0592-56D9-E632897D80B9}"/>
              </a:ext>
            </a:extLst>
          </p:cNvPr>
          <p:cNvSpPr txBox="1"/>
          <p:nvPr/>
        </p:nvSpPr>
        <p:spPr>
          <a:xfrm>
            <a:off x="735546" y="6165878"/>
            <a:ext cx="10500852" cy="338554"/>
          </a:xfrm>
          <a:prstGeom prst="rect">
            <a:avLst/>
          </a:prstGeom>
          <a:noFill/>
        </p:spPr>
        <p:txBody>
          <a:bodyPr wrap="square" rtlCol="0">
            <a:spAutoFit/>
            <a:scene3d>
              <a:camera prst="orthographicFront"/>
              <a:lightRig rig="threePt" dir="t"/>
            </a:scene3d>
            <a:sp3d extrusionH="57150">
              <a:bevelT h="25400" prst="softRound"/>
            </a:sp3d>
          </a:bodyPr>
          <a:lstStyle/>
          <a:p>
            <a:pPr algn="ctr"/>
            <a:r>
              <a:rPr lang="es-CO" sz="1600" b="1" dirty="0">
                <a:solidFill>
                  <a:schemeClr val="bg1"/>
                </a:solidFill>
                <a:effectLst>
                  <a:outerShdw blurRad="50800" dist="38100" dir="13500000" algn="br" rotWithShape="0">
                    <a:prstClr val="black">
                      <a:alpha val="40000"/>
                    </a:prstClr>
                  </a:outerShdw>
                </a:effectLst>
                <a:latin typeface="Univers" panose="020B0503020202020204" pitchFamily="34" charset="0"/>
              </a:rPr>
              <a:t>DESARROLLADO POR: </a:t>
            </a:r>
            <a:r>
              <a:rPr lang="es-CO" sz="1600" dirty="0">
                <a:solidFill>
                  <a:schemeClr val="bg1"/>
                </a:solidFill>
                <a:effectLst>
                  <a:outerShdw blurRad="50800" dist="38100" dir="13500000" algn="br" rotWithShape="0">
                    <a:prstClr val="black">
                      <a:alpha val="40000"/>
                    </a:prstClr>
                  </a:outerShdw>
                </a:effectLst>
                <a:latin typeface="Univers" panose="020B0503020202020204" pitchFamily="34" charset="0"/>
              </a:rPr>
              <a:t>LERMA ALDANA MARIO GERLEY</a:t>
            </a:r>
          </a:p>
        </p:txBody>
      </p:sp>
    </p:spTree>
    <p:extLst>
      <p:ext uri="{BB962C8B-B14F-4D97-AF65-F5344CB8AC3E}">
        <p14:creationId xmlns:p14="http://schemas.microsoft.com/office/powerpoint/2010/main" val="3074411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74172"/>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IDEA PROYECTO</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pic>
        <p:nvPicPr>
          <p:cNvPr id="10" name="Imagen 9" descr="Pantalla de computadora con imágen de hombre&#10;&#10;Descripción generada automáticamente con confianza media">
            <a:extLst>
              <a:ext uri="{FF2B5EF4-FFF2-40B4-BE49-F238E27FC236}">
                <a16:creationId xmlns:a16="http://schemas.microsoft.com/office/drawing/2014/main" id="{FC18CD15-0CE0-32C0-C330-327575BF7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801" y="560295"/>
            <a:ext cx="2890857" cy="5737409"/>
          </a:xfrm>
          <a:prstGeom prst="rect">
            <a:avLst/>
          </a:prstGeom>
        </p:spPr>
      </p:pic>
      <p:sp>
        <p:nvSpPr>
          <p:cNvPr id="11" name="CuadroTexto 10">
            <a:extLst>
              <a:ext uri="{FF2B5EF4-FFF2-40B4-BE49-F238E27FC236}">
                <a16:creationId xmlns:a16="http://schemas.microsoft.com/office/drawing/2014/main" id="{AF32C304-5E05-8B6D-1D8C-3EB678C9E257}"/>
              </a:ext>
            </a:extLst>
          </p:cNvPr>
          <p:cNvSpPr txBox="1"/>
          <p:nvPr/>
        </p:nvSpPr>
        <p:spPr>
          <a:xfrm>
            <a:off x="674913" y="1830344"/>
            <a:ext cx="6959601" cy="3693319"/>
          </a:xfrm>
          <a:prstGeom prst="rect">
            <a:avLst/>
          </a:prstGeom>
          <a:noFill/>
        </p:spPr>
        <p:txBody>
          <a:bodyPr wrap="square" rtlCol="0">
            <a:spAutoFit/>
          </a:bodyPr>
          <a:lstStyle/>
          <a:p>
            <a:r>
              <a:rPr lang="es-CO" b="1" i="0" dirty="0" err="1">
                <a:solidFill>
                  <a:srgbClr val="1F2328"/>
                </a:solidFill>
                <a:effectLst/>
                <a:latin typeface="Avenir Next LT Pro Light" panose="020B0304020202020204" pitchFamily="34" charset="0"/>
              </a:rPr>
              <a:t>Techdesk</a:t>
            </a:r>
            <a:r>
              <a:rPr lang="es-CO" b="0" i="0" dirty="0">
                <a:solidFill>
                  <a:srgbClr val="1F2328"/>
                </a:solidFill>
                <a:effectLst/>
                <a:latin typeface="Avenir Next LT Pro Light" panose="020B0304020202020204" pitchFamily="34" charset="0"/>
              </a:rPr>
              <a:t> es una aplicación de comercio electrónico focaliza en generar transacciones con productos tecnológicos a la vez que permite crear soluciones con proyectos. </a:t>
            </a:r>
          </a:p>
          <a:p>
            <a:endParaRPr lang="es-CO" dirty="0">
              <a:solidFill>
                <a:srgbClr val="1F2328"/>
              </a:solidFill>
              <a:latin typeface="Avenir Next LT Pro Light" panose="020B0304020202020204" pitchFamily="34" charset="0"/>
            </a:endParaRPr>
          </a:p>
          <a:p>
            <a:r>
              <a:rPr lang="es-CO" b="0" i="0" dirty="0">
                <a:solidFill>
                  <a:srgbClr val="1F2328"/>
                </a:solidFill>
                <a:effectLst/>
                <a:latin typeface="Avenir Next LT Pro Light" panose="020B0304020202020204" pitchFamily="34" charset="0"/>
              </a:rPr>
              <a:t>Los usuarios podrán determinar los elementos necesarios para la construcción de su equipo ya sea computadora, equipos de comunicación radios, entre otros, pueden escoger los complementos o unidades técnicas y obtener un equipo con el mejor rendimiento.</a:t>
            </a:r>
          </a:p>
          <a:p>
            <a:endParaRPr lang="es-CO" b="0" i="0" dirty="0">
              <a:solidFill>
                <a:srgbClr val="1F2328"/>
              </a:solidFill>
              <a:effectLst/>
              <a:latin typeface="Avenir Next LT Pro Light" panose="020B0304020202020204" pitchFamily="34" charset="0"/>
            </a:endParaRPr>
          </a:p>
          <a:p>
            <a:r>
              <a:rPr lang="es-CO" b="0" i="0" dirty="0">
                <a:solidFill>
                  <a:srgbClr val="1F2328"/>
                </a:solidFill>
                <a:effectLst/>
                <a:latin typeface="Avenir Next LT Pro Light" panose="020B0304020202020204" pitchFamily="34" charset="0"/>
              </a:rPr>
              <a:t>El usuario tendrá acceso a una interfaz que le ofrece diferentes productos, al seleccionar los elementos se ira reseñando la eficiente de los equipos o proyectos con el resultado final.</a:t>
            </a:r>
            <a:endParaRPr lang="es-CO" sz="3600" b="1" dirty="0">
              <a:latin typeface="Avenir Next LT Pro Light" panose="020B0304020202020204" pitchFamily="34" charset="0"/>
            </a:endParaRPr>
          </a:p>
        </p:txBody>
      </p:sp>
      <p:pic>
        <p:nvPicPr>
          <p:cNvPr id="13" name="Imagen 12" descr="Interfaz de usuario gráfica, Aplicación&#10;&#10;Descripción generada automáticamente">
            <a:extLst>
              <a:ext uri="{FF2B5EF4-FFF2-40B4-BE49-F238E27FC236}">
                <a16:creationId xmlns:a16="http://schemas.microsoft.com/office/drawing/2014/main" id="{A5BADC9A-6007-E9E0-D3AF-B8A1B51DD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1108" y="1419404"/>
            <a:ext cx="2622892" cy="5205587"/>
          </a:xfrm>
          <a:prstGeom prst="rect">
            <a:avLst/>
          </a:prstGeom>
        </p:spPr>
      </p:pic>
    </p:spTree>
    <p:extLst>
      <p:ext uri="{BB962C8B-B14F-4D97-AF65-F5344CB8AC3E}">
        <p14:creationId xmlns:p14="http://schemas.microsoft.com/office/powerpoint/2010/main" val="277813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74172"/>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PROBLEMÁTICA</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sp>
        <p:nvSpPr>
          <p:cNvPr id="11" name="CuadroTexto 10">
            <a:extLst>
              <a:ext uri="{FF2B5EF4-FFF2-40B4-BE49-F238E27FC236}">
                <a16:creationId xmlns:a16="http://schemas.microsoft.com/office/drawing/2014/main" id="{AF32C304-5E05-8B6D-1D8C-3EB678C9E257}"/>
              </a:ext>
            </a:extLst>
          </p:cNvPr>
          <p:cNvSpPr txBox="1"/>
          <p:nvPr/>
        </p:nvSpPr>
        <p:spPr>
          <a:xfrm>
            <a:off x="674913" y="2079154"/>
            <a:ext cx="6959601" cy="3046988"/>
          </a:xfrm>
          <a:prstGeom prst="rect">
            <a:avLst/>
          </a:prstGeom>
          <a:noFill/>
        </p:spPr>
        <p:txBody>
          <a:bodyPr wrap="square" rtlCol="0">
            <a:spAutoFit/>
          </a:bodyPr>
          <a:lstStyle/>
          <a:p>
            <a:r>
              <a:rPr lang="es-CO" sz="2400" b="1" i="0" dirty="0" err="1">
                <a:solidFill>
                  <a:srgbClr val="1F2328"/>
                </a:solidFill>
                <a:effectLst/>
                <a:latin typeface="Avenir Next LT Pro Light" panose="020B0304020202020204" pitchFamily="34" charset="0"/>
              </a:rPr>
              <a:t>Techdesk</a:t>
            </a:r>
            <a:r>
              <a:rPr lang="es-CO" sz="2400" b="0" i="0" dirty="0">
                <a:solidFill>
                  <a:srgbClr val="1F2328"/>
                </a:solidFill>
                <a:effectLst/>
                <a:latin typeface="Avenir Next LT Pro Light" panose="020B0304020202020204" pitchFamily="34" charset="0"/>
              </a:rPr>
              <a:t> </a:t>
            </a:r>
            <a:r>
              <a:rPr lang="es-CO" sz="2400" dirty="0">
                <a:solidFill>
                  <a:srgbClr val="1F2328"/>
                </a:solidFill>
                <a:latin typeface="Avenir Next LT Pro Light" panose="020B0304020202020204" pitchFamily="34" charset="0"/>
              </a:rPr>
              <a:t>aborda es la dificultad que muchas personas enfrentan al tratar de determinar los elementos necesarios para construir su propio equipo. Ya sea que estemos buscando crear una computadora personalizada, equipos de comunicación como radios u otros proyectos tecnológicos, </a:t>
            </a:r>
            <a:r>
              <a:rPr lang="es-CO" sz="2400" dirty="0" err="1">
                <a:solidFill>
                  <a:srgbClr val="1F2328"/>
                </a:solidFill>
                <a:latin typeface="Avenir Next LT Pro Light" panose="020B0304020202020204" pitchFamily="34" charset="0"/>
              </a:rPr>
              <a:t>Techdesk</a:t>
            </a:r>
            <a:r>
              <a:rPr lang="es-CO" sz="2400" dirty="0">
                <a:solidFill>
                  <a:srgbClr val="1F2328"/>
                </a:solidFill>
                <a:latin typeface="Avenir Next LT Pro Light" panose="020B0304020202020204" pitchFamily="34" charset="0"/>
              </a:rPr>
              <a:t> nos brinda la solución perfecta.</a:t>
            </a:r>
          </a:p>
        </p:txBody>
      </p:sp>
      <p:pic>
        <p:nvPicPr>
          <p:cNvPr id="13" name="Imagen 12" descr="Interfaz de usuario gráfica, Aplicación&#10;&#10;Descripción generada automáticamente">
            <a:extLst>
              <a:ext uri="{FF2B5EF4-FFF2-40B4-BE49-F238E27FC236}">
                <a16:creationId xmlns:a16="http://schemas.microsoft.com/office/drawing/2014/main" id="{A5BADC9A-6007-E9E0-D3AF-B8A1B51DD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5066" y="413637"/>
            <a:ext cx="3038647" cy="6030725"/>
          </a:xfrm>
          <a:prstGeom prst="rect">
            <a:avLst/>
          </a:prstGeom>
        </p:spPr>
      </p:pic>
    </p:spTree>
    <p:extLst>
      <p:ext uri="{BB962C8B-B14F-4D97-AF65-F5344CB8AC3E}">
        <p14:creationId xmlns:p14="http://schemas.microsoft.com/office/powerpoint/2010/main" val="67221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74172"/>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NUESTRA SOLUCIÓN</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sp>
        <p:nvSpPr>
          <p:cNvPr id="11" name="CuadroTexto 10">
            <a:extLst>
              <a:ext uri="{FF2B5EF4-FFF2-40B4-BE49-F238E27FC236}">
                <a16:creationId xmlns:a16="http://schemas.microsoft.com/office/drawing/2014/main" id="{AF32C304-5E05-8B6D-1D8C-3EB678C9E257}"/>
              </a:ext>
            </a:extLst>
          </p:cNvPr>
          <p:cNvSpPr txBox="1"/>
          <p:nvPr/>
        </p:nvSpPr>
        <p:spPr>
          <a:xfrm>
            <a:off x="1253392" y="2172915"/>
            <a:ext cx="10067751" cy="1938992"/>
          </a:xfrm>
          <a:prstGeom prst="rect">
            <a:avLst/>
          </a:prstGeom>
          <a:noFill/>
        </p:spPr>
        <p:txBody>
          <a:bodyPr wrap="square" rtlCol="0">
            <a:spAutoFit/>
          </a:bodyPr>
          <a:lstStyle/>
          <a:p>
            <a:pPr algn="ctr"/>
            <a:r>
              <a:rPr lang="es-CO" sz="2400" b="1" i="0" dirty="0" err="1">
                <a:solidFill>
                  <a:srgbClr val="1F2328"/>
                </a:solidFill>
                <a:effectLst/>
                <a:latin typeface="Avenir Next LT Pro Light" panose="020B0304020202020204" pitchFamily="34" charset="0"/>
              </a:rPr>
              <a:t>Techdesk</a:t>
            </a:r>
            <a:r>
              <a:rPr lang="es-CO" sz="2400" b="1" dirty="0">
                <a:solidFill>
                  <a:srgbClr val="1F2328"/>
                </a:solidFill>
                <a:latin typeface="Avenir Next LT Pro Light" panose="020B0304020202020204" pitchFamily="34" charset="0"/>
              </a:rPr>
              <a:t> </a:t>
            </a:r>
            <a:r>
              <a:rPr lang="es-CO" sz="2400" i="0" dirty="0">
                <a:solidFill>
                  <a:srgbClr val="1F2328"/>
                </a:solidFill>
                <a:effectLst/>
                <a:latin typeface="Avenir Next LT Pro Light" panose="020B0304020202020204" pitchFamily="34" charset="0"/>
              </a:rPr>
              <a:t>ofrece a los usuarios una interfaz intuitiva y fácil de usar que les permite explorar y seleccionar los elementos necesarios para construir su equipo ideal. Ya sea que estemos buscando componentes específicos o unidades técnicas, </a:t>
            </a:r>
            <a:r>
              <a:rPr lang="es-CO" sz="2400" i="0" dirty="0" err="1">
                <a:solidFill>
                  <a:srgbClr val="1F2328"/>
                </a:solidFill>
                <a:effectLst/>
                <a:latin typeface="Avenir Next LT Pro Light" panose="020B0304020202020204" pitchFamily="34" charset="0"/>
              </a:rPr>
              <a:t>Techdesk</a:t>
            </a:r>
            <a:r>
              <a:rPr lang="es-CO" sz="2400" i="0" dirty="0">
                <a:solidFill>
                  <a:srgbClr val="1F2328"/>
                </a:solidFill>
                <a:effectLst/>
                <a:latin typeface="Avenir Next LT Pro Light" panose="020B0304020202020204" pitchFamily="34" charset="0"/>
              </a:rPr>
              <a:t> nos ofrece una amplia gama de opciones para garantizar el mejor rendimiento posible.</a:t>
            </a:r>
            <a:endParaRPr lang="es-CO" sz="2400" dirty="0">
              <a:solidFill>
                <a:srgbClr val="1F2328"/>
              </a:solidFill>
              <a:latin typeface="Avenir Next LT Pro Light" panose="020B0304020202020204" pitchFamily="34" charset="0"/>
            </a:endParaRPr>
          </a:p>
        </p:txBody>
      </p:sp>
      <p:grpSp>
        <p:nvGrpSpPr>
          <p:cNvPr id="10" name="Grupo 9">
            <a:extLst>
              <a:ext uri="{FF2B5EF4-FFF2-40B4-BE49-F238E27FC236}">
                <a16:creationId xmlns:a16="http://schemas.microsoft.com/office/drawing/2014/main" id="{3138B466-9EF4-91F6-1C17-D90653CED32F}"/>
              </a:ext>
            </a:extLst>
          </p:cNvPr>
          <p:cNvGrpSpPr/>
          <p:nvPr/>
        </p:nvGrpSpPr>
        <p:grpSpPr>
          <a:xfrm>
            <a:off x="2481943" y="4329067"/>
            <a:ext cx="7228114" cy="1570937"/>
            <a:chOff x="926192" y="4696449"/>
            <a:chExt cx="5133975" cy="1247775"/>
          </a:xfrm>
        </p:grpSpPr>
        <p:grpSp>
          <p:nvGrpSpPr>
            <p:cNvPr id="2" name="Grupo 1">
              <a:extLst>
                <a:ext uri="{FF2B5EF4-FFF2-40B4-BE49-F238E27FC236}">
                  <a16:creationId xmlns:a16="http://schemas.microsoft.com/office/drawing/2014/main" id="{3FAD7798-A999-09BA-966C-D8AD4331B733}"/>
                </a:ext>
              </a:extLst>
            </p:cNvPr>
            <p:cNvGrpSpPr/>
            <p:nvPr/>
          </p:nvGrpSpPr>
          <p:grpSpPr>
            <a:xfrm>
              <a:off x="926192" y="4696449"/>
              <a:ext cx="3028950" cy="1247775"/>
              <a:chOff x="8116281" y="2181225"/>
              <a:chExt cx="3028950" cy="1247775"/>
            </a:xfrm>
          </p:grpSpPr>
          <p:pic>
            <p:nvPicPr>
              <p:cNvPr id="3" name="Imagen 2">
                <a:extLst>
                  <a:ext uri="{FF2B5EF4-FFF2-40B4-BE49-F238E27FC236}">
                    <a16:creationId xmlns:a16="http://schemas.microsoft.com/office/drawing/2014/main" id="{57F93481-68D9-7D32-90E3-3381EF709F98}"/>
                  </a:ext>
                </a:extLst>
              </p:cNvPr>
              <p:cNvPicPr>
                <a:picLocks noChangeAspect="1"/>
              </p:cNvPicPr>
              <p:nvPr/>
            </p:nvPicPr>
            <p:blipFill>
              <a:blip r:embed="rId3"/>
              <a:stretch>
                <a:fillRect/>
              </a:stretch>
            </p:blipFill>
            <p:spPr>
              <a:xfrm>
                <a:off x="8116281" y="2181225"/>
                <a:ext cx="2057400" cy="1247775"/>
              </a:xfrm>
              <a:prstGeom prst="rect">
                <a:avLst/>
              </a:prstGeom>
            </p:spPr>
          </p:pic>
          <p:pic>
            <p:nvPicPr>
              <p:cNvPr id="4" name="Imagen 3">
                <a:extLst>
                  <a:ext uri="{FF2B5EF4-FFF2-40B4-BE49-F238E27FC236}">
                    <a16:creationId xmlns:a16="http://schemas.microsoft.com/office/drawing/2014/main" id="{239C0F44-42C6-7144-342E-B2FE6CD00CF2}"/>
                  </a:ext>
                </a:extLst>
              </p:cNvPr>
              <p:cNvPicPr>
                <a:picLocks noChangeAspect="1"/>
              </p:cNvPicPr>
              <p:nvPr/>
            </p:nvPicPr>
            <p:blipFill>
              <a:blip r:embed="rId4"/>
              <a:stretch>
                <a:fillRect/>
              </a:stretch>
            </p:blipFill>
            <p:spPr>
              <a:xfrm>
                <a:off x="10173681" y="2190749"/>
                <a:ext cx="971550" cy="1228725"/>
              </a:xfrm>
              <a:prstGeom prst="rect">
                <a:avLst/>
              </a:prstGeom>
            </p:spPr>
          </p:pic>
        </p:grpSp>
        <p:pic>
          <p:nvPicPr>
            <p:cNvPr id="9" name="Imagen 8">
              <a:extLst>
                <a:ext uri="{FF2B5EF4-FFF2-40B4-BE49-F238E27FC236}">
                  <a16:creationId xmlns:a16="http://schemas.microsoft.com/office/drawing/2014/main" id="{B4EE8759-325E-8525-CBE7-B80D04F34743}"/>
                </a:ext>
              </a:extLst>
            </p:cNvPr>
            <p:cNvPicPr>
              <a:picLocks noChangeAspect="1"/>
            </p:cNvPicPr>
            <p:nvPr/>
          </p:nvPicPr>
          <p:blipFill>
            <a:blip r:embed="rId5"/>
            <a:stretch>
              <a:fillRect/>
            </a:stretch>
          </p:blipFill>
          <p:spPr>
            <a:xfrm>
              <a:off x="3955142" y="4737188"/>
              <a:ext cx="2105025" cy="1190625"/>
            </a:xfrm>
            <a:prstGeom prst="rect">
              <a:avLst/>
            </a:prstGeom>
          </p:spPr>
        </p:pic>
      </p:grpSp>
      <p:pic>
        <p:nvPicPr>
          <p:cNvPr id="12" name="Imagen 11">
            <a:extLst>
              <a:ext uri="{FF2B5EF4-FFF2-40B4-BE49-F238E27FC236}">
                <a16:creationId xmlns:a16="http://schemas.microsoft.com/office/drawing/2014/main" id="{FDA8FF06-49BC-CFB3-235D-085EF488F97C}"/>
              </a:ext>
            </a:extLst>
          </p:cNvPr>
          <p:cNvPicPr>
            <a:picLocks noChangeAspect="1"/>
          </p:cNvPicPr>
          <p:nvPr/>
        </p:nvPicPr>
        <p:blipFill>
          <a:blip r:embed="rId6"/>
          <a:stretch>
            <a:fillRect/>
          </a:stretch>
        </p:blipFill>
        <p:spPr>
          <a:xfrm>
            <a:off x="5062537" y="5983497"/>
            <a:ext cx="2066925" cy="419100"/>
          </a:xfrm>
          <a:prstGeom prst="rect">
            <a:avLst/>
          </a:prstGeom>
        </p:spPr>
      </p:pic>
    </p:spTree>
    <p:extLst>
      <p:ext uri="{BB962C8B-B14F-4D97-AF65-F5344CB8AC3E}">
        <p14:creationId xmlns:p14="http://schemas.microsoft.com/office/powerpoint/2010/main" val="360506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74172"/>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TECNOLOGÍA</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sp>
        <p:nvSpPr>
          <p:cNvPr id="11" name="CuadroTexto 10">
            <a:extLst>
              <a:ext uri="{FF2B5EF4-FFF2-40B4-BE49-F238E27FC236}">
                <a16:creationId xmlns:a16="http://schemas.microsoft.com/office/drawing/2014/main" id="{AF32C304-5E05-8B6D-1D8C-3EB678C9E257}"/>
              </a:ext>
            </a:extLst>
          </p:cNvPr>
          <p:cNvSpPr txBox="1"/>
          <p:nvPr/>
        </p:nvSpPr>
        <p:spPr>
          <a:xfrm>
            <a:off x="876021" y="2079154"/>
            <a:ext cx="10111293" cy="3477875"/>
          </a:xfrm>
          <a:prstGeom prst="rect">
            <a:avLst/>
          </a:prstGeom>
          <a:noFill/>
        </p:spPr>
        <p:txBody>
          <a:bodyPr wrap="square" rtlCol="0">
            <a:spAutoFit/>
          </a:bodyPr>
          <a:lstStyle/>
          <a:p>
            <a:r>
              <a:rPr lang="es-CO" sz="2000" dirty="0">
                <a:solidFill>
                  <a:srgbClr val="1F2328"/>
                </a:solidFill>
                <a:latin typeface="Avenir Next LT Pro Light" panose="020B0304020202020204" pitchFamily="34" charset="0"/>
              </a:rPr>
              <a:t>Ahora, hablemos de las tecnologías utilizadas para desarrollar </a:t>
            </a:r>
            <a:r>
              <a:rPr lang="es-CO" sz="2000" dirty="0" err="1">
                <a:solidFill>
                  <a:srgbClr val="1F2328"/>
                </a:solidFill>
                <a:latin typeface="Avenir Next LT Pro Light" panose="020B0304020202020204" pitchFamily="34" charset="0"/>
              </a:rPr>
              <a:t>Techdesk</a:t>
            </a:r>
            <a:r>
              <a:rPr lang="es-CO" sz="2000" dirty="0">
                <a:solidFill>
                  <a:srgbClr val="1F2328"/>
                </a:solidFill>
                <a:latin typeface="Avenir Next LT Pro Light" panose="020B0304020202020204" pitchFamily="34" charset="0"/>
              </a:rPr>
              <a:t>. La aplicación se construyó utilizando Android Studio </a:t>
            </a:r>
            <a:r>
              <a:rPr lang="es-CO" sz="2000" dirty="0" err="1">
                <a:solidFill>
                  <a:srgbClr val="1F2328"/>
                </a:solidFill>
                <a:latin typeface="Avenir Next LT Pro Light" panose="020B0304020202020204" pitchFamily="34" charset="0"/>
              </a:rPr>
              <a:t>Code</a:t>
            </a:r>
            <a:r>
              <a:rPr lang="es-CO" sz="2000" dirty="0">
                <a:solidFill>
                  <a:srgbClr val="1F2328"/>
                </a:solidFill>
                <a:latin typeface="Avenir Next LT Pro Light" panose="020B0304020202020204" pitchFamily="34" charset="0"/>
              </a:rPr>
              <a:t>, una poderosa herramienta de desarrollo de aplicaciones para Android. Además, para mejorar la experiencia de usuario y garantizar una carga rápida de imágenes, utilizamos la biblioteca </a:t>
            </a:r>
            <a:r>
              <a:rPr lang="es-CO" sz="2000" dirty="0" err="1">
                <a:solidFill>
                  <a:srgbClr val="1F2328"/>
                </a:solidFill>
                <a:latin typeface="Avenir Next LT Pro Light" panose="020B0304020202020204" pitchFamily="34" charset="0"/>
              </a:rPr>
              <a:t>Glide</a:t>
            </a:r>
            <a:r>
              <a:rPr lang="es-CO" sz="2000" dirty="0">
                <a:solidFill>
                  <a:srgbClr val="1F2328"/>
                </a:solidFill>
                <a:latin typeface="Avenir Next LT Pro Light" panose="020B0304020202020204" pitchFamily="34" charset="0"/>
              </a:rPr>
              <a:t>.</a:t>
            </a:r>
          </a:p>
          <a:p>
            <a:pPr algn="ctr"/>
            <a:endParaRPr lang="es-CO" sz="2000" dirty="0">
              <a:solidFill>
                <a:srgbClr val="1F2328"/>
              </a:solidFill>
              <a:latin typeface="Avenir Next LT Pro Light" panose="020B0304020202020204" pitchFamily="34" charset="0"/>
            </a:endParaRPr>
          </a:p>
          <a:p>
            <a:r>
              <a:rPr lang="es-CO" sz="2000" b="1" dirty="0">
                <a:solidFill>
                  <a:srgbClr val="1F2328"/>
                </a:solidFill>
                <a:latin typeface="Avenir Next LT Pro Light" panose="020B0304020202020204" pitchFamily="34" charset="0"/>
              </a:rPr>
              <a:t>Desarrollo:</a:t>
            </a:r>
          </a:p>
          <a:p>
            <a:r>
              <a:rPr lang="es-CO" sz="2000" dirty="0">
                <a:solidFill>
                  <a:srgbClr val="1F2328"/>
                </a:solidFill>
                <a:latin typeface="Avenir Next LT Pro Light" panose="020B0304020202020204" pitchFamily="34" charset="0"/>
              </a:rPr>
              <a:t>Nuestro </a:t>
            </a:r>
            <a:r>
              <a:rPr lang="es-CO" sz="2000" dirty="0" err="1">
                <a:solidFill>
                  <a:srgbClr val="1F2328"/>
                </a:solidFill>
                <a:latin typeface="Avenir Next LT Pro Light" panose="020B0304020202020204" pitchFamily="34" charset="0"/>
              </a:rPr>
              <a:t>Hadware</a:t>
            </a:r>
            <a:r>
              <a:rPr lang="es-CO" sz="2000" dirty="0">
                <a:solidFill>
                  <a:srgbClr val="1F2328"/>
                </a:solidFill>
                <a:latin typeface="Avenir Next LT Pro Light" panose="020B0304020202020204" pitchFamily="34" charset="0"/>
              </a:rPr>
              <a:t>: </a:t>
            </a:r>
            <a:r>
              <a:rPr lang="es-CO" sz="2000" dirty="0" err="1">
                <a:solidFill>
                  <a:srgbClr val="1F2328"/>
                </a:solidFill>
                <a:latin typeface="Avenir Next LT Pro Light" panose="020B0304020202020204" pitchFamily="34" charset="0"/>
              </a:rPr>
              <a:t>Phone</a:t>
            </a:r>
            <a:r>
              <a:rPr lang="es-CO" sz="2000" dirty="0">
                <a:solidFill>
                  <a:srgbClr val="1F2328"/>
                </a:solidFill>
                <a:latin typeface="Avenir Next LT Pro Light" panose="020B0304020202020204" pitchFamily="34" charset="0"/>
              </a:rPr>
              <a:t> Pixel 4</a:t>
            </a:r>
          </a:p>
          <a:p>
            <a:r>
              <a:rPr lang="es-CO" sz="2000" dirty="0">
                <a:solidFill>
                  <a:srgbClr val="1F2328"/>
                </a:solidFill>
                <a:latin typeface="Avenir Next LT Pro Light" panose="020B0304020202020204" pitchFamily="34" charset="0"/>
              </a:rPr>
              <a:t>Tamaño 5.7 “ </a:t>
            </a:r>
          </a:p>
          <a:p>
            <a:r>
              <a:rPr lang="es-CO" sz="2000" dirty="0">
                <a:solidFill>
                  <a:srgbClr val="1F2328"/>
                </a:solidFill>
                <a:latin typeface="Avenir Next LT Pro Light" panose="020B0304020202020204" pitchFamily="34" charset="0"/>
              </a:rPr>
              <a:t>Resolución 1080x2280</a:t>
            </a:r>
          </a:p>
          <a:p>
            <a:r>
              <a:rPr lang="es-CO" sz="2000" dirty="0">
                <a:solidFill>
                  <a:srgbClr val="1F2328"/>
                </a:solidFill>
                <a:latin typeface="Avenir Next LT Pro Light" panose="020B0304020202020204" pitchFamily="34" charset="0"/>
              </a:rPr>
              <a:t>Densidad 440 dpi</a:t>
            </a:r>
          </a:p>
          <a:p>
            <a:r>
              <a:rPr lang="es-CO" sz="2000" dirty="0">
                <a:solidFill>
                  <a:srgbClr val="1F2328"/>
                </a:solidFill>
                <a:latin typeface="Avenir Next LT Pro Light" panose="020B0304020202020204" pitchFamily="34" charset="0"/>
              </a:rPr>
              <a:t>API 34 x86_64</a:t>
            </a:r>
          </a:p>
        </p:txBody>
      </p:sp>
      <p:pic>
        <p:nvPicPr>
          <p:cNvPr id="1026" name="Picture 2" descr="Android Logo - símbolo, significado logotipo, historia, PNG">
            <a:extLst>
              <a:ext uri="{FF2B5EF4-FFF2-40B4-BE49-F238E27FC236}">
                <a16:creationId xmlns:a16="http://schemas.microsoft.com/office/drawing/2014/main" id="{5D590750-5B13-1780-DA80-1CB449200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514" y="3307738"/>
            <a:ext cx="4818409" cy="303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3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 name="Grupo 1">
            <a:extLst>
              <a:ext uri="{FF2B5EF4-FFF2-40B4-BE49-F238E27FC236}">
                <a16:creationId xmlns:a16="http://schemas.microsoft.com/office/drawing/2014/main" id="{26BD25A6-CF20-26B1-9A12-FFC04401E9B9}"/>
              </a:ext>
            </a:extLst>
          </p:cNvPr>
          <p:cNvGrpSpPr/>
          <p:nvPr/>
        </p:nvGrpSpPr>
        <p:grpSpPr>
          <a:xfrm>
            <a:off x="275771" y="130630"/>
            <a:ext cx="7358743" cy="1414201"/>
            <a:chOff x="275771" y="159658"/>
            <a:chExt cx="7358743" cy="1414201"/>
          </a:xfrm>
        </p:grpSpPr>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59658"/>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FUNCIONALIDADES</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grpSp>
      <p:sp>
        <p:nvSpPr>
          <p:cNvPr id="11" name="CuadroTexto 10">
            <a:extLst>
              <a:ext uri="{FF2B5EF4-FFF2-40B4-BE49-F238E27FC236}">
                <a16:creationId xmlns:a16="http://schemas.microsoft.com/office/drawing/2014/main" id="{AF32C304-5E05-8B6D-1D8C-3EB678C9E257}"/>
              </a:ext>
            </a:extLst>
          </p:cNvPr>
          <p:cNvSpPr txBox="1"/>
          <p:nvPr/>
        </p:nvSpPr>
        <p:spPr>
          <a:xfrm>
            <a:off x="674913" y="2050126"/>
            <a:ext cx="6959601" cy="4093428"/>
          </a:xfrm>
          <a:prstGeom prst="rect">
            <a:avLst/>
          </a:prstGeom>
          <a:noFill/>
        </p:spPr>
        <p:txBody>
          <a:bodyPr wrap="square" rtlCol="0">
            <a:spAutoFit/>
          </a:bodyPr>
          <a:lstStyle/>
          <a:p>
            <a:r>
              <a:rPr lang="es-CO" sz="1600" b="1" dirty="0">
                <a:solidFill>
                  <a:srgbClr val="1F2328"/>
                </a:solidFill>
                <a:latin typeface="Avenir Next LT Pro Light" panose="020B0304020202020204" pitchFamily="34" charset="0"/>
              </a:rPr>
              <a:t>La aplicación cuenta con una interfaz intuitiva y fácil de usar. A continuación, se presentan las principales funcionalidades presentes en </a:t>
            </a:r>
            <a:r>
              <a:rPr lang="es-CO" sz="1600" b="1" dirty="0" err="1">
                <a:solidFill>
                  <a:srgbClr val="1F2328"/>
                </a:solidFill>
                <a:latin typeface="Avenir Next LT Pro Light" panose="020B0304020202020204" pitchFamily="34" charset="0"/>
              </a:rPr>
              <a:t>Techdesk</a:t>
            </a:r>
            <a:r>
              <a:rPr lang="es-CO" sz="1600" b="1" dirty="0">
                <a:solidFill>
                  <a:srgbClr val="1F2328"/>
                </a:solidFill>
                <a:latin typeface="Avenir Next LT Pro Light" panose="020B0304020202020204" pitchFamily="34" charset="0"/>
              </a:rPr>
              <a:t>:</a:t>
            </a:r>
          </a:p>
          <a:p>
            <a:endParaRPr lang="es-CO" sz="1600" dirty="0">
              <a:solidFill>
                <a:srgbClr val="1F2328"/>
              </a:solidFill>
              <a:latin typeface="Avenir Next LT Pro Light" panose="020B0304020202020204" pitchFamily="34" charset="0"/>
            </a:endParaRPr>
          </a:p>
          <a:p>
            <a:r>
              <a:rPr lang="es-CO" sz="1600" b="1" dirty="0">
                <a:solidFill>
                  <a:srgbClr val="1F2328"/>
                </a:solidFill>
                <a:latin typeface="Avenir Next LT Pro Light" panose="020B0304020202020204" pitchFamily="34" charset="0"/>
              </a:rPr>
              <a:t>Perfil – Registro </a:t>
            </a:r>
          </a:p>
          <a:p>
            <a:r>
              <a:rPr lang="es-CO" sz="1600" dirty="0">
                <a:solidFill>
                  <a:srgbClr val="1F2328"/>
                </a:solidFill>
                <a:latin typeface="Avenir Next LT Pro Light" panose="020B0304020202020204" pitchFamily="34" charset="0"/>
              </a:rPr>
              <a:t>Creación de una cuenta personalizada.</a:t>
            </a:r>
          </a:p>
          <a:p>
            <a:endParaRPr lang="es-CO" sz="1600" dirty="0">
              <a:solidFill>
                <a:srgbClr val="1F2328"/>
              </a:solidFill>
              <a:latin typeface="Avenir Next LT Pro Light" panose="020B0304020202020204" pitchFamily="34" charset="0"/>
            </a:endParaRPr>
          </a:p>
          <a:p>
            <a:r>
              <a:rPr lang="es-CO" sz="1600" b="1" dirty="0">
                <a:solidFill>
                  <a:srgbClr val="1F2328"/>
                </a:solidFill>
                <a:latin typeface="Avenir Next LT Pro Light" panose="020B0304020202020204" pitchFamily="34" charset="0"/>
              </a:rPr>
              <a:t>Catálogo de Productos </a:t>
            </a:r>
          </a:p>
          <a:p>
            <a:r>
              <a:rPr lang="es-CO" sz="1600" dirty="0">
                <a:solidFill>
                  <a:srgbClr val="1F2328"/>
                </a:solidFill>
                <a:latin typeface="Avenir Next LT Pro Light" panose="020B0304020202020204" pitchFamily="34" charset="0"/>
              </a:rPr>
              <a:t>Explorar el catálogo de productos tecnológicos.</a:t>
            </a:r>
          </a:p>
          <a:p>
            <a:endParaRPr lang="es-CO" sz="1600" dirty="0">
              <a:solidFill>
                <a:srgbClr val="1F2328"/>
              </a:solidFill>
              <a:latin typeface="Avenir Next LT Pro Light" panose="020B0304020202020204" pitchFamily="34" charset="0"/>
            </a:endParaRPr>
          </a:p>
          <a:p>
            <a:r>
              <a:rPr lang="es-CO" sz="1600" b="1" dirty="0">
                <a:solidFill>
                  <a:srgbClr val="1F2328"/>
                </a:solidFill>
                <a:latin typeface="Avenir Next LT Pro Light" panose="020B0304020202020204" pitchFamily="34" charset="0"/>
              </a:rPr>
              <a:t>Crear Soluciones - </a:t>
            </a:r>
            <a:r>
              <a:rPr lang="es-CO" sz="1600" dirty="0">
                <a:solidFill>
                  <a:srgbClr val="1F2328"/>
                </a:solidFill>
                <a:latin typeface="Avenir Next LT Pro Light" panose="020B0304020202020204" pitchFamily="34" charset="0"/>
              </a:rPr>
              <a:t>Creación de equipos personalizados con la selección de componentes y unidades técnicas deseadas</a:t>
            </a:r>
          </a:p>
          <a:p>
            <a:endParaRPr lang="es-CO" sz="1600" dirty="0">
              <a:solidFill>
                <a:srgbClr val="1F2328"/>
              </a:solidFill>
              <a:latin typeface="Avenir Next LT Pro Light" panose="020B0304020202020204" pitchFamily="34" charset="0"/>
            </a:endParaRPr>
          </a:p>
          <a:p>
            <a:r>
              <a:rPr lang="es-CO" sz="1600" b="1" dirty="0">
                <a:solidFill>
                  <a:srgbClr val="1F2328"/>
                </a:solidFill>
                <a:latin typeface="Avenir Next LT Pro Light" panose="020B0304020202020204" pitchFamily="34" charset="0"/>
              </a:rPr>
              <a:t>Consultar Soluciones:</a:t>
            </a:r>
          </a:p>
          <a:p>
            <a:r>
              <a:rPr lang="es-CO" sz="1600" dirty="0">
                <a:solidFill>
                  <a:srgbClr val="1F2328"/>
                </a:solidFill>
                <a:latin typeface="Avenir Next LT Pro Light" panose="020B0304020202020204" pitchFamily="34" charset="0"/>
              </a:rPr>
              <a:t>Guardar y gestionar las soluciones tecnológicas creadas.</a:t>
            </a:r>
          </a:p>
          <a:p>
            <a:endParaRPr lang="es-CO" sz="2000" dirty="0">
              <a:solidFill>
                <a:srgbClr val="1F2328"/>
              </a:solidFill>
              <a:latin typeface="Avenir Next LT Pro Light" panose="020B0304020202020204" pitchFamily="34" charset="0"/>
            </a:endParaRPr>
          </a:p>
        </p:txBody>
      </p:sp>
      <p:pic>
        <p:nvPicPr>
          <p:cNvPr id="9" name="Imagen 8">
            <a:extLst>
              <a:ext uri="{FF2B5EF4-FFF2-40B4-BE49-F238E27FC236}">
                <a16:creationId xmlns:a16="http://schemas.microsoft.com/office/drawing/2014/main" id="{93FB9FB7-9412-48C0-953C-CB1BC4DFE2A4}"/>
              </a:ext>
            </a:extLst>
          </p:cNvPr>
          <p:cNvPicPr>
            <a:picLocks noChangeAspect="1"/>
          </p:cNvPicPr>
          <p:nvPr/>
        </p:nvPicPr>
        <p:blipFill>
          <a:blip r:embed="rId3"/>
          <a:stretch>
            <a:fillRect/>
          </a:stretch>
        </p:blipFill>
        <p:spPr>
          <a:xfrm>
            <a:off x="8381593" y="1144515"/>
            <a:ext cx="3003268" cy="1014091"/>
          </a:xfrm>
          <a:prstGeom prst="rect">
            <a:avLst/>
          </a:prstGeom>
        </p:spPr>
      </p:pic>
      <p:pic>
        <p:nvPicPr>
          <p:cNvPr id="26" name="Imagen 25">
            <a:extLst>
              <a:ext uri="{FF2B5EF4-FFF2-40B4-BE49-F238E27FC236}">
                <a16:creationId xmlns:a16="http://schemas.microsoft.com/office/drawing/2014/main" id="{57214AD3-9A44-668B-807E-4A94728F44D0}"/>
              </a:ext>
            </a:extLst>
          </p:cNvPr>
          <p:cNvPicPr>
            <a:picLocks noChangeAspect="1"/>
          </p:cNvPicPr>
          <p:nvPr/>
        </p:nvPicPr>
        <p:blipFill>
          <a:blip r:embed="rId4"/>
          <a:stretch>
            <a:fillRect/>
          </a:stretch>
        </p:blipFill>
        <p:spPr>
          <a:xfrm>
            <a:off x="8648079" y="2538996"/>
            <a:ext cx="2470295" cy="3115687"/>
          </a:xfrm>
          <a:prstGeom prst="rect">
            <a:avLst/>
          </a:prstGeom>
        </p:spPr>
      </p:pic>
    </p:spTree>
    <p:extLst>
      <p:ext uri="{BB962C8B-B14F-4D97-AF65-F5344CB8AC3E}">
        <p14:creationId xmlns:p14="http://schemas.microsoft.com/office/powerpoint/2010/main" val="3202653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111BB2E-9C35-9F25-8173-76BBB20AE8E7}"/>
              </a:ext>
            </a:extLst>
          </p:cNvPr>
          <p:cNvSpPr/>
          <p:nvPr/>
        </p:nvSpPr>
        <p:spPr>
          <a:xfrm>
            <a:off x="0" y="6652406"/>
            <a:ext cx="12192000" cy="243584"/>
          </a:xfrm>
          <a:prstGeom prst="rect">
            <a:avLst/>
          </a:prstGeom>
          <a:solidFill>
            <a:srgbClr val="0585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2" name="Grupo 1">
            <a:extLst>
              <a:ext uri="{FF2B5EF4-FFF2-40B4-BE49-F238E27FC236}">
                <a16:creationId xmlns:a16="http://schemas.microsoft.com/office/drawing/2014/main" id="{26BD25A6-CF20-26B1-9A12-FFC04401E9B9}"/>
              </a:ext>
            </a:extLst>
          </p:cNvPr>
          <p:cNvGrpSpPr/>
          <p:nvPr/>
        </p:nvGrpSpPr>
        <p:grpSpPr>
          <a:xfrm>
            <a:off x="275771" y="130630"/>
            <a:ext cx="7358743" cy="1414201"/>
            <a:chOff x="275771" y="159658"/>
            <a:chExt cx="7358743" cy="1414201"/>
          </a:xfrm>
        </p:grpSpPr>
        <p:pic>
          <p:nvPicPr>
            <p:cNvPr id="6" name="Imagen 5" descr="Patrón de fondo, Rectángulo&#10;&#10;Descripción generada automáticamente">
              <a:extLst>
                <a:ext uri="{FF2B5EF4-FFF2-40B4-BE49-F238E27FC236}">
                  <a16:creationId xmlns:a16="http://schemas.microsoft.com/office/drawing/2014/main" id="{0023F93F-9B06-C720-D7C7-DCB080498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771" y="159658"/>
              <a:ext cx="7358743" cy="1414201"/>
            </a:xfrm>
            <a:prstGeom prst="rect">
              <a:avLst/>
            </a:prstGeom>
          </p:spPr>
        </p:pic>
        <p:sp>
          <p:nvSpPr>
            <p:cNvPr id="7" name="CuadroTexto 6">
              <a:extLst>
                <a:ext uri="{FF2B5EF4-FFF2-40B4-BE49-F238E27FC236}">
                  <a16:creationId xmlns:a16="http://schemas.microsoft.com/office/drawing/2014/main" id="{16F2B419-2F22-248C-AECF-26CF3D1F9BD8}"/>
                </a:ext>
              </a:extLst>
            </p:cNvPr>
            <p:cNvSpPr txBox="1"/>
            <p:nvPr/>
          </p:nvSpPr>
          <p:spPr>
            <a:xfrm>
              <a:off x="2772228" y="664953"/>
              <a:ext cx="3904343" cy="400110"/>
            </a:xfrm>
            <a:prstGeom prst="rect">
              <a:avLst/>
            </a:prstGeom>
            <a:noFill/>
          </p:spPr>
          <p:txBody>
            <a:bodyPr wrap="square" rtlCol="0">
              <a:spAutoFit/>
            </a:bodyPr>
            <a:lstStyle/>
            <a:p>
              <a:r>
                <a:rPr lang="es-CO" sz="2000" b="1" dirty="0">
                  <a:solidFill>
                    <a:schemeClr val="bg1"/>
                  </a:solidFill>
                  <a:latin typeface="Arial Black" panose="020B0A04020102020204" pitchFamily="34" charset="0"/>
                </a:rPr>
                <a:t>INTERFAZ</a:t>
              </a:r>
              <a:endParaRPr lang="es-CO" sz="2400" b="1" dirty="0">
                <a:solidFill>
                  <a:schemeClr val="bg1"/>
                </a:solidFill>
                <a:latin typeface="Arial Black" panose="020B0A04020102020204" pitchFamily="34" charset="0"/>
              </a:endParaRPr>
            </a:p>
          </p:txBody>
        </p:sp>
        <p:sp>
          <p:nvSpPr>
            <p:cNvPr id="8" name="CuadroTexto 7">
              <a:extLst>
                <a:ext uri="{FF2B5EF4-FFF2-40B4-BE49-F238E27FC236}">
                  <a16:creationId xmlns:a16="http://schemas.microsoft.com/office/drawing/2014/main" id="{CBCFAF30-A5B0-8664-C4FB-A8A41A028DE8}"/>
                </a:ext>
              </a:extLst>
            </p:cNvPr>
            <p:cNvSpPr txBox="1"/>
            <p:nvPr/>
          </p:nvSpPr>
          <p:spPr>
            <a:xfrm>
              <a:off x="2815770" y="1019655"/>
              <a:ext cx="3904343" cy="307777"/>
            </a:xfrm>
            <a:prstGeom prst="rect">
              <a:avLst/>
            </a:prstGeom>
            <a:noFill/>
          </p:spPr>
          <p:txBody>
            <a:bodyPr wrap="square" rtlCol="0">
              <a:spAutoFit/>
            </a:bodyPr>
            <a:lstStyle/>
            <a:p>
              <a:r>
                <a:rPr lang="es-CO" sz="1400" b="1" dirty="0">
                  <a:solidFill>
                    <a:schemeClr val="bg1"/>
                  </a:solidFill>
                  <a:latin typeface="Arial Nova Light" panose="020B0304020202020204" pitchFamily="34" charset="0"/>
                </a:rPr>
                <a:t>APP</a:t>
              </a:r>
              <a:endParaRPr lang="es-CO" sz="2400" b="1" dirty="0">
                <a:solidFill>
                  <a:schemeClr val="bg1"/>
                </a:solidFill>
                <a:latin typeface="Arial Nova Light" panose="020B0304020202020204" pitchFamily="34" charset="0"/>
              </a:endParaRPr>
            </a:p>
          </p:txBody>
        </p:sp>
      </p:grpSp>
      <p:grpSp>
        <p:nvGrpSpPr>
          <p:cNvPr id="15" name="Grupo 14">
            <a:extLst>
              <a:ext uri="{FF2B5EF4-FFF2-40B4-BE49-F238E27FC236}">
                <a16:creationId xmlns:a16="http://schemas.microsoft.com/office/drawing/2014/main" id="{92B080FA-7C4D-3172-BAEF-2F1C6591ADED}"/>
              </a:ext>
            </a:extLst>
          </p:cNvPr>
          <p:cNvGrpSpPr/>
          <p:nvPr/>
        </p:nvGrpSpPr>
        <p:grpSpPr>
          <a:xfrm>
            <a:off x="1028442" y="2053755"/>
            <a:ext cx="10135115" cy="3972479"/>
            <a:chOff x="404754" y="1894894"/>
            <a:chExt cx="10135115" cy="3972479"/>
          </a:xfrm>
        </p:grpSpPr>
        <p:pic>
          <p:nvPicPr>
            <p:cNvPr id="4" name="Imagen 3">
              <a:extLst>
                <a:ext uri="{FF2B5EF4-FFF2-40B4-BE49-F238E27FC236}">
                  <a16:creationId xmlns:a16="http://schemas.microsoft.com/office/drawing/2014/main" id="{5A9454DD-CA44-35EB-0A0A-023BF6E9C36F}"/>
                </a:ext>
              </a:extLst>
            </p:cNvPr>
            <p:cNvPicPr>
              <a:picLocks noChangeAspect="1"/>
            </p:cNvPicPr>
            <p:nvPr/>
          </p:nvPicPr>
          <p:blipFill>
            <a:blip r:embed="rId3"/>
            <a:stretch>
              <a:fillRect/>
            </a:stretch>
          </p:blipFill>
          <p:spPr>
            <a:xfrm>
              <a:off x="404754" y="1894894"/>
              <a:ext cx="4096322" cy="3972479"/>
            </a:xfrm>
            <a:prstGeom prst="rect">
              <a:avLst/>
            </a:prstGeom>
          </p:spPr>
        </p:pic>
        <p:pic>
          <p:nvPicPr>
            <p:cNvPr id="10" name="Imagen 9">
              <a:extLst>
                <a:ext uri="{FF2B5EF4-FFF2-40B4-BE49-F238E27FC236}">
                  <a16:creationId xmlns:a16="http://schemas.microsoft.com/office/drawing/2014/main" id="{3AC2A409-E0D3-A239-C1C3-7BA0738C820D}"/>
                </a:ext>
              </a:extLst>
            </p:cNvPr>
            <p:cNvPicPr>
              <a:picLocks noChangeAspect="1"/>
            </p:cNvPicPr>
            <p:nvPr/>
          </p:nvPicPr>
          <p:blipFill>
            <a:blip r:embed="rId4"/>
            <a:stretch>
              <a:fillRect/>
            </a:stretch>
          </p:blipFill>
          <p:spPr>
            <a:xfrm>
              <a:off x="4443018" y="1923473"/>
              <a:ext cx="4153480" cy="3943900"/>
            </a:xfrm>
            <a:prstGeom prst="rect">
              <a:avLst/>
            </a:prstGeom>
          </p:spPr>
        </p:pic>
        <p:pic>
          <p:nvPicPr>
            <p:cNvPr id="13" name="Imagen 12">
              <a:extLst>
                <a:ext uri="{FF2B5EF4-FFF2-40B4-BE49-F238E27FC236}">
                  <a16:creationId xmlns:a16="http://schemas.microsoft.com/office/drawing/2014/main" id="{7F1FC1BF-DE89-975F-BC41-D8287457B3F1}"/>
                </a:ext>
              </a:extLst>
            </p:cNvPr>
            <p:cNvPicPr>
              <a:picLocks noChangeAspect="1"/>
            </p:cNvPicPr>
            <p:nvPr/>
          </p:nvPicPr>
          <p:blipFill>
            <a:blip r:embed="rId5"/>
            <a:stretch>
              <a:fillRect/>
            </a:stretch>
          </p:blipFill>
          <p:spPr>
            <a:xfrm>
              <a:off x="8539340" y="1980631"/>
              <a:ext cx="2000529" cy="3886742"/>
            </a:xfrm>
            <a:prstGeom prst="rect">
              <a:avLst/>
            </a:prstGeom>
          </p:spPr>
        </p:pic>
      </p:grpSp>
    </p:spTree>
    <p:extLst>
      <p:ext uri="{BB962C8B-B14F-4D97-AF65-F5344CB8AC3E}">
        <p14:creationId xmlns:p14="http://schemas.microsoft.com/office/powerpoint/2010/main" val="22430860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362</Words>
  <Application>Microsoft Office PowerPoint</Application>
  <PresentationFormat>Panorámica</PresentationFormat>
  <Paragraphs>41</Paragraphs>
  <Slides>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vt:i4>
      </vt:variant>
    </vt:vector>
  </HeadingPairs>
  <TitlesOfParts>
    <vt:vector size="15" baseType="lpstr">
      <vt:lpstr>Arial</vt:lpstr>
      <vt:lpstr>Arial Black</vt:lpstr>
      <vt:lpstr>Arial Nova Light</vt:lpstr>
      <vt:lpstr>Avenir Next LT Pro Light</vt:lpstr>
      <vt:lpstr>Calibri</vt:lpstr>
      <vt:lpstr>Calibri Light</vt:lpstr>
      <vt:lpstr>Univers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Gerley Lerma Aldana</dc:creator>
  <cp:lastModifiedBy>Mario Gerley Lerma Aldana</cp:lastModifiedBy>
  <cp:revision>2</cp:revision>
  <dcterms:created xsi:type="dcterms:W3CDTF">2023-11-13T23:37:15Z</dcterms:created>
  <dcterms:modified xsi:type="dcterms:W3CDTF">2023-11-14T01:28:29Z</dcterms:modified>
</cp:coreProperties>
</file>