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2"/>
  </p:notesMasterIdLst>
  <p:sldIdLst>
    <p:sldId id="256" r:id="rId2"/>
    <p:sldId id="266" r:id="rId3"/>
    <p:sldId id="267" r:id="rId4"/>
    <p:sldId id="268" r:id="rId5"/>
    <p:sldId id="260" r:id="rId6"/>
    <p:sldId id="269" r:id="rId7"/>
    <p:sldId id="270" r:id="rId8"/>
    <p:sldId id="261" r:id="rId9"/>
    <p:sldId id="272" r:id="rId10"/>
    <p:sldId id="262" r:id="rId11"/>
    <p:sldId id="277" r:id="rId12"/>
    <p:sldId id="263" r:id="rId13"/>
    <p:sldId id="265" r:id="rId14"/>
    <p:sldId id="278" r:id="rId15"/>
    <p:sldId id="273" r:id="rId16"/>
    <p:sldId id="264" r:id="rId17"/>
    <p:sldId id="271" r:id="rId18"/>
    <p:sldId id="279" r:id="rId19"/>
    <p:sldId id="275" r:id="rId20"/>
    <p:sldId id="28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AE55A5D-1039-4542-B44D-7FCABECD2C8A}">
          <p14:sldIdLst>
            <p14:sldId id="256"/>
            <p14:sldId id="266"/>
            <p14:sldId id="267"/>
            <p14:sldId id="268"/>
          </p14:sldIdLst>
        </p14:section>
        <p14:section name="Untitled Section" id="{B9274524-FC6C-E543-980E-10A83BD2F653}">
          <p14:sldIdLst>
            <p14:sldId id="260"/>
            <p14:sldId id="269"/>
            <p14:sldId id="270"/>
            <p14:sldId id="261"/>
            <p14:sldId id="272"/>
            <p14:sldId id="262"/>
            <p14:sldId id="277"/>
            <p14:sldId id="263"/>
            <p14:sldId id="265"/>
            <p14:sldId id="278"/>
            <p14:sldId id="273"/>
            <p14:sldId id="264"/>
            <p14:sldId id="271"/>
            <p14:sldId id="279"/>
            <p14:sldId id="275"/>
            <p14:sldId id="28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796" autoAdjust="0"/>
  </p:normalViewPr>
  <p:slideViewPr>
    <p:cSldViewPr snapToGrid="0" snapToObjects="1">
      <p:cViewPr varScale="1">
        <p:scale>
          <a:sx n="117" d="100"/>
          <a:sy n="117" d="100"/>
        </p:scale>
        <p:origin x="-22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niel\Desktop\Abstracts%20in%20Excel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niel\Desktop\Abstracts%20in%20Exce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NY </a:t>
            </a:r>
            <a:r>
              <a:rPr lang="en-US" dirty="0" smtClean="0"/>
              <a:t>Times Abstracts by Section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Chart!$E$3</c:f>
              <c:strCache>
                <c:ptCount val="1"/>
                <c:pt idx="0">
                  <c:v>Count</c:v>
                </c:pt>
              </c:strCache>
            </c:strRef>
          </c:tx>
          <c:invertIfNegative val="0"/>
          <c:cat>
            <c:strRef>
              <c:f>Chart!$D$4:$D$45</c:f>
              <c:strCache>
                <c:ptCount val="42"/>
                <c:pt idx="0">
                  <c:v>Business Day</c:v>
                </c:pt>
                <c:pt idx="1">
                  <c:v>World</c:v>
                </c:pt>
                <c:pt idx="2">
                  <c:v>Sports</c:v>
                </c:pt>
                <c:pt idx="3">
                  <c:v>Opinion</c:v>
                </c:pt>
                <c:pt idx="4">
                  <c:v>U.S.</c:v>
                </c:pt>
                <c:pt idx="5">
                  <c:v>Arts</c:v>
                </c:pt>
                <c:pt idx="6">
                  <c:v>N.Y. / Region</c:v>
                </c:pt>
                <c:pt idx="7">
                  <c:v>Fashion &amp; Style</c:v>
                </c:pt>
                <c:pt idx="8">
                  <c:v>Technology</c:v>
                </c:pt>
                <c:pt idx="9">
                  <c:v>Movies</c:v>
                </c:pt>
                <c:pt idx="10">
                  <c:v>(blank)</c:v>
                </c:pt>
                <c:pt idx="11">
                  <c:v>Books</c:v>
                </c:pt>
                <c:pt idx="12">
                  <c:v>The Upshot</c:v>
                </c:pt>
                <c:pt idx="13">
                  <c:v>Health</c:v>
                </c:pt>
                <c:pt idx="14">
                  <c:v>T:Style</c:v>
                </c:pt>
                <c:pt idx="15">
                  <c:v>Multimedia/Photos</c:v>
                </c:pt>
                <c:pt idx="16">
                  <c:v>Travel</c:v>
                </c:pt>
                <c:pt idx="17">
                  <c:v>Magazine</c:v>
                </c:pt>
                <c:pt idx="18">
                  <c:v>Automobiles</c:v>
                </c:pt>
                <c:pt idx="19">
                  <c:v>Theater</c:v>
                </c:pt>
                <c:pt idx="20">
                  <c:v>Science</c:v>
                </c:pt>
                <c:pt idx="21">
                  <c:v>Dining &amp; Wine</c:v>
                </c:pt>
                <c:pt idx="22">
                  <c:v>Real Estate</c:v>
                </c:pt>
                <c:pt idx="23">
                  <c:v>Corrections</c:v>
                </c:pt>
                <c:pt idx="24">
                  <c:v>Home &amp; Garden</c:v>
                </c:pt>
                <c:pt idx="25">
                  <c:v>Multimedia</c:v>
                </c:pt>
                <c:pt idx="26">
                  <c:v>Crosswords/Games</c:v>
                </c:pt>
                <c:pt idx="27">
                  <c:v>Your Money</c:v>
                </c:pt>
                <c:pt idx="28">
                  <c:v>Crosswords &amp; Games</c:v>
                </c:pt>
                <c:pt idx="29">
                  <c:v>Great Homes &amp; Destinations</c:v>
                </c:pt>
                <c:pt idx="30">
                  <c:v>Style</c:v>
                </c:pt>
                <c:pt idx="31">
                  <c:v>T Magazine</c:v>
                </c:pt>
                <c:pt idx="32">
                  <c:v>Education</c:v>
                </c:pt>
                <c:pt idx="33">
                  <c:v>Sunday Review</c:v>
                </c:pt>
                <c:pt idx="34">
                  <c:v>Job Market</c:v>
                </c:pt>
                <c:pt idx="35">
                  <c:v>Great Homes and Destinations</c:v>
                </c:pt>
                <c:pt idx="36">
                  <c:v>Open</c:v>
                </c:pt>
                <c:pt idx="37">
                  <c:v>Blogs</c:v>
                </c:pt>
                <c:pt idx="38">
                  <c:v>Public Editor</c:v>
                </c:pt>
                <c:pt idx="39">
                  <c:v>Obituaries</c:v>
                </c:pt>
                <c:pt idx="40">
                  <c:v>Feeds</c:v>
                </c:pt>
                <c:pt idx="41">
                  <c:v>Afternoon Update</c:v>
                </c:pt>
              </c:strCache>
            </c:strRef>
          </c:cat>
          <c:val>
            <c:numRef>
              <c:f>Chart!$E$4:$E$45</c:f>
              <c:numCache>
                <c:formatCode>General</c:formatCode>
                <c:ptCount val="42"/>
                <c:pt idx="0">
                  <c:v>4784.0</c:v>
                </c:pt>
                <c:pt idx="1">
                  <c:v>4639.0</c:v>
                </c:pt>
                <c:pt idx="2">
                  <c:v>4408.0</c:v>
                </c:pt>
                <c:pt idx="3">
                  <c:v>4113.0</c:v>
                </c:pt>
                <c:pt idx="4">
                  <c:v>3964.0</c:v>
                </c:pt>
                <c:pt idx="5">
                  <c:v>3627.0</c:v>
                </c:pt>
                <c:pt idx="6">
                  <c:v>2897.0</c:v>
                </c:pt>
                <c:pt idx="7">
                  <c:v>1563.0</c:v>
                </c:pt>
                <c:pt idx="8">
                  <c:v>1007.0</c:v>
                </c:pt>
                <c:pt idx="9">
                  <c:v>932.0</c:v>
                </c:pt>
                <c:pt idx="10">
                  <c:v>926.0</c:v>
                </c:pt>
                <c:pt idx="11">
                  <c:v>795.0</c:v>
                </c:pt>
                <c:pt idx="12">
                  <c:v>784.0</c:v>
                </c:pt>
                <c:pt idx="13">
                  <c:v>590.0</c:v>
                </c:pt>
                <c:pt idx="14">
                  <c:v>588.0</c:v>
                </c:pt>
                <c:pt idx="15">
                  <c:v>572.0</c:v>
                </c:pt>
                <c:pt idx="16">
                  <c:v>497.0</c:v>
                </c:pt>
                <c:pt idx="17">
                  <c:v>486.0</c:v>
                </c:pt>
                <c:pt idx="18">
                  <c:v>470.0</c:v>
                </c:pt>
                <c:pt idx="19">
                  <c:v>464.0</c:v>
                </c:pt>
                <c:pt idx="20">
                  <c:v>453.0</c:v>
                </c:pt>
                <c:pt idx="21">
                  <c:v>447.0</c:v>
                </c:pt>
                <c:pt idx="22">
                  <c:v>374.0</c:v>
                </c:pt>
                <c:pt idx="23">
                  <c:v>321.0</c:v>
                </c:pt>
                <c:pt idx="24">
                  <c:v>248.0</c:v>
                </c:pt>
                <c:pt idx="25">
                  <c:v>243.0</c:v>
                </c:pt>
                <c:pt idx="26">
                  <c:v>214.0</c:v>
                </c:pt>
                <c:pt idx="27">
                  <c:v>175.0</c:v>
                </c:pt>
                <c:pt idx="28">
                  <c:v>93.0</c:v>
                </c:pt>
                <c:pt idx="29">
                  <c:v>85.0</c:v>
                </c:pt>
                <c:pt idx="30">
                  <c:v>82.0</c:v>
                </c:pt>
                <c:pt idx="31">
                  <c:v>74.0</c:v>
                </c:pt>
                <c:pt idx="32">
                  <c:v>60.0</c:v>
                </c:pt>
                <c:pt idx="33">
                  <c:v>44.0</c:v>
                </c:pt>
                <c:pt idx="34">
                  <c:v>39.0</c:v>
                </c:pt>
                <c:pt idx="35">
                  <c:v>26.0</c:v>
                </c:pt>
                <c:pt idx="36">
                  <c:v>10.0</c:v>
                </c:pt>
                <c:pt idx="37">
                  <c:v>8.0</c:v>
                </c:pt>
                <c:pt idx="38">
                  <c:v>6.0</c:v>
                </c:pt>
                <c:pt idx="39">
                  <c:v>5.0</c:v>
                </c:pt>
                <c:pt idx="40">
                  <c:v>2.0</c:v>
                </c:pt>
                <c:pt idx="41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44724520"/>
        <c:axId val="-2117680872"/>
      </c:barChart>
      <c:catAx>
        <c:axId val="2044724520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7680872"/>
        <c:crosses val="autoZero"/>
        <c:auto val="1"/>
        <c:lblAlgn val="ctr"/>
        <c:lblOffset val="100"/>
        <c:noMultiLvlLbl val="0"/>
      </c:catAx>
      <c:valAx>
        <c:axId val="-21176808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4472452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NY </a:t>
            </a:r>
            <a:r>
              <a:rPr lang="en-US" dirty="0" smtClean="0"/>
              <a:t>Times Abstracts by Section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Chart!$E$3</c:f>
              <c:strCache>
                <c:ptCount val="1"/>
                <c:pt idx="0">
                  <c:v>Count</c:v>
                </c:pt>
              </c:strCache>
            </c:strRef>
          </c:tx>
          <c:invertIfNegative val="0"/>
          <c:cat>
            <c:strRef>
              <c:f>Chart!$D$4:$D$45</c:f>
              <c:strCache>
                <c:ptCount val="42"/>
                <c:pt idx="0">
                  <c:v>Business Day</c:v>
                </c:pt>
                <c:pt idx="1">
                  <c:v>World</c:v>
                </c:pt>
                <c:pt idx="2">
                  <c:v>Sports</c:v>
                </c:pt>
                <c:pt idx="3">
                  <c:v>Opinion</c:v>
                </c:pt>
                <c:pt idx="4">
                  <c:v>U.S.</c:v>
                </c:pt>
                <c:pt idx="5">
                  <c:v>Arts</c:v>
                </c:pt>
                <c:pt idx="6">
                  <c:v>N.Y. / Region</c:v>
                </c:pt>
                <c:pt idx="7">
                  <c:v>Fashion &amp; Style</c:v>
                </c:pt>
                <c:pt idx="8">
                  <c:v>Technology</c:v>
                </c:pt>
                <c:pt idx="9">
                  <c:v>Movies</c:v>
                </c:pt>
                <c:pt idx="10">
                  <c:v>(blank)</c:v>
                </c:pt>
                <c:pt idx="11">
                  <c:v>Books</c:v>
                </c:pt>
                <c:pt idx="12">
                  <c:v>The Upshot</c:v>
                </c:pt>
                <c:pt idx="13">
                  <c:v>Health</c:v>
                </c:pt>
                <c:pt idx="14">
                  <c:v>T:Style</c:v>
                </c:pt>
                <c:pt idx="15">
                  <c:v>Multimedia/Photos</c:v>
                </c:pt>
                <c:pt idx="16">
                  <c:v>Travel</c:v>
                </c:pt>
                <c:pt idx="17">
                  <c:v>Magazine</c:v>
                </c:pt>
                <c:pt idx="18">
                  <c:v>Automobiles</c:v>
                </c:pt>
                <c:pt idx="19">
                  <c:v>Theater</c:v>
                </c:pt>
                <c:pt idx="20">
                  <c:v>Science</c:v>
                </c:pt>
                <c:pt idx="21">
                  <c:v>Dining &amp; Wine</c:v>
                </c:pt>
                <c:pt idx="22">
                  <c:v>Real Estate</c:v>
                </c:pt>
                <c:pt idx="23">
                  <c:v>Corrections</c:v>
                </c:pt>
                <c:pt idx="24">
                  <c:v>Home &amp; Garden</c:v>
                </c:pt>
                <c:pt idx="25">
                  <c:v>Multimedia</c:v>
                </c:pt>
                <c:pt idx="26">
                  <c:v>Crosswords/Games</c:v>
                </c:pt>
                <c:pt idx="27">
                  <c:v>Your Money</c:v>
                </c:pt>
                <c:pt idx="28">
                  <c:v>Crosswords &amp; Games</c:v>
                </c:pt>
                <c:pt idx="29">
                  <c:v>Great Homes &amp; Destinations</c:v>
                </c:pt>
                <c:pt idx="30">
                  <c:v>Style</c:v>
                </c:pt>
                <c:pt idx="31">
                  <c:v>T Magazine</c:v>
                </c:pt>
                <c:pt idx="32">
                  <c:v>Education</c:v>
                </c:pt>
                <c:pt idx="33">
                  <c:v>Sunday Review</c:v>
                </c:pt>
                <c:pt idx="34">
                  <c:v>Job Market</c:v>
                </c:pt>
                <c:pt idx="35">
                  <c:v>Great Homes and Destinations</c:v>
                </c:pt>
                <c:pt idx="36">
                  <c:v>Open</c:v>
                </c:pt>
                <c:pt idx="37">
                  <c:v>Blogs</c:v>
                </c:pt>
                <c:pt idx="38">
                  <c:v>Public Editor</c:v>
                </c:pt>
                <c:pt idx="39">
                  <c:v>Obituaries</c:v>
                </c:pt>
                <c:pt idx="40">
                  <c:v>Feeds</c:v>
                </c:pt>
                <c:pt idx="41">
                  <c:v>Afternoon Update</c:v>
                </c:pt>
              </c:strCache>
            </c:strRef>
          </c:cat>
          <c:val>
            <c:numRef>
              <c:f>Chart!$E$4:$E$45</c:f>
              <c:numCache>
                <c:formatCode>General</c:formatCode>
                <c:ptCount val="42"/>
                <c:pt idx="0">
                  <c:v>4784.0</c:v>
                </c:pt>
                <c:pt idx="1">
                  <c:v>4639.0</c:v>
                </c:pt>
                <c:pt idx="2">
                  <c:v>4408.0</c:v>
                </c:pt>
                <c:pt idx="3">
                  <c:v>4113.0</c:v>
                </c:pt>
                <c:pt idx="4">
                  <c:v>3964.0</c:v>
                </c:pt>
                <c:pt idx="5">
                  <c:v>3627.0</c:v>
                </c:pt>
                <c:pt idx="6">
                  <c:v>2897.0</c:v>
                </c:pt>
                <c:pt idx="7">
                  <c:v>1563.0</c:v>
                </c:pt>
                <c:pt idx="8">
                  <c:v>1007.0</c:v>
                </c:pt>
                <c:pt idx="9">
                  <c:v>932.0</c:v>
                </c:pt>
                <c:pt idx="10">
                  <c:v>926.0</c:v>
                </c:pt>
                <c:pt idx="11">
                  <c:v>795.0</c:v>
                </c:pt>
                <c:pt idx="12">
                  <c:v>784.0</c:v>
                </c:pt>
                <c:pt idx="13">
                  <c:v>590.0</c:v>
                </c:pt>
                <c:pt idx="14">
                  <c:v>588.0</c:v>
                </c:pt>
                <c:pt idx="15">
                  <c:v>572.0</c:v>
                </c:pt>
                <c:pt idx="16">
                  <c:v>497.0</c:v>
                </c:pt>
                <c:pt idx="17">
                  <c:v>486.0</c:v>
                </c:pt>
                <c:pt idx="18">
                  <c:v>470.0</c:v>
                </c:pt>
                <c:pt idx="19">
                  <c:v>464.0</c:v>
                </c:pt>
                <c:pt idx="20">
                  <c:v>453.0</c:v>
                </c:pt>
                <c:pt idx="21">
                  <c:v>447.0</c:v>
                </c:pt>
                <c:pt idx="22">
                  <c:v>374.0</c:v>
                </c:pt>
                <c:pt idx="23">
                  <c:v>321.0</c:v>
                </c:pt>
                <c:pt idx="24">
                  <c:v>248.0</c:v>
                </c:pt>
                <c:pt idx="25">
                  <c:v>243.0</c:v>
                </c:pt>
                <c:pt idx="26">
                  <c:v>214.0</c:v>
                </c:pt>
                <c:pt idx="27">
                  <c:v>175.0</c:v>
                </c:pt>
                <c:pt idx="28">
                  <c:v>93.0</c:v>
                </c:pt>
                <c:pt idx="29">
                  <c:v>85.0</c:v>
                </c:pt>
                <c:pt idx="30">
                  <c:v>82.0</c:v>
                </c:pt>
                <c:pt idx="31">
                  <c:v>74.0</c:v>
                </c:pt>
                <c:pt idx="32">
                  <c:v>60.0</c:v>
                </c:pt>
                <c:pt idx="33">
                  <c:v>44.0</c:v>
                </c:pt>
                <c:pt idx="34">
                  <c:v>39.0</c:v>
                </c:pt>
                <c:pt idx="35">
                  <c:v>26.0</c:v>
                </c:pt>
                <c:pt idx="36">
                  <c:v>10.0</c:v>
                </c:pt>
                <c:pt idx="37">
                  <c:v>8.0</c:v>
                </c:pt>
                <c:pt idx="38">
                  <c:v>6.0</c:v>
                </c:pt>
                <c:pt idx="39">
                  <c:v>5.0</c:v>
                </c:pt>
                <c:pt idx="40">
                  <c:v>2.0</c:v>
                </c:pt>
                <c:pt idx="41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17501016"/>
        <c:axId val="-2117498072"/>
      </c:barChart>
      <c:catAx>
        <c:axId val="-211750101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7498072"/>
        <c:crosses val="autoZero"/>
        <c:auto val="1"/>
        <c:lblAlgn val="ctr"/>
        <c:lblOffset val="100"/>
        <c:noMultiLvlLbl val="0"/>
      </c:catAx>
      <c:valAx>
        <c:axId val="-21174980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1750101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CFCD1B-74E5-4B96-A2F0-4B61869A9C28}" type="datetimeFigureOut">
              <a:rPr lang="en-US" smtClean="0"/>
              <a:t>10/20/14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BBA6C1-1265-4386-8E57-91AF3A20C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551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initial step was to download “raw” file from the NYT, where each grab pulled down 20 documents.</a:t>
            </a:r>
          </a:p>
          <a:p>
            <a:endParaRPr lang="en-US" dirty="0" smtClean="0"/>
          </a:p>
          <a:p>
            <a:r>
              <a:rPr lang="en-US" dirty="0" smtClean="0"/>
              <a:t>$source and $section</a:t>
            </a:r>
            <a:r>
              <a:rPr lang="en-US" baseline="0" dirty="0" smtClean="0"/>
              <a:t> were set to “all”, to just grab everything</a:t>
            </a:r>
          </a:p>
          <a:p>
            <a:endParaRPr lang="en-US" baseline="0" dirty="0" smtClean="0"/>
          </a:p>
          <a:p>
            <a:r>
              <a:rPr lang="en-US" dirty="0" smtClean="0"/>
              <a:t>IF</a:t>
            </a:r>
            <a:r>
              <a:rPr lang="en-US" baseline="0" dirty="0" smtClean="0"/>
              <a:t> you don’t base64_encode </a:t>
            </a:r>
            <a:r>
              <a:rPr lang="en-US" baseline="0" dirty="0" err="1" smtClean="0"/>
              <a:t>sphp</a:t>
            </a:r>
            <a:r>
              <a:rPr lang="en-US" baseline="0" dirty="0" smtClean="0"/>
              <a:t> files, transferring can corrupt…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BC0B4-C33E-46CE-9706-C9D67F40DB9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77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42 Sections total.</a:t>
            </a:r>
          </a:p>
          <a:p>
            <a:endParaRPr lang="en-US" dirty="0" smtClean="0"/>
          </a:p>
          <a:p>
            <a:r>
              <a:rPr lang="en-US" dirty="0" smtClean="0"/>
              <a:t>Notice that (blank) is just under 1000 of the documents.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BC0B4-C33E-46CE-9706-C9D67F40DB9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25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This is ok, because</a:t>
            </a:r>
            <a:r>
              <a:rPr lang="en-US" baseline="0" dirty="0" smtClean="0"/>
              <a:t> the documents have very few words in them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BBA6C1-1265-4386-8E57-91AF3A20C3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747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talk about race to cluster mahout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matlab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BBA6C1-1265-4386-8E57-91AF3A20C33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47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10/20/14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10/20/14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10/20/14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10/20/14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10/20/14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10/20/14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10/20/14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10/20/14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10/20/14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10/20/14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10/20/14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10/20/14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Abstracts Clustering of the  New </a:t>
            </a:r>
            <a:r>
              <a:rPr lang="en-US" dirty="0"/>
              <a:t>York </a:t>
            </a:r>
            <a:r>
              <a:rPr lang="en-US" dirty="0" smtClean="0"/>
              <a:t>Times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Daniel </a:t>
            </a:r>
            <a:r>
              <a:rPr lang="en-US" dirty="0" err="1" smtClean="0"/>
              <a:t>Waybright</a:t>
            </a:r>
            <a:endParaRPr lang="en-US" dirty="0" smtClean="0"/>
          </a:p>
          <a:p>
            <a:r>
              <a:rPr lang="en-US" dirty="0" smtClean="0"/>
              <a:t>&amp;</a:t>
            </a:r>
          </a:p>
          <a:p>
            <a:r>
              <a:rPr lang="en-US" dirty="0" smtClean="0"/>
              <a:t>Matthew Letter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735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588623"/>
            <a:ext cx="7408333" cy="379444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We used Mahout’s version of K-Means because it was available and it processes using map reduce</a:t>
            </a:r>
            <a:endParaRPr lang="en-US" dirty="0"/>
          </a:p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General Purpose, the </a:t>
            </a:r>
            <a:r>
              <a:rPr lang="en-US" dirty="0" err="1" smtClean="0"/>
              <a:t>swiss</a:t>
            </a:r>
            <a:r>
              <a:rPr lang="en-US" dirty="0" smtClean="0"/>
              <a:t> army knife of </a:t>
            </a:r>
            <a:r>
              <a:rPr lang="en-US" dirty="0" err="1" smtClean="0"/>
              <a:t>clusterer’s</a:t>
            </a:r>
            <a:endParaRPr lang="en-US" dirty="0" smtClean="0"/>
          </a:p>
          <a:p>
            <a:pPr lvl="1"/>
            <a:r>
              <a:rPr lang="en-US" dirty="0" smtClean="0"/>
              <a:t>Running </a:t>
            </a:r>
            <a:r>
              <a:rPr lang="en-US" dirty="0" err="1" smtClean="0"/>
              <a:t>mapreduce</a:t>
            </a:r>
            <a:r>
              <a:rPr lang="en-US" dirty="0" smtClean="0"/>
              <a:t> version on Mahout is fast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Umm…  k anyone?</a:t>
            </a:r>
          </a:p>
          <a:p>
            <a:pPr lvl="1"/>
            <a:r>
              <a:rPr lang="en-US" dirty="0" smtClean="0"/>
              <a:t>Documentation?  We don’t need no stinking documentation!!!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Result:</a:t>
            </a:r>
          </a:p>
          <a:p>
            <a:pPr lvl="1"/>
            <a:r>
              <a:rPr lang="en-US" dirty="0" smtClean="0"/>
              <a:t>Text file of centroids, followed by the centroids clustered documents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Clustering </a:t>
            </a:r>
            <a:r>
              <a:rPr lang="en-US" b="1" dirty="0"/>
              <a:t>Mahout</a:t>
            </a:r>
          </a:p>
        </p:txBody>
      </p:sp>
    </p:spTree>
    <p:extLst>
      <p:ext uri="{BB962C8B-B14F-4D97-AF65-F5344CB8AC3E}">
        <p14:creationId xmlns:p14="http://schemas.microsoft.com/office/powerpoint/2010/main" val="2714019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484302"/>
            <a:ext cx="7408333" cy="410328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 </a:t>
            </a:r>
            <a:r>
              <a:rPr lang="en-US" dirty="0" smtClean="0"/>
              <a:t>tried </a:t>
            </a:r>
            <a:r>
              <a:rPr lang="en-US" dirty="0" err="1" smtClean="0"/>
              <a:t>MatLab’s</a:t>
            </a:r>
            <a:r>
              <a:rPr lang="en-US" dirty="0" smtClean="0"/>
              <a:t> </a:t>
            </a:r>
            <a:r>
              <a:rPr lang="en-US" dirty="0"/>
              <a:t>version of K-</a:t>
            </a:r>
            <a:r>
              <a:rPr lang="en-US" dirty="0" smtClean="0"/>
              <a:t>Means because we have free access and wanted to compare and contrast</a:t>
            </a:r>
            <a:endParaRPr lang="en-US" dirty="0"/>
          </a:p>
          <a:p>
            <a:r>
              <a:rPr lang="en-US" dirty="0"/>
              <a:t>Pros:</a:t>
            </a:r>
          </a:p>
          <a:p>
            <a:pPr lvl="1"/>
            <a:r>
              <a:rPr lang="en-US" dirty="0" smtClean="0"/>
              <a:t>Lots of documentation/tutorials</a:t>
            </a:r>
            <a:endParaRPr lang="en-US" dirty="0"/>
          </a:p>
          <a:p>
            <a:pPr lvl="1"/>
            <a:r>
              <a:rPr lang="en-US" dirty="0" smtClean="0"/>
              <a:t>Enormous inventory of methods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Umm</a:t>
            </a:r>
            <a:r>
              <a:rPr lang="en-US" dirty="0"/>
              <a:t>…  </a:t>
            </a:r>
            <a:r>
              <a:rPr lang="en-US" dirty="0" smtClean="0"/>
              <a:t>HUGE amount of data for little </a:t>
            </a:r>
            <a:r>
              <a:rPr lang="en-US" dirty="0" err="1" smtClean="0"/>
              <a:t>ol</a:t>
            </a:r>
            <a:r>
              <a:rPr lang="en-US" dirty="0" smtClean="0"/>
              <a:t>’ </a:t>
            </a:r>
            <a:r>
              <a:rPr lang="en-US" dirty="0" err="1" smtClean="0"/>
              <a:t>macBook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Result:</a:t>
            </a:r>
            <a:endParaRPr lang="en-US" dirty="0"/>
          </a:p>
          <a:p>
            <a:pPr lvl="1"/>
            <a:r>
              <a:rPr lang="en-US" dirty="0" smtClean="0"/>
              <a:t>Calculated the Euclidean distances for The 30000x41000 vector matrix. Ended up with a 1x900billion point vector of doubles……</a:t>
            </a:r>
            <a:r>
              <a:rPr lang="en-US" dirty="0" err="1" smtClean="0"/>
              <a:t>kmeans</a:t>
            </a:r>
            <a:r>
              <a:rPr lang="en-US" dirty="0" smtClean="0"/>
              <a:t> in </a:t>
            </a:r>
            <a:r>
              <a:rPr lang="en-US" dirty="0" err="1"/>
              <a:t>M</a:t>
            </a:r>
            <a:r>
              <a:rPr lang="en-US" dirty="0" err="1" smtClean="0"/>
              <a:t>atLab</a:t>
            </a:r>
            <a:r>
              <a:rPr lang="en-US" dirty="0" smtClean="0"/>
              <a:t> died.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Clustering </a:t>
            </a:r>
            <a:r>
              <a:rPr lang="tr-TR" b="1" dirty="0" err="1" smtClean="0"/>
              <a:t>MatLab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710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75467"/>
            <a:ext cx="7408333" cy="134407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Ran Fuzzy partitioning on </a:t>
            </a:r>
            <a:r>
              <a:rPr lang="en-US" dirty="0" err="1" smtClean="0"/>
              <a:t>MatLab</a:t>
            </a:r>
            <a:r>
              <a:rPr lang="en-US" dirty="0" smtClean="0"/>
              <a:t>, but the process was taking upwards of 20hours.</a:t>
            </a:r>
          </a:p>
          <a:p>
            <a:r>
              <a:rPr lang="en-US" dirty="0"/>
              <a:t>I</a:t>
            </a:r>
            <a:r>
              <a:rPr lang="en-US" dirty="0" smtClean="0"/>
              <a:t>nstead went with </a:t>
            </a:r>
            <a:r>
              <a:rPr lang="en-US" i="1" dirty="0"/>
              <a:t>N</a:t>
            </a:r>
            <a:r>
              <a:rPr lang="en-US" i="1" dirty="0" smtClean="0"/>
              <a:t>ew </a:t>
            </a:r>
            <a:r>
              <a:rPr lang="en-US" i="1" dirty="0"/>
              <a:t>Y</a:t>
            </a:r>
            <a:r>
              <a:rPr lang="en-US" i="1" dirty="0" smtClean="0"/>
              <a:t>ork Times </a:t>
            </a:r>
            <a:r>
              <a:rPr lang="en-US" dirty="0" smtClean="0"/>
              <a:t>abstract by section which was 42 section, we expanded to 50 clusters based on the subsections.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Selecting </a:t>
            </a:r>
            <a:r>
              <a:rPr lang="en-US" dirty="0"/>
              <a:t>the ‘best’ </a:t>
            </a:r>
            <a:r>
              <a:rPr lang="en-US" dirty="0" smtClean="0"/>
              <a:t>Number </a:t>
            </a:r>
            <a:r>
              <a:rPr lang="en-US" dirty="0"/>
              <a:t>of </a:t>
            </a:r>
            <a:r>
              <a:rPr lang="en-US" dirty="0" smtClean="0"/>
              <a:t>Clusters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9482526"/>
              </p:ext>
            </p:extLst>
          </p:nvPr>
        </p:nvGraphicFramePr>
        <p:xfrm>
          <a:off x="1465273" y="4173068"/>
          <a:ext cx="6126236" cy="22963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75797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20 </a:t>
            </a:r>
            <a:r>
              <a:rPr lang="en-US" dirty="0" smtClean="0"/>
              <a:t>Most </a:t>
            </a:r>
            <a:r>
              <a:rPr lang="en-US" dirty="0"/>
              <a:t>D</a:t>
            </a:r>
            <a:r>
              <a:rPr lang="en-US" dirty="0" smtClean="0"/>
              <a:t>iscriminative </a:t>
            </a:r>
            <a:r>
              <a:rPr lang="en-US" dirty="0"/>
              <a:t>T</a:t>
            </a:r>
            <a:r>
              <a:rPr lang="en-US" dirty="0" smtClean="0"/>
              <a:t>erms </a:t>
            </a:r>
            <a:r>
              <a:rPr lang="en-US" dirty="0"/>
              <a:t>per C</a:t>
            </a:r>
            <a:r>
              <a:rPr lang="en-US" dirty="0" smtClean="0"/>
              <a:t>luster</a:t>
            </a:r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934984" y="2495997"/>
            <a:ext cx="7408333" cy="939332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clusters tended to key </a:t>
            </a:r>
            <a:r>
              <a:rPr lang="en-US" dirty="0" smtClean="0"/>
              <a:t>in on a </a:t>
            </a:r>
            <a:r>
              <a:rPr lang="en-US" dirty="0" smtClean="0"/>
              <a:t>few terms.</a:t>
            </a:r>
            <a:endParaRPr lang="en-US" dirty="0"/>
          </a:p>
        </p:txBody>
      </p:sp>
      <p:pic>
        <p:nvPicPr>
          <p:cNvPr id="2" name="Picture 1" descr="Screen Shot 2014-10-20 at 11.54.2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227189"/>
            <a:ext cx="8229600" cy="327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074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572768"/>
            <a:ext cx="7408333" cy="355339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Good example of a banking cluster had these terms:</a:t>
            </a:r>
          </a:p>
          <a:p>
            <a:pPr lvl="1"/>
            <a:r>
              <a:rPr lang="en-US" dirty="0"/>
              <a:t>bank central invest </a:t>
            </a:r>
            <a:r>
              <a:rPr lang="en-US" dirty="0" err="1"/>
              <a:t>financi</a:t>
            </a:r>
            <a:r>
              <a:rPr lang="en-US" dirty="0"/>
              <a:t> </a:t>
            </a:r>
            <a:r>
              <a:rPr lang="en-US" dirty="0" err="1"/>
              <a:t>european</a:t>
            </a:r>
            <a:r>
              <a:rPr lang="en-US" dirty="0"/>
              <a:t> settlement </a:t>
            </a:r>
            <a:r>
              <a:rPr lang="en-US" dirty="0" err="1"/>
              <a:t>mortgag</a:t>
            </a:r>
            <a:r>
              <a:rPr lang="en-US" dirty="0"/>
              <a:t> rate billion wall street west </a:t>
            </a:r>
            <a:r>
              <a:rPr lang="en-US" dirty="0" err="1"/>
              <a:t>america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million firm new loan ha </a:t>
            </a:r>
            <a:r>
              <a:rPr lang="en-US" dirty="0" err="1" smtClean="0"/>
              <a:t>deutsch</a:t>
            </a:r>
            <a:endParaRPr lang="en-US" dirty="0" smtClean="0"/>
          </a:p>
          <a:p>
            <a:pPr lvl="2"/>
            <a:r>
              <a:rPr lang="en-US" dirty="0" smtClean="0"/>
              <a:t>From these words we can see that this cluster focuses on banking. </a:t>
            </a:r>
          </a:p>
          <a:p>
            <a:r>
              <a:rPr lang="en-US" dirty="0" smtClean="0"/>
              <a:t>Other cluster topics include:</a:t>
            </a:r>
          </a:p>
          <a:p>
            <a:pPr lvl="1"/>
            <a:r>
              <a:rPr lang="en-US" dirty="0" smtClean="0"/>
              <a:t>Horse racing</a:t>
            </a:r>
          </a:p>
          <a:p>
            <a:pPr lvl="1"/>
            <a:r>
              <a:rPr lang="en-US" dirty="0" smtClean="0"/>
              <a:t>Marriage/dating</a:t>
            </a:r>
          </a:p>
          <a:p>
            <a:pPr lvl="1"/>
            <a:r>
              <a:rPr lang="en-US" dirty="0" smtClean="0"/>
              <a:t>Crossword </a:t>
            </a:r>
            <a:r>
              <a:rPr lang="en-US" dirty="0" smtClean="0"/>
              <a:t>puzzles </a:t>
            </a:r>
          </a:p>
          <a:p>
            <a:pPr lvl="1"/>
            <a:endParaRPr lang="en-US" dirty="0"/>
          </a:p>
          <a:p>
            <a:pPr lvl="2"/>
            <a:endParaRPr lang="en-US" dirty="0" smtClean="0"/>
          </a:p>
          <a:p>
            <a:pPr marL="301943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We </a:t>
            </a:r>
            <a:r>
              <a:rPr lang="en-US" dirty="0"/>
              <a:t>G</a:t>
            </a:r>
            <a:r>
              <a:rPr lang="en-US" dirty="0" smtClean="0"/>
              <a:t>leaned </a:t>
            </a:r>
            <a:r>
              <a:rPr lang="en-US" dirty="0"/>
              <a:t>F</a:t>
            </a:r>
            <a:r>
              <a:rPr lang="en-US" dirty="0" smtClean="0"/>
              <a:t>rom </a:t>
            </a:r>
            <a:r>
              <a:rPr lang="en-US" dirty="0"/>
              <a:t>T</a:t>
            </a:r>
            <a:r>
              <a:rPr lang="en-US" dirty="0" smtClean="0"/>
              <a:t>op 20 Terms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13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 per Cluster</a:t>
            </a:r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872067" y="2438203"/>
            <a:ext cx="7408333" cy="939332"/>
          </a:xfrm>
        </p:spPr>
        <p:txBody>
          <a:bodyPr/>
          <a:lstStyle/>
          <a:p>
            <a:r>
              <a:rPr lang="en-US" dirty="0" smtClean="0"/>
              <a:t>Largest cluster had ~2500 documents</a:t>
            </a:r>
            <a:endParaRPr lang="en-US" dirty="0"/>
          </a:p>
        </p:txBody>
      </p:sp>
      <p:pic>
        <p:nvPicPr>
          <p:cNvPr id="6" name="Picture 5" descr="Screen Shot 2014-10-20 at 12.02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672" y="3056096"/>
            <a:ext cx="6565937" cy="342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522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With Orange, “Data </a:t>
            </a:r>
            <a:r>
              <a:rPr lang="en-US" dirty="0"/>
              <a:t>Mining - Fruitful and </a:t>
            </a:r>
            <a:r>
              <a:rPr lang="en-US" dirty="0" smtClean="0"/>
              <a:t>Fun”, we plotted centroids picked by our </a:t>
            </a:r>
            <a:r>
              <a:rPr lang="en-US" dirty="0" err="1" smtClean="0"/>
              <a:t>clusterer</a:t>
            </a:r>
            <a:r>
              <a:rPr lang="en-US" dirty="0" smtClean="0"/>
              <a:t> using the linear projections visualization</a:t>
            </a:r>
          </a:p>
          <a:p>
            <a:endParaRPr lang="en-US" dirty="0"/>
          </a:p>
          <a:p>
            <a:r>
              <a:rPr lang="en-US" dirty="0" smtClean="0"/>
              <a:t>Runs very slowly on desktop, so unable to perform much analysis</a:t>
            </a:r>
          </a:p>
          <a:p>
            <a:endParaRPr lang="en-US" dirty="0"/>
          </a:p>
          <a:p>
            <a:r>
              <a:rPr lang="en-US" dirty="0" smtClean="0"/>
              <a:t>The black outer ring is all of the terms, and the dots are where the clusters are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</a:t>
            </a:r>
            <a:r>
              <a:rPr lang="en-US" dirty="0" smtClean="0"/>
              <a:t>isualization </a:t>
            </a:r>
            <a:r>
              <a:rPr lang="en-US" dirty="0"/>
              <a:t>of </a:t>
            </a:r>
            <a:r>
              <a:rPr lang="en-US" dirty="0" smtClean="0"/>
              <a:t>Clusters </a:t>
            </a:r>
            <a:r>
              <a:rPr lang="en-US" dirty="0"/>
              <a:t>and T</a:t>
            </a:r>
            <a:r>
              <a:rPr lang="en-US" dirty="0" smtClean="0"/>
              <a:t>erm Frequencies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528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niel\Desktop\centroidVisual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75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5467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97027" y="2529345"/>
            <a:ext cx="7683374" cy="3596818"/>
          </a:xfrm>
        </p:spPr>
        <p:txBody>
          <a:bodyPr/>
          <a:lstStyle/>
          <a:p>
            <a:r>
              <a:rPr lang="en-US" dirty="0" smtClean="0"/>
              <a:t>The X axis represents overlap between clusters the top 20 terms of cluster centroids</a:t>
            </a:r>
          </a:p>
          <a:p>
            <a:r>
              <a:rPr lang="en-US" dirty="0" smtClean="0"/>
              <a:t>The size of the circles represents the amount of documents clustered around the centroids.</a:t>
            </a:r>
          </a:p>
          <a:p>
            <a:r>
              <a:rPr lang="en-US" dirty="0" smtClean="0"/>
              <a:t>The </a:t>
            </a:r>
            <a:r>
              <a:rPr lang="en-US" smtClean="0"/>
              <a:t>Y </a:t>
            </a:r>
            <a:r>
              <a:rPr lang="en-US" smtClean="0"/>
              <a:t>axis </a:t>
            </a:r>
            <a:r>
              <a:rPr lang="en-US" dirty="0" smtClean="0"/>
              <a:t>spreads them out for a better visual</a:t>
            </a:r>
          </a:p>
          <a:p>
            <a:r>
              <a:rPr lang="en-US" dirty="0" smtClean="0"/>
              <a:t>End goal:</a:t>
            </a:r>
          </a:p>
          <a:p>
            <a:pPr lvl="1"/>
            <a:r>
              <a:rPr lang="en-US" dirty="0" smtClean="0"/>
              <a:t>Have clusters sharing top terms to be touching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B</a:t>
            </a:r>
            <a:r>
              <a:rPr lang="en-US" dirty="0" smtClean="0"/>
              <a:t>etter Visualization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918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8329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Cluster Size With </a:t>
            </a:r>
            <a:r>
              <a:rPr lang="en-US" dirty="0"/>
              <a:t>C</a:t>
            </a:r>
            <a:r>
              <a:rPr lang="en-US" dirty="0" smtClean="0"/>
              <a:t>lusters </a:t>
            </a:r>
            <a:r>
              <a:rPr lang="en-US" dirty="0"/>
              <a:t>B</a:t>
            </a:r>
            <a:r>
              <a:rPr lang="en-US" dirty="0" smtClean="0"/>
              <a:t>eing closer Together by top 20 Words</a:t>
            </a:r>
            <a:endParaRPr lang="en-US" dirty="0"/>
          </a:p>
        </p:txBody>
      </p:sp>
      <p:pic>
        <p:nvPicPr>
          <p:cNvPr id="5" name="Picture 4" descr="Screen Shot 2014-10-19 at 5.14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19" y="2651782"/>
            <a:ext cx="7926428" cy="404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091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Anatomy of a Request</a:t>
            </a:r>
          </a:p>
          <a:p>
            <a:pPr marL="0" indent="0">
              <a:buNone/>
            </a:pPr>
            <a:r>
              <a:rPr lang="en-US" sz="2000" dirty="0"/>
              <a:t>$URL = $</a:t>
            </a:r>
            <a:r>
              <a:rPr lang="en-US" sz="2000" dirty="0" err="1"/>
              <a:t>baseURL</a:t>
            </a:r>
            <a:r>
              <a:rPr lang="en-US" sz="2000" dirty="0"/>
              <a:t> . $</a:t>
            </a:r>
            <a:r>
              <a:rPr lang="en-US" sz="2000" dirty="0" smtClean="0"/>
              <a:t>source </a:t>
            </a:r>
            <a:r>
              <a:rPr lang="en-US" sz="2000" dirty="0"/>
              <a:t>. $section . $format . "?" . $offset . $</a:t>
            </a:r>
            <a:r>
              <a:rPr lang="en-US" sz="2000" dirty="0" smtClean="0"/>
              <a:t>key;</a:t>
            </a:r>
          </a:p>
          <a:p>
            <a:pPr marL="0" indent="0">
              <a:buNone/>
            </a:pPr>
            <a:r>
              <a:rPr lang="en-US" sz="2000" dirty="0"/>
              <a:t>$raw = @</a:t>
            </a:r>
            <a:r>
              <a:rPr lang="en-US" sz="2000" dirty="0" err="1"/>
              <a:t>file_get_contents</a:t>
            </a:r>
            <a:r>
              <a:rPr lang="en-US" sz="2000" dirty="0"/>
              <a:t>( $URL </a:t>
            </a:r>
            <a:r>
              <a:rPr lang="en-US" sz="2000" dirty="0" smtClean="0"/>
              <a:t>);</a:t>
            </a:r>
          </a:p>
          <a:p>
            <a:pPr marL="0" indent="0">
              <a:buNone/>
            </a:pPr>
            <a:r>
              <a:rPr lang="en-US" sz="2000" dirty="0" smtClean="0"/>
              <a:t>$response = </a:t>
            </a:r>
            <a:r>
              <a:rPr lang="en-US" sz="2000" dirty="0" err="1" smtClean="0"/>
              <a:t>unserialize</a:t>
            </a:r>
            <a:r>
              <a:rPr lang="en-US" sz="2000" dirty="0" smtClean="0"/>
              <a:t>( $raw );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dirty="0" smtClean="0"/>
              <a:t>Reattempt if encounter errors</a:t>
            </a:r>
          </a:p>
          <a:p>
            <a:pPr marL="0" indent="0">
              <a:buNone/>
            </a:pPr>
            <a:r>
              <a:rPr lang="en-US" sz="2000" dirty="0" smtClean="0"/>
              <a:t>if</a:t>
            </a:r>
            <a:r>
              <a:rPr lang="en-US" sz="2000" dirty="0"/>
              <a:t>( $response["status"] == "OK" ) </a:t>
            </a:r>
            <a:r>
              <a:rPr lang="en-US" sz="2000" dirty="0" smtClean="0"/>
              <a:t>{ … }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dirty="0" smtClean="0"/>
              <a:t>Store all raw files!!!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Data </a:t>
            </a:r>
            <a:r>
              <a:rPr lang="it-IT" b="1" dirty="0" err="1"/>
              <a:t>A</a:t>
            </a:r>
            <a:r>
              <a:rPr lang="it-IT" b="1" dirty="0" err="1" smtClean="0"/>
              <a:t>cquisition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703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572768"/>
            <a:ext cx="7408333" cy="355339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Common English Word." </a:t>
            </a:r>
            <a:r>
              <a:rPr lang="en-US" i="1" dirty="0"/>
              <a:t>Common English Word</a:t>
            </a:r>
            <a:r>
              <a:rPr lang="en-US" dirty="0"/>
              <a:t>. </a:t>
            </a:r>
            <a:r>
              <a:rPr lang="en-US" dirty="0" err="1"/>
              <a:t>N.p</a:t>
            </a:r>
            <a:r>
              <a:rPr lang="en-US" dirty="0"/>
              <a:t>., </a:t>
            </a:r>
            <a:r>
              <a:rPr lang="en-US" dirty="0" err="1"/>
              <a:t>n.d.</a:t>
            </a:r>
            <a:r>
              <a:rPr lang="en-US" dirty="0"/>
              <a:t> Web. 20 Oct. 2014. &lt;http://</a:t>
            </a:r>
            <a:r>
              <a:rPr lang="en-US" dirty="0" err="1"/>
              <a:t>www.textfixer.com</a:t>
            </a:r>
            <a:r>
              <a:rPr lang="en-US" dirty="0"/>
              <a:t>/resources/common-</a:t>
            </a:r>
            <a:r>
              <a:rPr lang="en-US" dirty="0" err="1"/>
              <a:t>english</a:t>
            </a:r>
            <a:r>
              <a:rPr lang="en-US" dirty="0"/>
              <a:t>-</a:t>
            </a:r>
            <a:r>
              <a:rPr lang="en-US" dirty="0" err="1"/>
              <a:t>words.txt</a:t>
            </a:r>
            <a:r>
              <a:rPr lang="en-US" dirty="0"/>
              <a:t>&gt;</a:t>
            </a:r>
            <a:r>
              <a:rPr lang="en-US" dirty="0" smtClean="0"/>
              <a:t>.</a:t>
            </a:r>
          </a:p>
          <a:p>
            <a:r>
              <a:rPr lang="da-DK" dirty="0" err="1"/>
              <a:t>PorterStemmer</a:t>
            </a:r>
            <a:r>
              <a:rPr lang="da-DK" dirty="0"/>
              <a:t>." </a:t>
            </a:r>
            <a:r>
              <a:rPr lang="da-DK" i="1" dirty="0" err="1"/>
              <a:t>PorterStemmer</a:t>
            </a:r>
            <a:r>
              <a:rPr lang="da-DK" dirty="0"/>
              <a:t>. </a:t>
            </a:r>
            <a:r>
              <a:rPr lang="da-DK" dirty="0" err="1"/>
              <a:t>N.p</a:t>
            </a:r>
            <a:r>
              <a:rPr lang="da-DK" dirty="0"/>
              <a:t>., </a:t>
            </a:r>
            <a:r>
              <a:rPr lang="da-DK" dirty="0" err="1"/>
              <a:t>n.d</a:t>
            </a:r>
            <a:r>
              <a:rPr lang="da-DK" dirty="0"/>
              <a:t>. Web. &lt;http%3A%2F%2Ftartarus.org%2Fmartin%2FPorterStemmer%2Findex-old.html&gt;</a:t>
            </a:r>
            <a:r>
              <a:rPr lang="da-DK" dirty="0" smtClean="0"/>
              <a:t>.</a:t>
            </a:r>
          </a:p>
          <a:p>
            <a:r>
              <a:rPr lang="en-US" dirty="0"/>
              <a:t>My Blog by Philippe </a:t>
            </a:r>
            <a:r>
              <a:rPr lang="en-US" dirty="0" err="1"/>
              <a:t>Adjiman</a:t>
            </a:r>
            <a:r>
              <a:rPr lang="en-US" dirty="0"/>
              <a:t>." </a:t>
            </a:r>
            <a:r>
              <a:rPr lang="en-US" i="1" dirty="0"/>
              <a:t>My Blog by Philippe </a:t>
            </a:r>
            <a:r>
              <a:rPr lang="en-US" i="1" dirty="0" err="1"/>
              <a:t>Adjiman</a:t>
            </a:r>
            <a:r>
              <a:rPr lang="en-US" dirty="0"/>
              <a:t>. </a:t>
            </a:r>
            <a:r>
              <a:rPr lang="en-US" dirty="0" err="1"/>
              <a:t>N.p</a:t>
            </a:r>
            <a:r>
              <a:rPr lang="en-US" dirty="0"/>
              <a:t>., </a:t>
            </a:r>
            <a:r>
              <a:rPr lang="en-US" dirty="0" err="1"/>
              <a:t>n.d.</a:t>
            </a:r>
            <a:r>
              <a:rPr lang="en-US" dirty="0"/>
              <a:t> Web. 20 Oct. 2014. &lt;http://</a:t>
            </a:r>
            <a:r>
              <a:rPr lang="en-US" dirty="0" err="1"/>
              <a:t>www.philippeadjiman.com</a:t>
            </a:r>
            <a:r>
              <a:rPr lang="en-US" dirty="0"/>
              <a:t>/blog/2010/12/30/how-to-easily-build-and-observe-tf-idf-weight-vectors-with-lucene-and-mahout/&gt;.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569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Combine all raw files into a single PHP array where the URL is the “unique” key, thereby eliminating duplicates.</a:t>
            </a:r>
          </a:p>
          <a:p>
            <a:endParaRPr lang="en-US" dirty="0" smtClean="0"/>
          </a:p>
          <a:p>
            <a:r>
              <a:rPr lang="en-US" dirty="0" smtClean="0"/>
              <a:t>We then mapped each URL to a unique numerical ID </a:t>
            </a:r>
          </a:p>
          <a:p>
            <a:pPr lvl="1"/>
            <a:r>
              <a:rPr lang="en-US" dirty="0" smtClean="0"/>
              <a:t>subsequently outputting a file containing the abstract with the ID as filename.</a:t>
            </a:r>
          </a:p>
          <a:p>
            <a:endParaRPr lang="en-US" dirty="0"/>
          </a:p>
          <a:p>
            <a:r>
              <a:rPr lang="en-US" dirty="0" smtClean="0"/>
              <a:t>Downloaded a combined 41,116 unique documents.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Preprocessing The Abstracts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30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3056380"/>
              </p:ext>
            </p:extLst>
          </p:nvPr>
        </p:nvGraphicFramePr>
        <p:xfrm>
          <a:off x="0" y="1366574"/>
          <a:ext cx="9144000" cy="53959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79321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Converted a directory of documents into a single &lt;</a:t>
            </a:r>
            <a:r>
              <a:rPr lang="en-US" dirty="0" err="1" smtClean="0"/>
              <a:t>key,value</a:t>
            </a:r>
            <a:r>
              <a:rPr lang="en-US" dirty="0" smtClean="0"/>
              <a:t>&gt; file</a:t>
            </a:r>
          </a:p>
          <a:p>
            <a:pPr lvl="1"/>
            <a:r>
              <a:rPr lang="en-US" dirty="0" smtClean="0"/>
              <a:t>Key: ( word, </a:t>
            </a:r>
            <a:r>
              <a:rPr lang="en-US" dirty="0" err="1" smtClean="0"/>
              <a:t>docID</a:t>
            </a:r>
            <a:r>
              <a:rPr lang="en-US" dirty="0" smtClean="0"/>
              <a:t> )</a:t>
            </a:r>
          </a:p>
          <a:p>
            <a:pPr lvl="1"/>
            <a:r>
              <a:rPr lang="en-US" dirty="0" smtClean="0"/>
              <a:t>Value: # this word in this document</a:t>
            </a:r>
          </a:p>
          <a:p>
            <a:pPr lvl="1"/>
            <a:endParaRPr lang="en-US" dirty="0" smtClean="0"/>
          </a:p>
          <a:p>
            <a:r>
              <a:rPr lang="en-US" b="1" u="sng" dirty="0" smtClean="0"/>
              <a:t>Word Stemming and Stop Word: </a:t>
            </a:r>
          </a:p>
          <a:p>
            <a:pPr lvl="1"/>
            <a:r>
              <a:rPr lang="en-US" dirty="0" smtClean="0"/>
              <a:t>Word stemming was done with a java implementation Porter stemmer.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emoved stop words using the Wikipedia stop word list.</a:t>
            </a:r>
          </a:p>
          <a:p>
            <a:endParaRPr lang="en-US" dirty="0"/>
          </a:p>
          <a:p>
            <a:r>
              <a:rPr lang="en-US" dirty="0" smtClean="0"/>
              <a:t>Took about 50 minutes on </a:t>
            </a:r>
            <a:r>
              <a:rPr lang="en-US" dirty="0" err="1" smtClean="0"/>
              <a:t>Galles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Calculating TF-IDF with </a:t>
            </a:r>
            <a:r>
              <a:rPr lang="en-US" dirty="0" err="1" smtClean="0"/>
              <a:t>MapReduce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First Run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795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300" dirty="0" smtClean="0"/>
              <a:t>Input &lt; (word, </a:t>
            </a:r>
            <a:r>
              <a:rPr lang="en-US" sz="2300" dirty="0" err="1" smtClean="0"/>
              <a:t>docID</a:t>
            </a:r>
            <a:r>
              <a:rPr lang="en-US" sz="2300" dirty="0" smtClean="0"/>
              <a:t>), #</a:t>
            </a:r>
            <a:r>
              <a:rPr lang="en-US" sz="2300" dirty="0" err="1" smtClean="0"/>
              <a:t>timesWordInDoc</a:t>
            </a:r>
            <a:r>
              <a:rPr lang="en-US" sz="2300" dirty="0" smtClean="0"/>
              <a:t> &gt;</a:t>
            </a:r>
          </a:p>
          <a:p>
            <a:pPr lvl="1"/>
            <a:r>
              <a:rPr lang="en-US" sz="2100" dirty="0"/>
              <a:t>W</a:t>
            </a:r>
            <a:r>
              <a:rPr lang="en-US" sz="2100" dirty="0" smtClean="0"/>
              <a:t>hich is the output of the first run</a:t>
            </a:r>
          </a:p>
          <a:p>
            <a:endParaRPr lang="en-US" sz="2300" dirty="0"/>
          </a:p>
          <a:p>
            <a:r>
              <a:rPr lang="en-US" sz="2300" dirty="0" smtClean="0"/>
              <a:t>Run2 Goal:</a:t>
            </a:r>
          </a:p>
          <a:p>
            <a:pPr lvl="1"/>
            <a:r>
              <a:rPr lang="en-US" sz="2100" dirty="0" smtClean="0"/>
              <a:t>capture the number of words in each document.  </a:t>
            </a:r>
          </a:p>
          <a:p>
            <a:pPr lvl="1"/>
            <a:r>
              <a:rPr lang="en-US" sz="2100" dirty="0" smtClean="0"/>
              <a:t>capture the max number of words in a document.</a:t>
            </a:r>
          </a:p>
          <a:p>
            <a:endParaRPr lang="en-US" sz="2300" dirty="0"/>
          </a:p>
          <a:p>
            <a:r>
              <a:rPr lang="en-US" sz="2300" dirty="0" smtClean="0"/>
              <a:t>Mapper sends out &lt; </a:t>
            </a:r>
            <a:r>
              <a:rPr lang="en-US" sz="2300" dirty="0" err="1" smtClean="0"/>
              <a:t>docID</a:t>
            </a:r>
            <a:r>
              <a:rPr lang="en-US" sz="2300" dirty="0" smtClean="0"/>
              <a:t>,  (word, #</a:t>
            </a:r>
            <a:r>
              <a:rPr lang="en-US" sz="2300" dirty="0" err="1" smtClean="0"/>
              <a:t>wordInDoc</a:t>
            </a:r>
            <a:r>
              <a:rPr lang="en-US" sz="2300" dirty="0" smtClean="0"/>
              <a:t>) &gt;</a:t>
            </a:r>
          </a:p>
          <a:p>
            <a:endParaRPr lang="en-US" sz="2300" dirty="0"/>
          </a:p>
          <a:p>
            <a:r>
              <a:rPr lang="en-US" sz="2300" dirty="0" smtClean="0"/>
              <a:t>Reducer uses a </a:t>
            </a:r>
            <a:r>
              <a:rPr lang="en-US" sz="2300" dirty="0" err="1" smtClean="0"/>
              <a:t>HashMap</a:t>
            </a:r>
            <a:r>
              <a:rPr lang="en-US" sz="2300" dirty="0" smtClean="0"/>
              <a:t>* to collect the documents words</a:t>
            </a:r>
          </a:p>
          <a:p>
            <a:endParaRPr lang="en-US" sz="2300" dirty="0"/>
          </a:p>
          <a:p>
            <a:r>
              <a:rPr lang="en-US" sz="2300" dirty="0" smtClean="0"/>
              <a:t>Output &lt; (word, </a:t>
            </a:r>
            <a:r>
              <a:rPr lang="en-US" sz="2300" dirty="0" err="1" smtClean="0"/>
              <a:t>docID</a:t>
            </a:r>
            <a:r>
              <a:rPr lang="en-US" sz="2300" dirty="0" smtClean="0"/>
              <a:t>), (#</a:t>
            </a:r>
            <a:r>
              <a:rPr lang="en-US" sz="2300" dirty="0" err="1" smtClean="0"/>
              <a:t>wordInDoc</a:t>
            </a:r>
            <a:r>
              <a:rPr lang="en-US" sz="2300" dirty="0" smtClean="0"/>
              <a:t>, #</a:t>
            </a:r>
            <a:r>
              <a:rPr lang="en-US" sz="2300" dirty="0" err="1" smtClean="0"/>
              <a:t>totalWordsInDoc</a:t>
            </a:r>
            <a:r>
              <a:rPr lang="en-US" sz="2300" dirty="0" smtClean="0"/>
              <a:t>) &gt;</a:t>
            </a:r>
            <a:endParaRPr lang="en-US" sz="23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Calculating TF-IDF with </a:t>
            </a:r>
            <a:r>
              <a:rPr lang="en-US" dirty="0" err="1"/>
              <a:t>MapReduce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Second Run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27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300" dirty="0" smtClean="0"/>
              <a:t>Input </a:t>
            </a:r>
            <a:r>
              <a:rPr lang="en-US" sz="2300" dirty="0"/>
              <a:t>&lt; (word, </a:t>
            </a:r>
            <a:r>
              <a:rPr lang="en-US" sz="2300" dirty="0" err="1"/>
              <a:t>docID</a:t>
            </a:r>
            <a:r>
              <a:rPr lang="en-US" sz="2300" dirty="0"/>
              <a:t>), (#</a:t>
            </a:r>
            <a:r>
              <a:rPr lang="en-US" sz="2300" dirty="0" err="1"/>
              <a:t>wordInDoc</a:t>
            </a:r>
            <a:r>
              <a:rPr lang="en-US" sz="2300" dirty="0"/>
              <a:t>, #</a:t>
            </a:r>
            <a:r>
              <a:rPr lang="en-US" sz="2300" dirty="0" err="1"/>
              <a:t>wordsInDoc</a:t>
            </a:r>
            <a:r>
              <a:rPr lang="en-US" sz="2300" dirty="0"/>
              <a:t>) </a:t>
            </a:r>
            <a:r>
              <a:rPr lang="en-US" sz="2300" dirty="0" smtClean="0"/>
              <a:t>&gt; along with the max document word count.</a:t>
            </a:r>
          </a:p>
          <a:p>
            <a:endParaRPr lang="en-US" sz="2300" dirty="0"/>
          </a:p>
          <a:p>
            <a:r>
              <a:rPr lang="en-US" sz="2300" dirty="0" smtClean="0"/>
              <a:t>Goal:</a:t>
            </a:r>
          </a:p>
          <a:p>
            <a:pPr lvl="1"/>
            <a:r>
              <a:rPr lang="en-US" sz="2100" dirty="0" smtClean="0"/>
              <a:t>Calculate Term Frequency (TF) and Inverse Document Frequency (IDF).  </a:t>
            </a:r>
          </a:p>
          <a:p>
            <a:pPr lvl="1"/>
            <a:endParaRPr lang="en-US" sz="2300" dirty="0"/>
          </a:p>
          <a:p>
            <a:r>
              <a:rPr lang="en-US" sz="2300" dirty="0" smtClean="0"/>
              <a:t>Output &lt; (word, </a:t>
            </a:r>
            <a:r>
              <a:rPr lang="en-US" sz="2300" dirty="0" err="1" smtClean="0"/>
              <a:t>docID</a:t>
            </a:r>
            <a:r>
              <a:rPr lang="en-US" sz="2300" dirty="0" smtClean="0"/>
              <a:t>), (#</a:t>
            </a:r>
            <a:r>
              <a:rPr lang="en-US" sz="2300" dirty="0" err="1" smtClean="0"/>
              <a:t>wordInDoc</a:t>
            </a:r>
            <a:r>
              <a:rPr lang="en-US" sz="2300" dirty="0" smtClean="0"/>
              <a:t>, #</a:t>
            </a:r>
            <a:r>
              <a:rPr lang="en-US" sz="2300" dirty="0" err="1" smtClean="0"/>
              <a:t>numDocsWithTerm</a:t>
            </a:r>
            <a:r>
              <a:rPr lang="en-US" sz="2300" dirty="0" smtClean="0"/>
              <a:t>, TF, IDF, TF-IDF) &gt; </a:t>
            </a:r>
          </a:p>
          <a:p>
            <a:endParaRPr lang="en-US" sz="2300" dirty="0" smtClean="0"/>
          </a:p>
          <a:p>
            <a:r>
              <a:rPr lang="en-US" sz="2300" dirty="0" smtClean="0"/>
              <a:t>Used </a:t>
            </a:r>
            <a:r>
              <a:rPr lang="en-US" sz="2300" dirty="0"/>
              <a:t>the max document </a:t>
            </a:r>
            <a:r>
              <a:rPr lang="en-US" sz="2300" dirty="0" err="1"/>
              <a:t>wordcount</a:t>
            </a:r>
            <a:r>
              <a:rPr lang="en-US" sz="2300" dirty="0"/>
              <a:t> obtained in the 2</a:t>
            </a:r>
            <a:r>
              <a:rPr lang="en-US" sz="2300" baseline="30000" dirty="0"/>
              <a:t>nd</a:t>
            </a:r>
            <a:r>
              <a:rPr lang="en-US" sz="2300" dirty="0"/>
              <a:t>  run to normalize.</a:t>
            </a:r>
          </a:p>
          <a:p>
            <a:endParaRPr lang="en-US" sz="2300" dirty="0"/>
          </a:p>
          <a:p>
            <a:endParaRPr lang="en-US" sz="2300" dirty="0" smtClean="0"/>
          </a:p>
          <a:p>
            <a:endParaRPr lang="en-US" sz="23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Calculating TF-IDF with </a:t>
            </a:r>
            <a:r>
              <a:rPr lang="en-US" dirty="0" err="1"/>
              <a:t>MapReduce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Third Run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397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518490"/>
            <a:ext cx="7408333" cy="85758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 comparison of before and after(TFIDF2 = normalized)</a:t>
            </a:r>
          </a:p>
          <a:p>
            <a:r>
              <a:rPr lang="en-US" dirty="0" smtClean="0"/>
              <a:t>Take notice of the Y axes(TF-IDF values)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Normalizing TF-IDF </a:t>
            </a:r>
            <a:r>
              <a:rPr lang="en-US" dirty="0"/>
              <a:t>with </a:t>
            </a:r>
            <a:r>
              <a:rPr lang="en-US" dirty="0" smtClean="0"/>
              <a:t>Respect </a:t>
            </a:r>
            <a:r>
              <a:rPr lang="en-US" dirty="0"/>
              <a:t>to </a:t>
            </a:r>
            <a:r>
              <a:rPr lang="en-US" dirty="0" smtClean="0"/>
              <a:t>Document </a:t>
            </a:r>
            <a:r>
              <a:rPr lang="en-US" dirty="0"/>
              <a:t>L</a:t>
            </a:r>
            <a:r>
              <a:rPr lang="en-US" dirty="0" smtClean="0"/>
              <a:t>ength</a:t>
            </a:r>
            <a:endParaRPr lang="en-US" dirty="0"/>
          </a:p>
        </p:txBody>
      </p:sp>
      <p:pic>
        <p:nvPicPr>
          <p:cNvPr id="7" name="Picture 6" descr="Screen Shot 2014-10-19 at 4.33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66" y="3386935"/>
            <a:ext cx="7408333" cy="322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364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Representations of  The Data</a:t>
            </a:r>
            <a:endParaRPr lang="en-US" dirty="0"/>
          </a:p>
        </p:txBody>
      </p:sp>
      <p:pic>
        <p:nvPicPr>
          <p:cNvPr id="4" name="Picture 3" descr="Screen Shot 2014-10-19 at 1.13.0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2588187"/>
            <a:ext cx="4112766" cy="4202864"/>
          </a:xfrm>
          <a:prstGeom prst="rect">
            <a:avLst/>
          </a:prstGeom>
        </p:spPr>
      </p:pic>
      <p:pic>
        <p:nvPicPr>
          <p:cNvPr id="5" name="Picture 4" descr="Screen Shot 2014-10-19 at 1.11.0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965" y="2583539"/>
            <a:ext cx="4116835" cy="420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6201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353</TotalTime>
  <Words>1063</Words>
  <Application>Microsoft Macintosh PowerPoint</Application>
  <PresentationFormat>On-screen Show (4:3)</PresentationFormat>
  <Paragraphs>131</Paragraphs>
  <Slides>20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Waveform</vt:lpstr>
      <vt:lpstr>Abstracts Clustering of the  New York Times</vt:lpstr>
      <vt:lpstr>Data Acquisition</vt:lpstr>
      <vt:lpstr>Preprocessing The Abstracts</vt:lpstr>
      <vt:lpstr>PowerPoint Presentation</vt:lpstr>
      <vt:lpstr>Calculating TF-IDF with MapReduce First Run</vt:lpstr>
      <vt:lpstr>Calculating TF-IDF with MapReduce Second Run</vt:lpstr>
      <vt:lpstr>Calculating TF-IDF with MapReduce Third Run</vt:lpstr>
      <vt:lpstr>Normalizing TF-IDF with Respect to Document Length</vt:lpstr>
      <vt:lpstr>More Representations of  The Data</vt:lpstr>
      <vt:lpstr>Clustering Mahout</vt:lpstr>
      <vt:lpstr>Clustering MatLab</vt:lpstr>
      <vt:lpstr>Selecting the ‘best’ Number of Clusters</vt:lpstr>
      <vt:lpstr>20 Most Discriminative Terms per Cluster</vt:lpstr>
      <vt:lpstr>What We Gleaned From Top 20 Terms</vt:lpstr>
      <vt:lpstr>Documents per Cluster</vt:lpstr>
      <vt:lpstr>Visualization of Clusters and Term Frequencies</vt:lpstr>
      <vt:lpstr>PowerPoint Presentation</vt:lpstr>
      <vt:lpstr>A Better Visualization</vt:lpstr>
      <vt:lpstr>Cluster Size With Clusters Being closer Together by top 20 Words</vt:lpstr>
      <vt:lpstr>Citations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Abstracts Clustering of the  New York Times</dc:title>
  <dc:creator>k</dc:creator>
  <cp:lastModifiedBy>k</cp:lastModifiedBy>
  <cp:revision>57</cp:revision>
  <dcterms:created xsi:type="dcterms:W3CDTF">2014-10-16T04:06:11Z</dcterms:created>
  <dcterms:modified xsi:type="dcterms:W3CDTF">2014-10-20T18:28:22Z</dcterms:modified>
</cp:coreProperties>
</file>