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60" r:id="rId6"/>
    <p:sldId id="269" r:id="rId7"/>
    <p:sldId id="270" r:id="rId8"/>
    <p:sldId id="261" r:id="rId9"/>
    <p:sldId id="272" r:id="rId10"/>
    <p:sldId id="262" r:id="rId11"/>
    <p:sldId id="277" r:id="rId12"/>
    <p:sldId id="263" r:id="rId13"/>
    <p:sldId id="265" r:id="rId14"/>
    <p:sldId id="278" r:id="rId15"/>
    <p:sldId id="273" r:id="rId16"/>
    <p:sldId id="264" r:id="rId17"/>
    <p:sldId id="271" r:id="rId18"/>
    <p:sldId id="279" r:id="rId19"/>
    <p:sldId id="275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66"/>
            <p14:sldId id="267"/>
            <p14:sldId id="268"/>
          </p14:sldIdLst>
        </p14:section>
        <p14:section name="Untitled Section" id="{B9274524-FC6C-E543-980E-10A83BD2F653}">
          <p14:sldIdLst>
            <p14:sldId id="260"/>
            <p14:sldId id="269"/>
            <p14:sldId id="270"/>
            <p14:sldId id="261"/>
            <p14:sldId id="272"/>
            <p14:sldId id="262"/>
            <p14:sldId id="277"/>
            <p14:sldId id="263"/>
            <p14:sldId id="265"/>
            <p14:sldId id="278"/>
            <p14:sldId id="273"/>
            <p14:sldId id="264"/>
            <p14:sldId id="271"/>
            <p14:sldId id="279"/>
            <p14:sldId id="275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96" autoAdjust="0"/>
  </p:normalViewPr>
  <p:slideViewPr>
    <p:cSldViewPr snapToGrid="0" snapToObjects="1">
      <p:cViewPr varScale="1">
        <p:scale>
          <a:sx n="117" d="100"/>
          <a:sy n="117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601000"/>
        <c:axId val="-2117611576"/>
      </c:barChart>
      <c:catAx>
        <c:axId val="-21176010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611576"/>
        <c:crosses val="autoZero"/>
        <c:auto val="1"/>
        <c:lblAlgn val="ctr"/>
        <c:lblOffset val="100"/>
        <c:noMultiLvlLbl val="0"/>
      </c:catAx>
      <c:valAx>
        <c:axId val="-2117611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601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604040"/>
        <c:axId val="-2117137880"/>
      </c:barChart>
      <c:catAx>
        <c:axId val="-21176040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137880"/>
        <c:crosses val="autoZero"/>
        <c:auto val="1"/>
        <c:lblAlgn val="ctr"/>
        <c:lblOffset val="100"/>
        <c:noMultiLvlLbl val="0"/>
      </c:catAx>
      <c:valAx>
        <c:axId val="-2117137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604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D1B-74E5-4B96-A2F0-4B61869A9C28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A6C1-1265-4386-8E57-91AF3A20C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This is ok, because</a:t>
            </a:r>
            <a:r>
              <a:rPr lang="en-US" baseline="0" dirty="0" smtClean="0"/>
              <a:t> the documents have very few words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talk about race to cluster mahout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88623"/>
            <a:ext cx="7408333" cy="379444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used Mahout’s version of K-</a:t>
            </a:r>
            <a:r>
              <a:rPr lang="en-US" dirty="0" smtClean="0"/>
              <a:t>Means because it was available and it processes using map reduce</a:t>
            </a:r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General Purpose, the </a:t>
            </a:r>
            <a:r>
              <a:rPr lang="en-US" dirty="0" err="1" smtClean="0"/>
              <a:t>swiss</a:t>
            </a:r>
            <a:r>
              <a:rPr lang="en-US" dirty="0" smtClean="0"/>
              <a:t> army knife of </a:t>
            </a:r>
            <a:r>
              <a:rPr lang="en-US" dirty="0" err="1" smtClean="0"/>
              <a:t>clusterer’s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 err="1" smtClean="0"/>
              <a:t>mapreduce</a:t>
            </a:r>
            <a:r>
              <a:rPr lang="en-US" dirty="0" smtClean="0"/>
              <a:t> version on Mahout is fast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Umm…  k anyone?</a:t>
            </a:r>
          </a:p>
          <a:p>
            <a:pPr lvl="1"/>
            <a:r>
              <a:rPr lang="en-US" dirty="0" smtClean="0"/>
              <a:t>Documentation?  We don’t need no stinking documentation!!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Text file of centroids, followed by the centroids clustered documents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Clustering </a:t>
            </a:r>
            <a:r>
              <a:rPr lang="en-US" b="1" dirty="0"/>
              <a:t>Mahout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84302"/>
            <a:ext cx="7408333" cy="41032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</a:t>
            </a:r>
            <a:r>
              <a:rPr lang="en-US" dirty="0" smtClean="0"/>
              <a:t>tried </a:t>
            </a:r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/>
              <a:t>version of K-</a:t>
            </a:r>
            <a:r>
              <a:rPr lang="en-US" dirty="0" smtClean="0"/>
              <a:t>Means because we have free access and wanted to compare and contrast</a:t>
            </a: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Lots of documentation/tutorials</a:t>
            </a:r>
            <a:endParaRPr lang="en-US" dirty="0"/>
          </a:p>
          <a:p>
            <a:pPr lvl="1"/>
            <a:r>
              <a:rPr lang="en-US" dirty="0" smtClean="0"/>
              <a:t>Enormous inventory of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</a:t>
            </a:r>
            <a:r>
              <a:rPr lang="en-US" dirty="0"/>
              <a:t>…  </a:t>
            </a:r>
            <a:r>
              <a:rPr lang="en-US" dirty="0" smtClean="0"/>
              <a:t>HUGE amount of data for little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/>
              <a:t>macBook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Result:</a:t>
            </a:r>
            <a:endParaRPr lang="en-US" dirty="0"/>
          </a:p>
          <a:p>
            <a:pPr lvl="1"/>
            <a:r>
              <a:rPr lang="en-US" dirty="0" smtClean="0"/>
              <a:t>Calculated the Euclidean distances for The 30000x41000 vector matrix. Ended up with a 1x900billion point vector of doubles……</a:t>
            </a:r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died.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Clustering </a:t>
            </a:r>
            <a:r>
              <a:rPr lang="tr-TR" b="1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1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34407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Ran Fuzzy partitioning on </a:t>
            </a:r>
            <a:r>
              <a:rPr lang="en-US" dirty="0" err="1" smtClean="0"/>
              <a:t>MatLab</a:t>
            </a:r>
            <a:r>
              <a:rPr lang="en-US" dirty="0" smtClean="0"/>
              <a:t>, but the process was taking upwards of 20hours.</a:t>
            </a:r>
          </a:p>
          <a:p>
            <a:r>
              <a:rPr lang="en-US" dirty="0"/>
              <a:t>I</a:t>
            </a:r>
            <a:r>
              <a:rPr lang="en-US" dirty="0" smtClean="0"/>
              <a:t>nstead went with </a:t>
            </a:r>
            <a:r>
              <a:rPr lang="en-US" i="1" dirty="0"/>
              <a:t>N</a:t>
            </a:r>
            <a:r>
              <a:rPr lang="en-US" i="1" dirty="0" smtClean="0"/>
              <a:t>ew </a:t>
            </a:r>
            <a:r>
              <a:rPr lang="en-US" i="1" dirty="0"/>
              <a:t>Y</a:t>
            </a:r>
            <a:r>
              <a:rPr lang="en-US" i="1" dirty="0" smtClean="0"/>
              <a:t>ork Times </a:t>
            </a:r>
            <a:r>
              <a:rPr lang="en-US" dirty="0" smtClean="0"/>
              <a:t>abstract by section which </a:t>
            </a:r>
            <a:r>
              <a:rPr lang="en-US" dirty="0" smtClean="0"/>
              <a:t>was 42 section, we expanded to 50 clusters based on the subsections.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82526"/>
              </p:ext>
            </p:extLst>
          </p:nvPr>
        </p:nvGraphicFramePr>
        <p:xfrm>
          <a:off x="1465273" y="4173068"/>
          <a:ext cx="6126236" cy="2296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 dirty="0"/>
              <a:t>per C</a:t>
            </a:r>
            <a:r>
              <a:rPr lang="en-US" dirty="0" smtClean="0"/>
              <a:t>luster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934984" y="2713108"/>
            <a:ext cx="7408333" cy="93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clusters tended to key a few terms.</a:t>
            </a:r>
            <a:endParaRPr lang="en-US" dirty="0"/>
          </a:p>
        </p:txBody>
      </p:sp>
      <p:pic>
        <p:nvPicPr>
          <p:cNvPr id="2" name="Picture 1" descr="Screen Shot 2014-10-20 at 11.54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7189"/>
            <a:ext cx="8229600" cy="32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Good example of a banking cluster had these terms:</a:t>
            </a:r>
          </a:p>
          <a:p>
            <a:pPr lvl="1"/>
            <a:r>
              <a:rPr lang="en-US" dirty="0"/>
              <a:t>bank</a:t>
            </a:r>
            <a:r>
              <a:rPr lang="en-US" dirty="0"/>
              <a:t> </a:t>
            </a:r>
            <a:r>
              <a:rPr lang="en-US" dirty="0"/>
              <a:t>central</a:t>
            </a:r>
            <a:r>
              <a:rPr lang="en-US" dirty="0"/>
              <a:t> </a:t>
            </a:r>
            <a:r>
              <a:rPr lang="en-US" dirty="0"/>
              <a:t>invest</a:t>
            </a:r>
            <a:r>
              <a:rPr lang="en-US" dirty="0"/>
              <a:t> </a:t>
            </a:r>
            <a:r>
              <a:rPr lang="en-US" dirty="0" err="1"/>
              <a:t>financi</a:t>
            </a:r>
            <a:r>
              <a:rPr lang="en-US" dirty="0"/>
              <a:t> </a:t>
            </a:r>
            <a:r>
              <a:rPr lang="en-US" dirty="0" err="1"/>
              <a:t>european</a:t>
            </a:r>
            <a:r>
              <a:rPr lang="en-US" dirty="0"/>
              <a:t> </a:t>
            </a:r>
            <a:r>
              <a:rPr lang="en-US" dirty="0"/>
              <a:t>settlement</a:t>
            </a:r>
            <a:r>
              <a:rPr lang="en-US" dirty="0"/>
              <a:t> </a:t>
            </a:r>
            <a:r>
              <a:rPr lang="en-US" dirty="0" err="1"/>
              <a:t>mortgag</a:t>
            </a:r>
            <a:r>
              <a:rPr lang="en-US" dirty="0"/>
              <a:t> </a:t>
            </a:r>
            <a:r>
              <a:rPr lang="en-US" dirty="0"/>
              <a:t>rate</a:t>
            </a:r>
            <a:r>
              <a:rPr lang="en-US" dirty="0"/>
              <a:t> </a:t>
            </a:r>
            <a:r>
              <a:rPr lang="en-US" dirty="0"/>
              <a:t>billion</a:t>
            </a:r>
            <a:r>
              <a:rPr lang="en-US" dirty="0"/>
              <a:t> </a:t>
            </a:r>
            <a:r>
              <a:rPr lang="en-US" dirty="0"/>
              <a:t>wall</a:t>
            </a:r>
            <a:r>
              <a:rPr lang="en-US" dirty="0"/>
              <a:t> </a:t>
            </a:r>
            <a:r>
              <a:rPr lang="en-US" dirty="0"/>
              <a:t>street</a:t>
            </a:r>
            <a:r>
              <a:rPr lang="en-US" dirty="0"/>
              <a:t> </a:t>
            </a:r>
            <a:r>
              <a:rPr lang="en-US" dirty="0"/>
              <a:t>west</a:t>
            </a:r>
            <a:r>
              <a:rPr lang="en-US" dirty="0"/>
              <a:t> </a:t>
            </a:r>
            <a:r>
              <a:rPr lang="en-US" dirty="0" err="1"/>
              <a:t>america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/>
              <a:t>million</a:t>
            </a:r>
            <a:r>
              <a:rPr lang="en-US" dirty="0"/>
              <a:t> </a:t>
            </a:r>
            <a:r>
              <a:rPr lang="en-US" dirty="0"/>
              <a:t>firm</a:t>
            </a:r>
            <a:r>
              <a:rPr lang="en-US" dirty="0"/>
              <a:t> </a:t>
            </a:r>
            <a:r>
              <a:rPr lang="en-US" dirty="0"/>
              <a:t>new</a:t>
            </a:r>
            <a:r>
              <a:rPr lang="en-US" dirty="0"/>
              <a:t> </a:t>
            </a:r>
            <a:r>
              <a:rPr lang="en-US" dirty="0"/>
              <a:t>loan</a:t>
            </a:r>
            <a:r>
              <a:rPr lang="en-US" dirty="0"/>
              <a:t> </a:t>
            </a:r>
            <a:r>
              <a:rPr lang="en-US" dirty="0"/>
              <a:t>ha</a:t>
            </a:r>
            <a:r>
              <a:rPr lang="en-US" dirty="0"/>
              <a:t> </a:t>
            </a:r>
            <a:r>
              <a:rPr lang="en-US" dirty="0" err="1" smtClean="0"/>
              <a:t>deutsch</a:t>
            </a:r>
            <a:endParaRPr lang="en-US" dirty="0" smtClean="0"/>
          </a:p>
          <a:p>
            <a:pPr lvl="2"/>
            <a:r>
              <a:rPr lang="en-US" dirty="0" smtClean="0"/>
              <a:t>From these words we can see that this cluster focuses on banking. </a:t>
            </a:r>
          </a:p>
          <a:p>
            <a:r>
              <a:rPr lang="en-US" dirty="0" smtClean="0"/>
              <a:t>Other cluster topics include:</a:t>
            </a:r>
          </a:p>
          <a:p>
            <a:pPr lvl="1"/>
            <a:r>
              <a:rPr lang="en-US" dirty="0" smtClean="0"/>
              <a:t>Horse racing</a:t>
            </a:r>
          </a:p>
          <a:p>
            <a:pPr lvl="1"/>
            <a:r>
              <a:rPr lang="en-US" dirty="0" smtClean="0"/>
              <a:t>Marriage/dating</a:t>
            </a:r>
          </a:p>
          <a:p>
            <a:pPr lvl="1"/>
            <a:r>
              <a:rPr lang="en-US" dirty="0" smtClean="0"/>
              <a:t> Crossword puzzles 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301943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</a:t>
            </a:r>
            <a:r>
              <a:rPr lang="en-US" dirty="0"/>
              <a:t>G</a:t>
            </a:r>
            <a:r>
              <a:rPr lang="en-US" dirty="0" smtClean="0"/>
              <a:t>leaned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</a:t>
            </a:r>
            <a:r>
              <a:rPr lang="en-US" dirty="0" smtClean="0"/>
              <a:t>op 20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per Cluster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438203"/>
            <a:ext cx="7408333" cy="939332"/>
          </a:xfrm>
        </p:spPr>
        <p:txBody>
          <a:bodyPr/>
          <a:lstStyle/>
          <a:p>
            <a:r>
              <a:rPr lang="en-US" dirty="0" smtClean="0"/>
              <a:t>Largest cluster had ~2500 documents</a:t>
            </a:r>
            <a:endParaRPr lang="en-US" dirty="0"/>
          </a:p>
        </p:txBody>
      </p:sp>
      <p:pic>
        <p:nvPicPr>
          <p:cNvPr id="6" name="Picture 5" descr="Screen Shot 2014-10-20 at 12.0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72" y="3056096"/>
            <a:ext cx="6565937" cy="34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Orange, “Data </a:t>
            </a:r>
            <a:r>
              <a:rPr lang="en-US" dirty="0"/>
              <a:t>Mining - Fruitful and </a:t>
            </a:r>
            <a:r>
              <a:rPr lang="en-US" dirty="0" smtClean="0"/>
              <a:t>Fun”, we plotted centroids picked by our </a:t>
            </a:r>
            <a:r>
              <a:rPr lang="en-US" dirty="0" err="1" smtClean="0"/>
              <a:t>clusterer</a:t>
            </a:r>
            <a:r>
              <a:rPr lang="en-US" dirty="0" smtClean="0"/>
              <a:t> using the linear projections visualization</a:t>
            </a:r>
          </a:p>
          <a:p>
            <a:endParaRPr lang="en-US" dirty="0"/>
          </a:p>
          <a:p>
            <a:r>
              <a:rPr lang="en-US" dirty="0" smtClean="0"/>
              <a:t>Runs very slowly on desktop, so unable to perform much analysis</a:t>
            </a:r>
          </a:p>
          <a:p>
            <a:endParaRPr lang="en-US" dirty="0"/>
          </a:p>
          <a:p>
            <a:r>
              <a:rPr lang="en-US" dirty="0" smtClean="0"/>
              <a:t>The black outer ring is all of the terms, and the dots are where the clusters are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centroidVisu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6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7027" y="2529345"/>
            <a:ext cx="7683374" cy="3596818"/>
          </a:xfrm>
        </p:spPr>
        <p:txBody>
          <a:bodyPr/>
          <a:lstStyle/>
          <a:p>
            <a:r>
              <a:rPr lang="en-US" dirty="0" smtClean="0"/>
              <a:t>The X axis represents overlap between clusters the top 20 terms of cluster centroids</a:t>
            </a:r>
          </a:p>
          <a:p>
            <a:r>
              <a:rPr lang="en-US" dirty="0" smtClean="0"/>
              <a:t>The size of the circles represents the amount of documents clustered around the centroids.</a:t>
            </a:r>
          </a:p>
          <a:p>
            <a:r>
              <a:rPr lang="en-US" dirty="0" smtClean="0"/>
              <a:t>The Y access spreads them out for a better visual</a:t>
            </a:r>
          </a:p>
          <a:p>
            <a:r>
              <a:rPr lang="en-US" dirty="0" smtClean="0"/>
              <a:t>End goal:</a:t>
            </a:r>
          </a:p>
          <a:p>
            <a:pPr lvl="1"/>
            <a:r>
              <a:rPr lang="en-US" dirty="0" smtClean="0"/>
              <a:t>Have clusters sharing top terms to be touching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</a:t>
            </a:r>
            <a:r>
              <a:rPr lang="en-US" dirty="0" smtClean="0"/>
              <a:t>etter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1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9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 Size With </a:t>
            </a:r>
            <a:r>
              <a:rPr lang="en-US" dirty="0"/>
              <a:t>C</a:t>
            </a:r>
            <a:r>
              <a:rPr lang="en-US" dirty="0" smtClean="0"/>
              <a:t>lusters </a:t>
            </a:r>
            <a:r>
              <a:rPr lang="en-US" dirty="0"/>
              <a:t>B</a:t>
            </a:r>
            <a:r>
              <a:rPr lang="en-US" dirty="0" smtClean="0"/>
              <a:t>eing closer Together by top 20 Words</a:t>
            </a:r>
            <a:endParaRPr lang="en-US" dirty="0"/>
          </a:p>
        </p:txBody>
      </p:sp>
      <p:pic>
        <p:nvPicPr>
          <p:cNvPr id="5" name="Picture 4" descr="Screen Shot 2014-10-19 at 5.1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9" y="2651782"/>
            <a:ext cx="7926428" cy="40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72768"/>
            <a:ext cx="7408333" cy="35533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English Word." </a:t>
            </a:r>
            <a:r>
              <a:rPr lang="en-US" i="1" dirty="0"/>
              <a:t>Common English Word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20 Oct. 2014. &lt;http://</a:t>
            </a:r>
            <a:r>
              <a:rPr lang="en-US" dirty="0" err="1"/>
              <a:t>www.textfixer.com</a:t>
            </a:r>
            <a:r>
              <a:rPr lang="en-US" dirty="0"/>
              <a:t>/resources/common-</a:t>
            </a:r>
            <a:r>
              <a:rPr lang="en-US" dirty="0" err="1"/>
              <a:t>english</a:t>
            </a:r>
            <a:r>
              <a:rPr lang="en-US" dirty="0"/>
              <a:t>-</a:t>
            </a:r>
            <a:r>
              <a:rPr lang="en-US" dirty="0" err="1"/>
              <a:t>words.txt</a:t>
            </a:r>
            <a:r>
              <a:rPr lang="en-US" dirty="0"/>
              <a:t>&gt;</a:t>
            </a:r>
            <a:r>
              <a:rPr lang="en-US" dirty="0" smtClean="0"/>
              <a:t>.</a:t>
            </a:r>
          </a:p>
          <a:p>
            <a:r>
              <a:rPr lang="da-DK" dirty="0" err="1"/>
              <a:t>PorterStemmer</a:t>
            </a:r>
            <a:r>
              <a:rPr lang="da-DK" dirty="0"/>
              <a:t>." </a:t>
            </a:r>
            <a:r>
              <a:rPr lang="da-DK" i="1" dirty="0" err="1"/>
              <a:t>PorterStemmer</a:t>
            </a:r>
            <a:r>
              <a:rPr lang="da-DK" dirty="0"/>
              <a:t>. </a:t>
            </a:r>
            <a:r>
              <a:rPr lang="da-DK" dirty="0" err="1"/>
              <a:t>N.p</a:t>
            </a:r>
            <a:r>
              <a:rPr lang="da-DK" dirty="0"/>
              <a:t>., </a:t>
            </a:r>
            <a:r>
              <a:rPr lang="da-DK" dirty="0" err="1"/>
              <a:t>n.d</a:t>
            </a:r>
            <a:r>
              <a:rPr lang="da-DK" dirty="0"/>
              <a:t>. Web. &lt;http%3A%2F%2Ftartarus.org%2Fmartin%2FPorterStemmer%2Findex-old.html&gt;</a:t>
            </a:r>
            <a:r>
              <a:rPr lang="da-DK" dirty="0" smtClean="0"/>
              <a:t>.</a:t>
            </a:r>
          </a:p>
          <a:p>
            <a:r>
              <a:rPr lang="en-US" dirty="0"/>
              <a:t>My Blog by Philippe </a:t>
            </a:r>
            <a:r>
              <a:rPr lang="en-US" dirty="0" err="1"/>
              <a:t>Adjiman</a:t>
            </a:r>
            <a:r>
              <a:rPr lang="en-US" dirty="0"/>
              <a:t>." </a:t>
            </a:r>
            <a:r>
              <a:rPr lang="en-US" i="1" dirty="0"/>
              <a:t>My Blog by Philippe </a:t>
            </a:r>
            <a:r>
              <a:rPr lang="en-US" i="1" dirty="0" err="1"/>
              <a:t>Adjiman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20 Oct. 2014. &lt;http://</a:t>
            </a:r>
            <a:r>
              <a:rPr lang="en-US" dirty="0" err="1"/>
              <a:t>www.philippeadjiman.com</a:t>
            </a:r>
            <a:r>
              <a:rPr lang="en-US" dirty="0"/>
              <a:t>/blog/2010/12/30/how-to-easily-build-and-observe-tf-idf-weight-vectors-with-lucene-and-mahout/&gt;.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</a:t>
            </a:r>
            <a:r>
              <a:rPr lang="en-US" dirty="0" smtClean="0"/>
              <a:t>ID </a:t>
            </a:r>
          </a:p>
          <a:p>
            <a:pPr lvl="1"/>
            <a:r>
              <a:rPr lang="en-US" dirty="0" smtClean="0"/>
              <a:t>subsequently outputting </a:t>
            </a:r>
            <a:r>
              <a:rPr lang="en-US" dirty="0" smtClean="0"/>
              <a:t>a file containing the abstract </a:t>
            </a:r>
            <a:r>
              <a:rPr lang="en-US" dirty="0" smtClean="0"/>
              <a:t>with the </a:t>
            </a:r>
            <a:r>
              <a:rPr lang="en-US" dirty="0" smtClean="0"/>
              <a:t>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56380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32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Converted </a:t>
            </a:r>
            <a:r>
              <a:rPr lang="en-US" dirty="0" smtClean="0"/>
              <a:t>a directory of documents into a single &lt;</a:t>
            </a:r>
            <a:r>
              <a:rPr lang="en-US" dirty="0" err="1" smtClean="0"/>
              <a:t>key,value</a:t>
            </a:r>
            <a:r>
              <a:rPr lang="en-US" dirty="0" smtClean="0"/>
              <a:t>&gt; file</a:t>
            </a:r>
          </a:p>
          <a:p>
            <a:pPr lvl="1"/>
            <a:r>
              <a:rPr lang="en-US" dirty="0" smtClean="0"/>
              <a:t>Key: ( word, </a:t>
            </a:r>
            <a:r>
              <a:rPr lang="en-US" dirty="0" err="1" smtClean="0"/>
              <a:t>docID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Value: # this word in this document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Word Stemming and Stop Word: </a:t>
            </a:r>
          </a:p>
          <a:p>
            <a:pPr lvl="1"/>
            <a:r>
              <a:rPr lang="en-US" dirty="0" smtClean="0"/>
              <a:t>Word stemming was done with a java implementation Porter stemmer.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emoved stop words using the Wikipedia stop word list.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Took about 50 minutes on </a:t>
            </a:r>
            <a:r>
              <a:rPr lang="en-US" dirty="0" err="1" smtClean="0"/>
              <a:t>Galles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TF-IDF with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Input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#</a:t>
            </a:r>
            <a:r>
              <a:rPr lang="en-US" sz="2300" dirty="0" err="1" smtClean="0"/>
              <a:t>timesWordInDoc</a:t>
            </a:r>
            <a:r>
              <a:rPr lang="en-US" sz="2300" dirty="0" smtClean="0"/>
              <a:t> </a:t>
            </a:r>
            <a:r>
              <a:rPr lang="en-US" sz="2300" dirty="0" smtClean="0"/>
              <a:t>&gt;</a:t>
            </a:r>
          </a:p>
          <a:p>
            <a:pPr lvl="1"/>
            <a:r>
              <a:rPr lang="en-US" sz="2100" dirty="0"/>
              <a:t>W</a:t>
            </a:r>
            <a:r>
              <a:rPr lang="en-US" sz="2100" dirty="0" smtClean="0"/>
              <a:t>hich is the</a:t>
            </a:r>
            <a:r>
              <a:rPr lang="en-US" sz="2100" dirty="0" smtClean="0"/>
              <a:t> output of the first run</a:t>
            </a:r>
            <a:endParaRPr lang="en-US" sz="2100" dirty="0" smtClean="0"/>
          </a:p>
          <a:p>
            <a:endParaRPr lang="en-US" sz="2300" dirty="0"/>
          </a:p>
          <a:p>
            <a:r>
              <a:rPr lang="en-US" sz="2300" dirty="0" smtClean="0"/>
              <a:t>Run2 Goal:</a:t>
            </a:r>
          </a:p>
          <a:p>
            <a:pPr lvl="1"/>
            <a:r>
              <a:rPr lang="en-US" sz="2100" dirty="0" smtClean="0"/>
              <a:t>capture </a:t>
            </a:r>
            <a:r>
              <a:rPr lang="en-US" sz="2100" dirty="0" smtClean="0"/>
              <a:t>the number of words in each document.  </a:t>
            </a:r>
            <a:endParaRPr lang="en-US" sz="2100" dirty="0" smtClean="0"/>
          </a:p>
          <a:p>
            <a:pPr lvl="1"/>
            <a:r>
              <a:rPr lang="en-US" sz="2100" dirty="0" smtClean="0"/>
              <a:t>capture </a:t>
            </a:r>
            <a:r>
              <a:rPr lang="en-US" sz="2100" dirty="0" smtClean="0"/>
              <a:t>the </a:t>
            </a:r>
            <a:r>
              <a:rPr lang="en-US" sz="2100" dirty="0" smtClean="0"/>
              <a:t>max number of </a:t>
            </a:r>
            <a:r>
              <a:rPr lang="en-US" sz="2100" dirty="0" smtClean="0"/>
              <a:t>words in a document.</a:t>
            </a:r>
          </a:p>
          <a:p>
            <a:endParaRPr lang="en-US" sz="2300" dirty="0"/>
          </a:p>
          <a:p>
            <a:r>
              <a:rPr lang="en-US" sz="2300" dirty="0" smtClean="0"/>
              <a:t>Mapper sends out &lt; </a:t>
            </a:r>
            <a:r>
              <a:rPr lang="en-US" sz="2300" dirty="0" err="1" smtClean="0"/>
              <a:t>docID</a:t>
            </a:r>
            <a:r>
              <a:rPr lang="en-US" sz="2300" dirty="0" smtClean="0"/>
              <a:t>,  (word, 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) &gt;</a:t>
            </a:r>
          </a:p>
          <a:p>
            <a:endParaRPr lang="en-US" sz="2300" dirty="0"/>
          </a:p>
          <a:p>
            <a:r>
              <a:rPr lang="en-US" sz="2300" dirty="0" smtClean="0"/>
              <a:t>Reducer uses a </a:t>
            </a:r>
            <a:r>
              <a:rPr lang="en-US" sz="2300" dirty="0" err="1" smtClean="0"/>
              <a:t>HashMap</a:t>
            </a:r>
            <a:r>
              <a:rPr lang="en-US" sz="2300" dirty="0" smtClean="0"/>
              <a:t>* to collect the documents words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totalWordsInDoc</a:t>
            </a:r>
            <a:r>
              <a:rPr lang="en-US" sz="2300" dirty="0" smtClean="0"/>
              <a:t>) &gt;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Second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300" dirty="0" smtClean="0"/>
              <a:t>Input </a:t>
            </a:r>
            <a:r>
              <a:rPr lang="en-US" sz="2300" dirty="0"/>
              <a:t>&lt; (word, </a:t>
            </a:r>
            <a:r>
              <a:rPr lang="en-US" sz="2300" dirty="0" err="1"/>
              <a:t>docID</a:t>
            </a:r>
            <a:r>
              <a:rPr lang="en-US" sz="2300" dirty="0"/>
              <a:t>), (#</a:t>
            </a:r>
            <a:r>
              <a:rPr lang="en-US" sz="2300" dirty="0" err="1"/>
              <a:t>wordInDoc</a:t>
            </a:r>
            <a:r>
              <a:rPr lang="en-US" sz="2300" dirty="0"/>
              <a:t>, #</a:t>
            </a:r>
            <a:r>
              <a:rPr lang="en-US" sz="2300" dirty="0" err="1"/>
              <a:t>wordsInDoc</a:t>
            </a:r>
            <a:r>
              <a:rPr lang="en-US" sz="2300" dirty="0"/>
              <a:t>) </a:t>
            </a:r>
            <a:r>
              <a:rPr lang="en-US" sz="2300" dirty="0" smtClean="0"/>
              <a:t>&gt; along with the max document word count.</a:t>
            </a:r>
          </a:p>
          <a:p>
            <a:endParaRPr lang="en-US" sz="2300" dirty="0"/>
          </a:p>
          <a:p>
            <a:r>
              <a:rPr lang="en-US" sz="2300" dirty="0" smtClean="0"/>
              <a:t>Goal:</a:t>
            </a:r>
          </a:p>
          <a:p>
            <a:pPr lvl="1"/>
            <a:r>
              <a:rPr lang="en-US" sz="2100" dirty="0" smtClean="0"/>
              <a:t>Calculate </a:t>
            </a:r>
            <a:r>
              <a:rPr lang="en-US" sz="2100" dirty="0" smtClean="0"/>
              <a:t>Term Frequency (TF) and Inverse Document Frequency (IDF).  </a:t>
            </a:r>
            <a:endParaRPr lang="en-US" sz="2100" dirty="0" smtClean="0"/>
          </a:p>
          <a:p>
            <a:pPr lvl="1"/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numDocsWithTerm</a:t>
            </a:r>
            <a:r>
              <a:rPr lang="en-US" sz="2300" dirty="0" smtClean="0"/>
              <a:t>, TF, IDF, TF-IDF) &gt; </a:t>
            </a:r>
            <a:endParaRPr lang="en-US" sz="2300" dirty="0" smtClean="0"/>
          </a:p>
          <a:p>
            <a:endParaRPr lang="en-US" sz="2300" dirty="0" smtClean="0"/>
          </a:p>
          <a:p>
            <a:r>
              <a:rPr lang="en-US" sz="2300" dirty="0" smtClean="0"/>
              <a:t>Used </a:t>
            </a:r>
            <a:r>
              <a:rPr lang="en-US" sz="2300" dirty="0"/>
              <a:t>the max document </a:t>
            </a:r>
            <a:r>
              <a:rPr lang="en-US" sz="2300" dirty="0" err="1"/>
              <a:t>wordcount</a:t>
            </a:r>
            <a:r>
              <a:rPr lang="en-US" sz="2300" dirty="0"/>
              <a:t> obtained in the 2</a:t>
            </a:r>
            <a:r>
              <a:rPr lang="en-US" sz="2300" baseline="30000" dirty="0"/>
              <a:t>nd</a:t>
            </a:r>
            <a:r>
              <a:rPr lang="en-US" sz="2300" dirty="0"/>
              <a:t>  run to normalize.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Third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8490"/>
            <a:ext cx="7408333" cy="8575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comparison of before and after(TFIDF2 = normalized)</a:t>
            </a:r>
          </a:p>
          <a:p>
            <a:r>
              <a:rPr lang="en-US" dirty="0" smtClean="0"/>
              <a:t>Take notice of the Y axes(TF-IDF values)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  <p:pic>
        <p:nvPicPr>
          <p:cNvPr id="7" name="Picture 6" descr="Screen Shot 2014-10-19 at 4.3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" y="3386935"/>
            <a:ext cx="7408333" cy="32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Representations of  The Data</a:t>
            </a:r>
            <a:endParaRPr lang="en-US" dirty="0"/>
          </a:p>
        </p:txBody>
      </p:sp>
      <p:pic>
        <p:nvPicPr>
          <p:cNvPr id="4" name="Picture 3" descr="Screen Shot 2014-10-19 at 1.1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88187"/>
            <a:ext cx="4112766" cy="4202864"/>
          </a:xfrm>
          <a:prstGeom prst="rect">
            <a:avLst/>
          </a:prstGeom>
        </p:spPr>
      </p:pic>
      <p:pic>
        <p:nvPicPr>
          <p:cNvPr id="5" name="Picture 4" descr="Screen Shot 2014-10-19 at 1.11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65" y="2583539"/>
            <a:ext cx="4116835" cy="42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352</TotalTime>
  <Words>1062</Words>
  <Application>Microsoft Macintosh PowerPoint</Application>
  <PresentationFormat>On-screen Show (4:3)</PresentationFormat>
  <Paragraphs>131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Abstracts Clustering of the  New York Times</vt:lpstr>
      <vt:lpstr>Data Acquisition</vt:lpstr>
      <vt:lpstr>Preprocessing The Abstracts</vt:lpstr>
      <vt:lpstr>PowerPoint Presentation</vt:lpstr>
      <vt:lpstr>Calculating TF-IDF with MapReduce First Run</vt:lpstr>
      <vt:lpstr>Calculating TF-IDF with MapReduce Second Run</vt:lpstr>
      <vt:lpstr>Calculating TF-IDF with MapReduce Third Run</vt:lpstr>
      <vt:lpstr>Normalizing TF-IDF with Respect to Document Length</vt:lpstr>
      <vt:lpstr>More Representations of  The Data</vt:lpstr>
      <vt:lpstr>Clustering Mahout</vt:lpstr>
      <vt:lpstr>Clustering MatLab</vt:lpstr>
      <vt:lpstr>Selecting the ‘best’ Number of Clusters</vt:lpstr>
      <vt:lpstr>20 Most Discriminative Terms per Cluster</vt:lpstr>
      <vt:lpstr>What We Gleaned From Top 20 Terms</vt:lpstr>
      <vt:lpstr>Documents per Cluster</vt:lpstr>
      <vt:lpstr>Visualization of Clusters and Term Frequencies</vt:lpstr>
      <vt:lpstr>PowerPoint Presentation</vt:lpstr>
      <vt:lpstr>A Better Visualization</vt:lpstr>
      <vt:lpstr>Cluster Size With Clusters Being closer Together by top 20 Words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k</cp:lastModifiedBy>
  <cp:revision>54</cp:revision>
  <dcterms:created xsi:type="dcterms:W3CDTF">2014-10-16T04:06:11Z</dcterms:created>
  <dcterms:modified xsi:type="dcterms:W3CDTF">2014-10-20T18:23:27Z</dcterms:modified>
</cp:coreProperties>
</file>