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66" r:id="rId3"/>
    <p:sldId id="267" r:id="rId4"/>
    <p:sldId id="268" r:id="rId5"/>
    <p:sldId id="260" r:id="rId6"/>
    <p:sldId id="269" r:id="rId7"/>
    <p:sldId id="270" r:id="rId8"/>
    <p:sldId id="261" r:id="rId9"/>
    <p:sldId id="272" r:id="rId10"/>
    <p:sldId id="262" r:id="rId11"/>
    <p:sldId id="277" r:id="rId12"/>
    <p:sldId id="263" r:id="rId13"/>
    <p:sldId id="273" r:id="rId14"/>
    <p:sldId id="276" r:id="rId15"/>
    <p:sldId id="274" r:id="rId16"/>
    <p:sldId id="265" r:id="rId17"/>
    <p:sldId id="264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60"/>
            <p14:sldId id="269"/>
            <p14:sldId id="270"/>
            <p14:sldId id="261"/>
            <p14:sldId id="272"/>
            <p14:sldId id="262"/>
            <p14:sldId id="277"/>
            <p14:sldId id="263"/>
            <p14:sldId id="273"/>
            <p14:sldId id="276"/>
            <p14:sldId id="274"/>
            <p14:sldId id="265"/>
            <p14:sldId id="264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6" autoAdjust="0"/>
  </p:normalViewPr>
  <p:slideViewPr>
    <p:cSldViewPr snapToGrid="0" snapToObjects="1">
      <p:cViewPr varScale="1">
        <p:scale>
          <a:sx n="91" d="100"/>
          <a:sy n="91" d="100"/>
        </p:scale>
        <p:origin x="-120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450840"/>
        <c:axId val="-2137447896"/>
      </c:barChart>
      <c:catAx>
        <c:axId val="-213745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7447896"/>
        <c:crosses val="autoZero"/>
        <c:auto val="1"/>
        <c:lblAlgn val="ctr"/>
        <c:lblOffset val="100"/>
        <c:noMultiLvlLbl val="0"/>
      </c:catAx>
      <c:valAx>
        <c:axId val="-2137447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450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3924104"/>
        <c:axId val="2053925512"/>
      </c:barChart>
      <c:catAx>
        <c:axId val="20539241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53925512"/>
        <c:crosses val="autoZero"/>
        <c:auto val="1"/>
        <c:lblAlgn val="ctr"/>
        <c:lblOffset val="100"/>
        <c:noMultiLvlLbl val="0"/>
      </c:catAx>
      <c:valAx>
        <c:axId val="2053925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924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Mahout’s version of K-Means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General Purpose, the </a:t>
            </a:r>
            <a:r>
              <a:rPr lang="en-US" dirty="0" err="1" smtClean="0"/>
              <a:t>swiss</a:t>
            </a:r>
            <a:r>
              <a:rPr lang="en-US" dirty="0" smtClean="0"/>
              <a:t> army knife of </a:t>
            </a:r>
            <a:r>
              <a:rPr lang="en-US" dirty="0" err="1" smtClean="0"/>
              <a:t>clusterer’s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mapreduce</a:t>
            </a:r>
            <a:r>
              <a:rPr lang="en-US" dirty="0" smtClean="0"/>
              <a:t> version on Mahout is fast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Umm…  k anyone?</a:t>
            </a:r>
          </a:p>
          <a:p>
            <a:pPr lvl="1"/>
            <a:r>
              <a:rPr lang="en-US" dirty="0" smtClean="0"/>
              <a:t>Documentation?  We don’t need no stinking documentation!!!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84302"/>
            <a:ext cx="7408333" cy="4103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</a:t>
            </a:r>
            <a:r>
              <a:rPr lang="en-US" dirty="0" smtClean="0"/>
              <a:t>tried </a:t>
            </a:r>
            <a:r>
              <a:rPr lang="en-US" dirty="0" err="1" smtClean="0"/>
              <a:t>MatLabs’s</a:t>
            </a:r>
            <a:r>
              <a:rPr lang="en-US" dirty="0" smtClean="0"/>
              <a:t> </a:t>
            </a:r>
            <a:r>
              <a:rPr lang="en-US" dirty="0"/>
              <a:t>version of K-Means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Lots of documentation/tutorials</a:t>
            </a:r>
            <a:endParaRPr lang="en-US" dirty="0"/>
          </a:p>
          <a:p>
            <a:pPr lvl="1"/>
            <a:r>
              <a:rPr lang="en-US" dirty="0" smtClean="0"/>
              <a:t>Enormous inventory of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</a:t>
            </a:r>
            <a:r>
              <a:rPr lang="en-US" dirty="0"/>
              <a:t>…  </a:t>
            </a:r>
            <a:r>
              <a:rPr lang="en-US" dirty="0" smtClean="0"/>
              <a:t>HUGE amount of data for little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/>
              <a:t>macBook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  <a:endParaRPr lang="en-US" dirty="0"/>
          </a:p>
          <a:p>
            <a:pPr lvl="1"/>
            <a:r>
              <a:rPr lang="en-US" dirty="0" smtClean="0"/>
              <a:t>Calculated the Euclidean distances for The 30000x41000 vector matrix. Ended up with a 1x900billion point vector of doubles……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died.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1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440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 Fuzzy partitioning on </a:t>
            </a:r>
            <a:r>
              <a:rPr lang="en-US" dirty="0" err="1" smtClean="0"/>
              <a:t>MatLab</a:t>
            </a:r>
            <a:r>
              <a:rPr lang="en-US" dirty="0" smtClean="0"/>
              <a:t>, but the process was taking upwards of 20hours.</a:t>
            </a:r>
          </a:p>
          <a:p>
            <a:r>
              <a:rPr lang="en-US" dirty="0"/>
              <a:t>I</a:t>
            </a:r>
            <a:r>
              <a:rPr lang="en-US" dirty="0" smtClean="0"/>
              <a:t>nstead went with </a:t>
            </a:r>
            <a:r>
              <a:rPr lang="en-US" i="1" dirty="0"/>
              <a:t>N</a:t>
            </a:r>
            <a:r>
              <a:rPr lang="en-US" i="1" dirty="0" smtClean="0"/>
              <a:t>ew </a:t>
            </a:r>
            <a:r>
              <a:rPr lang="en-US" i="1" dirty="0"/>
              <a:t>Y</a:t>
            </a:r>
            <a:r>
              <a:rPr lang="en-US" i="1" dirty="0" smtClean="0"/>
              <a:t>ork Times </a:t>
            </a:r>
            <a:r>
              <a:rPr lang="en-US" dirty="0" smtClean="0"/>
              <a:t>abstract by section which was ~50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82526"/>
              </p:ext>
            </p:extLst>
          </p:nvPr>
        </p:nvGraphicFramePr>
        <p:xfrm>
          <a:off x="1465273" y="4173068"/>
          <a:ext cx="6126236" cy="229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per Cluster</a:t>
            </a:r>
            <a:endParaRPr lang="en-US" dirty="0"/>
          </a:p>
        </p:txBody>
      </p:sp>
      <p:pic>
        <p:nvPicPr>
          <p:cNvPr id="5" name="Picture 4" descr="Screen Shot 2014-10-18 at 9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2497"/>
            <a:ext cx="8229600" cy="281926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39332"/>
          </a:xfrm>
        </p:spPr>
        <p:txBody>
          <a:bodyPr/>
          <a:lstStyle/>
          <a:p>
            <a:r>
              <a:rPr lang="en-US" dirty="0" smtClean="0"/>
              <a:t>Largest cluster had ~2500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2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</a:t>
            </a:r>
            <a:r>
              <a:rPr lang="en-US" dirty="0" smtClean="0"/>
              <a:t>ittle Easier on The eyes</a:t>
            </a:r>
            <a:endParaRPr lang="en-US" dirty="0"/>
          </a:p>
        </p:txBody>
      </p:sp>
      <p:pic>
        <p:nvPicPr>
          <p:cNvPr id="4" name="Picture 3" descr="Screen Shot 2014-10-19 at 4.5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3536"/>
            <a:ext cx="8229600" cy="3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Make The Data Easier To Understand</a:t>
            </a:r>
            <a:endParaRPr lang="en-US" dirty="0"/>
          </a:p>
        </p:txBody>
      </p:sp>
      <p:pic>
        <p:nvPicPr>
          <p:cNvPr id="4" name="Picture 3" descr="Screen Shot 2014-10-18 at 9.2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9" y="2627373"/>
            <a:ext cx="7922756" cy="38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 dirty="0"/>
              <a:t>per C</a:t>
            </a:r>
            <a:r>
              <a:rPr lang="en-US" dirty="0" smtClean="0"/>
              <a:t>luster</a:t>
            </a:r>
            <a:endParaRPr lang="en-US" dirty="0"/>
          </a:p>
        </p:txBody>
      </p:sp>
      <p:pic>
        <p:nvPicPr>
          <p:cNvPr id="5" name="Picture 4" descr="Screen Shot 2014-10-18 at 7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4" y="3656670"/>
            <a:ext cx="7493823" cy="3005936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34984" y="2713108"/>
            <a:ext cx="7408333" cy="93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clusters tended to key a few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Orange, “Data </a:t>
            </a:r>
            <a:r>
              <a:rPr lang="en-US" dirty="0"/>
              <a:t>Mining - Fruitful and </a:t>
            </a:r>
            <a:r>
              <a:rPr lang="en-US" dirty="0" smtClean="0"/>
              <a:t>Fun”, we plotted centroids picked by our </a:t>
            </a:r>
            <a:r>
              <a:rPr lang="en-US" dirty="0" err="1" smtClean="0"/>
              <a:t>clusterer</a:t>
            </a:r>
            <a:r>
              <a:rPr lang="en-US" dirty="0" smtClean="0"/>
              <a:t> using the linear projections visualization</a:t>
            </a:r>
          </a:p>
          <a:p>
            <a:endParaRPr lang="en-US" dirty="0"/>
          </a:p>
          <a:p>
            <a:r>
              <a:rPr lang="en-US" dirty="0" smtClean="0"/>
              <a:t>Runs very slowly on desktop, so unable to perform much analysis</a:t>
            </a:r>
          </a:p>
          <a:p>
            <a:endParaRPr lang="en-US" dirty="0"/>
          </a:p>
          <a:p>
            <a:r>
              <a:rPr lang="en-US" dirty="0" smtClean="0"/>
              <a:t>The black outer ring is all of the terms, and the dots are where the clusters 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centroidVisu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6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9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 Size With </a:t>
            </a:r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B</a:t>
            </a:r>
            <a:r>
              <a:rPr lang="en-US" dirty="0" smtClean="0"/>
              <a:t>eing closer Together by top 20 Words</a:t>
            </a:r>
            <a:endParaRPr lang="en-US" dirty="0"/>
          </a:p>
        </p:txBody>
      </p:sp>
      <p:pic>
        <p:nvPicPr>
          <p:cNvPr id="5" name="Picture 4" descr="Screen Shot 2014-10-19 at 5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" y="2651782"/>
            <a:ext cx="7926428" cy="40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Word Stemming and Stop </a:t>
            </a:r>
            <a:r>
              <a:rPr lang="en-US" b="1" u="sng" dirty="0" smtClean="0"/>
              <a:t>Word: </a:t>
            </a:r>
          </a:p>
          <a:p>
            <a:pPr lvl="1"/>
            <a:r>
              <a:rPr lang="en-US" dirty="0" smtClean="0"/>
              <a:t>removal via and Implementation of </a:t>
            </a:r>
            <a:r>
              <a:rPr lang="en-US" dirty="0" err="1" smtClean="0"/>
              <a:t>portStemmer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&gt;</a:t>
            </a:r>
          </a:p>
          <a:p>
            <a:endParaRPr lang="en-US" sz="2300" dirty="0"/>
          </a:p>
          <a:p>
            <a:r>
              <a:rPr lang="en-US" sz="2300" dirty="0" smtClean="0"/>
              <a:t>This run we want to capture the number of words in each document.  Also, capture the max words in a document.</a:t>
            </a:r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totalWordsInDoc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</a:t>
            </a:r>
            <a:r>
              <a:rPr lang="en-US" sz="2300" dirty="0" smtClean="0"/>
              <a:t>&gt; along with the max document word count.</a:t>
            </a:r>
          </a:p>
          <a:p>
            <a:endParaRPr lang="en-US" sz="2300" dirty="0"/>
          </a:p>
          <a:p>
            <a:r>
              <a:rPr lang="en-US" sz="2300" dirty="0" smtClean="0"/>
              <a:t>Calculate Term Frequency (TF) and Inverse Document Frequency (IDF).  We used the max document </a:t>
            </a:r>
            <a:r>
              <a:rPr lang="en-US" sz="2300" dirty="0" err="1" smtClean="0"/>
              <a:t>wordcount</a:t>
            </a:r>
            <a:r>
              <a:rPr lang="en-US" sz="2300" dirty="0" smtClean="0"/>
              <a:t> obtained in the first run to normalize.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numDocsWithTerm</a:t>
            </a:r>
            <a:r>
              <a:rPr lang="en-US" sz="2300" dirty="0" smtClean="0"/>
              <a:t>, TF, IDF, TF-IDF) &gt; 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8490"/>
            <a:ext cx="7408333" cy="857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comparison of before and after(TFIDF2 = normalized)</a:t>
            </a:r>
          </a:p>
          <a:p>
            <a:r>
              <a:rPr lang="en-US" dirty="0" smtClean="0"/>
              <a:t>Take notice of the Y axes(TF-IDF values)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p:pic>
        <p:nvPicPr>
          <p:cNvPr id="7" name="Picture 6" descr="Screen Shot 2014-10-19 at 4.3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3376079"/>
            <a:ext cx="7408333" cy="3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Representations of  The Data</a:t>
            </a:r>
            <a:endParaRPr lang="en-US" dirty="0"/>
          </a:p>
        </p:txBody>
      </p:sp>
      <p:pic>
        <p:nvPicPr>
          <p:cNvPr id="4" name="Picture 3" descr="Screen Shot 2014-10-19 at 1.1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88187"/>
            <a:ext cx="4112766" cy="4202864"/>
          </a:xfrm>
          <a:prstGeom prst="rect">
            <a:avLst/>
          </a:prstGeom>
        </p:spPr>
      </p:pic>
      <p:pic>
        <p:nvPicPr>
          <p:cNvPr id="5" name="Picture 4" descr="Screen Shot 2014-10-19 at 1.11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5" y="2583539"/>
            <a:ext cx="4116835" cy="4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216</TotalTime>
  <Words>745</Words>
  <Application>Microsoft Macintosh PowerPoint</Application>
  <PresentationFormat>On-screen Show (4:3)</PresentationFormat>
  <Paragraphs>99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More Representations of  The Data</vt:lpstr>
      <vt:lpstr>Clustering</vt:lpstr>
      <vt:lpstr>Clustering</vt:lpstr>
      <vt:lpstr>Selecting the ‘best’ Number of Clusters</vt:lpstr>
      <vt:lpstr>Documents per Cluster</vt:lpstr>
      <vt:lpstr>A Little Easier on The eyes</vt:lpstr>
      <vt:lpstr>Let’s Make The Data Easier To Understand</vt:lpstr>
      <vt:lpstr>20 Most Discriminative Terms per Cluster</vt:lpstr>
      <vt:lpstr>Visualization of Clusters and Term Frequencies</vt:lpstr>
      <vt:lpstr>PowerPoint Presentation</vt:lpstr>
      <vt:lpstr>Cluster Size With Clusters Being closer Together by top 20 Words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34</cp:revision>
  <dcterms:created xsi:type="dcterms:W3CDTF">2014-10-16T04:06:11Z</dcterms:created>
  <dcterms:modified xsi:type="dcterms:W3CDTF">2014-10-19T23:38:13Z</dcterms:modified>
</cp:coreProperties>
</file>