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5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E55A5D-1039-4542-B44D-7FCABECD2C8A}">
          <p14:sldIdLst>
            <p14:sldId id="256"/>
            <p14:sldId id="257"/>
            <p14:sldId id="258"/>
            <p14:sldId id="266"/>
          </p14:sldIdLst>
        </p14:section>
        <p14:section name="Untitled Section" id="{B9274524-FC6C-E543-980E-10A83BD2F653}">
          <p14:sldIdLst>
            <p14:sldId id="259"/>
            <p14:sldId id="260"/>
            <p14:sldId id="261"/>
            <p14:sldId id="262"/>
            <p14:sldId id="263"/>
            <p14:sldId id="265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579" autoAdjust="0"/>
  </p:normalViewPr>
  <p:slideViewPr>
    <p:cSldViewPr snapToGrid="0" snapToObjects="1">
      <p:cViewPr>
        <p:scale>
          <a:sx n="101" d="100"/>
          <a:sy n="101" d="100"/>
        </p:scale>
        <p:origin x="-63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niel\Desktop\Abstracts%20in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NY Times Section Breakdown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Chart!$E$3</c:f>
              <c:strCache>
                <c:ptCount val="1"/>
                <c:pt idx="0">
                  <c:v>Count</c:v>
                </c:pt>
              </c:strCache>
            </c:strRef>
          </c:tx>
          <c:invertIfNegative val="0"/>
          <c:cat>
            <c:strRef>
              <c:f>Chart!$D$4:$D$45</c:f>
              <c:strCache>
                <c:ptCount val="42"/>
                <c:pt idx="0">
                  <c:v>Business Day</c:v>
                </c:pt>
                <c:pt idx="1">
                  <c:v>World</c:v>
                </c:pt>
                <c:pt idx="2">
                  <c:v>Sports</c:v>
                </c:pt>
                <c:pt idx="3">
                  <c:v>Opinion</c:v>
                </c:pt>
                <c:pt idx="4">
                  <c:v>U.S.</c:v>
                </c:pt>
                <c:pt idx="5">
                  <c:v>Arts</c:v>
                </c:pt>
                <c:pt idx="6">
                  <c:v>N.Y. / Region</c:v>
                </c:pt>
                <c:pt idx="7">
                  <c:v>Fashion &amp; Style</c:v>
                </c:pt>
                <c:pt idx="8">
                  <c:v>Technology</c:v>
                </c:pt>
                <c:pt idx="9">
                  <c:v>Movies</c:v>
                </c:pt>
                <c:pt idx="10">
                  <c:v>(blank)</c:v>
                </c:pt>
                <c:pt idx="11">
                  <c:v>Books</c:v>
                </c:pt>
                <c:pt idx="12">
                  <c:v>The Upshot</c:v>
                </c:pt>
                <c:pt idx="13">
                  <c:v>Health</c:v>
                </c:pt>
                <c:pt idx="14">
                  <c:v>T:Style</c:v>
                </c:pt>
                <c:pt idx="15">
                  <c:v>Multimedia/Photos</c:v>
                </c:pt>
                <c:pt idx="16">
                  <c:v>Travel</c:v>
                </c:pt>
                <c:pt idx="17">
                  <c:v>Magazine</c:v>
                </c:pt>
                <c:pt idx="18">
                  <c:v>Automobiles</c:v>
                </c:pt>
                <c:pt idx="19">
                  <c:v>Theater</c:v>
                </c:pt>
                <c:pt idx="20">
                  <c:v>Science</c:v>
                </c:pt>
                <c:pt idx="21">
                  <c:v>Dining &amp; Wine</c:v>
                </c:pt>
                <c:pt idx="22">
                  <c:v>Real Estate</c:v>
                </c:pt>
                <c:pt idx="23">
                  <c:v>Corrections</c:v>
                </c:pt>
                <c:pt idx="24">
                  <c:v>Home &amp; Garden</c:v>
                </c:pt>
                <c:pt idx="25">
                  <c:v>Multimedia</c:v>
                </c:pt>
                <c:pt idx="26">
                  <c:v>Crosswords/Games</c:v>
                </c:pt>
                <c:pt idx="27">
                  <c:v>Your Money</c:v>
                </c:pt>
                <c:pt idx="28">
                  <c:v>Crosswords &amp; Games</c:v>
                </c:pt>
                <c:pt idx="29">
                  <c:v>Great Homes &amp; Destinations</c:v>
                </c:pt>
                <c:pt idx="30">
                  <c:v>Style</c:v>
                </c:pt>
                <c:pt idx="31">
                  <c:v>T Magazine</c:v>
                </c:pt>
                <c:pt idx="32">
                  <c:v>Education</c:v>
                </c:pt>
                <c:pt idx="33">
                  <c:v>Sunday Review</c:v>
                </c:pt>
                <c:pt idx="34">
                  <c:v>Job Market</c:v>
                </c:pt>
                <c:pt idx="35">
                  <c:v>Great Homes and Destinations</c:v>
                </c:pt>
                <c:pt idx="36">
                  <c:v>Open</c:v>
                </c:pt>
                <c:pt idx="37">
                  <c:v>Blogs</c:v>
                </c:pt>
                <c:pt idx="38">
                  <c:v>Public Editor</c:v>
                </c:pt>
                <c:pt idx="39">
                  <c:v>Obituaries</c:v>
                </c:pt>
                <c:pt idx="40">
                  <c:v>Feeds</c:v>
                </c:pt>
                <c:pt idx="41">
                  <c:v>Afternoon Update</c:v>
                </c:pt>
              </c:strCache>
            </c:strRef>
          </c:cat>
          <c:val>
            <c:numRef>
              <c:f>Chart!$E$4:$E$45</c:f>
              <c:numCache>
                <c:formatCode>General</c:formatCode>
                <c:ptCount val="42"/>
                <c:pt idx="0">
                  <c:v>4784</c:v>
                </c:pt>
                <c:pt idx="1">
                  <c:v>4639</c:v>
                </c:pt>
                <c:pt idx="2">
                  <c:v>4408</c:v>
                </c:pt>
                <c:pt idx="3">
                  <c:v>4113</c:v>
                </c:pt>
                <c:pt idx="4">
                  <c:v>3964</c:v>
                </c:pt>
                <c:pt idx="5">
                  <c:v>3627</c:v>
                </c:pt>
                <c:pt idx="6">
                  <c:v>2897</c:v>
                </c:pt>
                <c:pt idx="7">
                  <c:v>1563</c:v>
                </c:pt>
                <c:pt idx="8">
                  <c:v>1007</c:v>
                </c:pt>
                <c:pt idx="9">
                  <c:v>932</c:v>
                </c:pt>
                <c:pt idx="10">
                  <c:v>926</c:v>
                </c:pt>
                <c:pt idx="11">
                  <c:v>795</c:v>
                </c:pt>
                <c:pt idx="12">
                  <c:v>784</c:v>
                </c:pt>
                <c:pt idx="13">
                  <c:v>590</c:v>
                </c:pt>
                <c:pt idx="14">
                  <c:v>588</c:v>
                </c:pt>
                <c:pt idx="15">
                  <c:v>572</c:v>
                </c:pt>
                <c:pt idx="16">
                  <c:v>497</c:v>
                </c:pt>
                <c:pt idx="17">
                  <c:v>486</c:v>
                </c:pt>
                <c:pt idx="18">
                  <c:v>470</c:v>
                </c:pt>
                <c:pt idx="19">
                  <c:v>464</c:v>
                </c:pt>
                <c:pt idx="20">
                  <c:v>453</c:v>
                </c:pt>
                <c:pt idx="21">
                  <c:v>447</c:v>
                </c:pt>
                <c:pt idx="22">
                  <c:v>374</c:v>
                </c:pt>
                <c:pt idx="23">
                  <c:v>321</c:v>
                </c:pt>
                <c:pt idx="24">
                  <c:v>248</c:v>
                </c:pt>
                <c:pt idx="25">
                  <c:v>243</c:v>
                </c:pt>
                <c:pt idx="26">
                  <c:v>214</c:v>
                </c:pt>
                <c:pt idx="27">
                  <c:v>175</c:v>
                </c:pt>
                <c:pt idx="28">
                  <c:v>93</c:v>
                </c:pt>
                <c:pt idx="29">
                  <c:v>85</c:v>
                </c:pt>
                <c:pt idx="30">
                  <c:v>82</c:v>
                </c:pt>
                <c:pt idx="31">
                  <c:v>74</c:v>
                </c:pt>
                <c:pt idx="32">
                  <c:v>60</c:v>
                </c:pt>
                <c:pt idx="33">
                  <c:v>44</c:v>
                </c:pt>
                <c:pt idx="34">
                  <c:v>39</c:v>
                </c:pt>
                <c:pt idx="35">
                  <c:v>26</c:v>
                </c:pt>
                <c:pt idx="36">
                  <c:v>10</c:v>
                </c:pt>
                <c:pt idx="37">
                  <c:v>8</c:v>
                </c:pt>
                <c:pt idx="38">
                  <c:v>6</c:v>
                </c:pt>
                <c:pt idx="39">
                  <c:v>5</c:v>
                </c:pt>
                <c:pt idx="40">
                  <c:v>2</c:v>
                </c:pt>
                <c:pt idx="4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3560832"/>
        <c:axId val="53562368"/>
      </c:barChart>
      <c:catAx>
        <c:axId val="53560832"/>
        <c:scaling>
          <c:orientation val="minMax"/>
        </c:scaling>
        <c:delete val="0"/>
        <c:axPos val="b"/>
        <c:majorTickMark val="out"/>
        <c:minorTickMark val="none"/>
        <c:tickLblPos val="nextTo"/>
        <c:crossAx val="53562368"/>
        <c:crosses val="autoZero"/>
        <c:auto val="1"/>
        <c:lblAlgn val="ctr"/>
        <c:lblOffset val="100"/>
        <c:noMultiLvlLbl val="0"/>
      </c:catAx>
      <c:valAx>
        <c:axId val="535623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35608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AF06D-7C49-4CDB-96A5-20BEE046A6A6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BC0B4-C33E-46CE-9706-C9D67F40D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2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initial step was to download “raw” file from the NYT, where each grab pulled down 20 documents.</a:t>
            </a:r>
          </a:p>
          <a:p>
            <a:endParaRPr lang="en-US" dirty="0" smtClean="0"/>
          </a:p>
          <a:p>
            <a:r>
              <a:rPr lang="en-US" dirty="0" smtClean="0"/>
              <a:t>$source and $section</a:t>
            </a:r>
            <a:r>
              <a:rPr lang="en-US" baseline="0" dirty="0" smtClean="0"/>
              <a:t> were set to “all”, to just grab everything</a:t>
            </a:r>
          </a:p>
          <a:p>
            <a:endParaRPr lang="en-US" baseline="0" dirty="0" smtClean="0"/>
          </a:p>
          <a:p>
            <a:r>
              <a:rPr lang="en-US" dirty="0" smtClean="0"/>
              <a:t>IF</a:t>
            </a:r>
            <a:r>
              <a:rPr lang="en-US" baseline="0" dirty="0" smtClean="0"/>
              <a:t> you don’t base64_encode </a:t>
            </a:r>
            <a:r>
              <a:rPr lang="en-US" baseline="0" dirty="0" err="1" smtClean="0"/>
              <a:t>sphp</a:t>
            </a:r>
            <a:r>
              <a:rPr lang="en-US" baseline="0" dirty="0" smtClean="0"/>
              <a:t> files, transferring can corrupt…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BC0B4-C33E-46CE-9706-C9D67F40DB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77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42 Sections total.</a:t>
            </a:r>
          </a:p>
          <a:p>
            <a:endParaRPr lang="en-US" dirty="0" smtClean="0"/>
          </a:p>
          <a:p>
            <a:r>
              <a:rPr lang="en-US" dirty="0" smtClean="0"/>
              <a:t>Notice that (blank) is just under 1000 of the documents.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BC0B4-C33E-46CE-9706-C9D67F40DB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25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 Abstracts </a:t>
            </a:r>
            <a:r>
              <a:rPr lang="en-US" dirty="0" smtClean="0"/>
              <a:t>of the  New </a:t>
            </a:r>
            <a:r>
              <a:rPr lang="en-US" dirty="0"/>
              <a:t>York </a:t>
            </a:r>
            <a:r>
              <a:rPr lang="en-US" dirty="0" smtClean="0"/>
              <a:t>Times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Matthew Letter &amp; Daniel </a:t>
            </a:r>
            <a:r>
              <a:rPr lang="en-US" dirty="0" err="1" smtClean="0"/>
              <a:t>Waybright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273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20 </a:t>
            </a:r>
            <a:r>
              <a:rPr lang="en-US" dirty="0" smtClean="0"/>
              <a:t>Most </a:t>
            </a:r>
            <a:r>
              <a:rPr lang="en-US" dirty="0"/>
              <a:t>D</a:t>
            </a:r>
            <a:r>
              <a:rPr lang="en-US" dirty="0" smtClean="0"/>
              <a:t>iscriminative </a:t>
            </a:r>
            <a:r>
              <a:rPr lang="en-US" dirty="0"/>
              <a:t>T</a:t>
            </a:r>
            <a:r>
              <a:rPr lang="en-US" dirty="0" smtClean="0"/>
              <a:t>erms </a:t>
            </a:r>
            <a:r>
              <a:rPr lang="en-US"/>
              <a:t>per C</a:t>
            </a:r>
            <a:r>
              <a:rPr lang="en-US" smtClean="0"/>
              <a:t>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74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</a:t>
            </a:r>
            <a:r>
              <a:rPr lang="en-US" dirty="0" smtClean="0"/>
              <a:t>isualization </a:t>
            </a:r>
            <a:r>
              <a:rPr lang="en-US" dirty="0"/>
              <a:t>of </a:t>
            </a:r>
            <a:r>
              <a:rPr lang="en-US" dirty="0" smtClean="0"/>
              <a:t>Clusters </a:t>
            </a:r>
            <a:r>
              <a:rPr lang="en-US" dirty="0"/>
              <a:t>and T</a:t>
            </a:r>
            <a:r>
              <a:rPr lang="en-US" dirty="0" smtClean="0"/>
              <a:t>erm Frequencies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52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Anatomy of a Request</a:t>
            </a:r>
          </a:p>
          <a:p>
            <a:pPr marL="0" indent="0">
              <a:buNone/>
            </a:pPr>
            <a:r>
              <a:rPr lang="en-US" sz="2000" dirty="0"/>
              <a:t>$URL = $</a:t>
            </a:r>
            <a:r>
              <a:rPr lang="en-US" sz="2000" dirty="0" err="1"/>
              <a:t>baseURL</a:t>
            </a:r>
            <a:r>
              <a:rPr lang="en-US" sz="2000" dirty="0"/>
              <a:t> . $</a:t>
            </a:r>
            <a:r>
              <a:rPr lang="en-US" sz="2000" dirty="0" smtClean="0"/>
              <a:t>source </a:t>
            </a:r>
            <a:r>
              <a:rPr lang="en-US" sz="2000" dirty="0"/>
              <a:t>. $section . $format . "?" . $offset . $</a:t>
            </a:r>
            <a:r>
              <a:rPr lang="en-US" sz="2000" dirty="0" smtClean="0"/>
              <a:t>key;</a:t>
            </a:r>
          </a:p>
          <a:p>
            <a:pPr marL="0" indent="0">
              <a:buNone/>
            </a:pPr>
            <a:r>
              <a:rPr lang="en-US" sz="2000" dirty="0"/>
              <a:t>$raw = @</a:t>
            </a:r>
            <a:r>
              <a:rPr lang="en-US" sz="2000" dirty="0" err="1"/>
              <a:t>file_get_contents</a:t>
            </a:r>
            <a:r>
              <a:rPr lang="en-US" sz="2000" dirty="0"/>
              <a:t>( $URL 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$response = </a:t>
            </a:r>
            <a:r>
              <a:rPr lang="en-US" sz="2000" dirty="0" err="1" smtClean="0"/>
              <a:t>unserialize</a:t>
            </a:r>
            <a:r>
              <a:rPr lang="en-US" sz="2000" dirty="0" smtClean="0"/>
              <a:t>( $raw );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 smtClean="0"/>
              <a:t>Reattempt if encounter errors</a:t>
            </a:r>
          </a:p>
          <a:p>
            <a:pPr marL="0" indent="0">
              <a:buNone/>
            </a:pPr>
            <a:r>
              <a:rPr lang="en-US" sz="2000" dirty="0" smtClean="0"/>
              <a:t>if</a:t>
            </a:r>
            <a:r>
              <a:rPr lang="en-US" sz="2000" dirty="0"/>
              <a:t>( $response["status"] == "OK" ) </a:t>
            </a:r>
            <a:r>
              <a:rPr lang="en-US" sz="2000" dirty="0" smtClean="0"/>
              <a:t>{ … }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dirty="0" smtClean="0"/>
              <a:t>Store all raw files!!!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Data </a:t>
            </a:r>
            <a:r>
              <a:rPr lang="it-IT" b="1" dirty="0" err="1"/>
              <a:t>A</a:t>
            </a:r>
            <a:r>
              <a:rPr lang="it-IT" b="1" dirty="0" err="1" smtClean="0"/>
              <a:t>cquisition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0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Combine all raw files into a single PHP array where the URL is the “unique” key, thereby eliminating duplicates.</a:t>
            </a:r>
          </a:p>
          <a:p>
            <a:endParaRPr lang="en-US" dirty="0" smtClean="0"/>
          </a:p>
          <a:p>
            <a:r>
              <a:rPr lang="en-US" dirty="0" smtClean="0"/>
              <a:t>We then mapped each URL to a unique numerical ID, and output a file containing the abstract and has the ID as filename.</a:t>
            </a:r>
          </a:p>
          <a:p>
            <a:endParaRPr lang="en-US" dirty="0"/>
          </a:p>
          <a:p>
            <a:r>
              <a:rPr lang="en-US" dirty="0" smtClean="0"/>
              <a:t>Downloaded a combined 41,116 unique documents.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Preprocessing The Abstracts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51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1117351"/>
              </p:ext>
            </p:extLst>
          </p:nvPr>
        </p:nvGraphicFramePr>
        <p:xfrm>
          <a:off x="0" y="1366574"/>
          <a:ext cx="9144000" cy="5395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5888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Porter Stemmer in Java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</a:t>
            </a:r>
            <a:r>
              <a:rPr lang="nl-NL" dirty="0" smtClean="0"/>
              <a:t>ord </a:t>
            </a:r>
            <a:r>
              <a:rPr lang="nl-NL" dirty="0"/>
              <a:t>S</a:t>
            </a:r>
            <a:r>
              <a:rPr lang="nl-NL" dirty="0" smtClean="0"/>
              <a:t>temming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6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</a:t>
            </a:r>
            <a:r>
              <a:rPr lang="en-US" dirty="0" smtClean="0"/>
              <a:t>IDF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9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Normalizing TF-IDF </a:t>
            </a:r>
            <a:r>
              <a:rPr lang="en-US" dirty="0"/>
              <a:t>with </a:t>
            </a:r>
            <a:r>
              <a:rPr lang="en-US" dirty="0" smtClean="0"/>
              <a:t>Respect </a:t>
            </a:r>
            <a:r>
              <a:rPr lang="en-US" dirty="0"/>
              <a:t>to </a:t>
            </a:r>
            <a:r>
              <a:rPr lang="en-US" dirty="0" smtClean="0"/>
              <a:t>Document </a:t>
            </a:r>
            <a:r>
              <a:rPr lang="en-US" dirty="0"/>
              <a:t>L</a:t>
            </a:r>
            <a:r>
              <a:rPr lang="en-US" dirty="0" smtClean="0"/>
              <a:t>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6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took 3853121 </a:t>
            </a:r>
            <a:r>
              <a:rPr lang="en-US" dirty="0" err="1"/>
              <a:t>ms</a:t>
            </a:r>
            <a:r>
              <a:rPr lang="en-US" dirty="0"/>
              <a:t> (Minutes: 64.21868333333333)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C</a:t>
            </a:r>
            <a:r>
              <a:rPr lang="tr-TR" b="1" dirty="0" smtClean="0"/>
              <a:t>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019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Selecting </a:t>
            </a:r>
            <a:r>
              <a:rPr lang="en-US" dirty="0"/>
              <a:t>the ‘best’ </a:t>
            </a:r>
            <a:r>
              <a:rPr lang="en-US" dirty="0" smtClean="0"/>
              <a:t>Number </a:t>
            </a:r>
            <a:r>
              <a:rPr lang="en-US" dirty="0"/>
              <a:t>of </a:t>
            </a:r>
            <a:r>
              <a:rPr lang="en-US" dirty="0" smtClean="0"/>
              <a:t>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97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38</TotalTime>
  <Words>255</Words>
  <Application>Microsoft Office PowerPoint</Application>
  <PresentationFormat>On-screen Show (4:3)</PresentationFormat>
  <Paragraphs>39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Waveform</vt:lpstr>
      <vt:lpstr>Clustering Abstracts of the  New York Times</vt:lpstr>
      <vt:lpstr>Data Acquisition</vt:lpstr>
      <vt:lpstr>Preprocessing The Abstracts</vt:lpstr>
      <vt:lpstr>PowerPoint Presentation</vt:lpstr>
      <vt:lpstr>Word Stemming</vt:lpstr>
      <vt:lpstr>TF-IDF</vt:lpstr>
      <vt:lpstr>Normalizing TF-IDF with Respect to Document Length</vt:lpstr>
      <vt:lpstr>Clustering</vt:lpstr>
      <vt:lpstr>Selecting the ‘best’ Number of Clusters</vt:lpstr>
      <vt:lpstr>20 Most Discriminative Terms per Cluster</vt:lpstr>
      <vt:lpstr>Visualization of Clusters and Term Frequencies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Abstracts Clustering of the  New York Times</dc:title>
  <dc:creator>k</dc:creator>
  <cp:lastModifiedBy>Daniel Waybright</cp:lastModifiedBy>
  <cp:revision>13</cp:revision>
  <dcterms:created xsi:type="dcterms:W3CDTF">2014-10-16T04:06:11Z</dcterms:created>
  <dcterms:modified xsi:type="dcterms:W3CDTF">2014-10-19T03:25:16Z</dcterms:modified>
</cp:coreProperties>
</file>