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43655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87309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30964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74619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218274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61928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105583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549238" algn="l" defTabSz="2887309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0B28"/>
    <a:srgbClr val="FF1557"/>
    <a:srgbClr val="FF1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0000" autoAdjust="0"/>
  </p:normalViewPr>
  <p:slideViewPr>
    <p:cSldViewPr>
      <p:cViewPr>
        <p:scale>
          <a:sx n="45" d="100"/>
          <a:sy n="45" d="100"/>
        </p:scale>
        <p:origin x="-3088" y="3376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3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3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7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30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74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18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61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0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49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0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6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6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7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365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87309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309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7461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1827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6192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105583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4923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2"/>
            <a:ext cx="9696451" cy="3070858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3655" indent="0">
              <a:buNone/>
              <a:defRPr sz="6300" b="1"/>
            </a:lvl2pPr>
            <a:lvl3pPr marL="2887309" indent="0">
              <a:buNone/>
              <a:defRPr sz="5700" b="1"/>
            </a:lvl3pPr>
            <a:lvl4pPr marL="4330964" indent="0">
              <a:buNone/>
              <a:defRPr sz="5100" b="1"/>
            </a:lvl4pPr>
            <a:lvl5pPr marL="5774619" indent="0">
              <a:buNone/>
              <a:defRPr sz="5100" b="1"/>
            </a:lvl5pPr>
            <a:lvl6pPr marL="7218274" indent="0">
              <a:buNone/>
              <a:defRPr sz="5100" b="1"/>
            </a:lvl6pPr>
            <a:lvl7pPr marL="8661928" indent="0">
              <a:buNone/>
              <a:defRPr sz="5100" b="1"/>
            </a:lvl7pPr>
            <a:lvl8pPr marL="10105583" indent="0">
              <a:buNone/>
              <a:defRPr sz="5100" b="1"/>
            </a:lvl8pPr>
            <a:lvl9pPr marL="11549238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0"/>
            <a:ext cx="9696451" cy="18966182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2"/>
            <a:ext cx="9700260" cy="3070858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3655" indent="0">
              <a:buNone/>
              <a:defRPr sz="6300" b="1"/>
            </a:lvl2pPr>
            <a:lvl3pPr marL="2887309" indent="0">
              <a:buNone/>
              <a:defRPr sz="5700" b="1"/>
            </a:lvl3pPr>
            <a:lvl4pPr marL="4330964" indent="0">
              <a:buNone/>
              <a:defRPr sz="5100" b="1"/>
            </a:lvl4pPr>
            <a:lvl5pPr marL="5774619" indent="0">
              <a:buNone/>
              <a:defRPr sz="5100" b="1"/>
            </a:lvl5pPr>
            <a:lvl6pPr marL="7218274" indent="0">
              <a:buNone/>
              <a:defRPr sz="5100" b="1"/>
            </a:lvl6pPr>
            <a:lvl7pPr marL="8661928" indent="0">
              <a:buNone/>
              <a:defRPr sz="5100" b="1"/>
            </a:lvl7pPr>
            <a:lvl8pPr marL="10105583" indent="0">
              <a:buNone/>
              <a:defRPr sz="5100" b="1"/>
            </a:lvl8pPr>
            <a:lvl9pPr marL="11549238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0"/>
            <a:ext cx="9700260" cy="18966182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2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3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3"/>
            <a:ext cx="7219951" cy="22517103"/>
          </a:xfrm>
        </p:spPr>
        <p:txBody>
          <a:bodyPr/>
          <a:lstStyle>
            <a:lvl1pPr marL="0" indent="0">
              <a:buNone/>
              <a:defRPr sz="4400"/>
            </a:lvl1pPr>
            <a:lvl2pPr marL="1443655" indent="0">
              <a:buNone/>
              <a:defRPr sz="3800"/>
            </a:lvl2pPr>
            <a:lvl3pPr marL="2887309" indent="0">
              <a:buNone/>
              <a:defRPr sz="3200"/>
            </a:lvl3pPr>
            <a:lvl4pPr marL="4330964" indent="0">
              <a:buNone/>
              <a:defRPr sz="2800"/>
            </a:lvl4pPr>
            <a:lvl5pPr marL="5774619" indent="0">
              <a:buNone/>
              <a:defRPr sz="2800"/>
            </a:lvl5pPr>
            <a:lvl6pPr marL="7218274" indent="0">
              <a:buNone/>
              <a:defRPr sz="2800"/>
            </a:lvl6pPr>
            <a:lvl7pPr marL="8661928" indent="0">
              <a:buNone/>
              <a:defRPr sz="2800"/>
            </a:lvl7pPr>
            <a:lvl8pPr marL="10105583" indent="0">
              <a:buNone/>
              <a:defRPr sz="2800"/>
            </a:lvl8pPr>
            <a:lvl9pPr marL="11549238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1"/>
            <a:ext cx="13167360" cy="2720343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/>
          <a:lstStyle>
            <a:lvl1pPr marL="0" indent="0">
              <a:buNone/>
              <a:defRPr sz="10100"/>
            </a:lvl1pPr>
            <a:lvl2pPr marL="1443655" indent="0">
              <a:buNone/>
              <a:defRPr sz="8800"/>
            </a:lvl2pPr>
            <a:lvl3pPr marL="2887309" indent="0">
              <a:buNone/>
              <a:defRPr sz="7600"/>
            </a:lvl3pPr>
            <a:lvl4pPr marL="4330964" indent="0">
              <a:buNone/>
              <a:defRPr sz="6300"/>
            </a:lvl4pPr>
            <a:lvl5pPr marL="5774619" indent="0">
              <a:buNone/>
              <a:defRPr sz="6300"/>
            </a:lvl5pPr>
            <a:lvl6pPr marL="7218274" indent="0">
              <a:buNone/>
              <a:defRPr sz="6300"/>
            </a:lvl6pPr>
            <a:lvl7pPr marL="8661928" indent="0">
              <a:buNone/>
              <a:defRPr sz="6300"/>
            </a:lvl7pPr>
            <a:lvl8pPr marL="10105583" indent="0">
              <a:buNone/>
              <a:defRPr sz="6300"/>
            </a:lvl8pPr>
            <a:lvl9pPr marL="11549238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4"/>
            <a:ext cx="13167360" cy="3863337"/>
          </a:xfrm>
        </p:spPr>
        <p:txBody>
          <a:bodyPr/>
          <a:lstStyle>
            <a:lvl1pPr marL="0" indent="0">
              <a:buNone/>
              <a:defRPr sz="4400"/>
            </a:lvl1pPr>
            <a:lvl2pPr marL="1443655" indent="0">
              <a:buNone/>
              <a:defRPr sz="3800"/>
            </a:lvl2pPr>
            <a:lvl3pPr marL="2887309" indent="0">
              <a:buNone/>
              <a:defRPr sz="3200"/>
            </a:lvl3pPr>
            <a:lvl4pPr marL="4330964" indent="0">
              <a:buNone/>
              <a:defRPr sz="2800"/>
            </a:lvl4pPr>
            <a:lvl5pPr marL="5774619" indent="0">
              <a:buNone/>
              <a:defRPr sz="2800"/>
            </a:lvl5pPr>
            <a:lvl6pPr marL="7218274" indent="0">
              <a:buNone/>
              <a:defRPr sz="2800"/>
            </a:lvl6pPr>
            <a:lvl7pPr marL="8661928" indent="0">
              <a:buNone/>
              <a:defRPr sz="2800"/>
            </a:lvl7pPr>
            <a:lvl8pPr marL="10105583" indent="0">
              <a:buNone/>
              <a:defRPr sz="2800"/>
            </a:lvl8pPr>
            <a:lvl9pPr marL="11549238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  <a:prstGeom prst="rect">
            <a:avLst/>
          </a:prstGeom>
        </p:spPr>
        <p:txBody>
          <a:bodyPr vert="horz" lIns="288731" tIns="144365" rIns="288731" bIns="14436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80964"/>
            <a:ext cx="19751040" cy="21724622"/>
          </a:xfrm>
          <a:prstGeom prst="rect">
            <a:avLst/>
          </a:prstGeom>
        </p:spPr>
        <p:txBody>
          <a:bodyPr vert="horz" lIns="288731" tIns="144365" rIns="288731" bIns="1443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484"/>
            <a:ext cx="5120640" cy="1752600"/>
          </a:xfrm>
          <a:prstGeom prst="rect">
            <a:avLst/>
          </a:prstGeom>
        </p:spPr>
        <p:txBody>
          <a:bodyPr vert="horz" lIns="288731" tIns="144365" rIns="288731" bIns="144365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9B4A-E671-4F59-8D59-A116418FA8FA}" type="datetimeFigureOut">
              <a:rPr lang="en-US" smtClean="0"/>
              <a:pPr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484"/>
            <a:ext cx="6949440" cy="1752600"/>
          </a:xfrm>
          <a:prstGeom prst="rect">
            <a:avLst/>
          </a:prstGeom>
        </p:spPr>
        <p:txBody>
          <a:bodyPr vert="horz" lIns="288731" tIns="144365" rIns="288731" bIns="144365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484"/>
            <a:ext cx="5120640" cy="1752600"/>
          </a:xfrm>
          <a:prstGeom prst="rect">
            <a:avLst/>
          </a:prstGeom>
        </p:spPr>
        <p:txBody>
          <a:bodyPr vert="horz" lIns="288731" tIns="144365" rIns="288731" bIns="144365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E04C-6770-49E7-B3BB-951DC7EC6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8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7309" rtl="0" eaLnBrk="1" latinLnBrk="0" hangingPunct="1"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2741" indent="-1082741" algn="l" defTabSz="2887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45939" indent="-902284" algn="l" defTabSz="288730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9137" indent="-721827" algn="l" defTabSz="2887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52792" indent="-721827" algn="l" defTabSz="2887309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96446" indent="-721827" algn="l" defTabSz="2887309" rtl="0" eaLnBrk="1" latinLnBrk="0" hangingPunct="1">
        <a:spcBef>
          <a:spcPct val="20000"/>
        </a:spcBef>
        <a:buFont typeface="Arial" panose="020B0604020202020204" pitchFamily="34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40101" indent="-721827" algn="l" defTabSz="2887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83756" indent="-721827" algn="l" defTabSz="2887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27410" indent="-721827" algn="l" defTabSz="2887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1065" indent="-721827" algn="l" defTabSz="2887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3655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87309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30964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74619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18274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61928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105583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49238" algn="l" defTabSz="2887309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239"/>
          <p:cNvSpPr txBox="1"/>
          <p:nvPr/>
        </p:nvSpPr>
        <p:spPr>
          <a:xfrm>
            <a:off x="4815840" y="1440180"/>
            <a:ext cx="15773400" cy="1519437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ctr"/>
            <a:r>
              <a:rPr lang="en-US" sz="4700" b="1" dirty="0" smtClean="0">
                <a:solidFill>
                  <a:schemeClr val="bg1">
                    <a:lumMod val="50000"/>
                  </a:schemeClr>
                </a:solidFill>
                <a:latin typeface="Perpetua"/>
                <a:cs typeface="Perpetua"/>
              </a:rPr>
              <a:t>Matthew </a:t>
            </a:r>
            <a:r>
              <a:rPr lang="en-US" sz="4700" b="1" dirty="0" smtClean="0">
                <a:solidFill>
                  <a:schemeClr val="bg1">
                    <a:lumMod val="50000"/>
                  </a:schemeClr>
                </a:solidFill>
                <a:latin typeface="Perpetua"/>
                <a:cs typeface="Perpetua"/>
              </a:rPr>
              <a:t>Letter</a:t>
            </a:r>
          </a:p>
          <a:p>
            <a:pPr algn="ctr"/>
            <a:r>
              <a:rPr lang="en-US" sz="4700" b="1" dirty="0" smtClean="0">
                <a:solidFill>
                  <a:schemeClr val="bg1">
                    <a:lumMod val="50000"/>
                  </a:schemeClr>
                </a:solidFill>
                <a:latin typeface="Perpetua"/>
                <a:cs typeface="Perpetua"/>
              </a:rPr>
              <a:t> </a:t>
            </a:r>
            <a:r>
              <a:rPr lang="en-US" sz="4700" b="1" dirty="0" smtClean="0">
                <a:solidFill>
                  <a:schemeClr val="bg1">
                    <a:lumMod val="50000"/>
                  </a:schemeClr>
                </a:solidFill>
                <a:latin typeface="Perpetua"/>
                <a:cs typeface="Perpetua"/>
              </a:rPr>
              <a:t>Department of Computer </a:t>
            </a:r>
            <a:r>
              <a:rPr lang="en-US" sz="4700" b="1" dirty="0" smtClean="0">
                <a:solidFill>
                  <a:schemeClr val="bg1">
                    <a:lumMod val="50000"/>
                  </a:schemeClr>
                </a:solidFill>
                <a:latin typeface="Perpetua"/>
                <a:cs typeface="Perpetua"/>
              </a:rPr>
              <a:t>Science, University of New Mexico</a:t>
            </a:r>
            <a:endParaRPr lang="en-US" sz="4700" b="1" dirty="0">
              <a:solidFill>
                <a:schemeClr val="bg1">
                  <a:lumMod val="50000"/>
                </a:schemeClr>
              </a:solidFill>
              <a:latin typeface="Perpetua"/>
              <a:cs typeface="Perpetua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 flipV="1">
            <a:off x="375920" y="3319754"/>
            <a:ext cx="21214080" cy="0"/>
          </a:xfrm>
          <a:prstGeom prst="line">
            <a:avLst/>
          </a:prstGeom>
          <a:ln w="57150" cap="flat" cmpd="sng" algn="ctr">
            <a:solidFill>
              <a:srgbClr val="E819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2971800" y="137160"/>
            <a:ext cx="17729200" cy="1303993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ctr"/>
            <a:r>
              <a:rPr lang="en-US" sz="8000" b="1" dirty="0" smtClean="0"/>
              <a:t>Purchasing </a:t>
            </a:r>
            <a:r>
              <a:rPr lang="en-US" sz="8000" b="1" dirty="0"/>
              <a:t>Allergy </a:t>
            </a:r>
            <a:r>
              <a:rPr lang="en-US" sz="8000" b="1" dirty="0" smtClean="0"/>
              <a:t>Medication</a:t>
            </a:r>
            <a:r>
              <a:rPr lang="en-US" sz="8000" dirty="0" smtClean="0"/>
              <a:t> </a:t>
            </a:r>
            <a:endParaRPr lang="en-US" sz="7900" b="1" dirty="0" smtClean="0">
              <a:latin typeface="Perpetua"/>
              <a:cs typeface="Perpetua"/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 flipV="1">
            <a:off x="375920" y="31615810"/>
            <a:ext cx="21214080" cy="0"/>
          </a:xfrm>
          <a:prstGeom prst="line">
            <a:avLst/>
          </a:prstGeom>
          <a:ln w="57150" cap="flat" cmpd="sng" algn="ctr">
            <a:solidFill>
              <a:srgbClr val="E819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1049000" y="24688800"/>
            <a:ext cx="0" cy="6934200"/>
          </a:xfrm>
          <a:prstGeom prst="line">
            <a:avLst/>
          </a:prstGeom>
          <a:ln w="57150" cap="flat" cmpd="sng" algn="ctr">
            <a:solidFill>
              <a:srgbClr val="E819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533400" y="14782800"/>
            <a:ext cx="10515600" cy="76200"/>
          </a:xfrm>
          <a:prstGeom prst="line">
            <a:avLst/>
          </a:prstGeom>
          <a:ln w="57150" cap="flat" cmpd="sng" algn="ctr">
            <a:solidFill>
              <a:srgbClr val="E819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81000" y="3352800"/>
            <a:ext cx="5638800" cy="673051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3900" b="1" dirty="0" smtClean="0">
                <a:solidFill>
                  <a:srgbClr val="D70B28"/>
                </a:solidFill>
                <a:latin typeface="+mj-lt"/>
                <a:cs typeface="Perpetua"/>
              </a:rPr>
              <a:t>The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5346749"/>
            <a:ext cx="10363200" cy="673051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3900" b="1" dirty="0" smtClean="0">
                <a:solidFill>
                  <a:srgbClr val="D70B28"/>
                </a:solidFill>
                <a:latin typeface="+mj-lt"/>
                <a:cs typeface="Perpetua"/>
              </a:rPr>
              <a:t>A Background on Antihistamines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24917400"/>
            <a:ext cx="10363200" cy="673051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3900" b="1" dirty="0" smtClean="0">
                <a:solidFill>
                  <a:srgbClr val="D70B28"/>
                </a:solidFill>
                <a:latin typeface="+mj-lt"/>
                <a:cs typeface="Perpetua"/>
              </a:rPr>
              <a:t>Data Sets and Preprocessing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81000" y="7391400"/>
            <a:ext cx="21183600" cy="76200"/>
          </a:xfrm>
          <a:prstGeom prst="line">
            <a:avLst/>
          </a:prstGeom>
          <a:ln w="57150" cap="flat" cmpd="sng" algn="ctr">
            <a:solidFill>
              <a:srgbClr val="E819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582400" y="7696200"/>
            <a:ext cx="9601200" cy="673051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3900" b="1" dirty="0" smtClean="0">
                <a:solidFill>
                  <a:srgbClr val="D70B28"/>
                </a:solidFill>
                <a:latin typeface="+mj-lt"/>
                <a:cs typeface="Perpetua"/>
              </a:rPr>
              <a:t>Results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24688800"/>
            <a:ext cx="20878800" cy="0"/>
          </a:xfrm>
          <a:prstGeom prst="line">
            <a:avLst/>
          </a:prstGeom>
          <a:ln w="57150" cap="flat" cmpd="sng" algn="ctr">
            <a:solidFill>
              <a:srgbClr val="E819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353800" y="24917400"/>
            <a:ext cx="9601200" cy="673051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3900" b="1" dirty="0" smtClean="0">
                <a:solidFill>
                  <a:srgbClr val="D70B28"/>
                </a:solidFill>
                <a:latin typeface="+mj-lt"/>
                <a:cs typeface="Perpetua"/>
              </a:rPr>
              <a:t>Conclusions</a:t>
            </a:r>
            <a:endParaRPr lang="en-US" sz="3900" b="1" dirty="0" smtClean="0">
              <a:solidFill>
                <a:srgbClr val="D70B28"/>
              </a:solidFill>
              <a:latin typeface="+mj-lt"/>
              <a:cs typeface="Perpetu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7620000"/>
            <a:ext cx="10363200" cy="673051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3900" b="1" dirty="0" smtClean="0">
                <a:solidFill>
                  <a:srgbClr val="D70B28"/>
                </a:solidFill>
                <a:latin typeface="+mj-lt"/>
                <a:cs typeface="Perpetua"/>
              </a:rPr>
              <a:t>Method and Design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0" y="25603200"/>
            <a:ext cx="9956800" cy="5612864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2400" dirty="0"/>
              <a:t>Mulberry makes up 40% of all pollen produced in the Albuquerque area. If a person has a mulberry allergy, it is recommended that if a person buys double the amount of allergy medication in January or live on the west side of Albuquerque because this portion of town has much lower pollen levels.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Pollen levels </a:t>
            </a:r>
            <a:r>
              <a:rPr lang="en-US" sz="2400" b="1" dirty="0"/>
              <a:t>are directly correlated with </a:t>
            </a:r>
            <a:r>
              <a:rPr lang="en-US" sz="2400" b="1" dirty="0" smtClean="0"/>
              <a:t>drought </a:t>
            </a:r>
            <a:r>
              <a:rPr lang="en-US" sz="2400" b="1" dirty="0"/>
              <a:t>years. </a:t>
            </a:r>
            <a:endParaRPr lang="en-US" sz="2400" b="1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Drought Years</a:t>
            </a:r>
            <a:r>
              <a:rPr lang="en-US" sz="2400" dirty="0" smtClean="0"/>
              <a:t>, wait </a:t>
            </a:r>
            <a:r>
              <a:rPr lang="en-US" sz="2400" dirty="0"/>
              <a:t>to </a:t>
            </a:r>
            <a:r>
              <a:rPr lang="en-US" sz="2400" dirty="0" smtClean="0"/>
              <a:t>buy </a:t>
            </a:r>
            <a:r>
              <a:rPr lang="en-US" sz="2400" dirty="0" smtClean="0"/>
              <a:t>allergy </a:t>
            </a:r>
            <a:r>
              <a:rPr lang="en-US" sz="2400" dirty="0" smtClean="0"/>
              <a:t>medication due to the drastic </a:t>
            </a:r>
            <a:r>
              <a:rPr lang="en-US" sz="2400" dirty="0"/>
              <a:t>reduction in pollen </a:t>
            </a:r>
            <a:r>
              <a:rPr lang="en-US" sz="2400" dirty="0" smtClean="0"/>
              <a:t>levels.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Non</a:t>
            </a:r>
            <a:r>
              <a:rPr lang="en-US" sz="2400" b="1" dirty="0" smtClean="0"/>
              <a:t>-drought </a:t>
            </a:r>
            <a:r>
              <a:rPr lang="en-US" sz="2400" b="1" dirty="0"/>
              <a:t>years</a:t>
            </a:r>
            <a:r>
              <a:rPr lang="en-US" sz="2400" dirty="0"/>
              <a:t>, </a:t>
            </a:r>
            <a:r>
              <a:rPr lang="en-US" sz="2400" dirty="0" smtClean="0"/>
              <a:t>allergy medication </a:t>
            </a:r>
            <a:r>
              <a:rPr lang="en-US" sz="2400" dirty="0"/>
              <a:t>should be purchased in January. </a:t>
            </a:r>
            <a:r>
              <a:rPr lang="en-US" sz="2400" dirty="0" smtClean="0"/>
              <a:t>January is shown to be </a:t>
            </a:r>
            <a:r>
              <a:rPr lang="en-US" sz="2400" dirty="0"/>
              <a:t>the month where the pollen levels begin to </a:t>
            </a:r>
            <a:r>
              <a:rPr lang="en-US" sz="2400" dirty="0" smtClean="0"/>
              <a:t>rise. </a:t>
            </a:r>
            <a:r>
              <a:rPr lang="en-US" sz="2400" dirty="0"/>
              <a:t>A</a:t>
            </a:r>
            <a:r>
              <a:rPr lang="en-US" sz="2400" dirty="0" smtClean="0"/>
              <a:t>ntihistamines </a:t>
            </a:r>
            <a:r>
              <a:rPr lang="en-US" sz="2400" dirty="0"/>
              <a:t>have a shelf life </a:t>
            </a:r>
            <a:r>
              <a:rPr lang="en-US" sz="2400" dirty="0" smtClean="0"/>
              <a:t>of</a:t>
            </a:r>
            <a:r>
              <a:rPr lang="en-US" sz="2400" dirty="0" smtClean="0"/>
              <a:t> </a:t>
            </a:r>
            <a:r>
              <a:rPr lang="en-US" sz="2400" dirty="0"/>
              <a:t>12 </a:t>
            </a:r>
            <a:r>
              <a:rPr lang="en-US" sz="2400" dirty="0" smtClean="0"/>
              <a:t>months and </a:t>
            </a:r>
            <a:r>
              <a:rPr lang="en-US" sz="2400" dirty="0" smtClean="0"/>
              <a:t>therefore will not expire before the end of the years allergy season. </a:t>
            </a:r>
          </a:p>
          <a:p>
            <a:pPr algn="just"/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48640"/>
            <a:ext cx="3124200" cy="225171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81000" y="5334000"/>
            <a:ext cx="21183600" cy="76200"/>
          </a:xfrm>
          <a:prstGeom prst="line">
            <a:avLst/>
          </a:prstGeom>
          <a:ln w="57150" cap="flat" cmpd="sng" algn="ctr">
            <a:solidFill>
              <a:srgbClr val="E819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8" descr="Computer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2" y="31867270"/>
            <a:ext cx="7764018" cy="105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887200" y="31851600"/>
            <a:ext cx="9499600" cy="842328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5000" b="1" dirty="0" smtClean="0">
                <a:latin typeface="Perpetua"/>
                <a:cs typeface="Perpetua"/>
              </a:rPr>
              <a:t>Project for CS 591-001 Big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25603200"/>
            <a:ext cx="6858000" cy="1550214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Pollen data readings </a:t>
            </a:r>
            <a:r>
              <a:rPr lang="en-US" sz="2400" dirty="0"/>
              <a:t>were taken at two different locations in </a:t>
            </a:r>
            <a:r>
              <a:rPr lang="en-US" sz="2400" dirty="0" smtClean="0"/>
              <a:t>Albuquerque, the </a:t>
            </a:r>
            <a:r>
              <a:rPr lang="en-US" sz="2400" b="1" dirty="0" smtClean="0"/>
              <a:t>Ea</a:t>
            </a:r>
            <a:r>
              <a:rPr lang="en-US" sz="2400" b="1" dirty="0" smtClean="0"/>
              <a:t>stside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Westside</a:t>
            </a:r>
            <a:r>
              <a:rPr lang="en-US" sz="2400" dirty="0"/>
              <a:t> referring to their respective portions of the Albuquerque </a:t>
            </a:r>
            <a:r>
              <a:rPr lang="en-US" sz="2400" dirty="0" smtClean="0"/>
              <a:t>area.</a:t>
            </a:r>
            <a:endParaRPr lang="en-US" sz="2400" dirty="0"/>
          </a:p>
        </p:txBody>
      </p:sp>
      <p:pic>
        <p:nvPicPr>
          <p:cNvPr id="30" name="Picture 29" descr="DashboardPar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011400"/>
            <a:ext cx="10972800" cy="8458201"/>
          </a:xfrm>
          <a:prstGeom prst="rect">
            <a:avLst/>
          </a:prstGeom>
        </p:spPr>
      </p:pic>
      <p:pic>
        <p:nvPicPr>
          <p:cNvPr id="225" name="Picture 224" descr="Screen Shot 2014-11-24 at 9.25.1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8382000"/>
            <a:ext cx="10820400" cy="6705600"/>
          </a:xfrm>
          <a:prstGeom prst="rect">
            <a:avLst/>
          </a:prstGeom>
        </p:spPr>
      </p:pic>
      <p:pic>
        <p:nvPicPr>
          <p:cNvPr id="226" name="Picture 225" descr="Screen Shot 2014-12-01 at 11.04.4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16687800"/>
            <a:ext cx="7055460" cy="6781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67600" y="27432000"/>
            <a:ext cx="3505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b="1" dirty="0" smtClean="0"/>
              <a:t>Figure </a:t>
            </a:r>
            <a:r>
              <a:rPr lang="en-US" sz="2200" b="1" dirty="0" smtClean="0"/>
              <a:t>5</a:t>
            </a:r>
            <a:r>
              <a:rPr lang="en-US" sz="2200" dirty="0" smtClean="0"/>
              <a:t>: A portion of the SQL </a:t>
            </a:r>
            <a:r>
              <a:rPr lang="en-US" sz="2200" dirty="0" smtClean="0"/>
              <a:t>statement </a:t>
            </a:r>
            <a:r>
              <a:rPr lang="en-US" sz="2200" dirty="0"/>
              <a:t>used to produce </a:t>
            </a:r>
            <a:r>
              <a:rPr lang="en-US" sz="2200" dirty="0" smtClean="0"/>
              <a:t>Figure 1.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11125200" y="15087600"/>
            <a:ext cx="10668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b="1" dirty="0" smtClean="0"/>
              <a:t>Figure </a:t>
            </a:r>
            <a:r>
              <a:rPr lang="en-US" sz="2200" b="1" dirty="0"/>
              <a:t>1</a:t>
            </a:r>
            <a:r>
              <a:rPr lang="en-US" sz="2200" dirty="0" smtClean="0"/>
              <a:t>: </a:t>
            </a:r>
            <a:r>
              <a:rPr lang="en-US" sz="2200" dirty="0"/>
              <a:t>Month of the </a:t>
            </a:r>
            <a:r>
              <a:rPr lang="en-US" sz="2200" dirty="0" smtClean="0"/>
              <a:t>year vs. </a:t>
            </a:r>
            <a:r>
              <a:rPr lang="en-US" sz="2200" dirty="0"/>
              <a:t>a</a:t>
            </a:r>
            <a:r>
              <a:rPr lang="en-US" sz="2200" dirty="0" smtClean="0"/>
              <a:t>verage </a:t>
            </a:r>
            <a:r>
              <a:rPr lang="en-US" sz="2200" dirty="0"/>
              <a:t>pollen count per </a:t>
            </a:r>
            <a:r>
              <a:rPr lang="en-US" sz="2200" dirty="0" smtClean="0"/>
              <a:t>tree. </a:t>
            </a:r>
            <a:r>
              <a:rPr lang="en-US" sz="2200" dirty="0" smtClean="0"/>
              <a:t>E</a:t>
            </a:r>
            <a:r>
              <a:rPr lang="en-US" sz="2200" dirty="0" smtClean="0"/>
              <a:t>ach </a:t>
            </a:r>
            <a:r>
              <a:rPr lang="en-US" sz="2200" dirty="0" smtClean="0"/>
              <a:t>column </a:t>
            </a:r>
            <a:r>
              <a:rPr lang="en-US" sz="2200" dirty="0"/>
              <a:t>is made up of its respective tree pollen </a:t>
            </a:r>
            <a:r>
              <a:rPr lang="en-US" sz="2200" dirty="0" smtClean="0"/>
              <a:t>quantities, shown </a:t>
            </a:r>
            <a:r>
              <a:rPr lang="en-US" sz="2200" dirty="0"/>
              <a:t>by the different color make up of each </a:t>
            </a:r>
            <a:r>
              <a:rPr lang="en-US" sz="2200" dirty="0" smtClean="0"/>
              <a:t>column</a:t>
            </a:r>
            <a:r>
              <a:rPr lang="en-US" sz="2200" dirty="0" smtClean="0"/>
              <a:t>. </a:t>
            </a:r>
            <a:r>
              <a:rPr lang="en-US" sz="2200" dirty="0"/>
              <a:t>April is the </a:t>
            </a:r>
            <a:r>
              <a:rPr lang="en-US" sz="2200" dirty="0" smtClean="0"/>
              <a:t>month </a:t>
            </a:r>
            <a:r>
              <a:rPr lang="en-US" sz="2200" dirty="0"/>
              <a:t>with the </a:t>
            </a:r>
            <a:r>
              <a:rPr lang="en-US" sz="2200" dirty="0" smtClean="0"/>
              <a:t>highest average pollen </a:t>
            </a:r>
            <a:r>
              <a:rPr lang="en-US" sz="2200" dirty="0"/>
              <a:t>count. November and December are the months </a:t>
            </a:r>
            <a:r>
              <a:rPr lang="en-US" sz="2200" dirty="0" smtClean="0"/>
              <a:t>with </a:t>
            </a:r>
            <a:r>
              <a:rPr lang="en-US" sz="2200" dirty="0"/>
              <a:t>the lowest  </a:t>
            </a:r>
            <a:r>
              <a:rPr lang="en-US" sz="2200" dirty="0" smtClean="0"/>
              <a:t>average pollen count.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4859000" y="23469600"/>
            <a:ext cx="68205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b="1" dirty="0" smtClean="0"/>
              <a:t>Figure </a:t>
            </a:r>
            <a:r>
              <a:rPr lang="en-US" sz="2200" b="1" dirty="0"/>
              <a:t>4</a:t>
            </a:r>
            <a:r>
              <a:rPr lang="en-US" sz="2200" dirty="0" smtClean="0"/>
              <a:t>: </a:t>
            </a:r>
            <a:r>
              <a:rPr lang="en-US" sz="2200" dirty="0" smtClean="0"/>
              <a:t>Highest pollen producing trees in </a:t>
            </a:r>
            <a:r>
              <a:rPr lang="en-US" sz="2200" dirty="0" smtClean="0"/>
              <a:t>Albuquerque, the </a:t>
            </a:r>
            <a:r>
              <a:rPr lang="en-US" sz="2200" dirty="0" smtClean="0"/>
              <a:t>larger </a:t>
            </a:r>
            <a:r>
              <a:rPr lang="en-US" sz="2200" dirty="0"/>
              <a:t>the </a:t>
            </a:r>
            <a:r>
              <a:rPr lang="en-US" sz="2200" dirty="0" smtClean="0"/>
              <a:t>circle </a:t>
            </a:r>
            <a:r>
              <a:rPr lang="en-US" sz="2200" dirty="0"/>
              <a:t>the higher the amount of </a:t>
            </a:r>
            <a:r>
              <a:rPr lang="en-US" sz="2200" dirty="0" smtClean="0"/>
              <a:t>pollen.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685799" y="23469601"/>
            <a:ext cx="89154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b="1" dirty="0" smtClean="0"/>
              <a:t>Figure 2</a:t>
            </a:r>
            <a:r>
              <a:rPr lang="en-US" sz="2200" dirty="0" smtClean="0"/>
              <a:t>: </a:t>
            </a:r>
            <a:r>
              <a:rPr lang="en-US" sz="2200" dirty="0" smtClean="0"/>
              <a:t>Precipitation (top) and total pollen levels (bottom) for </a:t>
            </a:r>
            <a:r>
              <a:rPr lang="en-US" sz="2200" dirty="0"/>
              <a:t>the </a:t>
            </a:r>
            <a:r>
              <a:rPr lang="en-US" sz="2200" dirty="0" smtClean="0"/>
              <a:t>eastside (blue) </a:t>
            </a:r>
            <a:r>
              <a:rPr lang="en-US" sz="2200" dirty="0"/>
              <a:t>and </a:t>
            </a:r>
            <a:r>
              <a:rPr lang="en-US" sz="2200" dirty="0" smtClean="0"/>
              <a:t>westside (orange) of </a:t>
            </a:r>
            <a:r>
              <a:rPr lang="en-US" sz="2200" dirty="0" smtClean="0"/>
              <a:t>Albuquerque vs. year.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533400" y="3962400"/>
            <a:ext cx="21031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People spend billions of dollars a year trying to control their allergies. </a:t>
            </a:r>
            <a:r>
              <a:rPr lang="en-US" sz="2400" dirty="0" smtClean="0"/>
              <a:t>Unfortunately, </a:t>
            </a:r>
            <a:r>
              <a:rPr lang="en-US" sz="2400" dirty="0" smtClean="0"/>
              <a:t>a large amount of allergy </a:t>
            </a:r>
            <a:r>
              <a:rPr lang="en-US" sz="2400" dirty="0" smtClean="0"/>
              <a:t>medication is </a:t>
            </a:r>
            <a:r>
              <a:rPr lang="en-US" sz="2400" dirty="0" smtClean="0"/>
              <a:t>thrown away each year. This </a:t>
            </a:r>
            <a:r>
              <a:rPr lang="en-US" sz="2400" dirty="0" smtClean="0"/>
              <a:t>waste is </a:t>
            </a:r>
            <a:r>
              <a:rPr lang="en-US" sz="2400" dirty="0" smtClean="0"/>
              <a:t>partially because people buy their allergy medications at the wrong </a:t>
            </a:r>
            <a:r>
              <a:rPr lang="en-US" sz="2400" dirty="0" smtClean="0"/>
              <a:t>time </a:t>
            </a:r>
            <a:r>
              <a:rPr lang="en-US" sz="2400" dirty="0" smtClean="0"/>
              <a:t>during the year, leading to </a:t>
            </a:r>
            <a:r>
              <a:rPr lang="en-US" sz="2400" dirty="0" smtClean="0"/>
              <a:t>the medicine expiration </a:t>
            </a:r>
            <a:r>
              <a:rPr lang="en-US" sz="2400" dirty="0" smtClean="0"/>
              <a:t>before use. The goal of this study </a:t>
            </a:r>
            <a:r>
              <a:rPr lang="en-US" sz="2400" dirty="0" smtClean="0"/>
              <a:t>is </a:t>
            </a:r>
            <a:r>
              <a:rPr lang="en-US" sz="2400" dirty="0" smtClean="0"/>
              <a:t>to give people in the Albuquerque area a way of determining when to buy their allergy medication so as to not let them go to waste.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7200" y="8458200"/>
            <a:ext cx="10287000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Albuquerque </a:t>
            </a:r>
            <a:r>
              <a:rPr lang="en-US" sz="2400" dirty="0"/>
              <a:t>data </a:t>
            </a:r>
            <a:r>
              <a:rPr lang="en-US" sz="2400" dirty="0" smtClean="0"/>
              <a:t>warehouse publishes a data set of pollen records. A SAX </a:t>
            </a:r>
            <a:r>
              <a:rPr lang="en-US" sz="2400" dirty="0"/>
              <a:t>parser </a:t>
            </a:r>
            <a:r>
              <a:rPr lang="en-US" sz="2400" dirty="0" smtClean="0"/>
              <a:t>took </a:t>
            </a:r>
            <a:r>
              <a:rPr lang="en-US" sz="2400" dirty="0"/>
              <a:t>the XML pollen data </a:t>
            </a:r>
            <a:r>
              <a:rPr lang="en-US" sz="2400" dirty="0" smtClean="0"/>
              <a:t>and cleaned it for insertion into the MySQL database.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second parser </a:t>
            </a:r>
            <a:r>
              <a:rPr lang="en-US" sz="2400" dirty="0" smtClean="0"/>
              <a:t>was used </a:t>
            </a:r>
            <a:r>
              <a:rPr lang="en-US" sz="2400" dirty="0"/>
              <a:t>for parsing a</a:t>
            </a:r>
            <a:r>
              <a:rPr lang="en-US" sz="2400" dirty="0" smtClean="0"/>
              <a:t> </a:t>
            </a:r>
            <a:r>
              <a:rPr lang="en-US" sz="2400" dirty="0"/>
              <a:t>CSV data file obtained from Wunderground that contained all the weather data for the Albuquerque </a:t>
            </a:r>
            <a:r>
              <a:rPr lang="en-US" sz="2400" dirty="0" smtClean="0"/>
              <a:t>area over the past 100 years. The  Java language </a:t>
            </a:r>
            <a:r>
              <a:rPr lang="en-US" sz="2400" dirty="0"/>
              <a:t>was chosen to implement </a:t>
            </a:r>
            <a:r>
              <a:rPr lang="en-US" sz="2400" dirty="0" smtClean="0"/>
              <a:t>these Parsers for its extensive libraries.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 smtClean="0"/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Ubiq was </a:t>
            </a:r>
            <a:r>
              <a:rPr lang="en-US" sz="2400" dirty="0"/>
              <a:t>used for initial discovery and </a:t>
            </a:r>
            <a:r>
              <a:rPr lang="en-US" sz="2400" dirty="0" smtClean="0"/>
              <a:t>insight on the MySQL database, yielding </a:t>
            </a:r>
            <a:r>
              <a:rPr lang="en-US" sz="2400" dirty="0" smtClean="0"/>
              <a:t>Figure </a:t>
            </a:r>
            <a:r>
              <a:rPr lang="en-US" sz="2400" dirty="0"/>
              <a:t>1</a:t>
            </a:r>
            <a:r>
              <a:rPr lang="en-US" sz="2400" dirty="0" smtClean="0"/>
              <a:t>. </a:t>
            </a:r>
            <a:r>
              <a:rPr lang="en-US" sz="2400" dirty="0" smtClean="0"/>
              <a:t>The </a:t>
            </a:r>
            <a:r>
              <a:rPr lang="en-US" sz="2400" dirty="0"/>
              <a:t>goal </a:t>
            </a:r>
            <a:r>
              <a:rPr lang="en-US" sz="2400" dirty="0" smtClean="0"/>
              <a:t>being </a:t>
            </a:r>
            <a:r>
              <a:rPr lang="en-US" sz="2400" dirty="0"/>
              <a:t>to obtain a representation of the average pollen counts for each </a:t>
            </a:r>
            <a:r>
              <a:rPr lang="en-US" sz="2400" dirty="0" smtClean="0"/>
              <a:t>month. The weather data set was independently examined as well (see </a:t>
            </a:r>
            <a:r>
              <a:rPr lang="en-US" sz="2400" dirty="0" smtClean="0"/>
              <a:t>Figure </a:t>
            </a:r>
            <a:r>
              <a:rPr lang="en-US" sz="2400" dirty="0"/>
              <a:t>3</a:t>
            </a:r>
            <a:r>
              <a:rPr lang="en-US" sz="2400" dirty="0" smtClean="0"/>
              <a:t>)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/>
          </a:p>
          <a:p>
            <a:pPr marL="342900" indent="-342900" algn="just">
              <a:buFont typeface="Arial"/>
              <a:buChar char="•"/>
            </a:pPr>
            <a:r>
              <a:rPr lang="en-US" sz="2400" dirty="0"/>
              <a:t>The weather data and pollen data </a:t>
            </a:r>
            <a:r>
              <a:rPr lang="en-US" sz="2400" dirty="0" smtClean="0"/>
              <a:t>sets were </a:t>
            </a:r>
            <a:r>
              <a:rPr lang="en-US" sz="2400" dirty="0"/>
              <a:t>inner </a:t>
            </a:r>
            <a:r>
              <a:rPr lang="en-US" sz="2400" dirty="0" smtClean="0"/>
              <a:t>joined and virtualized </a:t>
            </a:r>
            <a:r>
              <a:rPr lang="en-US" sz="2400" dirty="0"/>
              <a:t>on the </a:t>
            </a:r>
            <a:r>
              <a:rPr lang="en-US" sz="2400" dirty="0" smtClean="0"/>
              <a:t>“date” attribute, </a:t>
            </a:r>
            <a:r>
              <a:rPr lang="en-US" sz="2400" dirty="0"/>
              <a:t>yielding a </a:t>
            </a:r>
            <a:r>
              <a:rPr lang="en-US" sz="2400" dirty="0" smtClean="0"/>
              <a:t>large combined </a:t>
            </a:r>
            <a:r>
              <a:rPr lang="en-US" sz="2400" dirty="0"/>
              <a:t>data set. Once the data is in this </a:t>
            </a:r>
            <a:r>
              <a:rPr lang="en-US" sz="2400" dirty="0" smtClean="0"/>
              <a:t>form, </a:t>
            </a:r>
            <a:r>
              <a:rPr lang="en-US" sz="2400" dirty="0"/>
              <a:t>correlation between the two sets </a:t>
            </a:r>
            <a:r>
              <a:rPr lang="en-US" sz="2400" dirty="0" smtClean="0"/>
              <a:t>were</a:t>
            </a:r>
            <a:r>
              <a:rPr lang="en-US" sz="2400" dirty="0" smtClean="0"/>
              <a:t> </a:t>
            </a:r>
            <a:r>
              <a:rPr lang="en-US" sz="2400" dirty="0"/>
              <a:t>examined by comparing the data </a:t>
            </a:r>
            <a:r>
              <a:rPr lang="en-US" sz="2400" dirty="0" smtClean="0"/>
              <a:t>on the </a:t>
            </a:r>
            <a:r>
              <a:rPr lang="en-US" sz="2400" dirty="0"/>
              <a:t>joined timeline attribute. </a:t>
            </a:r>
          </a:p>
        </p:txBody>
      </p:sp>
      <p:pic>
        <p:nvPicPr>
          <p:cNvPr id="10" name="Picture 9" descr="Screen Shot 2014-11-16 at 11.04.1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16916400"/>
            <a:ext cx="4953001" cy="5486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06000" y="22514004"/>
            <a:ext cx="47440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200" b="1" dirty="0" smtClean="0"/>
              <a:t>Figure 3</a:t>
            </a:r>
            <a:r>
              <a:rPr lang="en-US" sz="2200" dirty="0" smtClean="0"/>
              <a:t>: </a:t>
            </a:r>
            <a:r>
              <a:rPr lang="en-US" sz="2200" dirty="0" smtClean="0"/>
              <a:t>Temperature (left y-axis), precipitation (right y-axis) vs. month </a:t>
            </a:r>
            <a:r>
              <a:rPr lang="en-US" sz="2200" dirty="0" smtClean="0"/>
              <a:t>averages </a:t>
            </a:r>
            <a:r>
              <a:rPr lang="en-US" sz="2200" dirty="0"/>
              <a:t>for the </a:t>
            </a:r>
            <a:r>
              <a:rPr lang="en-US" sz="2200" dirty="0" smtClean="0"/>
              <a:t>Albuquerque. </a:t>
            </a:r>
            <a:r>
              <a:rPr lang="en-US" sz="2200" dirty="0" smtClean="0"/>
              <a:t>Notice how </a:t>
            </a:r>
            <a:r>
              <a:rPr lang="en-US" sz="2200" dirty="0" smtClean="0"/>
              <a:t>the pollen levels in </a:t>
            </a:r>
            <a:r>
              <a:rPr lang="en-US" sz="2200" dirty="0" smtClean="0"/>
              <a:t>Figure 1</a:t>
            </a:r>
            <a:r>
              <a:rPr lang="en-US" sz="2200" dirty="0" smtClean="0"/>
              <a:t> do </a:t>
            </a:r>
            <a:r>
              <a:rPr lang="en-US" sz="2200" dirty="0" smtClean="0"/>
              <a:t>not </a:t>
            </a:r>
            <a:r>
              <a:rPr lang="en-US" sz="2200" dirty="0" smtClean="0"/>
              <a:t>correlate well </a:t>
            </a:r>
            <a:r>
              <a:rPr lang="en-US" sz="2200" dirty="0" smtClean="0"/>
              <a:t>with </a:t>
            </a:r>
            <a:r>
              <a:rPr lang="en-US" sz="2200" dirty="0" smtClean="0"/>
              <a:t>the precipitation levels in this graph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24" name="Rectangle 23"/>
          <p:cNvSpPr/>
          <p:nvPr/>
        </p:nvSpPr>
        <p:spPr>
          <a:xfrm>
            <a:off x="381000" y="27321808"/>
            <a:ext cx="64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Pollen </a:t>
            </a:r>
            <a:r>
              <a:rPr lang="en-US" sz="2400" b="1" dirty="0"/>
              <a:t>D</a:t>
            </a:r>
            <a:r>
              <a:rPr lang="en-US" sz="2400" b="1" dirty="0" smtClean="0"/>
              <a:t>ata </a:t>
            </a:r>
            <a:r>
              <a:rPr lang="en-US" sz="2400" b="1" dirty="0" smtClean="0"/>
              <a:t>S</a:t>
            </a:r>
            <a:r>
              <a:rPr lang="en-US" sz="2400" b="1" dirty="0" smtClean="0"/>
              <a:t>et</a:t>
            </a:r>
            <a:endParaRPr lang="en-US" sz="2400" b="1" dirty="0" smtClean="0"/>
          </a:p>
          <a:p>
            <a:pPr marL="342900" indent="-342900" algn="just">
              <a:buFont typeface="Arial"/>
              <a:buChar char="•"/>
            </a:pPr>
            <a:r>
              <a:rPr lang="en-US" sz="2400" dirty="0"/>
              <a:t>10 years of pollen data from 2004-2014,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/>
              <a:t>~100,000 data </a:t>
            </a:r>
            <a:r>
              <a:rPr lang="en-US" sz="2400" dirty="0" smtClean="0"/>
              <a:t>points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Each data point included data on </a:t>
            </a:r>
            <a:r>
              <a:rPr lang="en-US" sz="2400" dirty="0" smtClean="0"/>
              <a:t>pollen </a:t>
            </a:r>
            <a:r>
              <a:rPr lang="en-US" sz="2400" dirty="0" smtClean="0"/>
              <a:t>level, location, and  date of </a:t>
            </a:r>
            <a:r>
              <a:rPr lang="en-US" sz="2400" dirty="0" smtClean="0"/>
              <a:t>data collected</a:t>
            </a:r>
            <a:endParaRPr lang="en-US" sz="2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33400" y="6019800"/>
            <a:ext cx="20878800" cy="1180882"/>
          </a:xfrm>
          <a:prstGeom prst="rect">
            <a:avLst/>
          </a:prstGeom>
          <a:noFill/>
        </p:spPr>
        <p:txBody>
          <a:bodyPr wrap="square" lIns="72183" tIns="36091" rIns="72183" bIns="36091" rtlCol="0">
            <a:spAutoFit/>
          </a:bodyPr>
          <a:lstStyle/>
          <a:p>
            <a:pPr algn="just"/>
            <a:r>
              <a:rPr lang="en-US" sz="2400" dirty="0" smtClean="0"/>
              <a:t>When </a:t>
            </a:r>
            <a:r>
              <a:rPr lang="en-US" sz="2400" dirty="0"/>
              <a:t>your body is exposed to </a:t>
            </a:r>
            <a:r>
              <a:rPr lang="en-US" sz="2400" dirty="0" smtClean="0"/>
              <a:t>allergens, such as tree </a:t>
            </a:r>
            <a:r>
              <a:rPr lang="en-US" sz="2400" dirty="0" smtClean="0"/>
              <a:t>pollen</a:t>
            </a:r>
            <a:r>
              <a:rPr lang="en-US" sz="2400" dirty="0" smtClean="0"/>
              <a:t>, </a:t>
            </a:r>
            <a:r>
              <a:rPr lang="en-US" sz="2400" dirty="0"/>
              <a:t>it releases histamines. Histamines attach to the cells in your </a:t>
            </a:r>
            <a:r>
              <a:rPr lang="en-US" sz="2400" dirty="0" smtClean="0"/>
              <a:t>body causing the cells  to swell </a:t>
            </a:r>
            <a:r>
              <a:rPr lang="en-US" sz="2400" dirty="0"/>
              <a:t>and leak fluid. This can cause itching, sneezing, runny nose, and watery eyes. </a:t>
            </a:r>
            <a:r>
              <a:rPr lang="en-US" sz="2400" dirty="0" smtClean="0"/>
              <a:t>Antihistamines medications </a:t>
            </a:r>
            <a:r>
              <a:rPr lang="en-US" sz="2400" dirty="0"/>
              <a:t>prevent histamines from attaching to your cells and causing symptoms</a:t>
            </a:r>
            <a:r>
              <a:rPr lang="en-US" sz="2400" dirty="0" smtClean="0"/>
              <a:t>. </a:t>
            </a:r>
            <a:r>
              <a:rPr lang="en-US" sz="2400" dirty="0" smtClean="0"/>
              <a:t>Only antihistamine allergy medications were addressed </a:t>
            </a:r>
            <a:r>
              <a:rPr lang="en-US" sz="2400" dirty="0" smtClean="0"/>
              <a:t>in this research study.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972800" y="7467600"/>
            <a:ext cx="76200" cy="7391400"/>
          </a:xfrm>
          <a:prstGeom prst="line">
            <a:avLst/>
          </a:prstGeom>
          <a:ln w="57150" cap="flat" cmpd="sng" algn="ctr">
            <a:solidFill>
              <a:srgbClr val="E8194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creen Shot 2014-12-03 at 5.09.49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5069800"/>
            <a:ext cx="3352800" cy="233680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81000" y="29455408"/>
            <a:ext cx="1036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W</a:t>
            </a:r>
            <a:r>
              <a:rPr lang="en-US" sz="2400" b="1" dirty="0" smtClean="0"/>
              <a:t>eather </a:t>
            </a:r>
            <a:r>
              <a:rPr lang="en-US" sz="2400" b="1" dirty="0" smtClean="0"/>
              <a:t>Data Set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100 years</a:t>
            </a:r>
            <a:r>
              <a:rPr lang="en-US" sz="2400" dirty="0"/>
              <a:t> </a:t>
            </a:r>
            <a:r>
              <a:rPr lang="en-US" sz="2400" dirty="0" smtClean="0"/>
              <a:t>of weather data trimmed down to data between years 2004-2012</a:t>
            </a:r>
            <a:endParaRPr lang="en-US" sz="2400" dirty="0"/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Weather data consisted of 24 </a:t>
            </a:r>
            <a:r>
              <a:rPr lang="en-US" sz="2400" dirty="0" smtClean="0"/>
              <a:t>attributes including precipitation, </a:t>
            </a:r>
            <a:r>
              <a:rPr lang="en-US" sz="2400" dirty="0" smtClean="0"/>
              <a:t>temperature, barometric pressure, </a:t>
            </a:r>
            <a:r>
              <a:rPr lang="en-US" sz="2400" dirty="0" smtClean="0"/>
              <a:t>and </a:t>
            </a:r>
            <a:r>
              <a:rPr lang="en-US" sz="2400" dirty="0" smtClean="0"/>
              <a:t>date</a:t>
            </a:r>
            <a:endParaRPr lang="en-US" sz="2400" dirty="0" smtClean="0"/>
          </a:p>
        </p:txBody>
      </p:sp>
      <p:sp>
        <p:nvSpPr>
          <p:cNvPr id="238" name="TextBox 237"/>
          <p:cNvSpPr txBox="1"/>
          <p:nvPr/>
        </p:nvSpPr>
        <p:spPr>
          <a:xfrm>
            <a:off x="457200" y="14935200"/>
            <a:ext cx="4572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Precipitation and Total Pollen Level vs. Year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4782800" y="16608623"/>
            <a:ext cx="4572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Tree Pollen Levels by Tree Type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9906000" y="16916400"/>
            <a:ext cx="4572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Albuquerque Weather Data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201400" y="8458200"/>
            <a:ext cx="4572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Average Pollen Count per Month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892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791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</cp:lastModifiedBy>
  <cp:revision>141</cp:revision>
  <cp:lastPrinted>2013-11-14T23:31:36Z</cp:lastPrinted>
  <dcterms:created xsi:type="dcterms:W3CDTF">2014-11-25T22:15:27Z</dcterms:created>
  <dcterms:modified xsi:type="dcterms:W3CDTF">2014-12-04T01:13:11Z</dcterms:modified>
</cp:coreProperties>
</file>