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8" r:id="rId3"/>
    <p:sldId id="257" r:id="rId4"/>
    <p:sldId id="259" r:id="rId5"/>
    <p:sldId id="260" r:id="rId6"/>
    <p:sldId id="261" r:id="rId7"/>
    <p:sldId id="270" r:id="rId8"/>
    <p:sldId id="272" r:id="rId9"/>
    <p:sldId id="273" r:id="rId10"/>
    <p:sldId id="274" r:id="rId11"/>
    <p:sldId id="275" r:id="rId12"/>
    <p:sldId id="277" r:id="rId13"/>
    <p:sldId id="278" r:id="rId14"/>
    <p:sldId id="269" r:id="rId15"/>
    <p:sldId id="276" r:id="rId16"/>
    <p:sldId id="280" r:id="rId17"/>
    <p:sldId id="281" r:id="rId18"/>
    <p:sldId id="282" r:id="rId19"/>
    <p:sldId id="279" r:id="rId20"/>
    <p:sldId id="283" r:id="rId21"/>
    <p:sldId id="284" r:id="rId22"/>
    <p:sldId id="285" r:id="rId23"/>
    <p:sldId id="286" r:id="rId24"/>
    <p:sldId id="287" r:id="rId25"/>
    <p:sldId id="288" r:id="rId26"/>
    <p:sldId id="289" r:id="rId27"/>
    <p:sldId id="294" r:id="rId28"/>
    <p:sldId id="290" r:id="rId29"/>
    <p:sldId id="291" r:id="rId30"/>
    <p:sldId id="292" r:id="rId31"/>
    <p:sldId id="293" r:id="rId32"/>
    <p:sldId id="295" r:id="rId33"/>
    <p:sldId id="296" r:id="rId34"/>
    <p:sldId id="297" r:id="rId35"/>
    <p:sldId id="298" r:id="rId36"/>
    <p:sldId id="300" r:id="rId37"/>
    <p:sldId id="299" r:id="rId38"/>
    <p:sldId id="303" r:id="rId39"/>
    <p:sldId id="301" r:id="rId40"/>
    <p:sldId id="302" r:id="rId41"/>
    <p:sldId id="304" r:id="rId42"/>
    <p:sldId id="266" r:id="rId43"/>
  </p:sldIdLst>
  <p:sldSz cx="18288000" cy="10287000"/>
  <p:notesSz cx="6858000" cy="9144000"/>
  <p:embeddedFontLst>
    <p:embeddedFont>
      <p:font typeface="Algerian" panose="04020705040A02060702" pitchFamily="82" charset="0"/>
      <p:regular r:id="rId44"/>
    </p:embeddedFont>
    <p:embeddedFont>
      <p:font typeface="Arial Black" panose="020B0A04020102020204" pitchFamily="34" charset="0"/>
      <p:bold r:id="rId45"/>
    </p:embeddedFont>
    <p:embeddedFont>
      <p:font typeface="Arial Narrow" panose="020B0606020202030204" pitchFamily="34" charset="0"/>
      <p:regular r:id="rId46"/>
      <p:bold r:id="rId47"/>
      <p:italic r:id="rId48"/>
      <p:boldItalic r:id="rId49"/>
    </p:embeddedFont>
    <p:embeddedFont>
      <p:font typeface="Caslon #540" panose="020B0604020202020204" charset="0"/>
      <p:regular r:id="rId50"/>
    </p:embeddedFont>
    <p:embeddedFont>
      <p:font typeface="Open Sauce" panose="020B0604020202020204" charset="0"/>
      <p:regular r:id="rId51"/>
    </p:embeddedFont>
    <p:embeddedFont>
      <p:font typeface="Open Sauce Bold" panose="020B0604020202020204" charset="0"/>
      <p:regular r:id="rId5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D7AC3CCA-C797-4891-BE02-D94E43425B78}" styleName="Style moyen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622" autoAdjust="0"/>
  </p:normalViewPr>
  <p:slideViewPr>
    <p:cSldViewPr>
      <p:cViewPr varScale="1">
        <p:scale>
          <a:sx n="55" d="100"/>
          <a:sy n="55" d="100"/>
        </p:scale>
        <p:origin x="89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4.fntdata"/><Relationship Id="rId50" Type="http://schemas.openxmlformats.org/officeDocument/2006/relationships/font" Target="fonts/font7.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fntdata"/><Relationship Id="rId52"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5.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6.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5/31/2025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5/31/2025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5/31/2025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5/31/2025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 Id="rId5" Type="http://schemas.openxmlformats.org/officeDocument/2006/relationships/image" Target="../media/image45.png"/><Relationship Id="rId4" Type="http://schemas.openxmlformats.org/officeDocument/2006/relationships/image" Target="../media/image44.png"/></Relationships>
</file>

<file path=ppt/slides/_rels/slide2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7.xml"/><Relationship Id="rId4" Type="http://schemas.openxmlformats.org/officeDocument/2006/relationships/image" Target="../media/image57.PNG"/></Relationships>
</file>

<file path=ppt/slides/_rels/slide3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7.xml"/><Relationship Id="rId4" Type="http://schemas.openxmlformats.org/officeDocument/2006/relationships/image" Target="../media/image66.PNG"/></Relationships>
</file>

<file path=ppt/slides/_rels/slide3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7F8F3"/>
        </a:solidFill>
        <a:effectLst/>
      </p:bgPr>
    </p:bg>
    <p:spTree>
      <p:nvGrpSpPr>
        <p:cNvPr id="1" name=""/>
        <p:cNvGrpSpPr/>
        <p:nvPr/>
      </p:nvGrpSpPr>
      <p:grpSpPr>
        <a:xfrm>
          <a:off x="0" y="0"/>
          <a:ext cx="0" cy="0"/>
          <a:chOff x="0" y="0"/>
          <a:chExt cx="0" cy="0"/>
        </a:xfrm>
      </p:grpSpPr>
      <p:grpSp>
        <p:nvGrpSpPr>
          <p:cNvPr id="2" name="Group 2"/>
          <p:cNvGrpSpPr/>
          <p:nvPr/>
        </p:nvGrpSpPr>
        <p:grpSpPr>
          <a:xfrm>
            <a:off x="1694323" y="1359694"/>
            <a:ext cx="15145877" cy="8041082"/>
            <a:chOff x="0" y="0"/>
            <a:chExt cx="20194502" cy="10721443"/>
          </a:xfrm>
        </p:grpSpPr>
        <p:sp>
          <p:nvSpPr>
            <p:cNvPr id="3" name="Freeform 3"/>
            <p:cNvSpPr/>
            <p:nvPr/>
          </p:nvSpPr>
          <p:spPr>
            <a:xfrm rot="18654510">
              <a:off x="3803997" y="9198486"/>
              <a:ext cx="616235" cy="868551"/>
            </a:xfrm>
            <a:custGeom>
              <a:avLst/>
              <a:gdLst/>
              <a:ahLst/>
              <a:cxnLst/>
              <a:rect l="l" t="t" r="r" b="b"/>
              <a:pathLst>
                <a:path w="718528" h="868550">
                  <a:moveTo>
                    <a:pt x="0" y="0"/>
                  </a:moveTo>
                  <a:lnTo>
                    <a:pt x="718528" y="0"/>
                  </a:lnTo>
                  <a:lnTo>
                    <a:pt x="718528" y="868550"/>
                  </a:lnTo>
                  <a:lnTo>
                    <a:pt x="0" y="86855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4954502" y="9317040"/>
              <a:ext cx="10536127" cy="1404403"/>
            </a:xfrm>
            <a:prstGeom prst="rect">
              <a:avLst/>
            </a:prstGeom>
          </p:spPr>
          <p:txBody>
            <a:bodyPr lIns="0" tIns="0" rIns="0" bIns="0" rtlCol="0" anchor="t">
              <a:spAutoFit/>
            </a:bodyPr>
            <a:lstStyle/>
            <a:p>
              <a:pPr algn="l">
                <a:lnSpc>
                  <a:spcPts val="2799"/>
                </a:lnSpc>
              </a:pPr>
              <a:r>
                <a:rPr lang="fr-FR" sz="2000" dirty="0"/>
                <a:t>application concrète des connaissances acquises en classe, à travers l’installation, la configuration et la sécurisation de différents services réseau sur une infrastructure virtuelle complète.</a:t>
              </a:r>
              <a:endParaRPr lang="en-US" sz="1999" dirty="0">
                <a:solidFill>
                  <a:srgbClr val="000000"/>
                </a:solidFill>
                <a:latin typeface="Open Sauce"/>
                <a:ea typeface="Open Sauce"/>
                <a:cs typeface="Open Sauce"/>
                <a:sym typeface="Open Sauce"/>
              </a:endParaRPr>
            </a:p>
          </p:txBody>
        </p:sp>
        <p:sp>
          <p:nvSpPr>
            <p:cNvPr id="5" name="TextBox 5"/>
            <p:cNvSpPr txBox="1"/>
            <p:nvPr/>
          </p:nvSpPr>
          <p:spPr>
            <a:xfrm>
              <a:off x="0" y="0"/>
              <a:ext cx="8224233" cy="495300"/>
            </a:xfrm>
            <a:prstGeom prst="rect">
              <a:avLst/>
            </a:prstGeom>
          </p:spPr>
          <p:txBody>
            <a:bodyPr lIns="0" tIns="0" rIns="0" bIns="0" rtlCol="0" anchor="t">
              <a:spAutoFit/>
            </a:bodyPr>
            <a:lstStyle/>
            <a:p>
              <a:pPr algn="l">
                <a:lnSpc>
                  <a:spcPts val="2994"/>
                </a:lnSpc>
              </a:pPr>
              <a:r>
                <a:rPr lang="en-US" sz="2495" b="1" dirty="0">
                  <a:solidFill>
                    <a:srgbClr val="000000"/>
                  </a:solidFill>
                  <a:latin typeface="Open Sauce Bold"/>
                  <a:ea typeface="Open Sauce Bold"/>
                  <a:cs typeface="Open Sauce Bold"/>
                  <a:sym typeface="Open Sauce Bold"/>
                </a:rPr>
                <a:t>Supdeco THIES</a:t>
              </a:r>
            </a:p>
          </p:txBody>
        </p:sp>
        <p:sp>
          <p:nvSpPr>
            <p:cNvPr id="6" name="TextBox 6"/>
            <p:cNvSpPr txBox="1"/>
            <p:nvPr/>
          </p:nvSpPr>
          <p:spPr>
            <a:xfrm>
              <a:off x="2912293" y="5396667"/>
              <a:ext cx="13526090" cy="1641475"/>
            </a:xfrm>
            <a:prstGeom prst="rect">
              <a:avLst/>
            </a:prstGeom>
          </p:spPr>
          <p:txBody>
            <a:bodyPr lIns="0" tIns="0" rIns="0" bIns="0" rtlCol="0" anchor="t">
              <a:spAutoFit/>
            </a:bodyPr>
            <a:lstStyle/>
            <a:p>
              <a:pPr algn="l">
                <a:lnSpc>
                  <a:spcPts val="4800"/>
                </a:lnSpc>
              </a:pPr>
              <a:r>
                <a:rPr lang="en-US" sz="4000" spc="-40" dirty="0">
                  <a:solidFill>
                    <a:srgbClr val="000000"/>
                  </a:solidFill>
                  <a:latin typeface="Open Sauce"/>
                  <a:ea typeface="Open Sauce"/>
                  <a:cs typeface="Open Sauce"/>
                  <a:sym typeface="Open Sauce"/>
                </a:rPr>
                <a:t>mise </a:t>
              </a:r>
              <a:r>
                <a:rPr lang="en-US" sz="4000" spc="-40" dirty="0" err="1">
                  <a:solidFill>
                    <a:srgbClr val="000000"/>
                  </a:solidFill>
                  <a:latin typeface="Open Sauce"/>
                  <a:ea typeface="Open Sauce"/>
                  <a:cs typeface="Open Sauce"/>
                  <a:sym typeface="Open Sauce"/>
                </a:rPr>
                <a:t>en</a:t>
              </a:r>
              <a:r>
                <a:rPr lang="en-US" sz="4000" spc="-40" dirty="0">
                  <a:solidFill>
                    <a:srgbClr val="000000"/>
                  </a:solidFill>
                  <a:latin typeface="Open Sauce"/>
                  <a:ea typeface="Open Sauce"/>
                  <a:cs typeface="Open Sauce"/>
                  <a:sym typeface="Open Sauce"/>
                </a:rPr>
                <a:t> place </a:t>
              </a:r>
              <a:r>
                <a:rPr lang="en-US" sz="4000" spc="-40" dirty="0" err="1">
                  <a:solidFill>
                    <a:srgbClr val="000000"/>
                  </a:solidFill>
                  <a:latin typeface="Open Sauce"/>
                  <a:ea typeface="Open Sauce"/>
                  <a:cs typeface="Open Sauce"/>
                  <a:sym typeface="Open Sauce"/>
                </a:rPr>
                <a:t>d’une</a:t>
              </a:r>
              <a:r>
                <a:rPr lang="en-US" sz="4000" spc="-40" dirty="0">
                  <a:solidFill>
                    <a:srgbClr val="000000"/>
                  </a:solidFill>
                  <a:latin typeface="Open Sauce"/>
                  <a:ea typeface="Open Sauce"/>
                  <a:cs typeface="Open Sauce"/>
                  <a:sym typeface="Open Sauce"/>
                </a:rPr>
                <a:t> infrastructure réseau</a:t>
              </a:r>
            </a:p>
            <a:p>
              <a:pPr algn="l">
                <a:lnSpc>
                  <a:spcPts val="4800"/>
                </a:lnSpc>
              </a:pPr>
              <a:r>
                <a:rPr lang="en-US" sz="4000" spc="-40" dirty="0">
                  <a:solidFill>
                    <a:srgbClr val="000000"/>
                  </a:solidFill>
                  <a:latin typeface="Open Sauce"/>
                  <a:ea typeface="Open Sauce"/>
                  <a:cs typeface="Open Sauce"/>
                  <a:sym typeface="Open Sauce"/>
                </a:rPr>
                <a:t>Entreprise: </a:t>
              </a:r>
              <a:r>
                <a:rPr lang="en-US" sz="4000" b="1" i="1" spc="-40" dirty="0">
                  <a:solidFill>
                    <a:srgbClr val="000000"/>
                  </a:solidFill>
                  <a:latin typeface="Arial Black" panose="020B0A04020102020204" pitchFamily="34" charset="0"/>
                  <a:ea typeface="MS Gothic" panose="020B0609070205080204" pitchFamily="49" charset="-128"/>
                  <a:cs typeface="Open Sauce"/>
                  <a:sym typeface="Open Sauce"/>
                </a:rPr>
                <a:t>kaneprotechnology</a:t>
              </a:r>
              <a:r>
                <a:rPr lang="en-US" sz="4000" spc="-40" dirty="0">
                  <a:solidFill>
                    <a:srgbClr val="000000"/>
                  </a:solidFill>
                  <a:latin typeface="Open Sauce"/>
                  <a:ea typeface="Open Sauce"/>
                  <a:cs typeface="Open Sauce"/>
                  <a:sym typeface="Open Sauce"/>
                </a:rPr>
                <a:t> </a:t>
              </a:r>
            </a:p>
          </p:txBody>
        </p:sp>
        <p:sp>
          <p:nvSpPr>
            <p:cNvPr id="7" name="TextBox 7"/>
            <p:cNvSpPr txBox="1"/>
            <p:nvPr/>
          </p:nvSpPr>
          <p:spPr>
            <a:xfrm>
              <a:off x="1751150" y="2358192"/>
              <a:ext cx="16363505" cy="3048000"/>
            </a:xfrm>
            <a:prstGeom prst="rect">
              <a:avLst/>
            </a:prstGeom>
          </p:spPr>
          <p:txBody>
            <a:bodyPr lIns="0" tIns="0" rIns="0" bIns="0" rtlCol="0" anchor="t">
              <a:spAutoFit/>
            </a:bodyPr>
            <a:lstStyle/>
            <a:p>
              <a:pPr algn="ctr">
                <a:lnSpc>
                  <a:spcPts val="18000"/>
                </a:lnSpc>
              </a:pPr>
              <a:r>
                <a:rPr lang="en-US" sz="15000" spc="-150" dirty="0">
                  <a:solidFill>
                    <a:srgbClr val="000000"/>
                  </a:solidFill>
                  <a:latin typeface="Open Sauce"/>
                  <a:ea typeface="Open Sauce"/>
                  <a:cs typeface="Open Sauce"/>
                  <a:sym typeface="Open Sauce"/>
                </a:rPr>
                <a:t>Projet</a:t>
              </a:r>
            </a:p>
          </p:txBody>
        </p:sp>
        <p:sp>
          <p:nvSpPr>
            <p:cNvPr id="8" name="TextBox 8"/>
            <p:cNvSpPr txBox="1"/>
            <p:nvPr/>
          </p:nvSpPr>
          <p:spPr>
            <a:xfrm>
              <a:off x="13895302" y="70908"/>
              <a:ext cx="6299200" cy="963683"/>
            </a:xfrm>
            <a:prstGeom prst="rect">
              <a:avLst/>
            </a:prstGeom>
          </p:spPr>
          <p:txBody>
            <a:bodyPr wrap="square" lIns="0" tIns="0" rIns="0" bIns="0" rtlCol="0" anchor="t">
              <a:spAutoFit/>
            </a:bodyPr>
            <a:lstStyle/>
            <a:p>
              <a:pPr algn="r">
                <a:lnSpc>
                  <a:spcPts val="2800"/>
                </a:lnSpc>
              </a:pPr>
              <a:r>
                <a:rPr lang="en-US" sz="2000" dirty="0">
                  <a:solidFill>
                    <a:srgbClr val="000000"/>
                  </a:solidFill>
                  <a:latin typeface="Open Sauce"/>
                  <a:ea typeface="Open Sauce"/>
                  <a:cs typeface="Open Sauce"/>
                  <a:sym typeface="Open Sauce"/>
                </a:rPr>
                <a:t>21 </a:t>
              </a:r>
              <a:r>
                <a:rPr lang="en-US" sz="2000" dirty="0" err="1">
                  <a:solidFill>
                    <a:srgbClr val="000000"/>
                  </a:solidFill>
                  <a:latin typeface="Open Sauce"/>
                  <a:ea typeface="Open Sauce"/>
                  <a:cs typeface="Open Sauce"/>
                  <a:sym typeface="Open Sauce"/>
                </a:rPr>
                <a:t>avril</a:t>
              </a:r>
              <a:r>
                <a:rPr lang="en-US" sz="2000" dirty="0">
                  <a:solidFill>
                    <a:srgbClr val="000000"/>
                  </a:solidFill>
                  <a:latin typeface="Open Sauce"/>
                  <a:ea typeface="Open Sauce"/>
                  <a:cs typeface="Open Sauce"/>
                  <a:sym typeface="Open Sauce"/>
                </a:rPr>
                <a:t> 2025</a:t>
              </a:r>
            </a:p>
            <a:p>
              <a:pPr algn="r">
                <a:lnSpc>
                  <a:spcPts val="2800"/>
                </a:lnSpc>
                <a:spcBef>
                  <a:spcPct val="0"/>
                </a:spcBef>
              </a:pPr>
              <a:r>
                <a:rPr lang="en-US" sz="2000" dirty="0">
                  <a:solidFill>
                    <a:srgbClr val="000000"/>
                  </a:solidFill>
                  <a:latin typeface="Open Sauce"/>
                  <a:ea typeface="Open Sauce"/>
                  <a:cs typeface="Open Sauce"/>
                  <a:sym typeface="Open Sauce"/>
                </a:rPr>
                <a:t>par </a:t>
              </a:r>
              <a:r>
                <a:rPr lang="en-US" sz="3200" dirty="0">
                  <a:solidFill>
                    <a:srgbClr val="000000"/>
                  </a:solidFill>
                  <a:latin typeface="Open Sauce"/>
                  <a:ea typeface="Open Sauce"/>
                  <a:cs typeface="Open Sauce"/>
                  <a:sym typeface="Open Sauce"/>
                </a:rPr>
                <a:t>Mouhamadou LEYE</a:t>
              </a:r>
            </a:p>
          </p:txBody>
        </p:sp>
      </p:grpSp>
      <p:sp>
        <p:nvSpPr>
          <p:cNvPr id="9" name="ZoneTexte 8">
            <a:extLst>
              <a:ext uri="{FF2B5EF4-FFF2-40B4-BE49-F238E27FC236}">
                <a16:creationId xmlns:a16="http://schemas.microsoft.com/office/drawing/2014/main" id="{63EC9C1A-3CAF-FC69-D74F-5D1BD1D2C3D0}"/>
              </a:ext>
            </a:extLst>
          </p:cNvPr>
          <p:cNvSpPr txBox="1"/>
          <p:nvPr/>
        </p:nvSpPr>
        <p:spPr>
          <a:xfrm>
            <a:off x="10972800" y="9563100"/>
            <a:ext cx="7315200" cy="400110"/>
          </a:xfrm>
          <a:prstGeom prst="rect">
            <a:avLst/>
          </a:prstGeom>
          <a:noFill/>
        </p:spPr>
        <p:txBody>
          <a:bodyPr wrap="square" rtlCol="0">
            <a:spAutoFit/>
          </a:bodyPr>
          <a:lstStyle/>
          <a:p>
            <a:r>
              <a:rPr lang="fr-FR" sz="2000" dirty="0"/>
              <a:t>				M. MAMADOU FALILOU KANE</a:t>
            </a:r>
          </a:p>
        </p:txBody>
      </p:sp>
      <p:sp>
        <p:nvSpPr>
          <p:cNvPr id="10" name="ZoneTexte 9">
            <a:extLst>
              <a:ext uri="{FF2B5EF4-FFF2-40B4-BE49-F238E27FC236}">
                <a16:creationId xmlns:a16="http://schemas.microsoft.com/office/drawing/2014/main" id="{A8BAACC6-9A5F-CCA9-278A-5AADA70B9D30}"/>
              </a:ext>
            </a:extLst>
          </p:cNvPr>
          <p:cNvSpPr txBox="1"/>
          <p:nvPr/>
        </p:nvSpPr>
        <p:spPr>
          <a:xfrm>
            <a:off x="1356134" y="1906906"/>
            <a:ext cx="5486400" cy="461665"/>
          </a:xfrm>
          <a:prstGeom prst="rect">
            <a:avLst/>
          </a:prstGeom>
          <a:noFill/>
        </p:spPr>
        <p:txBody>
          <a:bodyPr wrap="square" rtlCol="0">
            <a:spAutoFit/>
          </a:bodyPr>
          <a:lstStyle/>
          <a:p>
            <a:r>
              <a:rPr lang="fr-FR" sz="2400" b="1" dirty="0">
                <a:latin typeface="Arial Black" panose="020B0A04020102020204" pitchFamily="34" charset="0"/>
              </a:rPr>
              <a:t>Administration linux avancé</a:t>
            </a:r>
          </a:p>
        </p:txBody>
      </p:sp>
      <p:pic>
        <p:nvPicPr>
          <p:cNvPr id="12" name="Image 11">
            <a:extLst>
              <a:ext uri="{FF2B5EF4-FFF2-40B4-BE49-F238E27FC236}">
                <a16:creationId xmlns:a16="http://schemas.microsoft.com/office/drawing/2014/main" id="{236E01A6-06B3-BBAA-8A45-F73E2FCE1A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9400" y="70324"/>
            <a:ext cx="3962400" cy="3098857"/>
          </a:xfrm>
          <a:prstGeom prst="rect">
            <a:avLst/>
          </a:prstGeom>
        </p:spPr>
      </p:pic>
      <p:pic>
        <p:nvPicPr>
          <p:cNvPr id="14" name="Image 13">
            <a:extLst>
              <a:ext uri="{FF2B5EF4-FFF2-40B4-BE49-F238E27FC236}">
                <a16:creationId xmlns:a16="http://schemas.microsoft.com/office/drawing/2014/main" id="{DB2B77D5-E82C-38A8-D798-EF16B5C4C09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894964" y="9356807"/>
            <a:ext cx="812695" cy="812695"/>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50978E95-ED20-DEC1-E85F-87F0283DFC2D}"/>
              </a:ext>
            </a:extLst>
          </p:cNvPr>
          <p:cNvSpPr txBox="1"/>
          <p:nvPr/>
        </p:nvSpPr>
        <p:spPr>
          <a:xfrm>
            <a:off x="659079" y="516576"/>
            <a:ext cx="8865921" cy="1754326"/>
          </a:xfrm>
          <a:prstGeom prst="rect">
            <a:avLst/>
          </a:prstGeom>
          <a:noFill/>
        </p:spPr>
        <p:txBody>
          <a:bodyPr wrap="square" rtlCol="0">
            <a:spAutoFit/>
          </a:bodyPr>
          <a:lstStyle/>
          <a:p>
            <a:r>
              <a:rPr lang="fr-FR" sz="2700" dirty="0"/>
              <a:t>Afin de s'assurer que la configuration de BIND est correcte et que les zones peuvent être chargées sans erreur, nous avons utilisé la commande suivante : </a:t>
            </a:r>
            <a:r>
              <a:rPr lang="fr-FR" sz="2700" b="1" i="1" dirty="0">
                <a:solidFill>
                  <a:srgbClr val="FF0000"/>
                </a:solidFill>
              </a:rPr>
              <a:t>sudo named-checkconf –z</a:t>
            </a:r>
            <a:r>
              <a:rPr lang="fr-FR" sz="2700" dirty="0"/>
              <a:t>.</a:t>
            </a:r>
          </a:p>
          <a:p>
            <a:r>
              <a:rPr lang="fr-FR" sz="2700" dirty="0"/>
              <a:t>Le résultat de cette commande est illustré dans la capture :</a:t>
            </a:r>
          </a:p>
        </p:txBody>
      </p:sp>
      <p:pic>
        <p:nvPicPr>
          <p:cNvPr id="4" name="Image 3">
            <a:extLst>
              <a:ext uri="{FF2B5EF4-FFF2-40B4-BE49-F238E27FC236}">
                <a16:creationId xmlns:a16="http://schemas.microsoft.com/office/drawing/2014/main" id="{4079C089-012D-4D56-827B-C14D06808F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59977" y="516576"/>
            <a:ext cx="8222732" cy="2686425"/>
          </a:xfrm>
          <a:prstGeom prst="rect">
            <a:avLst/>
          </a:prstGeom>
        </p:spPr>
      </p:pic>
      <p:sp>
        <p:nvSpPr>
          <p:cNvPr id="7" name="ZoneTexte 6">
            <a:extLst>
              <a:ext uri="{FF2B5EF4-FFF2-40B4-BE49-F238E27FC236}">
                <a16:creationId xmlns:a16="http://schemas.microsoft.com/office/drawing/2014/main" id="{7EBB7E06-4745-79AC-453F-CAF8AB5FE3E8}"/>
              </a:ext>
            </a:extLst>
          </p:cNvPr>
          <p:cNvSpPr txBox="1"/>
          <p:nvPr/>
        </p:nvSpPr>
        <p:spPr>
          <a:xfrm>
            <a:off x="152400" y="3850838"/>
            <a:ext cx="8458200" cy="2585323"/>
          </a:xfrm>
          <a:prstGeom prst="rect">
            <a:avLst/>
          </a:prstGeom>
          <a:noFill/>
        </p:spPr>
        <p:txBody>
          <a:bodyPr wrap="square" rtlCol="0">
            <a:spAutoFit/>
          </a:bodyPr>
          <a:lstStyle/>
          <a:p>
            <a:r>
              <a:rPr lang="fr-FR" sz="2700" dirty="0"/>
              <a:t>Après vérification, nous redémarrons le service BIND9 pour appliquer les changements. Nous utilisons également la commande systemctl status bind9 pour s'assurer que le service fonctionne correctement sans erreurs.</a:t>
            </a:r>
          </a:p>
          <a:p>
            <a:r>
              <a:rPr lang="fr-FR" sz="2700" dirty="0"/>
              <a:t>	</a:t>
            </a:r>
            <a:r>
              <a:rPr lang="fr-FR" sz="2700" b="1" i="1" dirty="0">
                <a:solidFill>
                  <a:srgbClr val="FF0000"/>
                </a:solidFill>
              </a:rPr>
              <a:t>sudo systemctl restart bind9</a:t>
            </a:r>
          </a:p>
          <a:p>
            <a:r>
              <a:rPr lang="fr-FR" sz="2700" b="1" dirty="0"/>
              <a:t>	</a:t>
            </a:r>
            <a:r>
              <a:rPr lang="fr-FR" sz="2700" b="1" i="1" dirty="0">
                <a:solidFill>
                  <a:srgbClr val="FF0000"/>
                </a:solidFill>
              </a:rPr>
              <a:t>sudo systemctl status bind9</a:t>
            </a:r>
          </a:p>
        </p:txBody>
      </p:sp>
      <p:pic>
        <p:nvPicPr>
          <p:cNvPr id="3" name="Image 2">
            <a:extLst>
              <a:ext uri="{FF2B5EF4-FFF2-40B4-BE49-F238E27FC236}">
                <a16:creationId xmlns:a16="http://schemas.microsoft.com/office/drawing/2014/main" id="{B9078CE2-E6A8-80D8-053B-5B6BB51825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09212" y="4036000"/>
            <a:ext cx="9556376" cy="6096000"/>
          </a:xfrm>
          <a:prstGeom prst="rect">
            <a:avLst/>
          </a:prstGeom>
        </p:spPr>
      </p:pic>
    </p:spTree>
    <p:extLst>
      <p:ext uri="{BB962C8B-B14F-4D97-AF65-F5344CB8AC3E}">
        <p14:creationId xmlns:p14="http://schemas.microsoft.com/office/powerpoint/2010/main" val="1587567662"/>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E62764C4-A4F1-0FE5-6C37-8C6ABEF4B1A2}"/>
              </a:ext>
            </a:extLst>
          </p:cNvPr>
          <p:cNvSpPr txBox="1"/>
          <p:nvPr/>
        </p:nvSpPr>
        <p:spPr>
          <a:xfrm>
            <a:off x="1828800" y="342900"/>
            <a:ext cx="8991600" cy="769441"/>
          </a:xfrm>
          <a:prstGeom prst="rect">
            <a:avLst/>
          </a:prstGeom>
          <a:noFill/>
        </p:spPr>
        <p:txBody>
          <a:bodyPr wrap="square" rtlCol="0">
            <a:spAutoFit/>
          </a:bodyPr>
          <a:lstStyle/>
          <a:p>
            <a:pPr marL="457200" indent="-457200">
              <a:buFont typeface="Wingdings" panose="05000000000000000000" pitchFamily="2" charset="2"/>
              <a:buChar char="§"/>
            </a:pPr>
            <a:r>
              <a:rPr lang="fr-FR" sz="4400" b="1" u="sng" dirty="0">
                <a:latin typeface="Open Sauce" panose="020B0604020202020204" charset="0"/>
              </a:rPr>
              <a:t>SERVEUR WEB(APACHE2)</a:t>
            </a:r>
          </a:p>
        </p:txBody>
      </p:sp>
      <p:pic>
        <p:nvPicPr>
          <p:cNvPr id="5" name="Image 4">
            <a:extLst>
              <a:ext uri="{FF2B5EF4-FFF2-40B4-BE49-F238E27FC236}">
                <a16:creationId xmlns:a16="http://schemas.microsoft.com/office/drawing/2014/main" id="{7C80B711-4BEB-1097-0C96-C7A583D01BF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1" y="197940"/>
            <a:ext cx="990600" cy="914401"/>
          </a:xfrm>
          <a:prstGeom prst="rect">
            <a:avLst/>
          </a:prstGeom>
        </p:spPr>
      </p:pic>
      <p:sp>
        <p:nvSpPr>
          <p:cNvPr id="6" name="ZoneTexte 5">
            <a:extLst>
              <a:ext uri="{FF2B5EF4-FFF2-40B4-BE49-F238E27FC236}">
                <a16:creationId xmlns:a16="http://schemas.microsoft.com/office/drawing/2014/main" id="{0D1931E5-0F16-B152-C12C-556DE25B7AB4}"/>
              </a:ext>
            </a:extLst>
          </p:cNvPr>
          <p:cNvSpPr txBox="1"/>
          <p:nvPr/>
        </p:nvSpPr>
        <p:spPr>
          <a:xfrm>
            <a:off x="356260" y="1423042"/>
            <a:ext cx="16864940" cy="954107"/>
          </a:xfrm>
          <a:prstGeom prst="rect">
            <a:avLst/>
          </a:prstGeom>
          <a:noFill/>
        </p:spPr>
        <p:txBody>
          <a:bodyPr wrap="square" rtlCol="0">
            <a:spAutoFit/>
          </a:bodyPr>
          <a:lstStyle/>
          <a:p>
            <a:r>
              <a:rPr lang="fr-FR" sz="2800" dirty="0"/>
              <a:t>Le serveur Web héberge le site principal </a:t>
            </a:r>
            <a:r>
              <a:rPr lang="fr-FR" sz="2800" i="1" u="sng" dirty="0"/>
              <a:t>kaneprotechnology.sn </a:t>
            </a:r>
            <a:r>
              <a:rPr lang="fr-FR" sz="2800" dirty="0"/>
              <a:t>ainsi que trois sous-domaines correspondant aux départements : </a:t>
            </a:r>
            <a:r>
              <a:rPr lang="fr-FR" sz="2800" b="1" dirty="0"/>
              <a:t>IT, RH </a:t>
            </a:r>
            <a:r>
              <a:rPr lang="fr-FR" sz="2800" dirty="0"/>
              <a:t>et </a:t>
            </a:r>
            <a:r>
              <a:rPr lang="fr-FR" sz="2800" b="1" dirty="0"/>
              <a:t>Commercial</a:t>
            </a:r>
            <a:r>
              <a:rPr lang="fr-FR" sz="2800" dirty="0"/>
              <a:t>. Le service utilisé est </a:t>
            </a:r>
            <a:r>
              <a:rPr lang="fr-FR" sz="2800" b="1" dirty="0"/>
              <a:t>Apache2</a:t>
            </a:r>
            <a:r>
              <a:rPr lang="fr-FR" sz="2800" dirty="0"/>
              <a:t>.</a:t>
            </a:r>
          </a:p>
        </p:txBody>
      </p:sp>
      <p:sp>
        <p:nvSpPr>
          <p:cNvPr id="7" name="ZoneTexte 6">
            <a:extLst>
              <a:ext uri="{FF2B5EF4-FFF2-40B4-BE49-F238E27FC236}">
                <a16:creationId xmlns:a16="http://schemas.microsoft.com/office/drawing/2014/main" id="{F85B0C6C-DF49-68D9-C4DA-4EA9EADD6970}"/>
              </a:ext>
            </a:extLst>
          </p:cNvPr>
          <p:cNvSpPr txBox="1"/>
          <p:nvPr/>
        </p:nvSpPr>
        <p:spPr>
          <a:xfrm>
            <a:off x="811480" y="2432887"/>
            <a:ext cx="11075720" cy="923330"/>
          </a:xfrm>
          <a:prstGeom prst="rect">
            <a:avLst/>
          </a:prstGeom>
          <a:noFill/>
        </p:spPr>
        <p:txBody>
          <a:bodyPr wrap="square" rtlCol="0">
            <a:spAutoFit/>
          </a:bodyPr>
          <a:lstStyle/>
          <a:p>
            <a:r>
              <a:rPr lang="fr-FR" sz="2400" b="1" u="sng" dirty="0"/>
              <a:t>Installation du serveur Apache: </a:t>
            </a:r>
            <a:r>
              <a:rPr lang="fr-FR" sz="3600" i="1" dirty="0">
                <a:solidFill>
                  <a:schemeClr val="accent1"/>
                </a:solidFill>
              </a:rPr>
              <a:t>sudo </a:t>
            </a:r>
            <a:r>
              <a:rPr lang="fr-FR" sz="3600" i="1" dirty="0" err="1">
                <a:solidFill>
                  <a:schemeClr val="accent1"/>
                </a:solidFill>
              </a:rPr>
              <a:t>apt</a:t>
            </a:r>
            <a:r>
              <a:rPr lang="fr-FR" sz="3600" i="1" dirty="0">
                <a:solidFill>
                  <a:schemeClr val="accent1"/>
                </a:solidFill>
              </a:rPr>
              <a:t> </a:t>
            </a:r>
            <a:r>
              <a:rPr lang="fr-FR" sz="3600" i="1" dirty="0" err="1">
                <a:solidFill>
                  <a:schemeClr val="accent1"/>
                </a:solidFill>
              </a:rPr>
              <a:t>install</a:t>
            </a:r>
            <a:r>
              <a:rPr lang="fr-FR" sz="3600" i="1" dirty="0">
                <a:solidFill>
                  <a:schemeClr val="accent1"/>
                </a:solidFill>
              </a:rPr>
              <a:t> apache2</a:t>
            </a:r>
            <a:endParaRPr lang="fr-FR" sz="3600" b="1" u="sng" dirty="0"/>
          </a:p>
          <a:p>
            <a:endParaRPr lang="fr-FR" dirty="0"/>
          </a:p>
        </p:txBody>
      </p:sp>
      <p:sp>
        <p:nvSpPr>
          <p:cNvPr id="8" name="ZoneTexte 7">
            <a:extLst>
              <a:ext uri="{FF2B5EF4-FFF2-40B4-BE49-F238E27FC236}">
                <a16:creationId xmlns:a16="http://schemas.microsoft.com/office/drawing/2014/main" id="{114C435A-A3A8-C275-BB3B-92A962A8D771}"/>
              </a:ext>
            </a:extLst>
          </p:cNvPr>
          <p:cNvSpPr txBox="1"/>
          <p:nvPr/>
        </p:nvSpPr>
        <p:spPr>
          <a:xfrm>
            <a:off x="1081644" y="3543300"/>
            <a:ext cx="15225156" cy="523220"/>
          </a:xfrm>
          <a:prstGeom prst="rect">
            <a:avLst/>
          </a:prstGeom>
          <a:noFill/>
        </p:spPr>
        <p:txBody>
          <a:bodyPr wrap="square" rtlCol="0">
            <a:spAutoFit/>
          </a:bodyPr>
          <a:lstStyle/>
          <a:p>
            <a:r>
              <a:rPr lang="fr-FR" sz="2800" dirty="0"/>
              <a:t>Ensuite, nous avons créé les répertoires pour chaque site dans </a:t>
            </a:r>
            <a:r>
              <a:rPr lang="fr-FR" sz="2800" i="1" dirty="0"/>
              <a:t>/var/www :</a:t>
            </a:r>
          </a:p>
        </p:txBody>
      </p:sp>
      <p:sp>
        <p:nvSpPr>
          <p:cNvPr id="9" name="Rectangle 8">
            <a:extLst>
              <a:ext uri="{FF2B5EF4-FFF2-40B4-BE49-F238E27FC236}">
                <a16:creationId xmlns:a16="http://schemas.microsoft.com/office/drawing/2014/main" id="{B715374C-88A1-C1CB-6EC2-81235B6A23BE}"/>
              </a:ext>
            </a:extLst>
          </p:cNvPr>
          <p:cNvSpPr/>
          <p:nvPr/>
        </p:nvSpPr>
        <p:spPr>
          <a:xfrm>
            <a:off x="3200400" y="4522368"/>
            <a:ext cx="8077200" cy="22975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fr-FR" sz="2800" i="1" dirty="0">
                <a:solidFill>
                  <a:srgbClr val="FF0000"/>
                </a:solidFill>
              </a:rPr>
              <a:t>sudo </a:t>
            </a:r>
            <a:r>
              <a:rPr lang="fr-FR" sz="2800" i="1" dirty="0" err="1">
                <a:solidFill>
                  <a:srgbClr val="FF0000"/>
                </a:solidFill>
              </a:rPr>
              <a:t>mkdir</a:t>
            </a:r>
            <a:r>
              <a:rPr lang="fr-FR" sz="2800" i="1" dirty="0">
                <a:solidFill>
                  <a:srgbClr val="FF0000"/>
                </a:solidFill>
              </a:rPr>
              <a:t> -p /var/www/kaneprotechnology.sn</a:t>
            </a:r>
          </a:p>
          <a:p>
            <a:r>
              <a:rPr lang="fr-FR" sz="2800" i="1" dirty="0">
                <a:solidFill>
                  <a:srgbClr val="FF0000"/>
                </a:solidFill>
              </a:rPr>
              <a:t>sudo </a:t>
            </a:r>
            <a:r>
              <a:rPr lang="fr-FR" sz="2800" i="1" dirty="0" err="1">
                <a:solidFill>
                  <a:srgbClr val="FF0000"/>
                </a:solidFill>
              </a:rPr>
              <a:t>mkdir</a:t>
            </a:r>
            <a:r>
              <a:rPr lang="fr-FR" sz="2800" i="1" dirty="0">
                <a:solidFill>
                  <a:srgbClr val="FF0000"/>
                </a:solidFill>
              </a:rPr>
              <a:t> -p /var/www/it</a:t>
            </a:r>
          </a:p>
          <a:p>
            <a:r>
              <a:rPr lang="fr-FR" sz="2800" i="1" dirty="0">
                <a:solidFill>
                  <a:srgbClr val="FF0000"/>
                </a:solidFill>
              </a:rPr>
              <a:t>sudo </a:t>
            </a:r>
            <a:r>
              <a:rPr lang="fr-FR" sz="2800" i="1" dirty="0" err="1">
                <a:solidFill>
                  <a:srgbClr val="FF0000"/>
                </a:solidFill>
              </a:rPr>
              <a:t>mkdir</a:t>
            </a:r>
            <a:r>
              <a:rPr lang="fr-FR" sz="2800" i="1" dirty="0">
                <a:solidFill>
                  <a:srgbClr val="FF0000"/>
                </a:solidFill>
              </a:rPr>
              <a:t> -p /var/www/rh</a:t>
            </a:r>
          </a:p>
          <a:p>
            <a:r>
              <a:rPr lang="fr-FR" sz="2800" i="1" dirty="0">
                <a:solidFill>
                  <a:srgbClr val="FF0000"/>
                </a:solidFill>
              </a:rPr>
              <a:t>sudo </a:t>
            </a:r>
            <a:r>
              <a:rPr lang="fr-FR" sz="2800" i="1" dirty="0" err="1">
                <a:solidFill>
                  <a:srgbClr val="FF0000"/>
                </a:solidFill>
              </a:rPr>
              <a:t>mkdir</a:t>
            </a:r>
            <a:r>
              <a:rPr lang="fr-FR" sz="2800" i="1" dirty="0">
                <a:solidFill>
                  <a:srgbClr val="FF0000"/>
                </a:solidFill>
              </a:rPr>
              <a:t> -p /var/www/commercial</a:t>
            </a:r>
          </a:p>
        </p:txBody>
      </p:sp>
      <p:pic>
        <p:nvPicPr>
          <p:cNvPr id="11" name="Image 10">
            <a:extLst>
              <a:ext uri="{FF2B5EF4-FFF2-40B4-BE49-F238E27FC236}">
                <a16:creationId xmlns:a16="http://schemas.microsoft.com/office/drawing/2014/main" id="{0EB42E78-AE6F-E74F-1A3E-9423C94223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7156966"/>
            <a:ext cx="12445340" cy="1283313"/>
          </a:xfrm>
          <a:prstGeom prst="rect">
            <a:avLst/>
          </a:prstGeom>
        </p:spPr>
      </p:pic>
      <p:sp>
        <p:nvSpPr>
          <p:cNvPr id="12" name="ZoneTexte 11">
            <a:extLst>
              <a:ext uri="{FF2B5EF4-FFF2-40B4-BE49-F238E27FC236}">
                <a16:creationId xmlns:a16="http://schemas.microsoft.com/office/drawing/2014/main" id="{F5E5676D-42CE-7AF7-ADD3-AA743D7E54BB}"/>
              </a:ext>
            </a:extLst>
          </p:cNvPr>
          <p:cNvSpPr txBox="1"/>
          <p:nvPr/>
        </p:nvSpPr>
        <p:spPr>
          <a:xfrm>
            <a:off x="201880" y="9134953"/>
            <a:ext cx="18086120" cy="954107"/>
          </a:xfrm>
          <a:prstGeom prst="rect">
            <a:avLst/>
          </a:prstGeom>
          <a:noFill/>
        </p:spPr>
        <p:txBody>
          <a:bodyPr wrap="square" rtlCol="0">
            <a:spAutoFit/>
          </a:bodyPr>
          <a:lstStyle/>
          <a:p>
            <a:r>
              <a:rPr lang="fr-FR" sz="2800" dirty="0"/>
              <a:t>Puis, nous avons créé un fichier index.html pour chacun, avec du contenu HTML stylisé avec CSS. Cela permet d’obtenir un rendu plus professionnel et lisible. Voici un exemple complet du fichier HTML utilisé pour le site principal :</a:t>
            </a:r>
          </a:p>
        </p:txBody>
      </p:sp>
    </p:spTree>
    <p:extLst>
      <p:ext uri="{BB962C8B-B14F-4D97-AF65-F5344CB8AC3E}">
        <p14:creationId xmlns:p14="http://schemas.microsoft.com/office/powerpoint/2010/main" val="1924828049"/>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6CC83BC0-A69C-7B3A-3A5C-A012474DBA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708" y="859477"/>
            <a:ext cx="9910329" cy="8568047"/>
          </a:xfrm>
          <a:prstGeom prst="rect">
            <a:avLst/>
          </a:prstGeom>
        </p:spPr>
      </p:pic>
      <p:sp>
        <p:nvSpPr>
          <p:cNvPr id="5" name="ZoneTexte 4">
            <a:extLst>
              <a:ext uri="{FF2B5EF4-FFF2-40B4-BE49-F238E27FC236}">
                <a16:creationId xmlns:a16="http://schemas.microsoft.com/office/drawing/2014/main" id="{2DB4AB45-C4A5-CA8F-0960-130B6E693606}"/>
              </a:ext>
            </a:extLst>
          </p:cNvPr>
          <p:cNvSpPr txBox="1"/>
          <p:nvPr/>
        </p:nvSpPr>
        <p:spPr>
          <a:xfrm>
            <a:off x="2119745" y="198601"/>
            <a:ext cx="8354292" cy="507831"/>
          </a:xfrm>
          <a:prstGeom prst="rect">
            <a:avLst/>
          </a:prstGeom>
          <a:noFill/>
        </p:spPr>
        <p:txBody>
          <a:bodyPr wrap="square" rtlCol="0">
            <a:spAutoFit/>
          </a:bodyPr>
          <a:lstStyle/>
          <a:p>
            <a:r>
              <a:rPr lang="fr-FR" sz="2700" dirty="0">
                <a:latin typeface="Arial Narrow" panose="020B0606020202030204" pitchFamily="34" charset="0"/>
              </a:rPr>
              <a:t>Index.html</a:t>
            </a:r>
          </a:p>
        </p:txBody>
      </p:sp>
      <p:pic>
        <p:nvPicPr>
          <p:cNvPr id="7" name="Image 6">
            <a:extLst>
              <a:ext uri="{FF2B5EF4-FFF2-40B4-BE49-F238E27FC236}">
                <a16:creationId xmlns:a16="http://schemas.microsoft.com/office/drawing/2014/main" id="{BE27BC71-7AA1-B4F8-C828-62BC666C2F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6857" y="859477"/>
            <a:ext cx="7249886" cy="3929612"/>
          </a:xfrm>
          <a:prstGeom prst="rect">
            <a:avLst/>
          </a:prstGeom>
        </p:spPr>
      </p:pic>
      <p:sp>
        <p:nvSpPr>
          <p:cNvPr id="8" name="ZoneTexte 7">
            <a:extLst>
              <a:ext uri="{FF2B5EF4-FFF2-40B4-BE49-F238E27FC236}">
                <a16:creationId xmlns:a16="http://schemas.microsoft.com/office/drawing/2014/main" id="{B5F4B96F-689A-53AA-0344-30A65C3D9677}"/>
              </a:ext>
            </a:extLst>
          </p:cNvPr>
          <p:cNvSpPr txBox="1"/>
          <p:nvPr/>
        </p:nvSpPr>
        <p:spPr>
          <a:xfrm>
            <a:off x="10776857" y="5343896"/>
            <a:ext cx="7511144" cy="2169825"/>
          </a:xfrm>
          <a:prstGeom prst="rect">
            <a:avLst/>
          </a:prstGeom>
          <a:noFill/>
        </p:spPr>
        <p:txBody>
          <a:bodyPr wrap="square" rtlCol="0">
            <a:spAutoFit/>
          </a:bodyPr>
          <a:lstStyle/>
          <a:p>
            <a:r>
              <a:rPr lang="fr-FR" sz="2700" dirty="0"/>
              <a:t>L’insertion des liens dans ce fichier permet que le site soit plus dynamique. On peut directement cliquer sur un lien entre les trois sous-domaines pour basculer dans le site de ce sous-domaine.</a:t>
            </a:r>
          </a:p>
          <a:p>
            <a:r>
              <a:rPr lang="fr-FR" sz="2700" dirty="0"/>
              <a:t>Nous avons aussi ajouté du </a:t>
            </a:r>
            <a:r>
              <a:rPr lang="fr-FR" sz="2700" dirty="0" err="1"/>
              <a:t>css</a:t>
            </a:r>
            <a:r>
              <a:rPr lang="fr-FR" sz="2700" dirty="0"/>
              <a:t>.</a:t>
            </a:r>
          </a:p>
        </p:txBody>
      </p:sp>
    </p:spTree>
    <p:extLst>
      <p:ext uri="{BB962C8B-B14F-4D97-AF65-F5344CB8AC3E}">
        <p14:creationId xmlns:p14="http://schemas.microsoft.com/office/powerpoint/2010/main" val="325575918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15C59231-3D3C-C253-6E72-3660D59C0175}"/>
              </a:ext>
            </a:extLst>
          </p:cNvPr>
          <p:cNvSpPr txBox="1"/>
          <p:nvPr/>
        </p:nvSpPr>
        <p:spPr>
          <a:xfrm>
            <a:off x="0" y="231570"/>
            <a:ext cx="16922337" cy="507831"/>
          </a:xfrm>
          <a:prstGeom prst="rect">
            <a:avLst/>
          </a:prstGeom>
          <a:noFill/>
        </p:spPr>
        <p:txBody>
          <a:bodyPr wrap="square" rtlCol="0">
            <a:spAutoFit/>
          </a:bodyPr>
          <a:lstStyle/>
          <a:p>
            <a:r>
              <a:rPr lang="fr-FR" sz="2700" dirty="0"/>
              <a:t>Enfin, nous avons configuré les fichiers VirtualHost d’Apache dans /etc/apache2/sites-</a:t>
            </a:r>
            <a:r>
              <a:rPr lang="fr-FR" sz="2700" dirty="0" err="1"/>
              <a:t>available</a:t>
            </a:r>
            <a:r>
              <a:rPr lang="fr-FR" sz="2700" dirty="0"/>
              <a:t>/, un par site :</a:t>
            </a:r>
          </a:p>
        </p:txBody>
      </p:sp>
      <p:pic>
        <p:nvPicPr>
          <p:cNvPr id="5" name="Image 4">
            <a:extLst>
              <a:ext uri="{FF2B5EF4-FFF2-40B4-BE49-F238E27FC236}">
                <a16:creationId xmlns:a16="http://schemas.microsoft.com/office/drawing/2014/main" id="{800416A0-2724-B83D-6BEE-7C8A2F1B51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330" y="1937264"/>
            <a:ext cx="7573433" cy="2529240"/>
          </a:xfrm>
          <a:prstGeom prst="rect">
            <a:avLst/>
          </a:prstGeom>
        </p:spPr>
      </p:pic>
      <p:pic>
        <p:nvPicPr>
          <p:cNvPr id="7" name="Image 6">
            <a:extLst>
              <a:ext uri="{FF2B5EF4-FFF2-40B4-BE49-F238E27FC236}">
                <a16:creationId xmlns:a16="http://schemas.microsoft.com/office/drawing/2014/main" id="{18DB2F0F-133F-AACA-6B2B-47D00E4EFE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48799" y="1787224"/>
            <a:ext cx="7973538" cy="2829320"/>
          </a:xfrm>
          <a:prstGeom prst="rect">
            <a:avLst/>
          </a:prstGeom>
        </p:spPr>
      </p:pic>
      <p:pic>
        <p:nvPicPr>
          <p:cNvPr id="9" name="Image 8">
            <a:extLst>
              <a:ext uri="{FF2B5EF4-FFF2-40B4-BE49-F238E27FC236}">
                <a16:creationId xmlns:a16="http://schemas.microsoft.com/office/drawing/2014/main" id="{56B272AD-E787-9FFA-D8D5-27FA65F079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9330" y="5820498"/>
            <a:ext cx="8287466" cy="2357766"/>
          </a:xfrm>
          <a:prstGeom prst="rect">
            <a:avLst/>
          </a:prstGeom>
        </p:spPr>
      </p:pic>
      <p:pic>
        <p:nvPicPr>
          <p:cNvPr id="11" name="Image 10">
            <a:extLst>
              <a:ext uri="{FF2B5EF4-FFF2-40B4-BE49-F238E27FC236}">
                <a16:creationId xmlns:a16="http://schemas.microsoft.com/office/drawing/2014/main" id="{4FEEF138-5A63-B1F7-5DDE-9B95D1F4B44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49869" y="5727616"/>
            <a:ext cx="8187881" cy="2543531"/>
          </a:xfrm>
          <a:prstGeom prst="rect">
            <a:avLst/>
          </a:prstGeom>
        </p:spPr>
      </p:pic>
      <p:sp>
        <p:nvSpPr>
          <p:cNvPr id="12" name="ZoneTexte 11">
            <a:extLst>
              <a:ext uri="{FF2B5EF4-FFF2-40B4-BE49-F238E27FC236}">
                <a16:creationId xmlns:a16="http://schemas.microsoft.com/office/drawing/2014/main" id="{F08775EA-11C6-926A-2CBF-ED91F3277ED3}"/>
              </a:ext>
            </a:extLst>
          </p:cNvPr>
          <p:cNvSpPr txBox="1"/>
          <p:nvPr/>
        </p:nvSpPr>
        <p:spPr>
          <a:xfrm>
            <a:off x="209330" y="1359977"/>
            <a:ext cx="6559605" cy="415498"/>
          </a:xfrm>
          <a:prstGeom prst="rect">
            <a:avLst/>
          </a:prstGeom>
          <a:noFill/>
        </p:spPr>
        <p:txBody>
          <a:bodyPr wrap="square" rtlCol="0">
            <a:spAutoFit/>
          </a:bodyPr>
          <a:lstStyle/>
          <a:p>
            <a:r>
              <a:rPr lang="fr-FR" sz="2100" i="1" dirty="0"/>
              <a:t>/etc/apache2/sites-</a:t>
            </a:r>
            <a:r>
              <a:rPr lang="fr-FR" sz="2100" i="1" dirty="0" err="1"/>
              <a:t>available</a:t>
            </a:r>
            <a:r>
              <a:rPr lang="fr-FR" sz="2100" i="1" dirty="0"/>
              <a:t>/</a:t>
            </a:r>
            <a:r>
              <a:rPr lang="fr-FR" sz="2100" i="1" dirty="0" err="1"/>
              <a:t>kaneprotechnology.sn.conf</a:t>
            </a:r>
            <a:endParaRPr lang="fr-FR" sz="2100" i="1" dirty="0"/>
          </a:p>
        </p:txBody>
      </p:sp>
      <p:sp>
        <p:nvSpPr>
          <p:cNvPr id="13" name="ZoneTexte 12">
            <a:extLst>
              <a:ext uri="{FF2B5EF4-FFF2-40B4-BE49-F238E27FC236}">
                <a16:creationId xmlns:a16="http://schemas.microsoft.com/office/drawing/2014/main" id="{DD54E3B0-C314-3AD5-8D39-869F73AD7919}"/>
              </a:ext>
            </a:extLst>
          </p:cNvPr>
          <p:cNvSpPr txBox="1"/>
          <p:nvPr/>
        </p:nvSpPr>
        <p:spPr>
          <a:xfrm>
            <a:off x="9557039" y="1325558"/>
            <a:ext cx="7973537" cy="415498"/>
          </a:xfrm>
          <a:prstGeom prst="rect">
            <a:avLst/>
          </a:prstGeom>
          <a:noFill/>
        </p:spPr>
        <p:txBody>
          <a:bodyPr wrap="square" rtlCol="0">
            <a:spAutoFit/>
          </a:bodyPr>
          <a:lstStyle/>
          <a:p>
            <a:r>
              <a:rPr lang="fr-FR" sz="2100" i="1" dirty="0"/>
              <a:t>/etc/apache2/sites-</a:t>
            </a:r>
            <a:r>
              <a:rPr lang="fr-FR" sz="2100" i="1" dirty="0" err="1"/>
              <a:t>available</a:t>
            </a:r>
            <a:r>
              <a:rPr lang="fr-FR" sz="2100" i="1" dirty="0"/>
              <a:t>/</a:t>
            </a:r>
            <a:r>
              <a:rPr lang="fr-FR" sz="2100" i="1" dirty="0" err="1"/>
              <a:t>it.kaneprotechnology.sn.conf</a:t>
            </a:r>
            <a:endParaRPr lang="fr-FR" sz="2100" i="1" dirty="0"/>
          </a:p>
        </p:txBody>
      </p:sp>
      <p:sp>
        <p:nvSpPr>
          <p:cNvPr id="16" name="ZoneTexte 15">
            <a:extLst>
              <a:ext uri="{FF2B5EF4-FFF2-40B4-BE49-F238E27FC236}">
                <a16:creationId xmlns:a16="http://schemas.microsoft.com/office/drawing/2014/main" id="{9285E545-2D87-197F-2817-3041665A7404}"/>
              </a:ext>
            </a:extLst>
          </p:cNvPr>
          <p:cNvSpPr txBox="1"/>
          <p:nvPr/>
        </p:nvSpPr>
        <p:spPr>
          <a:xfrm>
            <a:off x="650250" y="5291947"/>
            <a:ext cx="7973537" cy="415498"/>
          </a:xfrm>
          <a:prstGeom prst="rect">
            <a:avLst/>
          </a:prstGeom>
          <a:noFill/>
        </p:spPr>
        <p:txBody>
          <a:bodyPr wrap="square" rtlCol="0">
            <a:spAutoFit/>
          </a:bodyPr>
          <a:lstStyle/>
          <a:p>
            <a:r>
              <a:rPr lang="fr-FR" sz="2100" i="1" dirty="0"/>
              <a:t>/etc/apache2/sites-</a:t>
            </a:r>
            <a:r>
              <a:rPr lang="fr-FR" sz="2100" i="1" dirty="0" err="1"/>
              <a:t>available</a:t>
            </a:r>
            <a:r>
              <a:rPr lang="fr-FR" sz="2100" i="1" dirty="0"/>
              <a:t>/</a:t>
            </a:r>
            <a:r>
              <a:rPr lang="fr-FR" sz="2100" i="1" dirty="0" err="1"/>
              <a:t>rh.kaneprotechnology.sn.conf</a:t>
            </a:r>
            <a:endParaRPr lang="fr-FR" sz="2100" i="1" dirty="0"/>
          </a:p>
        </p:txBody>
      </p:sp>
      <p:sp>
        <p:nvSpPr>
          <p:cNvPr id="17" name="ZoneTexte 16">
            <a:extLst>
              <a:ext uri="{FF2B5EF4-FFF2-40B4-BE49-F238E27FC236}">
                <a16:creationId xmlns:a16="http://schemas.microsoft.com/office/drawing/2014/main" id="{3DD05425-4AFF-CCF5-7A1A-D9A22C715826}"/>
              </a:ext>
            </a:extLst>
          </p:cNvPr>
          <p:cNvSpPr txBox="1"/>
          <p:nvPr/>
        </p:nvSpPr>
        <p:spPr>
          <a:xfrm>
            <a:off x="9664213" y="5067055"/>
            <a:ext cx="7973537" cy="415498"/>
          </a:xfrm>
          <a:prstGeom prst="rect">
            <a:avLst/>
          </a:prstGeom>
          <a:noFill/>
        </p:spPr>
        <p:txBody>
          <a:bodyPr wrap="square" rtlCol="0">
            <a:spAutoFit/>
          </a:bodyPr>
          <a:lstStyle/>
          <a:p>
            <a:r>
              <a:rPr lang="fr-FR" sz="2100" i="1" dirty="0"/>
              <a:t>/etc/apache2/sites-</a:t>
            </a:r>
            <a:r>
              <a:rPr lang="fr-FR" sz="2100" i="1" dirty="0" err="1"/>
              <a:t>available</a:t>
            </a:r>
            <a:r>
              <a:rPr lang="fr-FR" sz="2100" i="1" dirty="0"/>
              <a:t>/</a:t>
            </a:r>
            <a:r>
              <a:rPr lang="fr-FR" sz="2100" i="1" dirty="0" err="1"/>
              <a:t>commercial.kaneprotechnology.sn.conf</a:t>
            </a:r>
            <a:endParaRPr lang="fr-FR" sz="2100" i="1" dirty="0"/>
          </a:p>
        </p:txBody>
      </p:sp>
      <p:sp>
        <p:nvSpPr>
          <p:cNvPr id="18" name="ZoneTexte 17">
            <a:extLst>
              <a:ext uri="{FF2B5EF4-FFF2-40B4-BE49-F238E27FC236}">
                <a16:creationId xmlns:a16="http://schemas.microsoft.com/office/drawing/2014/main" id="{83272C69-7EFE-D61D-6C16-F0C512137AD2}"/>
              </a:ext>
            </a:extLst>
          </p:cNvPr>
          <p:cNvSpPr txBox="1"/>
          <p:nvPr/>
        </p:nvSpPr>
        <p:spPr>
          <a:xfrm>
            <a:off x="427513" y="8621486"/>
            <a:ext cx="15835745" cy="923330"/>
          </a:xfrm>
          <a:prstGeom prst="rect">
            <a:avLst/>
          </a:prstGeom>
          <a:noFill/>
        </p:spPr>
        <p:txBody>
          <a:bodyPr wrap="square" rtlCol="0">
            <a:spAutoFit/>
          </a:bodyPr>
          <a:lstStyle/>
          <a:p>
            <a:r>
              <a:rPr lang="fr-FR" sz="2700" dirty="0"/>
              <a:t>Ces fichiers VirtualHost permettent de configurer plusieurs sites web sur un seul serveur Apache, en définissant des règles spécifiques (domaine, dossier racine, logs, etc.) pour chaque site,</a:t>
            </a:r>
          </a:p>
        </p:txBody>
      </p:sp>
    </p:spTree>
    <p:extLst>
      <p:ext uri="{BB962C8B-B14F-4D97-AF65-F5344CB8AC3E}">
        <p14:creationId xmlns:p14="http://schemas.microsoft.com/office/powerpoint/2010/main" val="272004352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275FFCAE-2FA1-6391-191A-612F54949E2B}"/>
              </a:ext>
            </a:extLst>
          </p:cNvPr>
          <p:cNvSpPr txBox="1"/>
          <p:nvPr/>
        </p:nvSpPr>
        <p:spPr>
          <a:xfrm>
            <a:off x="160316" y="160317"/>
            <a:ext cx="15871371" cy="507831"/>
          </a:xfrm>
          <a:prstGeom prst="rect">
            <a:avLst/>
          </a:prstGeom>
          <a:noFill/>
        </p:spPr>
        <p:txBody>
          <a:bodyPr wrap="square" rtlCol="0">
            <a:spAutoFit/>
          </a:bodyPr>
          <a:lstStyle/>
          <a:p>
            <a:r>
              <a:rPr lang="fr-FR" sz="2700"/>
              <a:t>Une fois tous les fichiers configurés, nous avons activé les sites avec a2ensite et redémarré Apache :</a:t>
            </a:r>
            <a:endParaRPr lang="fr-FR" sz="2700" dirty="0"/>
          </a:p>
        </p:txBody>
      </p:sp>
      <p:sp>
        <p:nvSpPr>
          <p:cNvPr id="5" name="Rectangle 4">
            <a:extLst>
              <a:ext uri="{FF2B5EF4-FFF2-40B4-BE49-F238E27FC236}">
                <a16:creationId xmlns:a16="http://schemas.microsoft.com/office/drawing/2014/main" id="{C4C650CF-8A29-1E6E-85E7-7A6508E06225}"/>
              </a:ext>
            </a:extLst>
          </p:cNvPr>
          <p:cNvSpPr/>
          <p:nvPr/>
        </p:nvSpPr>
        <p:spPr>
          <a:xfrm>
            <a:off x="2636322" y="1050967"/>
            <a:ext cx="7713024" cy="235131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fr-FR" sz="2700" i="1" dirty="0">
                <a:solidFill>
                  <a:srgbClr val="FF0000"/>
                </a:solidFill>
              </a:rPr>
              <a:t>sudo a2ensite kaneprotechnology.sn.conf</a:t>
            </a:r>
          </a:p>
          <a:p>
            <a:r>
              <a:rPr lang="fr-FR" sz="2700" i="1" dirty="0">
                <a:solidFill>
                  <a:srgbClr val="FF0000"/>
                </a:solidFill>
              </a:rPr>
              <a:t>sudo a2ensite it.kaneprotechnology.sn.conf</a:t>
            </a:r>
          </a:p>
          <a:p>
            <a:r>
              <a:rPr lang="fr-FR" sz="2700" i="1" dirty="0">
                <a:solidFill>
                  <a:srgbClr val="FF0000"/>
                </a:solidFill>
              </a:rPr>
              <a:t>sudo a2ensite rh.kaneprotechnology.sn.conf</a:t>
            </a:r>
          </a:p>
          <a:p>
            <a:r>
              <a:rPr lang="fr-FR" sz="2700" i="1" dirty="0">
                <a:solidFill>
                  <a:srgbClr val="FF0000"/>
                </a:solidFill>
              </a:rPr>
              <a:t>sudo a2ensite commercial.kaneprotechnology.sn.conf</a:t>
            </a:r>
          </a:p>
          <a:p>
            <a:r>
              <a:rPr lang="fr-FR" sz="2700" i="1" dirty="0">
                <a:solidFill>
                  <a:srgbClr val="FF0000"/>
                </a:solidFill>
              </a:rPr>
              <a:t>sudo systemctl reload apache2</a:t>
            </a:r>
          </a:p>
        </p:txBody>
      </p:sp>
      <p:sp>
        <p:nvSpPr>
          <p:cNvPr id="6" name="ZoneTexte 5">
            <a:extLst>
              <a:ext uri="{FF2B5EF4-FFF2-40B4-BE49-F238E27FC236}">
                <a16:creationId xmlns:a16="http://schemas.microsoft.com/office/drawing/2014/main" id="{9E606480-11CD-0C45-EF6A-D473400A0ECD}"/>
              </a:ext>
            </a:extLst>
          </p:cNvPr>
          <p:cNvSpPr txBox="1"/>
          <p:nvPr/>
        </p:nvSpPr>
        <p:spPr>
          <a:xfrm>
            <a:off x="427512" y="3901044"/>
            <a:ext cx="15034161" cy="507831"/>
          </a:xfrm>
          <a:prstGeom prst="rect">
            <a:avLst/>
          </a:prstGeom>
          <a:noFill/>
        </p:spPr>
        <p:txBody>
          <a:bodyPr wrap="square" rtlCol="0">
            <a:spAutoFit/>
          </a:bodyPr>
          <a:lstStyle/>
          <a:p>
            <a:r>
              <a:rPr lang="fr-FR" sz="2700" dirty="0"/>
              <a:t>Ces deux images en dessous montrent que les sites sont bien actifs et fonctionnels.</a:t>
            </a:r>
          </a:p>
        </p:txBody>
      </p:sp>
      <p:pic>
        <p:nvPicPr>
          <p:cNvPr id="8" name="Image 7">
            <a:extLst>
              <a:ext uri="{FF2B5EF4-FFF2-40B4-BE49-F238E27FC236}">
                <a16:creationId xmlns:a16="http://schemas.microsoft.com/office/drawing/2014/main" id="{4BF77C04-F45D-02A2-DBE0-851B94940F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361709"/>
            <a:ext cx="18288000" cy="2125517"/>
          </a:xfrm>
          <a:prstGeom prst="rect">
            <a:avLst/>
          </a:prstGeom>
        </p:spPr>
      </p:pic>
      <p:pic>
        <p:nvPicPr>
          <p:cNvPr id="10" name="Image 9">
            <a:extLst>
              <a:ext uri="{FF2B5EF4-FFF2-40B4-BE49-F238E27FC236}">
                <a16:creationId xmlns:a16="http://schemas.microsoft.com/office/drawing/2014/main" id="{6D7E70E0-A9DE-DB0D-0E42-787945164D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8059037"/>
            <a:ext cx="17919026" cy="1571844"/>
          </a:xfrm>
          <a:prstGeom prst="rect">
            <a:avLst/>
          </a:prstGeom>
        </p:spPr>
      </p:pic>
      <p:sp>
        <p:nvSpPr>
          <p:cNvPr id="11" name="ZoneTexte 10">
            <a:extLst>
              <a:ext uri="{FF2B5EF4-FFF2-40B4-BE49-F238E27FC236}">
                <a16:creationId xmlns:a16="http://schemas.microsoft.com/office/drawing/2014/main" id="{2877416E-FB70-C4BF-1C0F-9FEA18AB79FD}"/>
              </a:ext>
            </a:extLst>
          </p:cNvPr>
          <p:cNvSpPr txBox="1"/>
          <p:nvPr/>
        </p:nvSpPr>
        <p:spPr>
          <a:xfrm>
            <a:off x="979716" y="4807711"/>
            <a:ext cx="6697683" cy="507831"/>
          </a:xfrm>
          <a:prstGeom prst="rect">
            <a:avLst/>
          </a:prstGeom>
          <a:noFill/>
        </p:spPr>
        <p:txBody>
          <a:bodyPr wrap="square" rtlCol="0">
            <a:spAutoFit/>
          </a:bodyPr>
          <a:lstStyle/>
          <a:p>
            <a:r>
              <a:rPr lang="fr-FR" sz="2700" i="1" dirty="0">
                <a:solidFill>
                  <a:schemeClr val="accent1"/>
                </a:solidFill>
              </a:rPr>
              <a:t>Ls/etc/apache2/sites-</a:t>
            </a:r>
            <a:r>
              <a:rPr lang="fr-FR" sz="2700" i="1" dirty="0" err="1">
                <a:solidFill>
                  <a:schemeClr val="accent1"/>
                </a:solidFill>
              </a:rPr>
              <a:t>available</a:t>
            </a:r>
            <a:endParaRPr lang="fr-FR" sz="2700" i="1" dirty="0">
              <a:solidFill>
                <a:schemeClr val="accent1"/>
              </a:solidFill>
            </a:endParaRPr>
          </a:p>
        </p:txBody>
      </p:sp>
      <p:sp>
        <p:nvSpPr>
          <p:cNvPr id="12" name="ZoneTexte 11">
            <a:extLst>
              <a:ext uri="{FF2B5EF4-FFF2-40B4-BE49-F238E27FC236}">
                <a16:creationId xmlns:a16="http://schemas.microsoft.com/office/drawing/2014/main" id="{0A033234-F4CF-9B5C-E66C-21C2815B078F}"/>
              </a:ext>
            </a:extLst>
          </p:cNvPr>
          <p:cNvSpPr txBox="1"/>
          <p:nvPr/>
        </p:nvSpPr>
        <p:spPr>
          <a:xfrm>
            <a:off x="1692234" y="7487225"/>
            <a:ext cx="6697683" cy="507831"/>
          </a:xfrm>
          <a:prstGeom prst="rect">
            <a:avLst/>
          </a:prstGeom>
          <a:noFill/>
        </p:spPr>
        <p:txBody>
          <a:bodyPr wrap="square" rtlCol="0">
            <a:spAutoFit/>
          </a:bodyPr>
          <a:lstStyle/>
          <a:p>
            <a:r>
              <a:rPr lang="fr-FR" sz="2700" i="1" dirty="0">
                <a:solidFill>
                  <a:schemeClr val="accent1"/>
                </a:solidFill>
              </a:rPr>
              <a:t>Ls/etc/apache2/sites-</a:t>
            </a:r>
            <a:r>
              <a:rPr lang="fr-FR" sz="2700" i="1" dirty="0" err="1">
                <a:solidFill>
                  <a:schemeClr val="accent1"/>
                </a:solidFill>
              </a:rPr>
              <a:t>enabled</a:t>
            </a:r>
            <a:endParaRPr lang="fr-FR" sz="2700" i="1" dirty="0">
              <a:solidFill>
                <a:schemeClr val="accent1"/>
              </a:solidFill>
            </a:endParaRPr>
          </a:p>
        </p:txBody>
      </p:sp>
    </p:spTree>
    <p:extLst>
      <p:ext uri="{BB962C8B-B14F-4D97-AF65-F5344CB8AC3E}">
        <p14:creationId xmlns:p14="http://schemas.microsoft.com/office/powerpoint/2010/main" val="2672806678"/>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592A1BC8-7DDC-CA69-5A76-17A53B2ABF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2766680"/>
            <a:ext cx="14554199" cy="6186819"/>
          </a:xfrm>
          <a:prstGeom prst="rect">
            <a:avLst/>
          </a:prstGeom>
        </p:spPr>
      </p:pic>
      <p:sp>
        <p:nvSpPr>
          <p:cNvPr id="2" name="ZoneTexte 1">
            <a:extLst>
              <a:ext uri="{FF2B5EF4-FFF2-40B4-BE49-F238E27FC236}">
                <a16:creationId xmlns:a16="http://schemas.microsoft.com/office/drawing/2014/main" id="{61734DC7-9DD7-E190-9C4D-084DDF3C1782}"/>
              </a:ext>
            </a:extLst>
          </p:cNvPr>
          <p:cNvSpPr txBox="1"/>
          <p:nvPr/>
        </p:nvSpPr>
        <p:spPr>
          <a:xfrm>
            <a:off x="1219200" y="1028700"/>
            <a:ext cx="12496800" cy="523220"/>
          </a:xfrm>
          <a:prstGeom prst="rect">
            <a:avLst/>
          </a:prstGeom>
          <a:noFill/>
        </p:spPr>
        <p:txBody>
          <a:bodyPr wrap="square" rtlCol="0">
            <a:spAutoFit/>
          </a:bodyPr>
          <a:lstStyle/>
          <a:p>
            <a:r>
              <a:rPr lang="fr-FR" sz="2800" dirty="0"/>
              <a:t>Ensuite on vérifie le status du service </a:t>
            </a:r>
          </a:p>
        </p:txBody>
      </p:sp>
    </p:spTree>
    <p:extLst>
      <p:ext uri="{BB962C8B-B14F-4D97-AF65-F5344CB8AC3E}">
        <p14:creationId xmlns:p14="http://schemas.microsoft.com/office/powerpoint/2010/main" val="4045706788"/>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F6774703-4E49-C559-2058-7027C94A4CE0}"/>
              </a:ext>
            </a:extLst>
          </p:cNvPr>
          <p:cNvSpPr txBox="1"/>
          <p:nvPr/>
        </p:nvSpPr>
        <p:spPr>
          <a:xfrm>
            <a:off x="2115293" y="221765"/>
            <a:ext cx="9146967" cy="738664"/>
          </a:xfrm>
          <a:prstGeom prst="rect">
            <a:avLst/>
          </a:prstGeom>
          <a:noFill/>
        </p:spPr>
        <p:txBody>
          <a:bodyPr wrap="square">
            <a:spAutoFit/>
          </a:bodyPr>
          <a:lstStyle/>
          <a:p>
            <a:pPr marL="857250" indent="-857250">
              <a:buFont typeface="+mj-lt"/>
              <a:buAutoNum type="romanUcPeriod" startAt="4"/>
            </a:pPr>
            <a:r>
              <a:rPr lang="fr-FR" sz="4200" b="1" u="sng" dirty="0">
                <a:latin typeface="Open Sauce" panose="020B0604020202020204" charset="0"/>
              </a:rPr>
              <a:t>Configuration samba et ftp</a:t>
            </a:r>
          </a:p>
        </p:txBody>
      </p:sp>
      <p:sp>
        <p:nvSpPr>
          <p:cNvPr id="4" name="ZoneTexte 3">
            <a:extLst>
              <a:ext uri="{FF2B5EF4-FFF2-40B4-BE49-F238E27FC236}">
                <a16:creationId xmlns:a16="http://schemas.microsoft.com/office/drawing/2014/main" id="{A2C76F0B-7838-FC73-8CAA-6137B0768900}"/>
              </a:ext>
            </a:extLst>
          </p:cNvPr>
          <p:cNvSpPr txBox="1"/>
          <p:nvPr/>
        </p:nvSpPr>
        <p:spPr>
          <a:xfrm>
            <a:off x="3509159" y="1755062"/>
            <a:ext cx="8372105" cy="646331"/>
          </a:xfrm>
          <a:prstGeom prst="rect">
            <a:avLst/>
          </a:prstGeom>
          <a:noFill/>
        </p:spPr>
        <p:txBody>
          <a:bodyPr wrap="square" rtlCol="0">
            <a:spAutoFit/>
          </a:bodyPr>
          <a:lstStyle/>
          <a:p>
            <a:pPr marL="514350" indent="-514350">
              <a:buFont typeface="Wingdings" panose="05000000000000000000" pitchFamily="2" charset="2"/>
              <a:buChar char="v"/>
            </a:pPr>
            <a:r>
              <a:rPr lang="fr-FR" sz="3600" b="1" dirty="0">
                <a:latin typeface="Arial Black" panose="020B0A04020102020204" pitchFamily="34" charset="0"/>
              </a:rPr>
              <a:t>SAMBA</a:t>
            </a:r>
          </a:p>
        </p:txBody>
      </p:sp>
      <p:sp>
        <p:nvSpPr>
          <p:cNvPr id="5" name="ZoneTexte 4">
            <a:extLst>
              <a:ext uri="{FF2B5EF4-FFF2-40B4-BE49-F238E27FC236}">
                <a16:creationId xmlns:a16="http://schemas.microsoft.com/office/drawing/2014/main" id="{024163E1-506A-D3AE-6F56-0A1D6CA1EE7D}"/>
              </a:ext>
            </a:extLst>
          </p:cNvPr>
          <p:cNvSpPr txBox="1"/>
          <p:nvPr/>
        </p:nvSpPr>
        <p:spPr>
          <a:xfrm>
            <a:off x="2239984" y="1103830"/>
            <a:ext cx="10474037" cy="507831"/>
          </a:xfrm>
          <a:prstGeom prst="rect">
            <a:avLst/>
          </a:prstGeom>
          <a:noFill/>
        </p:spPr>
        <p:txBody>
          <a:bodyPr wrap="square" rtlCol="0">
            <a:spAutoFit/>
          </a:bodyPr>
          <a:lstStyle/>
          <a:p>
            <a:r>
              <a:rPr lang="fr-FR" sz="2700" dirty="0"/>
              <a:t>Machine: </a:t>
            </a:r>
            <a:r>
              <a:rPr lang="fr-FR" sz="2700" i="1" u="sng" dirty="0"/>
              <a:t>UBUNTU SERVER </a:t>
            </a:r>
            <a:r>
              <a:rPr lang="fr-FR" sz="2700" dirty="0"/>
              <a:t>(192.168.1.12)</a:t>
            </a:r>
          </a:p>
        </p:txBody>
      </p:sp>
      <p:sp>
        <p:nvSpPr>
          <p:cNvPr id="6" name="ZoneTexte 5">
            <a:extLst>
              <a:ext uri="{FF2B5EF4-FFF2-40B4-BE49-F238E27FC236}">
                <a16:creationId xmlns:a16="http://schemas.microsoft.com/office/drawing/2014/main" id="{E773C6D4-640D-1EBE-0870-A263023504CC}"/>
              </a:ext>
            </a:extLst>
          </p:cNvPr>
          <p:cNvSpPr txBox="1"/>
          <p:nvPr/>
        </p:nvSpPr>
        <p:spPr>
          <a:xfrm>
            <a:off x="676656" y="2615184"/>
            <a:ext cx="15599664" cy="507831"/>
          </a:xfrm>
          <a:prstGeom prst="rect">
            <a:avLst/>
          </a:prstGeom>
          <a:noFill/>
        </p:spPr>
        <p:txBody>
          <a:bodyPr wrap="square" rtlCol="0">
            <a:spAutoFit/>
          </a:bodyPr>
          <a:lstStyle/>
          <a:p>
            <a:r>
              <a:rPr lang="fr-FR" sz="2700" dirty="0"/>
              <a:t>Tout d’abord, on installe le packet samba avec la commande: </a:t>
            </a:r>
            <a:r>
              <a:rPr lang="fr-FR" sz="2700" i="1" dirty="0">
                <a:solidFill>
                  <a:srgbClr val="FF0000"/>
                </a:solidFill>
              </a:rPr>
              <a:t>sudo </a:t>
            </a:r>
            <a:r>
              <a:rPr lang="fr-FR" sz="2700" i="1" dirty="0" err="1">
                <a:solidFill>
                  <a:srgbClr val="FF0000"/>
                </a:solidFill>
              </a:rPr>
              <a:t>apt</a:t>
            </a:r>
            <a:r>
              <a:rPr lang="fr-FR" sz="2700" i="1" dirty="0">
                <a:solidFill>
                  <a:srgbClr val="FF0000"/>
                </a:solidFill>
              </a:rPr>
              <a:t> </a:t>
            </a:r>
            <a:r>
              <a:rPr lang="fr-FR" sz="2700" i="1" dirty="0" err="1">
                <a:solidFill>
                  <a:srgbClr val="FF0000"/>
                </a:solidFill>
              </a:rPr>
              <a:t>install</a:t>
            </a:r>
            <a:r>
              <a:rPr lang="fr-FR" sz="2700" i="1" dirty="0">
                <a:solidFill>
                  <a:srgbClr val="FF0000"/>
                </a:solidFill>
              </a:rPr>
              <a:t> samba</a:t>
            </a:r>
          </a:p>
        </p:txBody>
      </p:sp>
      <p:sp>
        <p:nvSpPr>
          <p:cNvPr id="7" name="ZoneTexte 6">
            <a:extLst>
              <a:ext uri="{FF2B5EF4-FFF2-40B4-BE49-F238E27FC236}">
                <a16:creationId xmlns:a16="http://schemas.microsoft.com/office/drawing/2014/main" id="{7E0587C4-C34A-7FDB-ADC0-C77090C9C41E}"/>
              </a:ext>
            </a:extLst>
          </p:cNvPr>
          <p:cNvSpPr txBox="1"/>
          <p:nvPr/>
        </p:nvSpPr>
        <p:spPr>
          <a:xfrm>
            <a:off x="676656" y="3437908"/>
            <a:ext cx="15336981" cy="4247317"/>
          </a:xfrm>
          <a:prstGeom prst="rect">
            <a:avLst/>
          </a:prstGeom>
          <a:noFill/>
        </p:spPr>
        <p:txBody>
          <a:bodyPr wrap="square" rtlCol="0">
            <a:spAutoFit/>
          </a:bodyPr>
          <a:lstStyle/>
          <a:p>
            <a:r>
              <a:rPr lang="fr-FR" sz="2700" dirty="0"/>
              <a:t>Une fois l’installation terminée, nous avons créé un dossier de partage destiné aux utilisateurs invités : </a:t>
            </a:r>
          </a:p>
          <a:p>
            <a:r>
              <a:rPr lang="fr-FR" sz="2700" dirty="0"/>
              <a:t>	</a:t>
            </a:r>
            <a:r>
              <a:rPr lang="pt-BR" sz="2700" i="1" dirty="0">
                <a:solidFill>
                  <a:srgbClr val="FF0000"/>
                </a:solidFill>
              </a:rPr>
              <a:t>sudo mkdir /srv/samba/guest</a:t>
            </a:r>
          </a:p>
          <a:p>
            <a:endParaRPr lang="pt-BR" sz="2700" i="1" dirty="0">
              <a:solidFill>
                <a:srgbClr val="FF0000"/>
              </a:solidFill>
            </a:endParaRPr>
          </a:p>
          <a:p>
            <a:r>
              <a:rPr lang="fr-FR" sz="2700" dirty="0"/>
              <a:t>Ensuite, nous avons configuré les droits d’accès à ce dossier. Le but était de permettre la lecture à tous sans autoriser l’écriture. Le dossier a donc été attribué à l’utilisateur système </a:t>
            </a:r>
            <a:r>
              <a:rPr lang="fr-FR" sz="2700" i="1" dirty="0" err="1">
                <a:solidFill>
                  <a:schemeClr val="accent1"/>
                </a:solidFill>
              </a:rPr>
              <a:t>nobody</a:t>
            </a:r>
            <a:r>
              <a:rPr lang="fr-FR" sz="2700" dirty="0"/>
              <a:t>, souvent utilisé pour les accès anonymes, et les permissions ont été définies comme suit :</a:t>
            </a:r>
          </a:p>
          <a:p>
            <a:endParaRPr lang="fr-FR" sz="2700" dirty="0"/>
          </a:p>
          <a:p>
            <a:r>
              <a:rPr lang="fr-FR" sz="2700" dirty="0"/>
              <a:t>	</a:t>
            </a:r>
            <a:r>
              <a:rPr lang="fr-FR" sz="2700" i="1" dirty="0">
                <a:solidFill>
                  <a:srgbClr val="FF0000"/>
                </a:solidFill>
              </a:rPr>
              <a:t>sudo chmod -R 755 /srv/samba/</a:t>
            </a:r>
            <a:r>
              <a:rPr lang="fr-FR" sz="2700" i="1" dirty="0" err="1">
                <a:solidFill>
                  <a:srgbClr val="FF0000"/>
                </a:solidFill>
              </a:rPr>
              <a:t>guest</a:t>
            </a:r>
            <a:endParaRPr lang="fr-FR" sz="2700" i="1" dirty="0">
              <a:solidFill>
                <a:srgbClr val="FF0000"/>
              </a:solidFill>
            </a:endParaRPr>
          </a:p>
          <a:p>
            <a:r>
              <a:rPr lang="fr-FR" sz="2700" dirty="0"/>
              <a:t>	</a:t>
            </a:r>
            <a:r>
              <a:rPr lang="fr-FR" sz="2700" i="1" dirty="0">
                <a:solidFill>
                  <a:srgbClr val="FF0000"/>
                </a:solidFill>
              </a:rPr>
              <a:t>sudo chown -R </a:t>
            </a:r>
            <a:r>
              <a:rPr lang="fr-FR" sz="2700" i="1" dirty="0" err="1">
                <a:solidFill>
                  <a:srgbClr val="FF0000"/>
                </a:solidFill>
              </a:rPr>
              <a:t>nobody:nogroup</a:t>
            </a:r>
            <a:r>
              <a:rPr lang="fr-FR" sz="2700" i="1" dirty="0">
                <a:solidFill>
                  <a:srgbClr val="FF0000"/>
                </a:solidFill>
              </a:rPr>
              <a:t> /srv/samba/</a:t>
            </a:r>
            <a:r>
              <a:rPr lang="fr-FR" sz="2700" i="1" dirty="0" err="1">
                <a:solidFill>
                  <a:srgbClr val="FF0000"/>
                </a:solidFill>
              </a:rPr>
              <a:t>guest</a:t>
            </a:r>
            <a:endParaRPr lang="fr-FR" sz="2700" i="1" dirty="0">
              <a:solidFill>
                <a:srgbClr val="FF0000"/>
              </a:solidFill>
            </a:endParaRPr>
          </a:p>
          <a:p>
            <a:endParaRPr lang="fr-FR" sz="2700" dirty="0"/>
          </a:p>
        </p:txBody>
      </p:sp>
      <p:sp>
        <p:nvSpPr>
          <p:cNvPr id="9" name="ZoneTexte 8">
            <a:extLst>
              <a:ext uri="{FF2B5EF4-FFF2-40B4-BE49-F238E27FC236}">
                <a16:creationId xmlns:a16="http://schemas.microsoft.com/office/drawing/2014/main" id="{87DCD021-5F4D-F5F8-B1D5-E61B7F7A5C42}"/>
              </a:ext>
            </a:extLst>
          </p:cNvPr>
          <p:cNvSpPr txBox="1"/>
          <p:nvPr/>
        </p:nvSpPr>
        <p:spPr>
          <a:xfrm>
            <a:off x="837210" y="7839441"/>
            <a:ext cx="15599664" cy="1338828"/>
          </a:xfrm>
          <a:prstGeom prst="rect">
            <a:avLst/>
          </a:prstGeom>
          <a:noFill/>
        </p:spPr>
        <p:txBody>
          <a:bodyPr wrap="square" rtlCol="0">
            <a:spAutoFit/>
          </a:bodyPr>
          <a:lstStyle/>
          <a:p>
            <a:r>
              <a:rPr lang="fr-FR" sz="2700" dirty="0"/>
              <a:t>Nous avons ensuite modifié le fichier de configuration principal de Samba, situé à l’adresse </a:t>
            </a:r>
            <a:r>
              <a:rPr lang="fr-FR" sz="2700" i="1" dirty="0">
                <a:solidFill>
                  <a:schemeClr val="accent1"/>
                </a:solidFill>
              </a:rPr>
              <a:t>/etc/samba/</a:t>
            </a:r>
            <a:r>
              <a:rPr lang="fr-FR" sz="2700" i="1" dirty="0" err="1">
                <a:solidFill>
                  <a:schemeClr val="accent1"/>
                </a:solidFill>
              </a:rPr>
              <a:t>smb.conf</a:t>
            </a:r>
            <a:r>
              <a:rPr lang="fr-FR" sz="2700" dirty="0"/>
              <a:t>. Nous y avons ajouté une section personnalisée à la fin du fichier pour définir notre partage invité :</a:t>
            </a:r>
          </a:p>
        </p:txBody>
      </p:sp>
      <p:pic>
        <p:nvPicPr>
          <p:cNvPr id="8" name="Image 7">
            <a:extLst>
              <a:ext uri="{FF2B5EF4-FFF2-40B4-BE49-F238E27FC236}">
                <a16:creationId xmlns:a16="http://schemas.microsoft.com/office/drawing/2014/main" id="{747AE423-6143-F12B-0488-5FE43A7D844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72200" y="1545554"/>
            <a:ext cx="609600" cy="762000"/>
          </a:xfrm>
          <a:prstGeom prst="rect">
            <a:avLst/>
          </a:prstGeom>
        </p:spPr>
      </p:pic>
    </p:spTree>
    <p:extLst>
      <p:ext uri="{BB962C8B-B14F-4D97-AF65-F5344CB8AC3E}">
        <p14:creationId xmlns:p14="http://schemas.microsoft.com/office/powerpoint/2010/main" val="3080735261"/>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45367B90-9BB8-0E92-0E2B-9830E8C661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0" y="190500"/>
            <a:ext cx="9868311" cy="6252359"/>
          </a:xfrm>
          <a:prstGeom prst="rect">
            <a:avLst/>
          </a:prstGeom>
        </p:spPr>
      </p:pic>
      <p:sp>
        <p:nvSpPr>
          <p:cNvPr id="4" name="ZoneTexte 3">
            <a:extLst>
              <a:ext uri="{FF2B5EF4-FFF2-40B4-BE49-F238E27FC236}">
                <a16:creationId xmlns:a16="http://schemas.microsoft.com/office/drawing/2014/main" id="{894AAB42-F148-2C8A-E31E-2224D7FC48AE}"/>
              </a:ext>
            </a:extLst>
          </p:cNvPr>
          <p:cNvSpPr txBox="1"/>
          <p:nvPr/>
        </p:nvSpPr>
        <p:spPr>
          <a:xfrm>
            <a:off x="255321" y="7271185"/>
            <a:ext cx="8455230" cy="1754326"/>
          </a:xfrm>
          <a:prstGeom prst="rect">
            <a:avLst/>
          </a:prstGeom>
          <a:noFill/>
        </p:spPr>
        <p:txBody>
          <a:bodyPr wrap="square" rtlCol="0">
            <a:spAutoFit/>
          </a:bodyPr>
          <a:lstStyle/>
          <a:p>
            <a:pPr marL="428625" indent="-428625">
              <a:buFont typeface="Wingdings" panose="05000000000000000000" pitchFamily="2" charset="2"/>
              <a:buChar char="Ø"/>
            </a:pPr>
            <a:r>
              <a:rPr lang="fr-FR" sz="2700" dirty="0"/>
              <a:t>Le paramètre </a:t>
            </a:r>
            <a:r>
              <a:rPr lang="fr-FR" sz="2700" i="1" dirty="0" err="1">
                <a:solidFill>
                  <a:schemeClr val="accent1"/>
                </a:solidFill>
              </a:rPr>
              <a:t>path</a:t>
            </a:r>
            <a:r>
              <a:rPr lang="fr-FR" sz="2700" dirty="0"/>
              <a:t> indique l’emplacement du dossier à partager.</a:t>
            </a:r>
          </a:p>
          <a:p>
            <a:pPr marL="428625" indent="-428625">
              <a:buFont typeface="Wingdings" panose="05000000000000000000" pitchFamily="2" charset="2"/>
              <a:buChar char="Ø"/>
            </a:pPr>
            <a:r>
              <a:rPr lang="fr-FR" sz="2700" i="1" dirty="0">
                <a:solidFill>
                  <a:schemeClr val="accent1"/>
                </a:solidFill>
              </a:rPr>
              <a:t>browsable</a:t>
            </a:r>
            <a:r>
              <a:rPr lang="fr-FR" sz="2700" dirty="0"/>
              <a:t> = yes rend le partage visible dans le réseau.</a:t>
            </a:r>
          </a:p>
          <a:p>
            <a:pPr marL="428625" indent="-428625">
              <a:buFont typeface="Wingdings" panose="05000000000000000000" pitchFamily="2" charset="2"/>
              <a:buChar char="Ø"/>
            </a:pPr>
            <a:r>
              <a:rPr lang="fr-FR" sz="2700" i="1" dirty="0">
                <a:solidFill>
                  <a:schemeClr val="accent1"/>
                </a:solidFill>
              </a:rPr>
              <a:t>read</a:t>
            </a:r>
            <a:r>
              <a:rPr lang="fr-FR" sz="2700" dirty="0"/>
              <a:t> </a:t>
            </a:r>
            <a:r>
              <a:rPr lang="fr-FR" sz="2700" i="1" dirty="0">
                <a:solidFill>
                  <a:schemeClr val="accent1"/>
                </a:solidFill>
              </a:rPr>
              <a:t>only</a:t>
            </a:r>
            <a:r>
              <a:rPr lang="fr-FR" sz="2700" dirty="0"/>
              <a:t> = yes limite l’accès à la lecture seule.</a:t>
            </a:r>
          </a:p>
        </p:txBody>
      </p:sp>
      <p:sp>
        <p:nvSpPr>
          <p:cNvPr id="6" name="ZoneTexte 5">
            <a:extLst>
              <a:ext uri="{FF2B5EF4-FFF2-40B4-BE49-F238E27FC236}">
                <a16:creationId xmlns:a16="http://schemas.microsoft.com/office/drawing/2014/main" id="{B0C59DEE-BBE8-50E0-E93B-78B31E05D50C}"/>
              </a:ext>
            </a:extLst>
          </p:cNvPr>
          <p:cNvSpPr txBox="1"/>
          <p:nvPr/>
        </p:nvSpPr>
        <p:spPr>
          <a:xfrm>
            <a:off x="9274630" y="7271185"/>
            <a:ext cx="8758052" cy="2585323"/>
          </a:xfrm>
          <a:prstGeom prst="rect">
            <a:avLst/>
          </a:prstGeom>
          <a:noFill/>
        </p:spPr>
        <p:txBody>
          <a:bodyPr wrap="square" rtlCol="0">
            <a:spAutoFit/>
          </a:bodyPr>
          <a:lstStyle/>
          <a:p>
            <a:pPr marL="428625" indent="-428625">
              <a:buFont typeface="Wingdings" panose="05000000000000000000" pitchFamily="2" charset="2"/>
              <a:buChar char="Ø"/>
            </a:pPr>
            <a:r>
              <a:rPr lang="fr-FR" sz="2700" i="1" dirty="0" err="1">
                <a:solidFill>
                  <a:schemeClr val="accent1"/>
                </a:solidFill>
              </a:rPr>
              <a:t>guest</a:t>
            </a:r>
            <a:r>
              <a:rPr lang="fr-FR" sz="2700" dirty="0"/>
              <a:t> ok = yes et </a:t>
            </a:r>
            <a:r>
              <a:rPr lang="fr-FR" sz="2700" i="1" dirty="0" err="1">
                <a:solidFill>
                  <a:schemeClr val="accent1"/>
                </a:solidFill>
              </a:rPr>
              <a:t>guest</a:t>
            </a:r>
            <a:r>
              <a:rPr lang="fr-FR" sz="2700" dirty="0"/>
              <a:t> </a:t>
            </a:r>
            <a:r>
              <a:rPr lang="fr-FR" sz="2700" dirty="0">
                <a:solidFill>
                  <a:schemeClr val="accent1"/>
                </a:solidFill>
              </a:rPr>
              <a:t>only</a:t>
            </a:r>
            <a:r>
              <a:rPr lang="fr-FR" sz="2700" dirty="0"/>
              <a:t> = yes permettent l’accès sans identifiants, uniquement en tant qu’utilisateur invité.</a:t>
            </a:r>
          </a:p>
          <a:p>
            <a:pPr marL="428625" indent="-428625">
              <a:buFont typeface="Wingdings" panose="05000000000000000000" pitchFamily="2" charset="2"/>
              <a:buChar char="Ø"/>
            </a:pPr>
            <a:r>
              <a:rPr lang="fr-FR" sz="2700" i="1" dirty="0">
                <a:solidFill>
                  <a:schemeClr val="accent1"/>
                </a:solidFill>
              </a:rPr>
              <a:t>force</a:t>
            </a:r>
            <a:r>
              <a:rPr lang="fr-FR" sz="2700" dirty="0"/>
              <a:t> </a:t>
            </a:r>
            <a:r>
              <a:rPr lang="fr-FR" sz="2700" i="1" dirty="0">
                <a:solidFill>
                  <a:schemeClr val="accent1"/>
                </a:solidFill>
              </a:rPr>
              <a:t>user</a:t>
            </a:r>
            <a:r>
              <a:rPr lang="fr-FR" sz="2700" dirty="0"/>
              <a:t> = </a:t>
            </a:r>
            <a:r>
              <a:rPr lang="fr-FR" sz="2700" dirty="0" err="1"/>
              <a:t>nobody</a:t>
            </a:r>
            <a:r>
              <a:rPr lang="fr-FR" sz="2700" dirty="0"/>
              <a:t> force Samba à utiliser l’utilisateur système </a:t>
            </a:r>
            <a:r>
              <a:rPr lang="fr-FR" sz="2700" dirty="0" err="1"/>
              <a:t>nobody</a:t>
            </a:r>
            <a:r>
              <a:rPr lang="fr-FR" sz="2700" dirty="0"/>
              <a:t> pour toutes les connexions invitées, garantissant un accès contrôlé sans risques d’écriture ou de modification non désirée.</a:t>
            </a:r>
          </a:p>
        </p:txBody>
      </p:sp>
    </p:spTree>
    <p:extLst>
      <p:ext uri="{BB962C8B-B14F-4D97-AF65-F5344CB8AC3E}">
        <p14:creationId xmlns:p14="http://schemas.microsoft.com/office/powerpoint/2010/main" val="50408951"/>
      </p:ext>
    </p:extLst>
  </p:cSld>
  <p:clrMapOvr>
    <a:masterClrMapping/>
  </p:clrMapOvr>
  <p:transition spd="slow">
    <p:wheel spokes="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D50319A5-96E5-8738-91B8-6075332D7D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0724" y="2088578"/>
            <a:ext cx="12717650" cy="6844668"/>
          </a:xfrm>
          <a:prstGeom prst="rect">
            <a:avLst/>
          </a:prstGeom>
        </p:spPr>
      </p:pic>
      <p:sp>
        <p:nvSpPr>
          <p:cNvPr id="4" name="ZoneTexte 3">
            <a:extLst>
              <a:ext uri="{FF2B5EF4-FFF2-40B4-BE49-F238E27FC236}">
                <a16:creationId xmlns:a16="http://schemas.microsoft.com/office/drawing/2014/main" id="{EC6419A2-7C26-2F3C-05A4-FEFBC56EA7BB}"/>
              </a:ext>
            </a:extLst>
          </p:cNvPr>
          <p:cNvSpPr txBox="1"/>
          <p:nvPr/>
        </p:nvSpPr>
        <p:spPr>
          <a:xfrm>
            <a:off x="2102755" y="952500"/>
            <a:ext cx="13929756" cy="507831"/>
          </a:xfrm>
          <a:prstGeom prst="rect">
            <a:avLst/>
          </a:prstGeom>
          <a:noFill/>
        </p:spPr>
        <p:txBody>
          <a:bodyPr wrap="square" rtlCol="0">
            <a:spAutoFit/>
          </a:bodyPr>
          <a:lstStyle/>
          <a:p>
            <a:r>
              <a:rPr lang="fr-FR" sz="2700" dirty="0"/>
              <a:t>Capture vérification  </a:t>
            </a:r>
          </a:p>
        </p:txBody>
      </p:sp>
      <p:cxnSp>
        <p:nvCxnSpPr>
          <p:cNvPr id="5" name="Connecteur : en angle 4">
            <a:extLst>
              <a:ext uri="{FF2B5EF4-FFF2-40B4-BE49-F238E27FC236}">
                <a16:creationId xmlns:a16="http://schemas.microsoft.com/office/drawing/2014/main" id="{4B5C9427-025E-5EBE-EA93-4936033160F9}"/>
              </a:ext>
            </a:extLst>
          </p:cNvPr>
          <p:cNvCxnSpPr/>
          <p:nvPr/>
        </p:nvCxnSpPr>
        <p:spPr>
          <a:xfrm>
            <a:off x="1188355" y="292015"/>
            <a:ext cx="914400" cy="91440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9046470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6292C314-82D9-E871-FD13-37CB3B94BBF2}"/>
              </a:ext>
            </a:extLst>
          </p:cNvPr>
          <p:cNvSpPr txBox="1"/>
          <p:nvPr/>
        </p:nvSpPr>
        <p:spPr>
          <a:xfrm>
            <a:off x="3657600" y="190500"/>
            <a:ext cx="9144000" cy="707886"/>
          </a:xfrm>
          <a:prstGeom prst="rect">
            <a:avLst/>
          </a:prstGeom>
          <a:noFill/>
        </p:spPr>
        <p:txBody>
          <a:bodyPr wrap="square">
            <a:spAutoFit/>
          </a:bodyPr>
          <a:lstStyle/>
          <a:p>
            <a:pPr marL="514350" indent="-514350">
              <a:buFont typeface="Wingdings" panose="05000000000000000000" pitchFamily="2" charset="2"/>
              <a:buChar char="v"/>
            </a:pPr>
            <a:r>
              <a:rPr lang="fr-FR" sz="4000" b="1" dirty="0">
                <a:latin typeface="Arial Black" panose="020B0A04020102020204" pitchFamily="34" charset="0"/>
              </a:rPr>
              <a:t>FTP</a:t>
            </a:r>
          </a:p>
        </p:txBody>
      </p:sp>
      <p:pic>
        <p:nvPicPr>
          <p:cNvPr id="5" name="Image 4">
            <a:extLst>
              <a:ext uri="{FF2B5EF4-FFF2-40B4-BE49-F238E27FC236}">
                <a16:creationId xmlns:a16="http://schemas.microsoft.com/office/drawing/2014/main" id="{2C4DA11C-F95D-2B4A-8818-54B81848C00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62600" y="188929"/>
            <a:ext cx="990600" cy="707886"/>
          </a:xfrm>
          <a:prstGeom prst="rect">
            <a:avLst/>
          </a:prstGeom>
        </p:spPr>
      </p:pic>
      <p:sp>
        <p:nvSpPr>
          <p:cNvPr id="6" name="ZoneTexte 5">
            <a:extLst>
              <a:ext uri="{FF2B5EF4-FFF2-40B4-BE49-F238E27FC236}">
                <a16:creationId xmlns:a16="http://schemas.microsoft.com/office/drawing/2014/main" id="{B80CD395-7010-278F-D46B-86652E2DF435}"/>
              </a:ext>
            </a:extLst>
          </p:cNvPr>
          <p:cNvSpPr txBox="1"/>
          <p:nvPr/>
        </p:nvSpPr>
        <p:spPr>
          <a:xfrm>
            <a:off x="228600" y="1409700"/>
            <a:ext cx="16611600" cy="523220"/>
          </a:xfrm>
          <a:prstGeom prst="rect">
            <a:avLst/>
          </a:prstGeom>
          <a:noFill/>
        </p:spPr>
        <p:txBody>
          <a:bodyPr wrap="square" rtlCol="0">
            <a:spAutoFit/>
          </a:bodyPr>
          <a:lstStyle/>
          <a:p>
            <a:pPr marL="457200" indent="-457200">
              <a:buFont typeface="Arial" panose="020B0604020202020204" pitchFamily="34" charset="0"/>
              <a:buChar char="•"/>
            </a:pPr>
            <a:r>
              <a:rPr lang="fr-FR" sz="2800" dirty="0"/>
              <a:t> Nous avons commencé par installer le service vsftpd, qui est un serveur FTP sécurisé : </a:t>
            </a:r>
            <a:r>
              <a:rPr lang="fr-FR" sz="2800" i="1" dirty="0">
                <a:solidFill>
                  <a:schemeClr val="accent1"/>
                </a:solidFill>
              </a:rPr>
              <a:t>sudo </a:t>
            </a:r>
            <a:r>
              <a:rPr lang="fr-FR" sz="2800" i="1" dirty="0" err="1">
                <a:solidFill>
                  <a:schemeClr val="accent1"/>
                </a:solidFill>
              </a:rPr>
              <a:t>apt</a:t>
            </a:r>
            <a:r>
              <a:rPr lang="fr-FR" sz="2800" i="1" dirty="0">
                <a:solidFill>
                  <a:schemeClr val="accent1"/>
                </a:solidFill>
              </a:rPr>
              <a:t> </a:t>
            </a:r>
            <a:r>
              <a:rPr lang="fr-FR" sz="2800" i="1" dirty="0" err="1">
                <a:solidFill>
                  <a:schemeClr val="accent1"/>
                </a:solidFill>
              </a:rPr>
              <a:t>install</a:t>
            </a:r>
            <a:r>
              <a:rPr lang="fr-FR" sz="2800" i="1" dirty="0">
                <a:solidFill>
                  <a:schemeClr val="accent1"/>
                </a:solidFill>
              </a:rPr>
              <a:t> vsftpd</a:t>
            </a:r>
          </a:p>
        </p:txBody>
      </p:sp>
      <p:sp>
        <p:nvSpPr>
          <p:cNvPr id="8" name="ZoneTexte 7">
            <a:extLst>
              <a:ext uri="{FF2B5EF4-FFF2-40B4-BE49-F238E27FC236}">
                <a16:creationId xmlns:a16="http://schemas.microsoft.com/office/drawing/2014/main" id="{E3A4CC8B-1CAD-FD31-4378-87E81B444FD0}"/>
              </a:ext>
            </a:extLst>
          </p:cNvPr>
          <p:cNvSpPr txBox="1"/>
          <p:nvPr/>
        </p:nvSpPr>
        <p:spPr>
          <a:xfrm>
            <a:off x="457200" y="2247900"/>
            <a:ext cx="16383000" cy="954107"/>
          </a:xfrm>
          <a:prstGeom prst="rect">
            <a:avLst/>
          </a:prstGeom>
          <a:noFill/>
        </p:spPr>
        <p:txBody>
          <a:bodyPr wrap="square" rtlCol="0">
            <a:spAutoFit/>
          </a:bodyPr>
          <a:lstStyle/>
          <a:p>
            <a:pPr marL="457200" indent="-457200">
              <a:buFont typeface="Arial" panose="020B0604020202020204" pitchFamily="34" charset="0"/>
              <a:buChar char="•"/>
            </a:pPr>
            <a:r>
              <a:rPr lang="fr-FR" sz="2800" dirty="0"/>
              <a:t>Pour organiser les droits d’accès par département, nous avons créé trois groupes correspondant à IT, RH et Commercial :</a:t>
            </a:r>
          </a:p>
        </p:txBody>
      </p:sp>
      <p:sp>
        <p:nvSpPr>
          <p:cNvPr id="9" name="ZoneTexte 8">
            <a:extLst>
              <a:ext uri="{FF2B5EF4-FFF2-40B4-BE49-F238E27FC236}">
                <a16:creationId xmlns:a16="http://schemas.microsoft.com/office/drawing/2014/main" id="{2E7091D9-4675-B4D5-5AE2-5CB438360858}"/>
              </a:ext>
            </a:extLst>
          </p:cNvPr>
          <p:cNvSpPr txBox="1"/>
          <p:nvPr/>
        </p:nvSpPr>
        <p:spPr>
          <a:xfrm>
            <a:off x="2247900" y="3202007"/>
            <a:ext cx="8610600" cy="1015663"/>
          </a:xfrm>
          <a:prstGeom prst="rect">
            <a:avLst/>
          </a:prstGeom>
          <a:noFill/>
        </p:spPr>
        <p:txBody>
          <a:bodyPr wrap="square" rtlCol="0">
            <a:spAutoFit/>
          </a:bodyPr>
          <a:lstStyle/>
          <a:p>
            <a:r>
              <a:rPr lang="fr-FR" sz="2000" i="1" dirty="0">
                <a:solidFill>
                  <a:srgbClr val="FF0000"/>
                </a:solidFill>
              </a:rPr>
              <a:t>sudo </a:t>
            </a:r>
            <a:r>
              <a:rPr lang="fr-FR" sz="2000" i="1" dirty="0" err="1">
                <a:solidFill>
                  <a:srgbClr val="FF0000"/>
                </a:solidFill>
              </a:rPr>
              <a:t>groupadd</a:t>
            </a:r>
            <a:r>
              <a:rPr lang="fr-FR" sz="2000" i="1" dirty="0">
                <a:solidFill>
                  <a:srgbClr val="FF0000"/>
                </a:solidFill>
              </a:rPr>
              <a:t> </a:t>
            </a:r>
            <a:r>
              <a:rPr lang="fr-FR" sz="2000" i="1" dirty="0" err="1">
                <a:solidFill>
                  <a:srgbClr val="FF0000"/>
                </a:solidFill>
              </a:rPr>
              <a:t>it_dept</a:t>
            </a:r>
            <a:endParaRPr lang="fr-FR" sz="2000" i="1" dirty="0">
              <a:solidFill>
                <a:srgbClr val="FF0000"/>
              </a:solidFill>
            </a:endParaRPr>
          </a:p>
          <a:p>
            <a:r>
              <a:rPr lang="fr-FR" sz="2000" i="1" dirty="0">
                <a:solidFill>
                  <a:srgbClr val="FF0000"/>
                </a:solidFill>
              </a:rPr>
              <a:t>sudo </a:t>
            </a:r>
            <a:r>
              <a:rPr lang="fr-FR" sz="2000" i="1" dirty="0" err="1">
                <a:solidFill>
                  <a:srgbClr val="FF0000"/>
                </a:solidFill>
              </a:rPr>
              <a:t>groupadd</a:t>
            </a:r>
            <a:r>
              <a:rPr lang="fr-FR" sz="2000" i="1" dirty="0">
                <a:solidFill>
                  <a:srgbClr val="FF0000"/>
                </a:solidFill>
              </a:rPr>
              <a:t> </a:t>
            </a:r>
            <a:r>
              <a:rPr lang="fr-FR" sz="2000" i="1" dirty="0" err="1">
                <a:solidFill>
                  <a:srgbClr val="FF0000"/>
                </a:solidFill>
              </a:rPr>
              <a:t>rh_dept</a:t>
            </a:r>
            <a:endParaRPr lang="fr-FR" sz="2000" i="1" dirty="0">
              <a:solidFill>
                <a:srgbClr val="FF0000"/>
              </a:solidFill>
            </a:endParaRPr>
          </a:p>
          <a:p>
            <a:r>
              <a:rPr lang="fr-FR" sz="2000" i="1" dirty="0">
                <a:solidFill>
                  <a:srgbClr val="FF0000"/>
                </a:solidFill>
              </a:rPr>
              <a:t>sudo </a:t>
            </a:r>
            <a:r>
              <a:rPr lang="fr-FR" sz="2000" i="1" dirty="0" err="1">
                <a:solidFill>
                  <a:srgbClr val="FF0000"/>
                </a:solidFill>
              </a:rPr>
              <a:t>groupadd</a:t>
            </a:r>
            <a:r>
              <a:rPr lang="fr-FR" sz="2000" i="1" dirty="0">
                <a:solidFill>
                  <a:srgbClr val="FF0000"/>
                </a:solidFill>
              </a:rPr>
              <a:t> </a:t>
            </a:r>
            <a:r>
              <a:rPr lang="fr-FR" sz="2000" i="1" dirty="0" err="1">
                <a:solidFill>
                  <a:srgbClr val="FF0000"/>
                </a:solidFill>
              </a:rPr>
              <a:t>commercial_dept</a:t>
            </a:r>
            <a:endParaRPr lang="fr-FR" sz="2000" i="1" dirty="0">
              <a:solidFill>
                <a:srgbClr val="FF0000"/>
              </a:solidFill>
            </a:endParaRPr>
          </a:p>
        </p:txBody>
      </p:sp>
      <p:sp>
        <p:nvSpPr>
          <p:cNvPr id="10" name="ZoneTexte 9">
            <a:extLst>
              <a:ext uri="{FF2B5EF4-FFF2-40B4-BE49-F238E27FC236}">
                <a16:creationId xmlns:a16="http://schemas.microsoft.com/office/drawing/2014/main" id="{E0AC7259-18F1-6AB8-7EFD-55435D561B61}"/>
              </a:ext>
            </a:extLst>
          </p:cNvPr>
          <p:cNvSpPr txBox="1"/>
          <p:nvPr/>
        </p:nvSpPr>
        <p:spPr>
          <a:xfrm>
            <a:off x="838200" y="5143500"/>
            <a:ext cx="15087600" cy="1384995"/>
          </a:xfrm>
          <a:prstGeom prst="rect">
            <a:avLst/>
          </a:prstGeom>
          <a:noFill/>
        </p:spPr>
        <p:txBody>
          <a:bodyPr wrap="square" rtlCol="0">
            <a:spAutoFit/>
          </a:bodyPr>
          <a:lstStyle/>
          <a:p>
            <a:pPr marL="457200" indent="-457200">
              <a:buFont typeface="Arial" panose="020B0604020202020204" pitchFamily="34" charset="0"/>
              <a:buChar char="•"/>
            </a:pPr>
            <a:r>
              <a:rPr lang="fr-FR" sz="2800" dirty="0"/>
              <a:t>Ensuite nous sommes passés à la création des utilisateurs. Chaque utilisateur a été créé manuellement avec le remplissage du mot de passe, puis associé à son groupe principal grâce à la commande usermod </a:t>
            </a:r>
          </a:p>
        </p:txBody>
      </p:sp>
      <p:sp>
        <p:nvSpPr>
          <p:cNvPr id="11" name="ZoneTexte 10">
            <a:extLst>
              <a:ext uri="{FF2B5EF4-FFF2-40B4-BE49-F238E27FC236}">
                <a16:creationId xmlns:a16="http://schemas.microsoft.com/office/drawing/2014/main" id="{B71B4D85-7CCC-CC76-08F5-A876AE51E56F}"/>
              </a:ext>
            </a:extLst>
          </p:cNvPr>
          <p:cNvSpPr txBox="1"/>
          <p:nvPr/>
        </p:nvSpPr>
        <p:spPr>
          <a:xfrm>
            <a:off x="1714500" y="6528495"/>
            <a:ext cx="13335000" cy="3970318"/>
          </a:xfrm>
          <a:prstGeom prst="rect">
            <a:avLst/>
          </a:prstGeom>
          <a:noFill/>
        </p:spPr>
        <p:txBody>
          <a:bodyPr wrap="square" rtlCol="0">
            <a:spAutoFit/>
          </a:bodyPr>
          <a:lstStyle/>
          <a:p>
            <a:r>
              <a:rPr lang="fr-FR" sz="2800" i="1" dirty="0"/>
              <a:t>sudo adduser </a:t>
            </a:r>
            <a:r>
              <a:rPr lang="fr-FR" sz="2800" i="1" dirty="0" err="1"/>
              <a:t>user_it</a:t>
            </a:r>
            <a:endParaRPr lang="fr-FR" sz="2800" i="1" dirty="0"/>
          </a:p>
          <a:p>
            <a:r>
              <a:rPr lang="fr-FR" sz="2800" i="1" dirty="0"/>
              <a:t>sudo usermod -g </a:t>
            </a:r>
            <a:r>
              <a:rPr lang="fr-FR" sz="2800" i="1" dirty="0" err="1"/>
              <a:t>it_dept</a:t>
            </a:r>
            <a:r>
              <a:rPr lang="fr-FR" sz="2800" i="1" dirty="0"/>
              <a:t> </a:t>
            </a:r>
            <a:r>
              <a:rPr lang="fr-FR" sz="2800" i="1" dirty="0" err="1"/>
              <a:t>user_it</a:t>
            </a:r>
            <a:endParaRPr lang="fr-FR" sz="2800" i="1" dirty="0"/>
          </a:p>
          <a:p>
            <a:endParaRPr lang="fr-FR" sz="2800" i="1" dirty="0"/>
          </a:p>
          <a:p>
            <a:r>
              <a:rPr lang="fr-FR" sz="2800" i="1" dirty="0"/>
              <a:t>sudo adduser </a:t>
            </a:r>
            <a:r>
              <a:rPr lang="fr-FR" sz="2800" i="1" dirty="0" err="1"/>
              <a:t>user_rh</a:t>
            </a:r>
            <a:endParaRPr lang="fr-FR" sz="2800" i="1" dirty="0"/>
          </a:p>
          <a:p>
            <a:r>
              <a:rPr lang="fr-FR" sz="2800" i="1" dirty="0"/>
              <a:t>sudo usermod -g </a:t>
            </a:r>
            <a:r>
              <a:rPr lang="fr-FR" sz="2800" i="1" dirty="0" err="1"/>
              <a:t>rh_dept</a:t>
            </a:r>
            <a:r>
              <a:rPr lang="fr-FR" sz="2800" i="1" dirty="0"/>
              <a:t> </a:t>
            </a:r>
            <a:r>
              <a:rPr lang="fr-FR" sz="2800" i="1" dirty="0" err="1"/>
              <a:t>user_rh</a:t>
            </a:r>
            <a:endParaRPr lang="fr-FR" sz="2800" i="1" dirty="0"/>
          </a:p>
          <a:p>
            <a:endParaRPr lang="fr-FR" sz="2800" dirty="0"/>
          </a:p>
          <a:p>
            <a:r>
              <a:rPr lang="fr-FR" sz="2800" i="1" dirty="0"/>
              <a:t>sudo adduser </a:t>
            </a:r>
            <a:r>
              <a:rPr lang="fr-FR" sz="2800" i="1" dirty="0" err="1"/>
              <a:t>user_com</a:t>
            </a:r>
            <a:endParaRPr lang="fr-FR" sz="2800" i="1" dirty="0"/>
          </a:p>
          <a:p>
            <a:r>
              <a:rPr lang="fr-FR" sz="2800" i="1" dirty="0"/>
              <a:t>sudo usermod -g </a:t>
            </a:r>
            <a:r>
              <a:rPr lang="fr-FR" sz="2800" i="1" dirty="0" err="1"/>
              <a:t>commercial_dept</a:t>
            </a:r>
            <a:r>
              <a:rPr lang="fr-FR" sz="2800" i="1" dirty="0"/>
              <a:t> </a:t>
            </a:r>
            <a:r>
              <a:rPr lang="fr-FR" sz="2800" i="1" dirty="0" err="1"/>
              <a:t>user_com</a:t>
            </a:r>
            <a:endParaRPr lang="fr-FR" sz="2800" i="1" dirty="0"/>
          </a:p>
          <a:p>
            <a:endParaRPr lang="fr-FR" sz="2800" dirty="0"/>
          </a:p>
        </p:txBody>
      </p:sp>
    </p:spTree>
    <p:extLst>
      <p:ext uri="{BB962C8B-B14F-4D97-AF65-F5344CB8AC3E}">
        <p14:creationId xmlns:p14="http://schemas.microsoft.com/office/powerpoint/2010/main" val="2980198875"/>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7F8F3"/>
        </a:solidFill>
        <a:effectLst/>
      </p:bgPr>
    </p:bg>
    <p:spTree>
      <p:nvGrpSpPr>
        <p:cNvPr id="1" name=""/>
        <p:cNvGrpSpPr/>
        <p:nvPr/>
      </p:nvGrpSpPr>
      <p:grpSpPr>
        <a:xfrm>
          <a:off x="0" y="0"/>
          <a:ext cx="0" cy="0"/>
          <a:chOff x="0" y="0"/>
          <a:chExt cx="0" cy="0"/>
        </a:xfrm>
      </p:grpSpPr>
      <p:sp>
        <p:nvSpPr>
          <p:cNvPr id="2" name="TextBox 2"/>
          <p:cNvSpPr txBox="1"/>
          <p:nvPr/>
        </p:nvSpPr>
        <p:spPr>
          <a:xfrm>
            <a:off x="6587422" y="3552825"/>
            <a:ext cx="4785642" cy="466725"/>
          </a:xfrm>
          <a:prstGeom prst="rect">
            <a:avLst/>
          </a:prstGeom>
        </p:spPr>
        <p:txBody>
          <a:bodyPr lIns="0" tIns="0" rIns="0" bIns="0" rtlCol="0" anchor="t">
            <a:spAutoFit/>
          </a:bodyPr>
          <a:lstStyle/>
          <a:p>
            <a:pPr algn="l">
              <a:lnSpc>
                <a:spcPts val="3600"/>
              </a:lnSpc>
            </a:pPr>
            <a:r>
              <a:rPr lang="en-US" sz="3000" b="1" dirty="0">
                <a:solidFill>
                  <a:srgbClr val="000000"/>
                </a:solidFill>
                <a:latin typeface="Open Sauce Bold"/>
                <a:ea typeface="Open Sauce Bold"/>
                <a:cs typeface="Open Sauce Bold"/>
                <a:sym typeface="Open Sauce Bold"/>
              </a:rPr>
              <a:t>Contexte et architecture</a:t>
            </a:r>
          </a:p>
        </p:txBody>
      </p:sp>
      <p:sp>
        <p:nvSpPr>
          <p:cNvPr id="3" name="TextBox 3"/>
          <p:cNvSpPr txBox="1"/>
          <p:nvPr/>
        </p:nvSpPr>
        <p:spPr>
          <a:xfrm>
            <a:off x="7517548" y="4078617"/>
            <a:ext cx="3855515" cy="614142"/>
          </a:xfrm>
          <a:prstGeom prst="rect">
            <a:avLst/>
          </a:prstGeom>
        </p:spPr>
        <p:txBody>
          <a:bodyPr lIns="0" tIns="0" rIns="0" bIns="0" rtlCol="0" anchor="t">
            <a:spAutoFit/>
          </a:bodyPr>
          <a:lstStyle/>
          <a:p>
            <a:pPr algn="l">
              <a:lnSpc>
                <a:spcPts val="2520"/>
              </a:lnSpc>
            </a:pPr>
            <a:r>
              <a:rPr lang="en-US" dirty="0">
                <a:solidFill>
                  <a:srgbClr val="000000"/>
                </a:solidFill>
                <a:latin typeface="Open Sauce"/>
                <a:ea typeface="Open Sauce"/>
                <a:cs typeface="Open Sauce"/>
                <a:sym typeface="Open Sauce"/>
              </a:rPr>
              <a:t>Contexte du projet et presentation de l’architecture </a:t>
            </a:r>
            <a:endParaRPr lang="en-US" sz="1800" dirty="0">
              <a:solidFill>
                <a:srgbClr val="000000"/>
              </a:solidFill>
              <a:latin typeface="Open Sauce"/>
              <a:ea typeface="Open Sauce"/>
              <a:cs typeface="Open Sauce"/>
              <a:sym typeface="Open Sauce"/>
            </a:endParaRPr>
          </a:p>
        </p:txBody>
      </p:sp>
      <p:sp>
        <p:nvSpPr>
          <p:cNvPr id="4" name="TextBox 4"/>
          <p:cNvSpPr txBox="1"/>
          <p:nvPr/>
        </p:nvSpPr>
        <p:spPr>
          <a:xfrm>
            <a:off x="6587422" y="4099572"/>
            <a:ext cx="826785" cy="600075"/>
          </a:xfrm>
          <a:prstGeom prst="rect">
            <a:avLst/>
          </a:prstGeom>
        </p:spPr>
        <p:txBody>
          <a:bodyPr lIns="0" tIns="0" rIns="0" bIns="0" rtlCol="0" anchor="t">
            <a:spAutoFit/>
          </a:bodyPr>
          <a:lstStyle/>
          <a:p>
            <a:pPr algn="l">
              <a:lnSpc>
                <a:spcPts val="4794"/>
              </a:lnSpc>
            </a:pPr>
            <a:r>
              <a:rPr lang="en-US" sz="3995">
                <a:solidFill>
                  <a:srgbClr val="000000"/>
                </a:solidFill>
                <a:latin typeface="Open Sauce"/>
                <a:ea typeface="Open Sauce"/>
                <a:cs typeface="Open Sauce"/>
                <a:sym typeface="Open Sauce"/>
              </a:rPr>
              <a:t>01</a:t>
            </a:r>
          </a:p>
        </p:txBody>
      </p:sp>
      <p:sp>
        <p:nvSpPr>
          <p:cNvPr id="5" name="TextBox 5"/>
          <p:cNvSpPr txBox="1"/>
          <p:nvPr/>
        </p:nvSpPr>
        <p:spPr>
          <a:xfrm>
            <a:off x="6587422" y="5596283"/>
            <a:ext cx="4785642" cy="466725"/>
          </a:xfrm>
          <a:prstGeom prst="rect">
            <a:avLst/>
          </a:prstGeom>
        </p:spPr>
        <p:txBody>
          <a:bodyPr lIns="0" tIns="0" rIns="0" bIns="0" rtlCol="0" anchor="t">
            <a:spAutoFit/>
          </a:bodyPr>
          <a:lstStyle/>
          <a:p>
            <a:pPr algn="l">
              <a:lnSpc>
                <a:spcPts val="3600"/>
              </a:lnSpc>
            </a:pPr>
            <a:r>
              <a:rPr lang="en-US" sz="3000" b="1" dirty="0">
                <a:solidFill>
                  <a:srgbClr val="000000"/>
                </a:solidFill>
                <a:latin typeface="Open Sauce Bold"/>
                <a:ea typeface="Open Sauce Bold"/>
                <a:cs typeface="Open Sauce Bold"/>
                <a:sym typeface="Open Sauce Bold"/>
              </a:rPr>
              <a:t>Presentations des VM</a:t>
            </a:r>
          </a:p>
        </p:txBody>
      </p:sp>
      <p:sp>
        <p:nvSpPr>
          <p:cNvPr id="6" name="TextBox 6"/>
          <p:cNvSpPr txBox="1"/>
          <p:nvPr/>
        </p:nvSpPr>
        <p:spPr>
          <a:xfrm>
            <a:off x="7517548" y="6122075"/>
            <a:ext cx="3855515" cy="614142"/>
          </a:xfrm>
          <a:prstGeom prst="rect">
            <a:avLst/>
          </a:prstGeom>
        </p:spPr>
        <p:txBody>
          <a:bodyPr lIns="0" tIns="0" rIns="0" bIns="0" rtlCol="0" anchor="t">
            <a:spAutoFit/>
          </a:bodyPr>
          <a:lstStyle/>
          <a:p>
            <a:pPr algn="l">
              <a:lnSpc>
                <a:spcPts val="2520"/>
              </a:lnSpc>
            </a:pPr>
            <a:r>
              <a:rPr lang="en-US" sz="1800" dirty="0">
                <a:solidFill>
                  <a:srgbClr val="000000"/>
                </a:solidFill>
                <a:latin typeface="Open Sauce"/>
                <a:ea typeface="Open Sauce"/>
                <a:cs typeface="Open Sauce"/>
                <a:sym typeface="Open Sauce"/>
              </a:rPr>
              <a:t>Description des machines virtuelles utilisées.</a:t>
            </a:r>
          </a:p>
        </p:txBody>
      </p:sp>
      <p:sp>
        <p:nvSpPr>
          <p:cNvPr id="7" name="TextBox 7"/>
          <p:cNvSpPr txBox="1"/>
          <p:nvPr/>
        </p:nvSpPr>
        <p:spPr>
          <a:xfrm>
            <a:off x="6587422" y="6143030"/>
            <a:ext cx="826785" cy="600075"/>
          </a:xfrm>
          <a:prstGeom prst="rect">
            <a:avLst/>
          </a:prstGeom>
        </p:spPr>
        <p:txBody>
          <a:bodyPr lIns="0" tIns="0" rIns="0" bIns="0" rtlCol="0" anchor="t">
            <a:spAutoFit/>
          </a:bodyPr>
          <a:lstStyle/>
          <a:p>
            <a:pPr algn="l">
              <a:lnSpc>
                <a:spcPts val="4794"/>
              </a:lnSpc>
            </a:pPr>
            <a:r>
              <a:rPr lang="en-US" sz="3995" dirty="0">
                <a:solidFill>
                  <a:srgbClr val="000000"/>
                </a:solidFill>
                <a:latin typeface="Open Sauce"/>
                <a:ea typeface="Open Sauce"/>
                <a:cs typeface="Open Sauce"/>
                <a:sym typeface="Open Sauce"/>
              </a:rPr>
              <a:t>02</a:t>
            </a:r>
          </a:p>
        </p:txBody>
      </p:sp>
      <p:sp>
        <p:nvSpPr>
          <p:cNvPr id="8" name="TextBox 8"/>
          <p:cNvSpPr txBox="1"/>
          <p:nvPr/>
        </p:nvSpPr>
        <p:spPr>
          <a:xfrm>
            <a:off x="6587422" y="7639742"/>
            <a:ext cx="4785642" cy="923330"/>
          </a:xfrm>
          <a:prstGeom prst="rect">
            <a:avLst/>
          </a:prstGeom>
        </p:spPr>
        <p:txBody>
          <a:bodyPr lIns="0" tIns="0" rIns="0" bIns="0" rtlCol="0" anchor="t">
            <a:spAutoFit/>
          </a:bodyPr>
          <a:lstStyle/>
          <a:p>
            <a:pPr algn="l">
              <a:lnSpc>
                <a:spcPts val="3600"/>
              </a:lnSpc>
            </a:pPr>
            <a:r>
              <a:rPr lang="en-US" sz="3000" b="1" dirty="0">
                <a:solidFill>
                  <a:srgbClr val="000000"/>
                </a:solidFill>
                <a:latin typeface="Open Sauce Bold"/>
                <a:ea typeface="Open Sauce Bold"/>
                <a:cs typeface="Open Sauce Bold"/>
                <a:sym typeface="Open Sauce Bold"/>
              </a:rPr>
              <a:t>Configuration des services</a:t>
            </a:r>
          </a:p>
        </p:txBody>
      </p:sp>
      <p:sp>
        <p:nvSpPr>
          <p:cNvPr id="9" name="TextBox 9"/>
          <p:cNvSpPr txBox="1"/>
          <p:nvPr/>
        </p:nvSpPr>
        <p:spPr>
          <a:xfrm>
            <a:off x="7209559" y="8565593"/>
            <a:ext cx="3855515" cy="614142"/>
          </a:xfrm>
          <a:prstGeom prst="rect">
            <a:avLst/>
          </a:prstGeom>
        </p:spPr>
        <p:txBody>
          <a:bodyPr lIns="0" tIns="0" rIns="0" bIns="0" rtlCol="0" anchor="t">
            <a:spAutoFit/>
          </a:bodyPr>
          <a:lstStyle/>
          <a:p>
            <a:pPr algn="l">
              <a:lnSpc>
                <a:spcPts val="2520"/>
              </a:lnSpc>
            </a:pPr>
            <a:r>
              <a:rPr lang="en-US" sz="1800" dirty="0">
                <a:solidFill>
                  <a:srgbClr val="000000"/>
                </a:solidFill>
                <a:latin typeface="Open Sauce"/>
                <a:ea typeface="Open Sauce"/>
                <a:cs typeface="Open Sauce"/>
                <a:sym typeface="Open Sauce"/>
              </a:rPr>
              <a:t>Configuration des services DCHP  ,DNS, APACHE2, SAMBA et FTP</a:t>
            </a:r>
          </a:p>
        </p:txBody>
      </p:sp>
      <p:sp>
        <p:nvSpPr>
          <p:cNvPr id="10" name="TextBox 10"/>
          <p:cNvSpPr txBox="1"/>
          <p:nvPr/>
        </p:nvSpPr>
        <p:spPr>
          <a:xfrm>
            <a:off x="6382774" y="8565593"/>
            <a:ext cx="826785" cy="600075"/>
          </a:xfrm>
          <a:prstGeom prst="rect">
            <a:avLst/>
          </a:prstGeom>
        </p:spPr>
        <p:txBody>
          <a:bodyPr lIns="0" tIns="0" rIns="0" bIns="0" rtlCol="0" anchor="t">
            <a:spAutoFit/>
          </a:bodyPr>
          <a:lstStyle/>
          <a:p>
            <a:pPr algn="l">
              <a:lnSpc>
                <a:spcPts val="4794"/>
              </a:lnSpc>
            </a:pPr>
            <a:r>
              <a:rPr lang="en-US" sz="3995" dirty="0">
                <a:solidFill>
                  <a:srgbClr val="000000"/>
                </a:solidFill>
                <a:latin typeface="Open Sauce"/>
                <a:ea typeface="Open Sauce"/>
                <a:cs typeface="Open Sauce"/>
                <a:sym typeface="Open Sauce"/>
              </a:rPr>
              <a:t>03</a:t>
            </a:r>
          </a:p>
        </p:txBody>
      </p:sp>
      <p:sp>
        <p:nvSpPr>
          <p:cNvPr id="11" name="TextBox 11"/>
          <p:cNvSpPr txBox="1"/>
          <p:nvPr/>
        </p:nvSpPr>
        <p:spPr>
          <a:xfrm>
            <a:off x="719887" y="24653"/>
            <a:ext cx="8260356" cy="1981200"/>
          </a:xfrm>
          <a:prstGeom prst="rect">
            <a:avLst/>
          </a:prstGeom>
        </p:spPr>
        <p:txBody>
          <a:bodyPr lIns="0" tIns="0" rIns="0" bIns="0" rtlCol="0" anchor="t">
            <a:spAutoFit/>
          </a:bodyPr>
          <a:lstStyle/>
          <a:p>
            <a:pPr algn="l">
              <a:lnSpc>
                <a:spcPts val="15601"/>
              </a:lnSpc>
            </a:pPr>
            <a:r>
              <a:rPr lang="en-US" sz="13000" spc="-130" dirty="0">
                <a:solidFill>
                  <a:srgbClr val="000000"/>
                </a:solidFill>
                <a:latin typeface="Open Sauce"/>
                <a:ea typeface="Open Sauce"/>
                <a:cs typeface="Open Sauce"/>
                <a:sym typeface="Open Sauce"/>
              </a:rPr>
              <a:t>Sommaire</a:t>
            </a:r>
          </a:p>
        </p:txBody>
      </p:sp>
      <p:sp>
        <p:nvSpPr>
          <p:cNvPr id="12" name="TextBox 12"/>
          <p:cNvSpPr txBox="1"/>
          <p:nvPr/>
        </p:nvSpPr>
        <p:spPr>
          <a:xfrm>
            <a:off x="12075401" y="3552825"/>
            <a:ext cx="4785642" cy="466725"/>
          </a:xfrm>
          <a:prstGeom prst="rect">
            <a:avLst/>
          </a:prstGeom>
        </p:spPr>
        <p:txBody>
          <a:bodyPr lIns="0" tIns="0" rIns="0" bIns="0" rtlCol="0" anchor="t">
            <a:spAutoFit/>
          </a:bodyPr>
          <a:lstStyle/>
          <a:p>
            <a:pPr algn="l">
              <a:lnSpc>
                <a:spcPts val="3600"/>
              </a:lnSpc>
            </a:pPr>
            <a:r>
              <a:rPr lang="en-US" sz="3000" b="1" dirty="0">
                <a:solidFill>
                  <a:srgbClr val="000000"/>
                </a:solidFill>
                <a:latin typeface="Open Sauce Bold"/>
                <a:ea typeface="Open Sauce Bold"/>
                <a:cs typeface="Open Sauce Bold"/>
                <a:sym typeface="Open Sauce Bold"/>
              </a:rPr>
              <a:t>Resultats des tests</a:t>
            </a:r>
          </a:p>
        </p:txBody>
      </p:sp>
      <p:sp>
        <p:nvSpPr>
          <p:cNvPr id="13" name="TextBox 13"/>
          <p:cNvSpPr txBox="1"/>
          <p:nvPr/>
        </p:nvSpPr>
        <p:spPr>
          <a:xfrm>
            <a:off x="13005527" y="4078617"/>
            <a:ext cx="3855515" cy="614142"/>
          </a:xfrm>
          <a:prstGeom prst="rect">
            <a:avLst/>
          </a:prstGeom>
        </p:spPr>
        <p:txBody>
          <a:bodyPr lIns="0" tIns="0" rIns="0" bIns="0" rtlCol="0" anchor="t">
            <a:spAutoFit/>
          </a:bodyPr>
          <a:lstStyle/>
          <a:p>
            <a:pPr algn="l">
              <a:lnSpc>
                <a:spcPts val="2520"/>
              </a:lnSpc>
            </a:pPr>
            <a:r>
              <a:rPr lang="en-US" dirty="0">
                <a:solidFill>
                  <a:srgbClr val="000000"/>
                </a:solidFill>
                <a:latin typeface="Open Sauce"/>
                <a:ea typeface="Open Sauce"/>
                <a:cs typeface="Open Sauce"/>
                <a:sym typeface="Open Sauce"/>
              </a:rPr>
              <a:t>Resultats des tests réalisés sur les machines clientes</a:t>
            </a:r>
            <a:endParaRPr lang="en-US" sz="1800" dirty="0">
              <a:solidFill>
                <a:srgbClr val="000000"/>
              </a:solidFill>
              <a:latin typeface="Open Sauce"/>
              <a:ea typeface="Open Sauce"/>
              <a:cs typeface="Open Sauce"/>
              <a:sym typeface="Open Sauce"/>
            </a:endParaRPr>
          </a:p>
        </p:txBody>
      </p:sp>
      <p:sp>
        <p:nvSpPr>
          <p:cNvPr id="14" name="TextBox 14"/>
          <p:cNvSpPr txBox="1"/>
          <p:nvPr/>
        </p:nvSpPr>
        <p:spPr>
          <a:xfrm>
            <a:off x="12075401" y="4099572"/>
            <a:ext cx="826785" cy="600075"/>
          </a:xfrm>
          <a:prstGeom prst="rect">
            <a:avLst/>
          </a:prstGeom>
        </p:spPr>
        <p:txBody>
          <a:bodyPr lIns="0" tIns="0" rIns="0" bIns="0" rtlCol="0" anchor="t">
            <a:spAutoFit/>
          </a:bodyPr>
          <a:lstStyle/>
          <a:p>
            <a:pPr algn="l">
              <a:lnSpc>
                <a:spcPts val="4794"/>
              </a:lnSpc>
            </a:pPr>
            <a:r>
              <a:rPr lang="en-US" sz="3995">
                <a:solidFill>
                  <a:srgbClr val="000000"/>
                </a:solidFill>
                <a:latin typeface="Open Sauce"/>
                <a:ea typeface="Open Sauce"/>
                <a:cs typeface="Open Sauce"/>
                <a:sym typeface="Open Sauce"/>
              </a:rPr>
              <a:t>04</a:t>
            </a:r>
          </a:p>
        </p:txBody>
      </p:sp>
      <p:sp>
        <p:nvSpPr>
          <p:cNvPr id="15" name="TextBox 15"/>
          <p:cNvSpPr txBox="1"/>
          <p:nvPr/>
        </p:nvSpPr>
        <p:spPr>
          <a:xfrm>
            <a:off x="12595374" y="7736647"/>
            <a:ext cx="5692626" cy="461665"/>
          </a:xfrm>
          <a:prstGeom prst="rect">
            <a:avLst/>
          </a:prstGeom>
        </p:spPr>
        <p:txBody>
          <a:bodyPr wrap="square" lIns="0" tIns="0" rIns="0" bIns="0" rtlCol="0" anchor="t">
            <a:spAutoFit/>
          </a:bodyPr>
          <a:lstStyle/>
          <a:p>
            <a:pPr algn="l">
              <a:lnSpc>
                <a:spcPts val="3600"/>
              </a:lnSpc>
            </a:pPr>
            <a:r>
              <a:rPr lang="en-US" sz="3000" b="1" dirty="0">
                <a:solidFill>
                  <a:srgbClr val="000000"/>
                </a:solidFill>
                <a:latin typeface="Open Sauce Bold"/>
                <a:ea typeface="Open Sauce Bold"/>
                <a:cs typeface="Open Sauce Bold"/>
                <a:sym typeface="Open Sauce Bold"/>
              </a:rPr>
              <a:t>Recherche et ameliorations </a:t>
            </a:r>
          </a:p>
        </p:txBody>
      </p:sp>
      <p:sp>
        <p:nvSpPr>
          <p:cNvPr id="16" name="TextBox 16"/>
          <p:cNvSpPr txBox="1"/>
          <p:nvPr/>
        </p:nvSpPr>
        <p:spPr>
          <a:xfrm>
            <a:off x="13186755" y="8228022"/>
            <a:ext cx="3855515" cy="614142"/>
          </a:xfrm>
          <a:prstGeom prst="rect">
            <a:avLst/>
          </a:prstGeom>
        </p:spPr>
        <p:txBody>
          <a:bodyPr lIns="0" tIns="0" rIns="0" bIns="0" rtlCol="0" anchor="t">
            <a:spAutoFit/>
          </a:bodyPr>
          <a:lstStyle/>
          <a:p>
            <a:pPr algn="l">
              <a:lnSpc>
                <a:spcPts val="2520"/>
              </a:lnSpc>
            </a:pPr>
            <a:r>
              <a:rPr lang="en-US" sz="1800" dirty="0">
                <a:solidFill>
                  <a:srgbClr val="000000"/>
                </a:solidFill>
                <a:latin typeface="Open Sauce"/>
                <a:ea typeface="Open Sauce"/>
                <a:cs typeface="Open Sauce"/>
                <a:sym typeface="Open Sauce"/>
              </a:rPr>
              <a:t>Recherches éffectuées et ameliorations apportées au </a:t>
            </a:r>
            <a:r>
              <a:rPr lang="en-US" sz="1800" dirty="0" err="1">
                <a:solidFill>
                  <a:srgbClr val="000000"/>
                </a:solidFill>
                <a:latin typeface="Open Sauce"/>
                <a:ea typeface="Open Sauce"/>
                <a:cs typeface="Open Sauce"/>
                <a:sym typeface="Open Sauce"/>
              </a:rPr>
              <a:t>projet</a:t>
            </a:r>
            <a:endParaRPr lang="en-US" sz="1800" dirty="0">
              <a:solidFill>
                <a:srgbClr val="000000"/>
              </a:solidFill>
              <a:latin typeface="Open Sauce"/>
              <a:ea typeface="Open Sauce"/>
              <a:cs typeface="Open Sauce"/>
              <a:sym typeface="Open Sauce"/>
            </a:endParaRPr>
          </a:p>
        </p:txBody>
      </p:sp>
      <p:sp>
        <p:nvSpPr>
          <p:cNvPr id="17" name="TextBox 17"/>
          <p:cNvSpPr txBox="1"/>
          <p:nvPr/>
        </p:nvSpPr>
        <p:spPr>
          <a:xfrm>
            <a:off x="12048506" y="6212234"/>
            <a:ext cx="826785" cy="600075"/>
          </a:xfrm>
          <a:prstGeom prst="rect">
            <a:avLst/>
          </a:prstGeom>
        </p:spPr>
        <p:txBody>
          <a:bodyPr lIns="0" tIns="0" rIns="0" bIns="0" rtlCol="0" anchor="t">
            <a:spAutoFit/>
          </a:bodyPr>
          <a:lstStyle/>
          <a:p>
            <a:pPr algn="l">
              <a:lnSpc>
                <a:spcPts val="4794"/>
              </a:lnSpc>
            </a:pPr>
            <a:r>
              <a:rPr lang="en-US" sz="3995" dirty="0">
                <a:solidFill>
                  <a:srgbClr val="000000"/>
                </a:solidFill>
                <a:latin typeface="Open Sauce"/>
                <a:ea typeface="Open Sauce"/>
                <a:cs typeface="Open Sauce"/>
                <a:sym typeface="Open Sauce"/>
              </a:rPr>
              <a:t>05</a:t>
            </a:r>
          </a:p>
        </p:txBody>
      </p:sp>
      <p:sp>
        <p:nvSpPr>
          <p:cNvPr id="18" name="TextBox 18"/>
          <p:cNvSpPr txBox="1"/>
          <p:nvPr/>
        </p:nvSpPr>
        <p:spPr>
          <a:xfrm>
            <a:off x="12268200" y="5647266"/>
            <a:ext cx="5692627" cy="461665"/>
          </a:xfrm>
          <a:prstGeom prst="rect">
            <a:avLst/>
          </a:prstGeom>
        </p:spPr>
        <p:txBody>
          <a:bodyPr wrap="square" lIns="0" tIns="0" rIns="0" bIns="0" rtlCol="0" anchor="t">
            <a:spAutoFit/>
          </a:bodyPr>
          <a:lstStyle/>
          <a:p>
            <a:pPr algn="l">
              <a:lnSpc>
                <a:spcPts val="3600"/>
              </a:lnSpc>
            </a:pPr>
            <a:r>
              <a:rPr lang="en-US" sz="3000" b="1" dirty="0">
                <a:solidFill>
                  <a:srgbClr val="000000"/>
                </a:solidFill>
                <a:latin typeface="Open Sauce Bold"/>
                <a:ea typeface="Open Sauce Bold"/>
                <a:cs typeface="Open Sauce Bold"/>
                <a:sym typeface="Open Sauce Bold"/>
              </a:rPr>
              <a:t>Problemes et suggestions</a:t>
            </a:r>
          </a:p>
        </p:txBody>
      </p:sp>
      <p:sp>
        <p:nvSpPr>
          <p:cNvPr id="19" name="TextBox 19"/>
          <p:cNvSpPr txBox="1"/>
          <p:nvPr/>
        </p:nvSpPr>
        <p:spPr>
          <a:xfrm>
            <a:off x="12982054" y="6138641"/>
            <a:ext cx="3855515" cy="934743"/>
          </a:xfrm>
          <a:prstGeom prst="rect">
            <a:avLst/>
          </a:prstGeom>
        </p:spPr>
        <p:txBody>
          <a:bodyPr lIns="0" tIns="0" rIns="0" bIns="0" rtlCol="0" anchor="t">
            <a:spAutoFit/>
          </a:bodyPr>
          <a:lstStyle/>
          <a:p>
            <a:pPr algn="l">
              <a:lnSpc>
                <a:spcPts val="2520"/>
              </a:lnSpc>
            </a:pPr>
            <a:r>
              <a:rPr lang="en-US" sz="1800" dirty="0">
                <a:solidFill>
                  <a:srgbClr val="000000"/>
                </a:solidFill>
                <a:latin typeface="Open Sauce"/>
                <a:ea typeface="Open Sauce"/>
                <a:cs typeface="Open Sauce"/>
                <a:sym typeface="Open Sauce"/>
              </a:rPr>
              <a:t>Problemes rencontrés ou suggestions pour </a:t>
            </a:r>
            <a:r>
              <a:rPr lang="en-US" sz="1800" dirty="0" err="1">
                <a:solidFill>
                  <a:srgbClr val="000000"/>
                </a:solidFill>
                <a:latin typeface="Open Sauce"/>
                <a:ea typeface="Open Sauce"/>
                <a:cs typeface="Open Sauce"/>
                <a:sym typeface="Open Sauce"/>
              </a:rPr>
              <a:t>rendre</a:t>
            </a:r>
            <a:r>
              <a:rPr lang="en-US" sz="1800" dirty="0">
                <a:solidFill>
                  <a:srgbClr val="000000"/>
                </a:solidFill>
                <a:latin typeface="Open Sauce"/>
                <a:ea typeface="Open Sauce"/>
                <a:cs typeface="Open Sauce"/>
                <a:sym typeface="Open Sauce"/>
              </a:rPr>
              <a:t> le projet meilleur</a:t>
            </a:r>
          </a:p>
        </p:txBody>
      </p:sp>
      <p:sp>
        <p:nvSpPr>
          <p:cNvPr id="20" name="TextBox 20"/>
          <p:cNvSpPr txBox="1"/>
          <p:nvPr/>
        </p:nvSpPr>
        <p:spPr>
          <a:xfrm>
            <a:off x="12165295" y="8258813"/>
            <a:ext cx="826785" cy="600075"/>
          </a:xfrm>
          <a:prstGeom prst="rect">
            <a:avLst/>
          </a:prstGeom>
        </p:spPr>
        <p:txBody>
          <a:bodyPr lIns="0" tIns="0" rIns="0" bIns="0" rtlCol="0" anchor="t">
            <a:spAutoFit/>
          </a:bodyPr>
          <a:lstStyle/>
          <a:p>
            <a:pPr algn="l">
              <a:lnSpc>
                <a:spcPts val="4794"/>
              </a:lnSpc>
            </a:pPr>
            <a:r>
              <a:rPr lang="en-US" sz="3995" dirty="0">
                <a:solidFill>
                  <a:srgbClr val="000000"/>
                </a:solidFill>
                <a:latin typeface="Open Sauce"/>
                <a:ea typeface="Open Sauce"/>
                <a:cs typeface="Open Sauce"/>
                <a:sym typeface="Open Sauce"/>
              </a:rPr>
              <a:t>06</a:t>
            </a:r>
          </a:p>
        </p:txBody>
      </p:sp>
      <p:sp>
        <p:nvSpPr>
          <p:cNvPr id="21" name="TextBox 21"/>
          <p:cNvSpPr txBox="1"/>
          <p:nvPr/>
        </p:nvSpPr>
        <p:spPr>
          <a:xfrm>
            <a:off x="1447800" y="1850651"/>
            <a:ext cx="4590523" cy="619125"/>
          </a:xfrm>
          <a:prstGeom prst="rect">
            <a:avLst/>
          </a:prstGeom>
        </p:spPr>
        <p:txBody>
          <a:bodyPr lIns="0" tIns="0" rIns="0" bIns="0" rtlCol="0" anchor="t">
            <a:spAutoFit/>
          </a:bodyPr>
          <a:lstStyle/>
          <a:p>
            <a:pPr algn="l">
              <a:lnSpc>
                <a:spcPts val="4800"/>
              </a:lnSpc>
            </a:pPr>
            <a:r>
              <a:rPr lang="en-US" sz="4000" spc="-40" dirty="0">
                <a:solidFill>
                  <a:srgbClr val="000000"/>
                </a:solidFill>
                <a:latin typeface="Open Sauce"/>
                <a:ea typeface="Open Sauce"/>
                <a:cs typeface="Open Sauce"/>
                <a:sym typeface="Open Sauce"/>
              </a:rPr>
              <a:t>de présentation</a:t>
            </a:r>
          </a:p>
        </p:txBody>
      </p:sp>
      <p:pic>
        <p:nvPicPr>
          <p:cNvPr id="23" name="Image 22">
            <a:extLst>
              <a:ext uri="{FF2B5EF4-FFF2-40B4-BE49-F238E27FC236}">
                <a16:creationId xmlns:a16="http://schemas.microsoft.com/office/drawing/2014/main" id="{A85CEB8C-9D52-9C27-234D-11F805BD1B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28571" y="459107"/>
            <a:ext cx="1255129" cy="1112292"/>
          </a:xfrm>
          <a:prstGeom prst="rect">
            <a:avLst/>
          </a:prstGeom>
        </p:spPr>
      </p:pic>
      <p:sp>
        <p:nvSpPr>
          <p:cNvPr id="24" name="TextBox 15">
            <a:extLst>
              <a:ext uri="{FF2B5EF4-FFF2-40B4-BE49-F238E27FC236}">
                <a16:creationId xmlns:a16="http://schemas.microsoft.com/office/drawing/2014/main" id="{D590E598-F32F-98A5-2C38-FF0B243D0381}"/>
              </a:ext>
            </a:extLst>
          </p:cNvPr>
          <p:cNvSpPr txBox="1"/>
          <p:nvPr/>
        </p:nvSpPr>
        <p:spPr>
          <a:xfrm>
            <a:off x="12488793" y="9398293"/>
            <a:ext cx="5692626" cy="461665"/>
          </a:xfrm>
          <a:prstGeom prst="rect">
            <a:avLst/>
          </a:prstGeom>
        </p:spPr>
        <p:txBody>
          <a:bodyPr wrap="square" lIns="0" tIns="0" rIns="0" bIns="0" rtlCol="0" anchor="t">
            <a:spAutoFit/>
          </a:bodyPr>
          <a:lstStyle/>
          <a:p>
            <a:pPr algn="l">
              <a:lnSpc>
                <a:spcPts val="3600"/>
              </a:lnSpc>
            </a:pPr>
            <a:r>
              <a:rPr lang="en-US" sz="3000" b="1" dirty="0">
                <a:solidFill>
                  <a:srgbClr val="000000"/>
                </a:solidFill>
                <a:latin typeface="Open Sauce Bold"/>
                <a:ea typeface="Open Sauce Bold"/>
                <a:cs typeface="Open Sauce Bold"/>
                <a:sym typeface="Open Sauce Bold"/>
              </a:rPr>
              <a:t>	Conclusion  </a:t>
            </a:r>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1B4D76F8-3404-524B-356D-0045D1F7BA87}"/>
              </a:ext>
            </a:extLst>
          </p:cNvPr>
          <p:cNvSpPr txBox="1"/>
          <p:nvPr/>
        </p:nvSpPr>
        <p:spPr>
          <a:xfrm>
            <a:off x="228600" y="114300"/>
            <a:ext cx="17221200" cy="1384995"/>
          </a:xfrm>
          <a:prstGeom prst="rect">
            <a:avLst/>
          </a:prstGeom>
          <a:noFill/>
        </p:spPr>
        <p:txBody>
          <a:bodyPr wrap="square" rtlCol="0">
            <a:spAutoFit/>
          </a:bodyPr>
          <a:lstStyle/>
          <a:p>
            <a:pPr marL="457200" indent="-457200">
              <a:buFont typeface="Arial" panose="020B0604020202020204" pitchFamily="34" charset="0"/>
              <a:buChar char="•"/>
            </a:pPr>
            <a:r>
              <a:rPr lang="fr-FR" sz="2800" u="sng" dirty="0"/>
              <a:t>Création des répertoires partagés</a:t>
            </a:r>
          </a:p>
          <a:p>
            <a:r>
              <a:rPr lang="fr-FR" sz="2800" dirty="0"/>
              <a:t>Nous avons ensuite créé trois répertoires distincts pour chaque groupe dans le dossier /srv/ftp, qui servira de base de données partagée pour les transferts FTP :</a:t>
            </a:r>
          </a:p>
        </p:txBody>
      </p:sp>
      <p:sp>
        <p:nvSpPr>
          <p:cNvPr id="3" name="ZoneTexte 2">
            <a:extLst>
              <a:ext uri="{FF2B5EF4-FFF2-40B4-BE49-F238E27FC236}">
                <a16:creationId xmlns:a16="http://schemas.microsoft.com/office/drawing/2014/main" id="{4EEE0416-9B7F-0D62-EBBD-0B83ADB7AEE5}"/>
              </a:ext>
            </a:extLst>
          </p:cNvPr>
          <p:cNvSpPr txBox="1"/>
          <p:nvPr/>
        </p:nvSpPr>
        <p:spPr>
          <a:xfrm>
            <a:off x="1981200" y="1714500"/>
            <a:ext cx="10287000" cy="1815882"/>
          </a:xfrm>
          <a:prstGeom prst="rect">
            <a:avLst/>
          </a:prstGeom>
          <a:noFill/>
        </p:spPr>
        <p:txBody>
          <a:bodyPr wrap="square" rtlCol="0">
            <a:spAutoFit/>
          </a:bodyPr>
          <a:lstStyle/>
          <a:p>
            <a:r>
              <a:rPr lang="fr-FR" sz="2800" i="1" dirty="0">
                <a:solidFill>
                  <a:srgbClr val="FF0000"/>
                </a:solidFill>
              </a:rPr>
              <a:t>sudo </a:t>
            </a:r>
            <a:r>
              <a:rPr lang="fr-FR" sz="2800" i="1" dirty="0" err="1">
                <a:solidFill>
                  <a:srgbClr val="FF0000"/>
                </a:solidFill>
              </a:rPr>
              <a:t>mkdir</a:t>
            </a:r>
            <a:r>
              <a:rPr lang="fr-FR" sz="2800" i="1" dirty="0">
                <a:solidFill>
                  <a:srgbClr val="FF0000"/>
                </a:solidFill>
              </a:rPr>
              <a:t>  /srv/ftp/it</a:t>
            </a:r>
          </a:p>
          <a:p>
            <a:r>
              <a:rPr lang="fr-FR" sz="2800" i="1" dirty="0">
                <a:solidFill>
                  <a:srgbClr val="FF0000"/>
                </a:solidFill>
              </a:rPr>
              <a:t>sudo </a:t>
            </a:r>
            <a:r>
              <a:rPr lang="fr-FR" sz="2800" i="1" dirty="0" err="1">
                <a:solidFill>
                  <a:srgbClr val="FF0000"/>
                </a:solidFill>
              </a:rPr>
              <a:t>mkdir</a:t>
            </a:r>
            <a:r>
              <a:rPr lang="fr-FR" sz="2800" i="1" dirty="0">
                <a:solidFill>
                  <a:srgbClr val="FF0000"/>
                </a:solidFill>
              </a:rPr>
              <a:t>  /srv/ftp/rh</a:t>
            </a:r>
          </a:p>
          <a:p>
            <a:r>
              <a:rPr lang="fr-FR" sz="2800" i="1" dirty="0">
                <a:solidFill>
                  <a:srgbClr val="FF0000"/>
                </a:solidFill>
              </a:rPr>
              <a:t>sudo </a:t>
            </a:r>
            <a:r>
              <a:rPr lang="fr-FR" sz="2800" i="1" dirty="0" err="1">
                <a:solidFill>
                  <a:srgbClr val="FF0000"/>
                </a:solidFill>
              </a:rPr>
              <a:t>mkdir</a:t>
            </a:r>
            <a:r>
              <a:rPr lang="fr-FR" sz="2800" i="1" dirty="0">
                <a:solidFill>
                  <a:srgbClr val="FF0000"/>
                </a:solidFill>
              </a:rPr>
              <a:t>  /srv/ftp/commercial</a:t>
            </a:r>
          </a:p>
          <a:p>
            <a:endParaRPr lang="fr-FR" sz="2800" i="1" dirty="0">
              <a:solidFill>
                <a:srgbClr val="FF0000"/>
              </a:solidFill>
            </a:endParaRPr>
          </a:p>
        </p:txBody>
      </p:sp>
      <p:pic>
        <p:nvPicPr>
          <p:cNvPr id="5" name="Image 4">
            <a:extLst>
              <a:ext uri="{FF2B5EF4-FFF2-40B4-BE49-F238E27FC236}">
                <a16:creationId xmlns:a16="http://schemas.microsoft.com/office/drawing/2014/main" id="{04EF826E-D83C-A422-9284-82AF3265B3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7754" y="3238501"/>
            <a:ext cx="8972802" cy="1524000"/>
          </a:xfrm>
          <a:prstGeom prst="rect">
            <a:avLst/>
          </a:prstGeom>
        </p:spPr>
      </p:pic>
      <p:sp>
        <p:nvSpPr>
          <p:cNvPr id="6" name="ZoneTexte 5">
            <a:extLst>
              <a:ext uri="{FF2B5EF4-FFF2-40B4-BE49-F238E27FC236}">
                <a16:creationId xmlns:a16="http://schemas.microsoft.com/office/drawing/2014/main" id="{749B4BD3-A2AF-21DF-2815-9301121E69F2}"/>
              </a:ext>
            </a:extLst>
          </p:cNvPr>
          <p:cNvSpPr txBox="1"/>
          <p:nvPr/>
        </p:nvSpPr>
        <p:spPr>
          <a:xfrm>
            <a:off x="381000" y="5113781"/>
            <a:ext cx="17068800" cy="1384995"/>
          </a:xfrm>
          <a:prstGeom prst="rect">
            <a:avLst/>
          </a:prstGeom>
          <a:noFill/>
        </p:spPr>
        <p:txBody>
          <a:bodyPr wrap="square" rtlCol="0">
            <a:spAutoFit/>
          </a:bodyPr>
          <a:lstStyle/>
          <a:p>
            <a:pPr marL="457200" indent="-457200">
              <a:buFont typeface="Arial" panose="020B0604020202020204" pitchFamily="34" charset="0"/>
              <a:buChar char="•"/>
            </a:pPr>
            <a:r>
              <a:rPr lang="fr-FR" sz="2800" u="sng" dirty="0"/>
              <a:t>Attribution des droits</a:t>
            </a:r>
          </a:p>
          <a:p>
            <a:r>
              <a:rPr lang="fr-FR" sz="2800" dirty="0"/>
              <a:t>Chaque dossier a été attribué à son propriétaire et à son groupe, avec des permissions 770 (lecture/écriture pour le groupe, rien pour les autres) :</a:t>
            </a:r>
          </a:p>
        </p:txBody>
      </p:sp>
      <p:sp>
        <p:nvSpPr>
          <p:cNvPr id="7" name="ZoneTexte 6">
            <a:extLst>
              <a:ext uri="{FF2B5EF4-FFF2-40B4-BE49-F238E27FC236}">
                <a16:creationId xmlns:a16="http://schemas.microsoft.com/office/drawing/2014/main" id="{33D15A41-A8A4-9F4B-416E-E413F6A19713}"/>
              </a:ext>
            </a:extLst>
          </p:cNvPr>
          <p:cNvSpPr txBox="1"/>
          <p:nvPr/>
        </p:nvSpPr>
        <p:spPr>
          <a:xfrm>
            <a:off x="17585" y="6456075"/>
            <a:ext cx="9144000" cy="3539430"/>
          </a:xfrm>
          <a:prstGeom prst="rect">
            <a:avLst/>
          </a:prstGeom>
          <a:noFill/>
        </p:spPr>
        <p:txBody>
          <a:bodyPr wrap="square" rtlCol="0">
            <a:spAutoFit/>
          </a:bodyPr>
          <a:lstStyle/>
          <a:p>
            <a:r>
              <a:rPr lang="fr-FR" sz="2800" i="1" dirty="0">
                <a:solidFill>
                  <a:srgbClr val="FF0000"/>
                </a:solidFill>
              </a:rPr>
              <a:t>sudo chown user_it:it_dept /srv/ftp/it</a:t>
            </a:r>
          </a:p>
          <a:p>
            <a:r>
              <a:rPr lang="fr-FR" sz="2800" i="1" dirty="0">
                <a:solidFill>
                  <a:srgbClr val="FF0000"/>
                </a:solidFill>
              </a:rPr>
              <a:t>sudo chmod 770 /srv/ftp/it</a:t>
            </a:r>
          </a:p>
          <a:p>
            <a:endParaRPr lang="fr-FR" sz="2800" dirty="0"/>
          </a:p>
          <a:p>
            <a:r>
              <a:rPr lang="fr-FR" sz="2800" i="1" dirty="0">
                <a:solidFill>
                  <a:srgbClr val="FF0000"/>
                </a:solidFill>
              </a:rPr>
              <a:t>sudo chown user_rh:rh_dept /srv/ftp/rh</a:t>
            </a:r>
          </a:p>
          <a:p>
            <a:r>
              <a:rPr lang="fr-FR" sz="2800" i="1" dirty="0">
                <a:solidFill>
                  <a:srgbClr val="FF0000"/>
                </a:solidFill>
              </a:rPr>
              <a:t>sudo chmod 770 /srv/ftp/rh</a:t>
            </a:r>
          </a:p>
          <a:p>
            <a:endParaRPr lang="fr-FR" sz="2800" dirty="0"/>
          </a:p>
          <a:p>
            <a:r>
              <a:rPr lang="fr-FR" sz="2800" i="1" dirty="0">
                <a:solidFill>
                  <a:srgbClr val="FF0000"/>
                </a:solidFill>
              </a:rPr>
              <a:t>sudo chown user_com:commercial_dept /srv/ftp/commercial</a:t>
            </a:r>
          </a:p>
          <a:p>
            <a:r>
              <a:rPr lang="fr-FR" sz="2800" i="1" dirty="0">
                <a:solidFill>
                  <a:srgbClr val="FF0000"/>
                </a:solidFill>
              </a:rPr>
              <a:t>sudo chmod 770 /srv/ftp/commercial</a:t>
            </a:r>
          </a:p>
        </p:txBody>
      </p:sp>
      <p:pic>
        <p:nvPicPr>
          <p:cNvPr id="9" name="Image 8">
            <a:extLst>
              <a:ext uri="{FF2B5EF4-FFF2-40B4-BE49-F238E27FC236}">
                <a16:creationId xmlns:a16="http://schemas.microsoft.com/office/drawing/2014/main" id="{627DC6CE-B0FE-C14C-DB25-999801D24B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77400" y="6241414"/>
            <a:ext cx="8229600" cy="3681522"/>
          </a:xfrm>
          <a:prstGeom prst="rect">
            <a:avLst/>
          </a:prstGeom>
        </p:spPr>
      </p:pic>
    </p:spTree>
    <p:extLst>
      <p:ext uri="{BB962C8B-B14F-4D97-AF65-F5344CB8AC3E}">
        <p14:creationId xmlns:p14="http://schemas.microsoft.com/office/powerpoint/2010/main" val="2470656797"/>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7A7DB2BD-6812-D2B9-AE17-D7A3F283FEED}"/>
              </a:ext>
            </a:extLst>
          </p:cNvPr>
          <p:cNvSpPr txBox="1"/>
          <p:nvPr/>
        </p:nvSpPr>
        <p:spPr>
          <a:xfrm>
            <a:off x="609600" y="266700"/>
            <a:ext cx="17449800" cy="1384995"/>
          </a:xfrm>
          <a:prstGeom prst="rect">
            <a:avLst/>
          </a:prstGeom>
          <a:noFill/>
        </p:spPr>
        <p:txBody>
          <a:bodyPr wrap="square" rtlCol="0">
            <a:spAutoFit/>
          </a:bodyPr>
          <a:lstStyle/>
          <a:p>
            <a:pPr marL="457200" indent="-457200">
              <a:buFont typeface="Arial" panose="020B0604020202020204" pitchFamily="34" charset="0"/>
              <a:buChar char="•"/>
            </a:pPr>
            <a:r>
              <a:rPr lang="fr-FR" sz="2800" b="1" u="sng" dirty="0"/>
              <a:t>Modification du fichier de configuration vsftpd.conf</a:t>
            </a:r>
          </a:p>
          <a:p>
            <a:r>
              <a:rPr lang="fr-FR" sz="2800" dirty="0"/>
              <a:t>Nous avons ensuite configuré le fichier /etc/vsftpd.conf pour activer les connexions locales, interdire les connexions anonymes, et isoler chaque utilisateur dans son propre répertoire (chroot) :</a:t>
            </a:r>
          </a:p>
        </p:txBody>
      </p:sp>
      <p:pic>
        <p:nvPicPr>
          <p:cNvPr id="5" name="Image 4">
            <a:extLst>
              <a:ext uri="{FF2B5EF4-FFF2-40B4-BE49-F238E27FC236}">
                <a16:creationId xmlns:a16="http://schemas.microsoft.com/office/drawing/2014/main" id="{A77D149A-487C-E9ED-32F5-325D49FA8E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903014"/>
            <a:ext cx="10049352" cy="3243417"/>
          </a:xfrm>
          <a:prstGeom prst="rect">
            <a:avLst/>
          </a:prstGeom>
        </p:spPr>
      </p:pic>
      <p:sp>
        <p:nvSpPr>
          <p:cNvPr id="6" name="ZoneTexte 5">
            <a:extLst>
              <a:ext uri="{FF2B5EF4-FFF2-40B4-BE49-F238E27FC236}">
                <a16:creationId xmlns:a16="http://schemas.microsoft.com/office/drawing/2014/main" id="{D9371698-EC5C-DB3D-7B83-4E098051F625}"/>
              </a:ext>
            </a:extLst>
          </p:cNvPr>
          <p:cNvSpPr txBox="1"/>
          <p:nvPr/>
        </p:nvSpPr>
        <p:spPr>
          <a:xfrm>
            <a:off x="1374786" y="5762685"/>
            <a:ext cx="13636614" cy="4524315"/>
          </a:xfrm>
          <a:prstGeom prst="rect">
            <a:avLst/>
          </a:prstGeom>
          <a:noFill/>
        </p:spPr>
        <p:txBody>
          <a:bodyPr wrap="square" rtlCol="0">
            <a:spAutoFit/>
          </a:bodyPr>
          <a:lstStyle/>
          <a:p>
            <a:r>
              <a:rPr lang="fr-FR" sz="2400" dirty="0"/>
              <a:t>listen=YES➤ Permet au serveur FTP d’écouter les connexions en IPv4</a:t>
            </a:r>
          </a:p>
          <a:p>
            <a:r>
              <a:rPr lang="fr-FR" sz="2400" dirty="0"/>
              <a:t>anonymous_enable=NO➤ Désactive l’accès anonyme. Seuls les utilisateurs authentifiés peuvent se connecter</a:t>
            </a:r>
          </a:p>
          <a:p>
            <a:r>
              <a:rPr lang="fr-FR" sz="2400" dirty="0"/>
              <a:t>local_enable=YES➤ Autorise les utilisateurs locaux (créés avec adduser) à utiliser le FTP</a:t>
            </a:r>
          </a:p>
          <a:p>
            <a:r>
              <a:rPr lang="fr-FR" sz="2400" dirty="0"/>
              <a:t>write_enable=YES➤ Permet aux utilisateurs de modifier, créer et supprimer des fichiers via FTP</a:t>
            </a:r>
          </a:p>
          <a:p>
            <a:r>
              <a:rPr lang="fr-FR" sz="2400" dirty="0"/>
              <a:t>chroot_local_user=YES➤ Isole chaque utilisateur dans son répertoire FTP personnel, empêchant l’accès aux répertoires système</a:t>
            </a:r>
          </a:p>
          <a:p>
            <a:r>
              <a:rPr lang="fr-FR" sz="2400" dirty="0"/>
              <a:t>allow_writeable_chroot=YES➤ Autorise l’écriture dans un dossier même lorsque l’utilisateur est confiné (chroot). Cette directive est nécessaire pour que l’utilisateur puisse écrire tout en étant isolé. </a:t>
            </a:r>
            <a:r>
              <a:rPr lang="fr-FR" sz="2400" dirty="0" err="1"/>
              <a:t>user_config_dir</a:t>
            </a:r>
            <a:r>
              <a:rPr lang="fr-FR" sz="2400" dirty="0"/>
              <a:t>=/etc/vsftpd/➤ Permet de charger une configuration personnalisée pour chaque utilisateur (utile pour définir un dossier spécifique par utilisateur).</a:t>
            </a:r>
          </a:p>
          <a:p>
            <a:endParaRPr lang="fr-FR" sz="2400" dirty="0"/>
          </a:p>
        </p:txBody>
      </p:sp>
    </p:spTree>
    <p:extLst>
      <p:ext uri="{BB962C8B-B14F-4D97-AF65-F5344CB8AC3E}">
        <p14:creationId xmlns:p14="http://schemas.microsoft.com/office/powerpoint/2010/main" val="1575450835"/>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1B773900-F44A-8B50-50F5-0FFB8787E054}"/>
              </a:ext>
            </a:extLst>
          </p:cNvPr>
          <p:cNvSpPr txBox="1"/>
          <p:nvPr/>
        </p:nvSpPr>
        <p:spPr>
          <a:xfrm>
            <a:off x="609600" y="266700"/>
            <a:ext cx="15849600" cy="1569660"/>
          </a:xfrm>
          <a:prstGeom prst="rect">
            <a:avLst/>
          </a:prstGeom>
          <a:noFill/>
        </p:spPr>
        <p:txBody>
          <a:bodyPr wrap="square" rtlCol="0">
            <a:spAutoFit/>
          </a:bodyPr>
          <a:lstStyle/>
          <a:p>
            <a:pPr marL="342900" indent="-342900">
              <a:buFont typeface="Arial" panose="020B0604020202020204" pitchFamily="34" charset="0"/>
              <a:buChar char="•"/>
            </a:pPr>
            <a:r>
              <a:rPr lang="fr-FR" sz="2400" b="1" u="sng" dirty="0"/>
              <a:t>Configuration personnalisée par utilisateur</a:t>
            </a:r>
          </a:p>
          <a:p>
            <a:r>
              <a:rPr lang="fr-FR" sz="2400" dirty="0"/>
              <a:t>Pour que chaque utilisateur soit automatiquement redirigé vers son propre dossier, nous avons créé un fichier de configuration spécifique pour chacun d’eux dans /etc/vsftpd/ : </a:t>
            </a:r>
            <a:r>
              <a:rPr lang="fr-FR" sz="2400" i="1" dirty="0">
                <a:solidFill>
                  <a:srgbClr val="FF0000"/>
                </a:solidFill>
              </a:rPr>
              <a:t>sudo </a:t>
            </a:r>
            <a:r>
              <a:rPr lang="fr-FR" sz="2400" i="1" dirty="0" err="1">
                <a:solidFill>
                  <a:srgbClr val="FF0000"/>
                </a:solidFill>
              </a:rPr>
              <a:t>mkdir</a:t>
            </a:r>
            <a:r>
              <a:rPr lang="fr-FR" sz="2400" i="1" dirty="0">
                <a:solidFill>
                  <a:srgbClr val="FF0000"/>
                </a:solidFill>
              </a:rPr>
              <a:t> /etc/vsftpd/</a:t>
            </a:r>
          </a:p>
          <a:p>
            <a:endParaRPr lang="fr-FR" sz="2400" dirty="0"/>
          </a:p>
        </p:txBody>
      </p:sp>
      <p:sp>
        <p:nvSpPr>
          <p:cNvPr id="4" name="ZoneTexte 3">
            <a:extLst>
              <a:ext uri="{FF2B5EF4-FFF2-40B4-BE49-F238E27FC236}">
                <a16:creationId xmlns:a16="http://schemas.microsoft.com/office/drawing/2014/main" id="{62850B6C-F014-6A0F-BCD9-7AC0D9D07845}"/>
              </a:ext>
            </a:extLst>
          </p:cNvPr>
          <p:cNvSpPr txBox="1"/>
          <p:nvPr/>
        </p:nvSpPr>
        <p:spPr>
          <a:xfrm>
            <a:off x="914400" y="1836360"/>
            <a:ext cx="13258800" cy="4154984"/>
          </a:xfrm>
          <a:prstGeom prst="rect">
            <a:avLst/>
          </a:prstGeom>
          <a:noFill/>
        </p:spPr>
        <p:txBody>
          <a:bodyPr wrap="square" rtlCol="0">
            <a:spAutoFit/>
          </a:bodyPr>
          <a:lstStyle/>
          <a:p>
            <a:r>
              <a:rPr lang="fr-FR" sz="2400" i="1" dirty="0">
                <a:solidFill>
                  <a:srgbClr val="FF0000"/>
                </a:solidFill>
              </a:rPr>
              <a:t>sudo nano /etc/vsftpd/user_it</a:t>
            </a:r>
          </a:p>
          <a:p>
            <a:r>
              <a:rPr lang="fr-FR" sz="2400" dirty="0"/>
              <a:t> Contenu :</a:t>
            </a:r>
          </a:p>
          <a:p>
            <a:r>
              <a:rPr lang="fr-FR" sz="2400" dirty="0">
                <a:solidFill>
                  <a:schemeClr val="accent1"/>
                </a:solidFill>
              </a:rPr>
              <a:t>local_root=/srv/ftp/it</a:t>
            </a:r>
          </a:p>
          <a:p>
            <a:endParaRPr lang="fr-FR" sz="2400" dirty="0"/>
          </a:p>
          <a:p>
            <a:r>
              <a:rPr lang="fr-FR" sz="2400" i="1" dirty="0">
                <a:solidFill>
                  <a:srgbClr val="FF0000"/>
                </a:solidFill>
              </a:rPr>
              <a:t>sudo nano /etc/vsftpd/user_rh</a:t>
            </a:r>
          </a:p>
          <a:p>
            <a:r>
              <a:rPr lang="fr-FR" sz="2400" dirty="0"/>
              <a:t>Contenu :</a:t>
            </a:r>
          </a:p>
          <a:p>
            <a:r>
              <a:rPr lang="fr-FR" sz="2400" dirty="0">
                <a:solidFill>
                  <a:schemeClr val="accent1"/>
                </a:solidFill>
              </a:rPr>
              <a:t>local_root=/srv/ftp/rh</a:t>
            </a:r>
          </a:p>
          <a:p>
            <a:endParaRPr lang="fr-FR" sz="2400" dirty="0"/>
          </a:p>
          <a:p>
            <a:r>
              <a:rPr lang="fr-FR" sz="2400" dirty="0">
                <a:solidFill>
                  <a:srgbClr val="FF0000"/>
                </a:solidFill>
              </a:rPr>
              <a:t>sudo nano /etc/vsftpd/user_com</a:t>
            </a:r>
          </a:p>
          <a:p>
            <a:r>
              <a:rPr lang="fr-FR" sz="2400" dirty="0"/>
              <a:t>Contenu :</a:t>
            </a:r>
          </a:p>
          <a:p>
            <a:r>
              <a:rPr lang="fr-FR" sz="2400" dirty="0">
                <a:solidFill>
                  <a:schemeClr val="accent1"/>
                </a:solidFill>
              </a:rPr>
              <a:t>local_root=/srv/ftp/commercial</a:t>
            </a:r>
          </a:p>
        </p:txBody>
      </p:sp>
      <p:pic>
        <p:nvPicPr>
          <p:cNvPr id="9" name="Image 8">
            <a:extLst>
              <a:ext uri="{FF2B5EF4-FFF2-40B4-BE49-F238E27FC236}">
                <a16:creationId xmlns:a16="http://schemas.microsoft.com/office/drawing/2014/main" id="{03AD02BB-FC50-0506-F18A-0A7202D94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3086100"/>
            <a:ext cx="9677400" cy="1274504"/>
          </a:xfrm>
          <a:prstGeom prst="rect">
            <a:avLst/>
          </a:prstGeom>
        </p:spPr>
      </p:pic>
      <p:sp>
        <p:nvSpPr>
          <p:cNvPr id="10" name="ZoneTexte 9">
            <a:extLst>
              <a:ext uri="{FF2B5EF4-FFF2-40B4-BE49-F238E27FC236}">
                <a16:creationId xmlns:a16="http://schemas.microsoft.com/office/drawing/2014/main" id="{722E07B6-DC09-51FF-8C34-AFDE55F2FA15}"/>
              </a:ext>
            </a:extLst>
          </p:cNvPr>
          <p:cNvSpPr txBox="1"/>
          <p:nvPr/>
        </p:nvSpPr>
        <p:spPr>
          <a:xfrm>
            <a:off x="762000" y="6717864"/>
            <a:ext cx="16078200" cy="523220"/>
          </a:xfrm>
          <a:prstGeom prst="rect">
            <a:avLst/>
          </a:prstGeom>
          <a:noFill/>
        </p:spPr>
        <p:txBody>
          <a:bodyPr wrap="square" rtlCol="0">
            <a:spAutoFit/>
          </a:bodyPr>
          <a:lstStyle/>
          <a:p>
            <a:r>
              <a:rPr lang="fr-FR" sz="2800" dirty="0"/>
              <a:t>Ensuite, on indique à vsftpd d’utiliser ces fichiers personnalisés en ajoutant cette ligne dans /etc/vsftpd.conf :</a:t>
            </a:r>
          </a:p>
        </p:txBody>
      </p:sp>
      <p:sp>
        <p:nvSpPr>
          <p:cNvPr id="11" name="ZoneTexte 10">
            <a:extLst>
              <a:ext uri="{FF2B5EF4-FFF2-40B4-BE49-F238E27FC236}">
                <a16:creationId xmlns:a16="http://schemas.microsoft.com/office/drawing/2014/main" id="{F38D366C-4E85-6852-11A8-580A809F533B}"/>
              </a:ext>
            </a:extLst>
          </p:cNvPr>
          <p:cNvSpPr txBox="1"/>
          <p:nvPr/>
        </p:nvSpPr>
        <p:spPr>
          <a:xfrm>
            <a:off x="4191000" y="7299394"/>
            <a:ext cx="12954000" cy="523220"/>
          </a:xfrm>
          <a:prstGeom prst="rect">
            <a:avLst/>
          </a:prstGeom>
          <a:noFill/>
        </p:spPr>
        <p:txBody>
          <a:bodyPr wrap="square" rtlCol="0">
            <a:spAutoFit/>
          </a:bodyPr>
          <a:lstStyle/>
          <a:p>
            <a:r>
              <a:rPr lang="fr-FR" sz="2800" i="1" dirty="0">
                <a:solidFill>
                  <a:srgbClr val="FF0000"/>
                </a:solidFill>
              </a:rPr>
              <a:t>user_config_dir=/etc/vsftpd/</a:t>
            </a:r>
          </a:p>
        </p:txBody>
      </p:sp>
    </p:spTree>
    <p:extLst>
      <p:ext uri="{BB962C8B-B14F-4D97-AF65-F5344CB8AC3E}">
        <p14:creationId xmlns:p14="http://schemas.microsoft.com/office/powerpoint/2010/main" val="143240566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851BDBD6-A546-0815-1F70-0E78C55ABB49}"/>
              </a:ext>
            </a:extLst>
          </p:cNvPr>
          <p:cNvSpPr txBox="1"/>
          <p:nvPr/>
        </p:nvSpPr>
        <p:spPr>
          <a:xfrm>
            <a:off x="685800" y="419100"/>
            <a:ext cx="13030200" cy="523220"/>
          </a:xfrm>
          <a:prstGeom prst="rect">
            <a:avLst/>
          </a:prstGeom>
          <a:noFill/>
        </p:spPr>
        <p:txBody>
          <a:bodyPr wrap="square" rtlCol="0">
            <a:spAutoFit/>
          </a:bodyPr>
          <a:lstStyle/>
          <a:p>
            <a:pPr marL="457200" indent="-457200">
              <a:buFont typeface="Arial" panose="020B0604020202020204" pitchFamily="34" charset="0"/>
              <a:buChar char="•"/>
            </a:pPr>
            <a:r>
              <a:rPr lang="fr-FR" sz="2800" b="1" u="sng" dirty="0"/>
              <a:t>Activation du chiffrement FTPS (TLS/SSL)</a:t>
            </a:r>
          </a:p>
        </p:txBody>
      </p:sp>
      <p:pic>
        <p:nvPicPr>
          <p:cNvPr id="4" name="Image 3">
            <a:extLst>
              <a:ext uri="{FF2B5EF4-FFF2-40B4-BE49-F238E27FC236}">
                <a16:creationId xmlns:a16="http://schemas.microsoft.com/office/drawing/2014/main" id="{425CCB84-DA4D-80FF-8CF5-4631206AABC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15200" y="231481"/>
            <a:ext cx="838201" cy="696185"/>
          </a:xfrm>
          <a:prstGeom prst="rect">
            <a:avLst/>
          </a:prstGeom>
        </p:spPr>
      </p:pic>
      <p:sp>
        <p:nvSpPr>
          <p:cNvPr id="5" name="ZoneTexte 4">
            <a:extLst>
              <a:ext uri="{FF2B5EF4-FFF2-40B4-BE49-F238E27FC236}">
                <a16:creationId xmlns:a16="http://schemas.microsoft.com/office/drawing/2014/main" id="{35C5AB3A-2859-DB8F-6203-45DC93524726}"/>
              </a:ext>
            </a:extLst>
          </p:cNvPr>
          <p:cNvSpPr txBox="1"/>
          <p:nvPr/>
        </p:nvSpPr>
        <p:spPr>
          <a:xfrm>
            <a:off x="685800" y="1409700"/>
            <a:ext cx="17297400" cy="954107"/>
          </a:xfrm>
          <a:prstGeom prst="rect">
            <a:avLst/>
          </a:prstGeom>
          <a:noFill/>
        </p:spPr>
        <p:txBody>
          <a:bodyPr wrap="square" rtlCol="0">
            <a:spAutoFit/>
          </a:bodyPr>
          <a:lstStyle/>
          <a:p>
            <a:r>
              <a:rPr lang="fr-FR" sz="2800" dirty="0"/>
              <a:t>Nous avons ensuite activé le chiffrement FTPS afin de sécuriser les connexions. Cela se fait en ajoutant les lignes suivantes dans le fichier /etc/vsftpd.conf :</a:t>
            </a:r>
          </a:p>
        </p:txBody>
      </p:sp>
      <p:sp>
        <p:nvSpPr>
          <p:cNvPr id="6" name="ZoneTexte 5">
            <a:extLst>
              <a:ext uri="{FF2B5EF4-FFF2-40B4-BE49-F238E27FC236}">
                <a16:creationId xmlns:a16="http://schemas.microsoft.com/office/drawing/2014/main" id="{91A04547-9A6A-806C-A1B5-70C9BD0C382E}"/>
              </a:ext>
            </a:extLst>
          </p:cNvPr>
          <p:cNvSpPr txBox="1"/>
          <p:nvPr/>
        </p:nvSpPr>
        <p:spPr>
          <a:xfrm>
            <a:off x="1981200" y="2857500"/>
            <a:ext cx="10287000" cy="1938992"/>
          </a:xfrm>
          <a:prstGeom prst="rect">
            <a:avLst/>
          </a:prstGeom>
          <a:noFill/>
        </p:spPr>
        <p:txBody>
          <a:bodyPr wrap="square" rtlCol="0">
            <a:spAutoFit/>
          </a:bodyPr>
          <a:lstStyle/>
          <a:p>
            <a:r>
              <a:rPr lang="en-US" sz="2400" i="1" dirty="0" err="1">
                <a:solidFill>
                  <a:srgbClr val="FF0000"/>
                </a:solidFill>
              </a:rPr>
              <a:t>ssl_enable</a:t>
            </a:r>
            <a:r>
              <a:rPr lang="en-US" sz="2400" i="1" dirty="0">
                <a:solidFill>
                  <a:srgbClr val="FF0000"/>
                </a:solidFill>
              </a:rPr>
              <a:t>=YES</a:t>
            </a:r>
          </a:p>
          <a:p>
            <a:r>
              <a:rPr lang="en-US" sz="2400" i="1" dirty="0" err="1">
                <a:solidFill>
                  <a:srgbClr val="FF0000"/>
                </a:solidFill>
              </a:rPr>
              <a:t>allow_anon_ssl</a:t>
            </a:r>
            <a:r>
              <a:rPr lang="en-US" sz="2400" i="1" dirty="0">
                <a:solidFill>
                  <a:srgbClr val="FF0000"/>
                </a:solidFill>
              </a:rPr>
              <a:t>=NO</a:t>
            </a:r>
          </a:p>
          <a:p>
            <a:r>
              <a:rPr lang="en-US" sz="2400" i="1" dirty="0" err="1">
                <a:solidFill>
                  <a:srgbClr val="FF0000"/>
                </a:solidFill>
              </a:rPr>
              <a:t>force_local_data_ssl</a:t>
            </a:r>
            <a:r>
              <a:rPr lang="en-US" sz="2400" i="1" dirty="0">
                <a:solidFill>
                  <a:srgbClr val="FF0000"/>
                </a:solidFill>
              </a:rPr>
              <a:t>=YES</a:t>
            </a:r>
          </a:p>
          <a:p>
            <a:r>
              <a:rPr lang="en-US" sz="2400" i="1" dirty="0" err="1">
                <a:solidFill>
                  <a:srgbClr val="FF0000"/>
                </a:solidFill>
              </a:rPr>
              <a:t>force_local_logins_ssl</a:t>
            </a:r>
            <a:r>
              <a:rPr lang="en-US" sz="2400" i="1" dirty="0">
                <a:solidFill>
                  <a:srgbClr val="FF0000"/>
                </a:solidFill>
              </a:rPr>
              <a:t>=YES</a:t>
            </a:r>
          </a:p>
          <a:p>
            <a:r>
              <a:rPr lang="en-US" sz="2400" i="1" dirty="0">
                <a:solidFill>
                  <a:srgbClr val="FF0000"/>
                </a:solidFill>
              </a:rPr>
              <a:t>ssl_tlsv1=YES</a:t>
            </a:r>
          </a:p>
        </p:txBody>
      </p:sp>
      <p:sp>
        <p:nvSpPr>
          <p:cNvPr id="7" name="ZoneTexte 6">
            <a:extLst>
              <a:ext uri="{FF2B5EF4-FFF2-40B4-BE49-F238E27FC236}">
                <a16:creationId xmlns:a16="http://schemas.microsoft.com/office/drawing/2014/main" id="{19868A06-3C42-3441-BD9D-EE068B846A5A}"/>
              </a:ext>
            </a:extLst>
          </p:cNvPr>
          <p:cNvSpPr txBox="1"/>
          <p:nvPr/>
        </p:nvSpPr>
        <p:spPr>
          <a:xfrm>
            <a:off x="685800" y="4890682"/>
            <a:ext cx="15697200" cy="1384995"/>
          </a:xfrm>
          <a:prstGeom prst="rect">
            <a:avLst/>
          </a:prstGeom>
          <a:noFill/>
        </p:spPr>
        <p:txBody>
          <a:bodyPr wrap="square" rtlCol="0">
            <a:spAutoFit/>
          </a:bodyPr>
          <a:lstStyle/>
          <a:p>
            <a:r>
              <a:rPr lang="fr-FR" sz="2800"/>
              <a:t>Afin de sécuriser les connexions FTP en activant le protocole FTPS, nous avons généré un certificat SSL auto-signé directement sur le serveur. Ce certificat permet de chiffrer les données échangées entre le client et le serveur.La commande utilisée pour créer la clé privée et le certificat public est la suivante :</a:t>
            </a:r>
            <a:endParaRPr lang="fr-FR" sz="2800" dirty="0"/>
          </a:p>
        </p:txBody>
      </p:sp>
      <p:sp>
        <p:nvSpPr>
          <p:cNvPr id="11" name="ZoneTexte 10">
            <a:extLst>
              <a:ext uri="{FF2B5EF4-FFF2-40B4-BE49-F238E27FC236}">
                <a16:creationId xmlns:a16="http://schemas.microsoft.com/office/drawing/2014/main" id="{B6E52C3B-80CE-0D21-5BD5-E2A42A50AD8D}"/>
              </a:ext>
            </a:extLst>
          </p:cNvPr>
          <p:cNvSpPr txBox="1"/>
          <p:nvPr/>
        </p:nvSpPr>
        <p:spPr>
          <a:xfrm>
            <a:off x="703385" y="6591300"/>
            <a:ext cx="11430000" cy="1200329"/>
          </a:xfrm>
          <a:prstGeom prst="rect">
            <a:avLst/>
          </a:prstGeom>
          <a:noFill/>
        </p:spPr>
        <p:txBody>
          <a:bodyPr wrap="square" rtlCol="0">
            <a:spAutoFit/>
          </a:bodyPr>
          <a:lstStyle/>
          <a:p>
            <a:r>
              <a:rPr lang="fr-FR" sz="2400" i="1" dirty="0">
                <a:solidFill>
                  <a:srgbClr val="FF0000"/>
                </a:solidFill>
              </a:rPr>
              <a:t>sudo </a:t>
            </a:r>
            <a:r>
              <a:rPr lang="fr-FR" sz="2400" i="1" dirty="0" err="1">
                <a:solidFill>
                  <a:srgbClr val="FF0000"/>
                </a:solidFill>
              </a:rPr>
              <a:t>openssl</a:t>
            </a:r>
            <a:r>
              <a:rPr lang="fr-FR" sz="2400" i="1" dirty="0">
                <a:solidFill>
                  <a:srgbClr val="FF0000"/>
                </a:solidFill>
              </a:rPr>
              <a:t> </a:t>
            </a:r>
            <a:r>
              <a:rPr lang="fr-FR" sz="2400" i="1" dirty="0" err="1">
                <a:solidFill>
                  <a:srgbClr val="FF0000"/>
                </a:solidFill>
              </a:rPr>
              <a:t>req</a:t>
            </a:r>
            <a:r>
              <a:rPr lang="fr-FR" sz="2400" i="1" dirty="0">
                <a:solidFill>
                  <a:srgbClr val="FF0000"/>
                </a:solidFill>
              </a:rPr>
              <a:t> -x509 -</a:t>
            </a:r>
            <a:r>
              <a:rPr lang="fr-FR" sz="2400" i="1" dirty="0" err="1">
                <a:solidFill>
                  <a:srgbClr val="FF0000"/>
                </a:solidFill>
              </a:rPr>
              <a:t>nodes</a:t>
            </a:r>
            <a:r>
              <a:rPr lang="fr-FR" sz="2400" i="1" dirty="0">
                <a:solidFill>
                  <a:srgbClr val="FF0000"/>
                </a:solidFill>
              </a:rPr>
              <a:t> -</a:t>
            </a:r>
            <a:r>
              <a:rPr lang="fr-FR" sz="2400" i="1" dirty="0" err="1">
                <a:solidFill>
                  <a:srgbClr val="FF0000"/>
                </a:solidFill>
              </a:rPr>
              <a:t>days</a:t>
            </a:r>
            <a:r>
              <a:rPr lang="fr-FR" sz="2400" i="1" dirty="0">
                <a:solidFill>
                  <a:srgbClr val="FF0000"/>
                </a:solidFill>
              </a:rPr>
              <a:t> 365 -</a:t>
            </a:r>
            <a:r>
              <a:rPr lang="fr-FR" sz="2400" i="1" dirty="0" err="1">
                <a:solidFill>
                  <a:srgbClr val="FF0000"/>
                </a:solidFill>
              </a:rPr>
              <a:t>newkey</a:t>
            </a:r>
            <a:r>
              <a:rPr lang="fr-FR" sz="2400" i="1" dirty="0">
                <a:solidFill>
                  <a:srgbClr val="FF0000"/>
                </a:solidFill>
              </a:rPr>
              <a:t> rsa:2048 \</a:t>
            </a:r>
          </a:p>
          <a:p>
            <a:r>
              <a:rPr lang="fr-FR" sz="2400" i="1" dirty="0">
                <a:solidFill>
                  <a:srgbClr val="FF0000"/>
                </a:solidFill>
              </a:rPr>
              <a:t>-</a:t>
            </a:r>
            <a:r>
              <a:rPr lang="fr-FR" sz="2400" i="1" dirty="0" err="1">
                <a:solidFill>
                  <a:srgbClr val="FF0000"/>
                </a:solidFill>
              </a:rPr>
              <a:t>keyout</a:t>
            </a:r>
            <a:r>
              <a:rPr lang="fr-FR" sz="2400" i="1" dirty="0">
                <a:solidFill>
                  <a:srgbClr val="FF0000"/>
                </a:solidFill>
              </a:rPr>
              <a:t> /etc/</a:t>
            </a:r>
            <a:r>
              <a:rPr lang="fr-FR" sz="2400" i="1" dirty="0" err="1">
                <a:solidFill>
                  <a:srgbClr val="FF0000"/>
                </a:solidFill>
              </a:rPr>
              <a:t>ssl</a:t>
            </a:r>
            <a:r>
              <a:rPr lang="fr-FR" sz="2400" i="1" dirty="0">
                <a:solidFill>
                  <a:srgbClr val="FF0000"/>
                </a:solidFill>
              </a:rPr>
              <a:t>/</a:t>
            </a:r>
            <a:r>
              <a:rPr lang="fr-FR" sz="2400" i="1" dirty="0" err="1">
                <a:solidFill>
                  <a:srgbClr val="FF0000"/>
                </a:solidFill>
              </a:rPr>
              <a:t>private</a:t>
            </a:r>
            <a:r>
              <a:rPr lang="fr-FR" sz="2400" i="1" dirty="0">
                <a:solidFill>
                  <a:srgbClr val="FF0000"/>
                </a:solidFill>
              </a:rPr>
              <a:t>/</a:t>
            </a:r>
            <a:r>
              <a:rPr lang="fr-FR" sz="2400" i="1" dirty="0" err="1">
                <a:solidFill>
                  <a:srgbClr val="FF0000"/>
                </a:solidFill>
              </a:rPr>
              <a:t>vsftpd.key</a:t>
            </a:r>
            <a:r>
              <a:rPr lang="fr-FR" sz="2400" i="1" dirty="0">
                <a:solidFill>
                  <a:srgbClr val="FF0000"/>
                </a:solidFill>
              </a:rPr>
              <a:t> \</a:t>
            </a:r>
          </a:p>
          <a:p>
            <a:r>
              <a:rPr lang="fr-FR" sz="2400" i="1" dirty="0">
                <a:solidFill>
                  <a:srgbClr val="FF0000"/>
                </a:solidFill>
              </a:rPr>
              <a:t>-out /etc/</a:t>
            </a:r>
            <a:r>
              <a:rPr lang="fr-FR" sz="2400" i="1" dirty="0" err="1">
                <a:solidFill>
                  <a:srgbClr val="FF0000"/>
                </a:solidFill>
              </a:rPr>
              <a:t>ssl</a:t>
            </a:r>
            <a:r>
              <a:rPr lang="fr-FR" sz="2400" i="1" dirty="0">
                <a:solidFill>
                  <a:srgbClr val="FF0000"/>
                </a:solidFill>
              </a:rPr>
              <a:t>/</a:t>
            </a:r>
            <a:r>
              <a:rPr lang="fr-FR" sz="2400" i="1" dirty="0" err="1">
                <a:solidFill>
                  <a:srgbClr val="FF0000"/>
                </a:solidFill>
              </a:rPr>
              <a:t>certs</a:t>
            </a:r>
            <a:r>
              <a:rPr lang="fr-FR" sz="2400" i="1" dirty="0">
                <a:solidFill>
                  <a:srgbClr val="FF0000"/>
                </a:solidFill>
              </a:rPr>
              <a:t>/</a:t>
            </a:r>
            <a:r>
              <a:rPr lang="fr-FR" sz="2400" i="1" dirty="0" err="1">
                <a:solidFill>
                  <a:srgbClr val="FF0000"/>
                </a:solidFill>
              </a:rPr>
              <a:t>vsftpd.pem</a:t>
            </a:r>
            <a:endParaRPr lang="fr-FR" sz="2400" i="1" dirty="0">
              <a:solidFill>
                <a:srgbClr val="FF0000"/>
              </a:solidFill>
            </a:endParaRPr>
          </a:p>
        </p:txBody>
      </p:sp>
      <p:pic>
        <p:nvPicPr>
          <p:cNvPr id="12" name="Image 11">
            <a:extLst>
              <a:ext uri="{FF2B5EF4-FFF2-40B4-BE49-F238E27FC236}">
                <a16:creationId xmlns:a16="http://schemas.microsoft.com/office/drawing/2014/main" id="{4142B14C-3DF8-E8C2-088E-AF29AE8D37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39200" y="6389096"/>
            <a:ext cx="8210877" cy="3600602"/>
          </a:xfrm>
          <a:prstGeom prst="rect">
            <a:avLst/>
          </a:prstGeom>
        </p:spPr>
      </p:pic>
    </p:spTree>
    <p:extLst>
      <p:ext uri="{BB962C8B-B14F-4D97-AF65-F5344CB8AC3E}">
        <p14:creationId xmlns:p14="http://schemas.microsoft.com/office/powerpoint/2010/main" val="1110845030"/>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50152BB4-17F2-3B93-8BFB-2BF3D548F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0" y="822159"/>
            <a:ext cx="10210800" cy="7064542"/>
          </a:xfrm>
          <a:prstGeom prst="rect">
            <a:avLst/>
          </a:prstGeom>
        </p:spPr>
      </p:pic>
      <p:sp>
        <p:nvSpPr>
          <p:cNvPr id="4" name="ZoneTexte 3">
            <a:extLst>
              <a:ext uri="{FF2B5EF4-FFF2-40B4-BE49-F238E27FC236}">
                <a16:creationId xmlns:a16="http://schemas.microsoft.com/office/drawing/2014/main" id="{159D8DDA-1FEF-7A69-BF86-0B5121A519CF}"/>
              </a:ext>
            </a:extLst>
          </p:cNvPr>
          <p:cNvSpPr txBox="1"/>
          <p:nvPr/>
        </p:nvSpPr>
        <p:spPr>
          <a:xfrm>
            <a:off x="685800" y="266700"/>
            <a:ext cx="16154400" cy="523220"/>
          </a:xfrm>
          <a:prstGeom prst="rect">
            <a:avLst/>
          </a:prstGeom>
          <a:noFill/>
        </p:spPr>
        <p:txBody>
          <a:bodyPr wrap="square" rtlCol="0">
            <a:spAutoFit/>
          </a:bodyPr>
          <a:lstStyle/>
          <a:p>
            <a:r>
              <a:rPr lang="fr-FR" sz="2800" dirty="0"/>
              <a:t>Voici une capture qui montre que la clé a été générée</a:t>
            </a:r>
          </a:p>
        </p:txBody>
      </p:sp>
      <p:sp>
        <p:nvSpPr>
          <p:cNvPr id="6" name="ZoneTexte 5">
            <a:extLst>
              <a:ext uri="{FF2B5EF4-FFF2-40B4-BE49-F238E27FC236}">
                <a16:creationId xmlns:a16="http://schemas.microsoft.com/office/drawing/2014/main" id="{3F525C8F-F1BC-9342-8B05-A4390A6B44A9}"/>
              </a:ext>
            </a:extLst>
          </p:cNvPr>
          <p:cNvSpPr txBox="1"/>
          <p:nvPr/>
        </p:nvSpPr>
        <p:spPr>
          <a:xfrm>
            <a:off x="990600" y="8648700"/>
            <a:ext cx="13716000" cy="830997"/>
          </a:xfrm>
          <a:prstGeom prst="rect">
            <a:avLst/>
          </a:prstGeom>
          <a:noFill/>
        </p:spPr>
        <p:txBody>
          <a:bodyPr wrap="square" rtlCol="0">
            <a:spAutoFit/>
          </a:bodyPr>
          <a:lstStyle/>
          <a:p>
            <a:r>
              <a:rPr lang="fr-FR" sz="2400" dirty="0"/>
              <a:t>Après toutes les modifications, nous avons redémarré le service vsftpd :</a:t>
            </a:r>
          </a:p>
          <a:p>
            <a:r>
              <a:rPr lang="fr-FR" sz="2400" i="1" dirty="0">
                <a:solidFill>
                  <a:srgbClr val="FF0000"/>
                </a:solidFill>
              </a:rPr>
              <a:t>	sudo systemctl restart vsftpd</a:t>
            </a:r>
          </a:p>
        </p:txBody>
      </p:sp>
    </p:spTree>
    <p:extLst>
      <p:ext uri="{BB962C8B-B14F-4D97-AF65-F5344CB8AC3E}">
        <p14:creationId xmlns:p14="http://schemas.microsoft.com/office/powerpoint/2010/main" val="1111660659"/>
      </p:ext>
    </p:extLst>
  </p:cSld>
  <p:clrMapOvr>
    <a:masterClrMapping/>
  </p:clrMapOvr>
  <p:transition spd="slow">
    <p:cov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1D58B944-A1EF-DA29-343A-0FF1118F28A3}"/>
              </a:ext>
            </a:extLst>
          </p:cNvPr>
          <p:cNvSpPr txBox="1"/>
          <p:nvPr/>
        </p:nvSpPr>
        <p:spPr>
          <a:xfrm>
            <a:off x="3886200" y="495300"/>
            <a:ext cx="13030200" cy="707886"/>
          </a:xfrm>
          <a:prstGeom prst="rect">
            <a:avLst/>
          </a:prstGeom>
          <a:noFill/>
        </p:spPr>
        <p:txBody>
          <a:bodyPr wrap="square" rtlCol="0">
            <a:spAutoFit/>
          </a:bodyPr>
          <a:lstStyle/>
          <a:p>
            <a:r>
              <a:rPr lang="fr-FR" sz="4000" b="1" u="sng" dirty="0">
                <a:latin typeface="Algerian" panose="04020705040A02060702" pitchFamily="82" charset="0"/>
              </a:rPr>
              <a:t>Tableau de permission</a:t>
            </a:r>
          </a:p>
        </p:txBody>
      </p:sp>
      <p:graphicFrame>
        <p:nvGraphicFramePr>
          <p:cNvPr id="3" name="Tableau 2">
            <a:extLst>
              <a:ext uri="{FF2B5EF4-FFF2-40B4-BE49-F238E27FC236}">
                <a16:creationId xmlns:a16="http://schemas.microsoft.com/office/drawing/2014/main" id="{7C59C6BC-6802-1B98-3C66-E4C01CBF9857}"/>
              </a:ext>
            </a:extLst>
          </p:cNvPr>
          <p:cNvGraphicFramePr>
            <a:graphicFrameLocks noGrp="1"/>
          </p:cNvGraphicFramePr>
          <p:nvPr>
            <p:extLst>
              <p:ext uri="{D42A27DB-BD31-4B8C-83A1-F6EECF244321}">
                <p14:modId xmlns:p14="http://schemas.microsoft.com/office/powerpoint/2010/main" val="3139490603"/>
              </p:ext>
            </p:extLst>
          </p:nvPr>
        </p:nvGraphicFramePr>
        <p:xfrm>
          <a:off x="2971800" y="2377361"/>
          <a:ext cx="12039600" cy="5532278"/>
        </p:xfrm>
        <a:graphic>
          <a:graphicData uri="http://schemas.openxmlformats.org/drawingml/2006/table">
            <a:tbl>
              <a:tblPr>
                <a:tableStyleId>{00A15C55-8517-42AA-B614-E9B94910E393}</a:tableStyleId>
              </a:tblPr>
              <a:tblGrid>
                <a:gridCol w="2407920">
                  <a:extLst>
                    <a:ext uri="{9D8B030D-6E8A-4147-A177-3AD203B41FA5}">
                      <a16:colId xmlns:a16="http://schemas.microsoft.com/office/drawing/2014/main" val="3669613817"/>
                    </a:ext>
                  </a:extLst>
                </a:gridCol>
                <a:gridCol w="2407920">
                  <a:extLst>
                    <a:ext uri="{9D8B030D-6E8A-4147-A177-3AD203B41FA5}">
                      <a16:colId xmlns:a16="http://schemas.microsoft.com/office/drawing/2014/main" val="3621686907"/>
                    </a:ext>
                  </a:extLst>
                </a:gridCol>
                <a:gridCol w="2407920">
                  <a:extLst>
                    <a:ext uri="{9D8B030D-6E8A-4147-A177-3AD203B41FA5}">
                      <a16:colId xmlns:a16="http://schemas.microsoft.com/office/drawing/2014/main" val="1639434025"/>
                    </a:ext>
                  </a:extLst>
                </a:gridCol>
                <a:gridCol w="2407920">
                  <a:extLst>
                    <a:ext uri="{9D8B030D-6E8A-4147-A177-3AD203B41FA5}">
                      <a16:colId xmlns:a16="http://schemas.microsoft.com/office/drawing/2014/main" val="936492853"/>
                    </a:ext>
                  </a:extLst>
                </a:gridCol>
                <a:gridCol w="2407920">
                  <a:extLst>
                    <a:ext uri="{9D8B030D-6E8A-4147-A177-3AD203B41FA5}">
                      <a16:colId xmlns:a16="http://schemas.microsoft.com/office/drawing/2014/main" val="567497279"/>
                    </a:ext>
                  </a:extLst>
                </a:gridCol>
              </a:tblGrid>
              <a:tr h="1164690">
                <a:tc>
                  <a:txBody>
                    <a:bodyPr/>
                    <a:lstStyle/>
                    <a:p>
                      <a:r>
                        <a:rPr lang="fr-FR" b="1">
                          <a:latin typeface="Arial Black" panose="020B0A04020102020204" pitchFamily="34" charset="0"/>
                        </a:rPr>
                        <a:t>Utilisateur</a:t>
                      </a:r>
                      <a:endParaRPr lang="fr-FR">
                        <a:latin typeface="Arial Black" panose="020B0A04020102020204" pitchFamily="34" charset="0"/>
                      </a:endParaRPr>
                    </a:p>
                  </a:txBody>
                  <a:tcPr anchor="ctr"/>
                </a:tc>
                <a:tc>
                  <a:txBody>
                    <a:bodyPr/>
                    <a:lstStyle/>
                    <a:p>
                      <a:r>
                        <a:rPr lang="fr-FR" b="1">
                          <a:latin typeface="Arial Black" panose="020B0A04020102020204" pitchFamily="34" charset="0"/>
                        </a:rPr>
                        <a:t>Groupe</a:t>
                      </a:r>
                      <a:endParaRPr lang="fr-FR">
                        <a:latin typeface="Arial Black" panose="020B0A04020102020204" pitchFamily="34" charset="0"/>
                      </a:endParaRPr>
                    </a:p>
                  </a:txBody>
                  <a:tcPr anchor="ctr"/>
                </a:tc>
                <a:tc>
                  <a:txBody>
                    <a:bodyPr/>
                    <a:lstStyle/>
                    <a:p>
                      <a:r>
                        <a:rPr lang="fr-FR" b="1">
                          <a:latin typeface="Arial Black" panose="020B0A04020102020204" pitchFamily="34" charset="0"/>
                        </a:rPr>
                        <a:t>Répertoire attribué</a:t>
                      </a:r>
                      <a:endParaRPr lang="fr-FR">
                        <a:latin typeface="Arial Black" panose="020B0A04020102020204" pitchFamily="34" charset="0"/>
                      </a:endParaRPr>
                    </a:p>
                  </a:txBody>
                  <a:tcPr anchor="ctr"/>
                </a:tc>
                <a:tc>
                  <a:txBody>
                    <a:bodyPr/>
                    <a:lstStyle/>
                    <a:p>
                      <a:r>
                        <a:rPr lang="fr-FR" b="1">
                          <a:latin typeface="Arial Black" panose="020B0A04020102020204" pitchFamily="34" charset="0"/>
                        </a:rPr>
                        <a:t>Permissions (chmod)</a:t>
                      </a:r>
                      <a:endParaRPr lang="fr-FR">
                        <a:latin typeface="Arial Black" panose="020B0A04020102020204" pitchFamily="34" charset="0"/>
                      </a:endParaRPr>
                    </a:p>
                  </a:txBody>
                  <a:tcPr anchor="ctr"/>
                </a:tc>
                <a:tc>
                  <a:txBody>
                    <a:bodyPr/>
                    <a:lstStyle/>
                    <a:p>
                      <a:r>
                        <a:rPr lang="fr-FR" b="1">
                          <a:latin typeface="Arial Black" panose="020B0A04020102020204" pitchFamily="34" charset="0"/>
                        </a:rPr>
                        <a:t>Accès</a:t>
                      </a:r>
                      <a:endParaRPr lang="fr-FR">
                        <a:latin typeface="Arial Black" panose="020B0A04020102020204" pitchFamily="34" charset="0"/>
                      </a:endParaRPr>
                    </a:p>
                  </a:txBody>
                  <a:tcPr anchor="ctr"/>
                </a:tc>
                <a:extLst>
                  <a:ext uri="{0D108BD9-81ED-4DB2-BD59-A6C34878D82A}">
                    <a16:rowId xmlns:a16="http://schemas.microsoft.com/office/drawing/2014/main" val="2494183216"/>
                  </a:ext>
                </a:extLst>
              </a:tr>
              <a:tr h="1164690">
                <a:tc>
                  <a:txBody>
                    <a:bodyPr/>
                    <a:lstStyle/>
                    <a:p>
                      <a:r>
                        <a:rPr lang="fr-FR">
                          <a:latin typeface="Arial Black" panose="020B0A04020102020204" pitchFamily="34" charset="0"/>
                        </a:rPr>
                        <a:t>user_it</a:t>
                      </a:r>
                    </a:p>
                  </a:txBody>
                  <a:tcPr anchor="ctr"/>
                </a:tc>
                <a:tc>
                  <a:txBody>
                    <a:bodyPr/>
                    <a:lstStyle/>
                    <a:p>
                      <a:r>
                        <a:rPr lang="fr-FR" dirty="0" err="1">
                          <a:latin typeface="Arial Black" panose="020B0A04020102020204" pitchFamily="34" charset="0"/>
                        </a:rPr>
                        <a:t>it_dept</a:t>
                      </a:r>
                      <a:endParaRPr lang="fr-FR" dirty="0">
                        <a:latin typeface="Arial Black" panose="020B0A04020102020204" pitchFamily="34" charset="0"/>
                      </a:endParaRPr>
                    </a:p>
                  </a:txBody>
                  <a:tcPr anchor="ctr"/>
                </a:tc>
                <a:tc>
                  <a:txBody>
                    <a:bodyPr/>
                    <a:lstStyle/>
                    <a:p>
                      <a:r>
                        <a:rPr lang="fr-FR" dirty="0">
                          <a:latin typeface="Arial Black" panose="020B0A04020102020204" pitchFamily="34" charset="0"/>
                        </a:rPr>
                        <a:t>/srv/ftp/it</a:t>
                      </a:r>
                    </a:p>
                  </a:txBody>
                  <a:tcPr anchor="ctr"/>
                </a:tc>
                <a:tc>
                  <a:txBody>
                    <a:bodyPr/>
                    <a:lstStyle/>
                    <a:p>
                      <a:r>
                        <a:rPr lang="fr-FR">
                          <a:latin typeface="Arial Black" panose="020B0A04020102020204" pitchFamily="34" charset="0"/>
                        </a:rPr>
                        <a:t>770</a:t>
                      </a:r>
                    </a:p>
                  </a:txBody>
                  <a:tcPr anchor="ctr"/>
                </a:tc>
                <a:tc>
                  <a:txBody>
                    <a:bodyPr/>
                    <a:lstStyle/>
                    <a:p>
                      <a:r>
                        <a:rPr lang="fr-FR">
                          <a:latin typeface="Arial Black" panose="020B0A04020102020204" pitchFamily="34" charset="0"/>
                        </a:rPr>
                        <a:t>Lecture/Écriture (IT)</a:t>
                      </a:r>
                    </a:p>
                  </a:txBody>
                  <a:tcPr anchor="ctr"/>
                </a:tc>
                <a:extLst>
                  <a:ext uri="{0D108BD9-81ED-4DB2-BD59-A6C34878D82A}">
                    <a16:rowId xmlns:a16="http://schemas.microsoft.com/office/drawing/2014/main" val="4279855224"/>
                  </a:ext>
                </a:extLst>
              </a:tr>
              <a:tr h="1164690">
                <a:tc>
                  <a:txBody>
                    <a:bodyPr/>
                    <a:lstStyle/>
                    <a:p>
                      <a:r>
                        <a:rPr lang="fr-FR">
                          <a:latin typeface="Arial Black" panose="020B0A04020102020204" pitchFamily="34" charset="0"/>
                        </a:rPr>
                        <a:t>user_rh</a:t>
                      </a:r>
                    </a:p>
                  </a:txBody>
                  <a:tcPr anchor="ctr"/>
                </a:tc>
                <a:tc>
                  <a:txBody>
                    <a:bodyPr/>
                    <a:lstStyle/>
                    <a:p>
                      <a:r>
                        <a:rPr lang="fr-FR">
                          <a:latin typeface="Arial Black" panose="020B0A04020102020204" pitchFamily="34" charset="0"/>
                        </a:rPr>
                        <a:t>rh_dept</a:t>
                      </a:r>
                    </a:p>
                  </a:txBody>
                  <a:tcPr anchor="ctr"/>
                </a:tc>
                <a:tc>
                  <a:txBody>
                    <a:bodyPr/>
                    <a:lstStyle/>
                    <a:p>
                      <a:r>
                        <a:rPr lang="fr-FR" dirty="0">
                          <a:latin typeface="Arial Black" panose="020B0A04020102020204" pitchFamily="34" charset="0"/>
                        </a:rPr>
                        <a:t>/srv/ftp/rh</a:t>
                      </a:r>
                    </a:p>
                  </a:txBody>
                  <a:tcPr anchor="ctr"/>
                </a:tc>
                <a:tc>
                  <a:txBody>
                    <a:bodyPr/>
                    <a:lstStyle/>
                    <a:p>
                      <a:r>
                        <a:rPr lang="fr-FR">
                          <a:latin typeface="Arial Black" panose="020B0A04020102020204" pitchFamily="34" charset="0"/>
                        </a:rPr>
                        <a:t>770</a:t>
                      </a:r>
                    </a:p>
                  </a:txBody>
                  <a:tcPr anchor="ctr"/>
                </a:tc>
                <a:tc>
                  <a:txBody>
                    <a:bodyPr/>
                    <a:lstStyle/>
                    <a:p>
                      <a:r>
                        <a:rPr lang="fr-FR" dirty="0">
                          <a:latin typeface="Arial Black" panose="020B0A04020102020204" pitchFamily="34" charset="0"/>
                        </a:rPr>
                        <a:t>Lecture/Écriture (RH)</a:t>
                      </a:r>
                    </a:p>
                  </a:txBody>
                  <a:tcPr anchor="ctr"/>
                </a:tc>
                <a:extLst>
                  <a:ext uri="{0D108BD9-81ED-4DB2-BD59-A6C34878D82A}">
                    <a16:rowId xmlns:a16="http://schemas.microsoft.com/office/drawing/2014/main" val="3998982658"/>
                  </a:ext>
                </a:extLst>
              </a:tr>
              <a:tr h="2038208">
                <a:tc>
                  <a:txBody>
                    <a:bodyPr/>
                    <a:lstStyle/>
                    <a:p>
                      <a:r>
                        <a:rPr lang="fr-FR">
                          <a:latin typeface="Arial Black" panose="020B0A04020102020204" pitchFamily="34" charset="0"/>
                        </a:rPr>
                        <a:t>user_com</a:t>
                      </a:r>
                    </a:p>
                  </a:txBody>
                  <a:tcPr anchor="ctr"/>
                </a:tc>
                <a:tc>
                  <a:txBody>
                    <a:bodyPr/>
                    <a:lstStyle/>
                    <a:p>
                      <a:r>
                        <a:rPr lang="fr-FR">
                          <a:latin typeface="Arial Black" panose="020B0A04020102020204" pitchFamily="34" charset="0"/>
                        </a:rPr>
                        <a:t>commercial_dept</a:t>
                      </a:r>
                    </a:p>
                  </a:txBody>
                  <a:tcPr anchor="ctr"/>
                </a:tc>
                <a:tc>
                  <a:txBody>
                    <a:bodyPr/>
                    <a:lstStyle/>
                    <a:p>
                      <a:r>
                        <a:rPr lang="fr-FR">
                          <a:latin typeface="Arial Black" panose="020B0A04020102020204" pitchFamily="34" charset="0"/>
                        </a:rPr>
                        <a:t>/srv/ftp/commercial</a:t>
                      </a:r>
                    </a:p>
                  </a:txBody>
                  <a:tcPr anchor="ctr"/>
                </a:tc>
                <a:tc>
                  <a:txBody>
                    <a:bodyPr/>
                    <a:lstStyle/>
                    <a:p>
                      <a:r>
                        <a:rPr lang="fr-FR">
                          <a:latin typeface="Arial Black" panose="020B0A04020102020204" pitchFamily="34" charset="0"/>
                        </a:rPr>
                        <a:t>770</a:t>
                      </a:r>
                    </a:p>
                  </a:txBody>
                  <a:tcPr anchor="ctr"/>
                </a:tc>
                <a:tc>
                  <a:txBody>
                    <a:bodyPr/>
                    <a:lstStyle/>
                    <a:p>
                      <a:r>
                        <a:rPr lang="fr-FR" dirty="0">
                          <a:latin typeface="Arial Black" panose="020B0A04020102020204" pitchFamily="34" charset="0"/>
                        </a:rPr>
                        <a:t>Lecture/Écriture (Commercial)</a:t>
                      </a:r>
                    </a:p>
                  </a:txBody>
                  <a:tcPr anchor="ctr"/>
                </a:tc>
                <a:extLst>
                  <a:ext uri="{0D108BD9-81ED-4DB2-BD59-A6C34878D82A}">
                    <a16:rowId xmlns:a16="http://schemas.microsoft.com/office/drawing/2014/main" val="3625380767"/>
                  </a:ext>
                </a:extLst>
              </a:tr>
            </a:tbl>
          </a:graphicData>
        </a:graphic>
      </p:graphicFrame>
      <p:pic>
        <p:nvPicPr>
          <p:cNvPr id="5" name="Image 4">
            <a:extLst>
              <a:ext uri="{FF2B5EF4-FFF2-40B4-BE49-F238E27FC236}">
                <a16:creationId xmlns:a16="http://schemas.microsoft.com/office/drawing/2014/main" id="{97F28AD9-3D1F-5130-A1E7-8ABF42951B8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342900"/>
            <a:ext cx="1066800" cy="754420"/>
          </a:xfrm>
          <a:prstGeom prst="rect">
            <a:avLst/>
          </a:prstGeom>
        </p:spPr>
      </p:pic>
    </p:spTree>
    <p:extLst>
      <p:ext uri="{BB962C8B-B14F-4D97-AF65-F5344CB8AC3E}">
        <p14:creationId xmlns:p14="http://schemas.microsoft.com/office/powerpoint/2010/main" val="988359114"/>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4A603861-3F66-B48C-1230-340D5CCB25DC}"/>
              </a:ext>
            </a:extLst>
          </p:cNvPr>
          <p:cNvSpPr txBox="1"/>
          <p:nvPr/>
        </p:nvSpPr>
        <p:spPr>
          <a:xfrm>
            <a:off x="1447800" y="342900"/>
            <a:ext cx="12268200" cy="646331"/>
          </a:xfrm>
          <a:prstGeom prst="rect">
            <a:avLst/>
          </a:prstGeom>
          <a:noFill/>
        </p:spPr>
        <p:txBody>
          <a:bodyPr wrap="square" rtlCol="0">
            <a:spAutoFit/>
          </a:bodyPr>
          <a:lstStyle/>
          <a:p>
            <a:pPr marL="742950" indent="-742950">
              <a:buFont typeface="+mj-lt"/>
              <a:buAutoNum type="arabicPeriod" startAt="4"/>
            </a:pPr>
            <a:r>
              <a:rPr lang="fr-FR" sz="3600" b="1" u="sng" dirty="0">
                <a:latin typeface="Arial Black" panose="020B0A04020102020204" pitchFamily="34" charset="0"/>
              </a:rPr>
              <a:t>Tests sur les machines clientes </a:t>
            </a:r>
          </a:p>
        </p:txBody>
      </p:sp>
      <p:sp>
        <p:nvSpPr>
          <p:cNvPr id="3" name="ZoneTexte 2">
            <a:extLst>
              <a:ext uri="{FF2B5EF4-FFF2-40B4-BE49-F238E27FC236}">
                <a16:creationId xmlns:a16="http://schemas.microsoft.com/office/drawing/2014/main" id="{5F444AA4-62B8-0A77-E7DE-BBA84C71B029}"/>
              </a:ext>
            </a:extLst>
          </p:cNvPr>
          <p:cNvSpPr txBox="1"/>
          <p:nvPr/>
        </p:nvSpPr>
        <p:spPr>
          <a:xfrm>
            <a:off x="3786554" y="1193512"/>
            <a:ext cx="9906000" cy="707886"/>
          </a:xfrm>
          <a:prstGeom prst="rect">
            <a:avLst/>
          </a:prstGeom>
          <a:noFill/>
        </p:spPr>
        <p:txBody>
          <a:bodyPr wrap="square" rtlCol="0">
            <a:spAutoFit/>
          </a:bodyPr>
          <a:lstStyle/>
          <a:p>
            <a:pPr marL="457200" indent="-457200">
              <a:buFont typeface="Wingdings" panose="05000000000000000000" pitchFamily="2" charset="2"/>
              <a:buChar char="§"/>
            </a:pPr>
            <a:r>
              <a:rPr lang="fr-FR" sz="4000" b="1" dirty="0">
                <a:latin typeface="Arial Black" panose="020B0A04020102020204" pitchFamily="34" charset="0"/>
              </a:rPr>
              <a:t>Windows</a:t>
            </a:r>
          </a:p>
        </p:txBody>
      </p:sp>
      <p:pic>
        <p:nvPicPr>
          <p:cNvPr id="5" name="Image 4">
            <a:extLst>
              <a:ext uri="{FF2B5EF4-FFF2-40B4-BE49-F238E27FC236}">
                <a16:creationId xmlns:a16="http://schemas.microsoft.com/office/drawing/2014/main" id="{C05AF6FD-4EC5-C11D-3701-0C145E686C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3162300"/>
            <a:ext cx="8610600" cy="7124700"/>
          </a:xfrm>
          <a:prstGeom prst="rect">
            <a:avLst/>
          </a:prstGeom>
        </p:spPr>
      </p:pic>
      <p:sp>
        <p:nvSpPr>
          <p:cNvPr id="6" name="ZoneTexte 5">
            <a:extLst>
              <a:ext uri="{FF2B5EF4-FFF2-40B4-BE49-F238E27FC236}">
                <a16:creationId xmlns:a16="http://schemas.microsoft.com/office/drawing/2014/main" id="{364CC702-736B-5BEB-D78A-0658E2AE8A64}"/>
              </a:ext>
            </a:extLst>
          </p:cNvPr>
          <p:cNvSpPr txBox="1"/>
          <p:nvPr/>
        </p:nvSpPr>
        <p:spPr>
          <a:xfrm>
            <a:off x="533400" y="2515969"/>
            <a:ext cx="7315200" cy="646331"/>
          </a:xfrm>
          <a:prstGeom prst="rect">
            <a:avLst/>
          </a:prstGeom>
          <a:noFill/>
        </p:spPr>
        <p:txBody>
          <a:bodyPr wrap="square" rtlCol="0">
            <a:spAutoFit/>
          </a:bodyPr>
          <a:lstStyle/>
          <a:p>
            <a:r>
              <a:rPr lang="fr-FR" dirty="0"/>
              <a:t>Obtention automatique d’une addresse</a:t>
            </a:r>
          </a:p>
          <a:p>
            <a:r>
              <a:rPr lang="fr-FR" dirty="0"/>
              <a:t>Ping sur le domaine principale pour la resolution DNS</a:t>
            </a:r>
          </a:p>
        </p:txBody>
      </p:sp>
      <p:pic>
        <p:nvPicPr>
          <p:cNvPr id="8" name="Image 7">
            <a:extLst>
              <a:ext uri="{FF2B5EF4-FFF2-40B4-BE49-F238E27FC236}">
                <a16:creationId xmlns:a16="http://schemas.microsoft.com/office/drawing/2014/main" id="{CBCDCC86-E283-AF1B-A785-50C28A4177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78464" y="3162300"/>
            <a:ext cx="7537936" cy="7124700"/>
          </a:xfrm>
          <a:prstGeom prst="rect">
            <a:avLst/>
          </a:prstGeom>
        </p:spPr>
      </p:pic>
      <p:sp>
        <p:nvSpPr>
          <p:cNvPr id="9" name="ZoneTexte 8">
            <a:extLst>
              <a:ext uri="{FF2B5EF4-FFF2-40B4-BE49-F238E27FC236}">
                <a16:creationId xmlns:a16="http://schemas.microsoft.com/office/drawing/2014/main" id="{1B734C8C-D30A-0E28-C5C7-6A5B03552F98}"/>
              </a:ext>
            </a:extLst>
          </p:cNvPr>
          <p:cNvSpPr txBox="1"/>
          <p:nvPr/>
        </p:nvSpPr>
        <p:spPr>
          <a:xfrm>
            <a:off x="9829800" y="2705100"/>
            <a:ext cx="6096000" cy="369332"/>
          </a:xfrm>
          <a:prstGeom prst="rect">
            <a:avLst/>
          </a:prstGeom>
          <a:noFill/>
        </p:spPr>
        <p:txBody>
          <a:bodyPr wrap="square" rtlCol="0">
            <a:spAutoFit/>
          </a:bodyPr>
          <a:lstStyle/>
          <a:p>
            <a:r>
              <a:rPr lang="fr-FR" dirty="0"/>
              <a:t>Ping des 3 sous domaines</a:t>
            </a:r>
          </a:p>
        </p:txBody>
      </p:sp>
      <p:pic>
        <p:nvPicPr>
          <p:cNvPr id="7" name="Image 6">
            <a:extLst>
              <a:ext uri="{FF2B5EF4-FFF2-40B4-BE49-F238E27FC236}">
                <a16:creationId xmlns:a16="http://schemas.microsoft.com/office/drawing/2014/main" id="{521549C8-9367-313B-F2C1-27E23EDC458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39400" y="87749"/>
            <a:ext cx="1371600" cy="707886"/>
          </a:xfrm>
          <a:prstGeom prst="rect">
            <a:avLst/>
          </a:prstGeom>
        </p:spPr>
      </p:pic>
      <p:pic>
        <p:nvPicPr>
          <p:cNvPr id="11" name="Image 10">
            <a:extLst>
              <a:ext uri="{FF2B5EF4-FFF2-40B4-BE49-F238E27FC236}">
                <a16:creationId xmlns:a16="http://schemas.microsoft.com/office/drawing/2014/main" id="{D7421D49-EED7-63EE-641A-5DF32629CA4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55068" y="1150163"/>
            <a:ext cx="762691" cy="794584"/>
          </a:xfrm>
          <a:prstGeom prst="rect">
            <a:avLst/>
          </a:prstGeom>
        </p:spPr>
      </p:pic>
    </p:spTree>
    <p:extLst>
      <p:ext uri="{BB962C8B-B14F-4D97-AF65-F5344CB8AC3E}">
        <p14:creationId xmlns:p14="http://schemas.microsoft.com/office/powerpoint/2010/main" val="323134491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6BD359-D3E6-3B62-DD75-26E242E5BD85}"/>
            </a:ext>
          </a:extLst>
        </p:cNvPr>
        <p:cNvGrpSpPr/>
        <p:nvPr/>
      </p:nvGrpSpPr>
      <p:grpSpPr>
        <a:xfrm>
          <a:off x="0" y="0"/>
          <a:ext cx="0" cy="0"/>
          <a:chOff x="0" y="0"/>
          <a:chExt cx="0" cy="0"/>
        </a:xfrm>
      </p:grpSpPr>
      <p:sp>
        <p:nvSpPr>
          <p:cNvPr id="2" name="ZoneTexte 1">
            <a:extLst>
              <a:ext uri="{FF2B5EF4-FFF2-40B4-BE49-F238E27FC236}">
                <a16:creationId xmlns:a16="http://schemas.microsoft.com/office/drawing/2014/main" id="{6B178D27-CA14-31B8-04F4-3D46BDE0C0DD}"/>
              </a:ext>
            </a:extLst>
          </p:cNvPr>
          <p:cNvSpPr txBox="1"/>
          <p:nvPr/>
        </p:nvSpPr>
        <p:spPr>
          <a:xfrm>
            <a:off x="1447800" y="342900"/>
            <a:ext cx="12268200" cy="646331"/>
          </a:xfrm>
          <a:prstGeom prst="rect">
            <a:avLst/>
          </a:prstGeom>
          <a:noFill/>
        </p:spPr>
        <p:txBody>
          <a:bodyPr wrap="square" rtlCol="0">
            <a:spAutoFit/>
          </a:bodyPr>
          <a:lstStyle/>
          <a:p>
            <a:pPr marL="742950" indent="-742950">
              <a:buFont typeface="+mj-lt"/>
              <a:buAutoNum type="arabicPeriod" startAt="4"/>
            </a:pPr>
            <a:r>
              <a:rPr lang="fr-FR" sz="3600" b="1" u="sng" dirty="0">
                <a:latin typeface="Arial Black" panose="020B0A04020102020204" pitchFamily="34" charset="0"/>
              </a:rPr>
              <a:t>Tests sur les machines clientes </a:t>
            </a:r>
          </a:p>
        </p:txBody>
      </p:sp>
      <p:sp>
        <p:nvSpPr>
          <p:cNvPr id="3" name="ZoneTexte 2">
            <a:extLst>
              <a:ext uri="{FF2B5EF4-FFF2-40B4-BE49-F238E27FC236}">
                <a16:creationId xmlns:a16="http://schemas.microsoft.com/office/drawing/2014/main" id="{6199F9C0-8188-2AE8-65BC-E0E14004F1BE}"/>
              </a:ext>
            </a:extLst>
          </p:cNvPr>
          <p:cNvSpPr txBox="1"/>
          <p:nvPr/>
        </p:nvSpPr>
        <p:spPr>
          <a:xfrm>
            <a:off x="3786554" y="1193512"/>
            <a:ext cx="9906000" cy="707886"/>
          </a:xfrm>
          <a:prstGeom prst="rect">
            <a:avLst/>
          </a:prstGeom>
          <a:noFill/>
        </p:spPr>
        <p:txBody>
          <a:bodyPr wrap="square" rtlCol="0">
            <a:spAutoFit/>
          </a:bodyPr>
          <a:lstStyle/>
          <a:p>
            <a:pPr marL="457200" indent="-457200">
              <a:buFont typeface="Wingdings" panose="05000000000000000000" pitchFamily="2" charset="2"/>
              <a:buChar char="§"/>
            </a:pPr>
            <a:r>
              <a:rPr lang="fr-FR" sz="4000" b="1" dirty="0">
                <a:latin typeface="Arial Black" panose="020B0A04020102020204" pitchFamily="34" charset="0"/>
              </a:rPr>
              <a:t>Client Windows</a:t>
            </a:r>
          </a:p>
        </p:txBody>
      </p:sp>
      <p:pic>
        <p:nvPicPr>
          <p:cNvPr id="5" name="Image 4">
            <a:extLst>
              <a:ext uri="{FF2B5EF4-FFF2-40B4-BE49-F238E27FC236}">
                <a16:creationId xmlns:a16="http://schemas.microsoft.com/office/drawing/2014/main" id="{062BA77D-EBEC-FA05-F8F4-8A23CE78972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04800" y="3777569"/>
            <a:ext cx="8610600" cy="4700408"/>
          </a:xfrm>
          <a:prstGeom prst="rect">
            <a:avLst/>
          </a:prstGeom>
        </p:spPr>
      </p:pic>
      <p:sp>
        <p:nvSpPr>
          <p:cNvPr id="6" name="ZoneTexte 5">
            <a:extLst>
              <a:ext uri="{FF2B5EF4-FFF2-40B4-BE49-F238E27FC236}">
                <a16:creationId xmlns:a16="http://schemas.microsoft.com/office/drawing/2014/main" id="{7259488E-9F99-DC49-096A-848932EDC362}"/>
              </a:ext>
            </a:extLst>
          </p:cNvPr>
          <p:cNvSpPr txBox="1"/>
          <p:nvPr/>
        </p:nvSpPr>
        <p:spPr>
          <a:xfrm>
            <a:off x="1143000" y="3275723"/>
            <a:ext cx="7315200" cy="677108"/>
          </a:xfrm>
          <a:prstGeom prst="rect">
            <a:avLst/>
          </a:prstGeom>
          <a:noFill/>
        </p:spPr>
        <p:txBody>
          <a:bodyPr wrap="square" rtlCol="0">
            <a:spAutoFit/>
          </a:bodyPr>
          <a:lstStyle/>
          <a:p>
            <a:r>
              <a:rPr lang="fr-FR" sz="2000" dirty="0"/>
              <a:t>Obtention automatique d’une adresse</a:t>
            </a:r>
          </a:p>
          <a:p>
            <a:endParaRPr lang="fr-FR" dirty="0"/>
          </a:p>
        </p:txBody>
      </p:sp>
      <p:pic>
        <p:nvPicPr>
          <p:cNvPr id="8" name="Image 7">
            <a:extLst>
              <a:ext uri="{FF2B5EF4-FFF2-40B4-BE49-F238E27FC236}">
                <a16:creationId xmlns:a16="http://schemas.microsoft.com/office/drawing/2014/main" id="{574B4E0D-516B-279A-CD69-50976DB04CD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525000" y="5327157"/>
            <a:ext cx="7537936" cy="2167157"/>
          </a:xfrm>
          <a:prstGeom prst="rect">
            <a:avLst/>
          </a:prstGeom>
        </p:spPr>
      </p:pic>
      <p:sp>
        <p:nvSpPr>
          <p:cNvPr id="9" name="ZoneTexte 8">
            <a:extLst>
              <a:ext uri="{FF2B5EF4-FFF2-40B4-BE49-F238E27FC236}">
                <a16:creationId xmlns:a16="http://schemas.microsoft.com/office/drawing/2014/main" id="{B0778436-E487-4922-8A6E-65270583FB26}"/>
              </a:ext>
            </a:extLst>
          </p:cNvPr>
          <p:cNvSpPr txBox="1"/>
          <p:nvPr/>
        </p:nvSpPr>
        <p:spPr>
          <a:xfrm>
            <a:off x="11353800" y="4957825"/>
            <a:ext cx="6096000" cy="400110"/>
          </a:xfrm>
          <a:prstGeom prst="rect">
            <a:avLst/>
          </a:prstGeom>
          <a:noFill/>
        </p:spPr>
        <p:txBody>
          <a:bodyPr wrap="square" rtlCol="0">
            <a:spAutoFit/>
          </a:bodyPr>
          <a:lstStyle/>
          <a:p>
            <a:r>
              <a:rPr lang="fr-FR" sz="2000" dirty="0"/>
              <a:t>Vérification de la connectivité DNS</a:t>
            </a:r>
          </a:p>
        </p:txBody>
      </p:sp>
    </p:spTree>
    <p:extLst>
      <p:ext uri="{BB962C8B-B14F-4D97-AF65-F5344CB8AC3E}">
        <p14:creationId xmlns:p14="http://schemas.microsoft.com/office/powerpoint/2010/main" val="4231254746"/>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80529D83-7091-90EC-D281-DA7780BFCF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333500"/>
            <a:ext cx="7987146" cy="8534400"/>
          </a:xfrm>
          <a:prstGeom prst="rect">
            <a:avLst/>
          </a:prstGeom>
        </p:spPr>
      </p:pic>
      <p:sp>
        <p:nvSpPr>
          <p:cNvPr id="4" name="ZoneTexte 3">
            <a:extLst>
              <a:ext uri="{FF2B5EF4-FFF2-40B4-BE49-F238E27FC236}">
                <a16:creationId xmlns:a16="http://schemas.microsoft.com/office/drawing/2014/main" id="{1BB40665-FA4F-8A02-3ED5-E30D909FFA27}"/>
              </a:ext>
            </a:extLst>
          </p:cNvPr>
          <p:cNvSpPr txBox="1"/>
          <p:nvPr/>
        </p:nvSpPr>
        <p:spPr>
          <a:xfrm>
            <a:off x="685800" y="933390"/>
            <a:ext cx="7010400" cy="400110"/>
          </a:xfrm>
          <a:prstGeom prst="rect">
            <a:avLst/>
          </a:prstGeom>
          <a:noFill/>
        </p:spPr>
        <p:txBody>
          <a:bodyPr wrap="square" rtlCol="0">
            <a:spAutoFit/>
          </a:bodyPr>
          <a:lstStyle/>
          <a:p>
            <a:r>
              <a:rPr lang="fr-FR" sz="2000" dirty="0"/>
              <a:t>Ping vers tous les sous domaines</a:t>
            </a:r>
          </a:p>
        </p:txBody>
      </p:sp>
      <p:pic>
        <p:nvPicPr>
          <p:cNvPr id="6" name="Image 5">
            <a:extLst>
              <a:ext uri="{FF2B5EF4-FFF2-40B4-BE49-F238E27FC236}">
                <a16:creationId xmlns:a16="http://schemas.microsoft.com/office/drawing/2014/main" id="{1132F522-02C9-F14E-B313-FF0BEB989F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15400" y="4436708"/>
            <a:ext cx="7696200" cy="3602391"/>
          </a:xfrm>
          <a:prstGeom prst="rect">
            <a:avLst/>
          </a:prstGeom>
        </p:spPr>
      </p:pic>
      <p:sp>
        <p:nvSpPr>
          <p:cNvPr id="7" name="ZoneTexte 6">
            <a:extLst>
              <a:ext uri="{FF2B5EF4-FFF2-40B4-BE49-F238E27FC236}">
                <a16:creationId xmlns:a16="http://schemas.microsoft.com/office/drawing/2014/main" id="{277334B6-5065-6000-FEB8-A5221406691B}"/>
              </a:ext>
            </a:extLst>
          </p:cNvPr>
          <p:cNvSpPr txBox="1"/>
          <p:nvPr/>
        </p:nvSpPr>
        <p:spPr>
          <a:xfrm>
            <a:off x="10058400" y="3843438"/>
            <a:ext cx="7391400" cy="400110"/>
          </a:xfrm>
          <a:prstGeom prst="rect">
            <a:avLst/>
          </a:prstGeom>
          <a:noFill/>
        </p:spPr>
        <p:txBody>
          <a:bodyPr wrap="square" rtlCol="0">
            <a:spAutoFit/>
          </a:bodyPr>
          <a:lstStyle/>
          <a:p>
            <a:r>
              <a:rPr lang="fr-FR" sz="2000" dirty="0"/>
              <a:t>Ping vers le client </a:t>
            </a:r>
            <a:r>
              <a:rPr lang="fr-FR" sz="2000" dirty="0" err="1"/>
              <a:t>ubuntu</a:t>
            </a:r>
            <a:endParaRPr lang="fr-FR" sz="2000" dirty="0"/>
          </a:p>
        </p:txBody>
      </p:sp>
    </p:spTree>
    <p:extLst>
      <p:ext uri="{BB962C8B-B14F-4D97-AF65-F5344CB8AC3E}">
        <p14:creationId xmlns:p14="http://schemas.microsoft.com/office/powerpoint/2010/main" val="2441662431"/>
      </p:ext>
    </p:extLst>
  </p:cSld>
  <p:clrMapOvr>
    <a:masterClrMapping/>
  </p:clrMapOvr>
  <p:transition spd="med">
    <p:pull/>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85834146-2FCD-8C4B-BDBB-6E870BD94201}"/>
              </a:ext>
            </a:extLst>
          </p:cNvPr>
          <p:cNvSpPr txBox="1"/>
          <p:nvPr/>
        </p:nvSpPr>
        <p:spPr>
          <a:xfrm>
            <a:off x="4495800" y="266700"/>
            <a:ext cx="8458200" cy="584775"/>
          </a:xfrm>
          <a:prstGeom prst="rect">
            <a:avLst/>
          </a:prstGeom>
          <a:noFill/>
        </p:spPr>
        <p:txBody>
          <a:bodyPr wrap="square" rtlCol="0">
            <a:spAutoFit/>
          </a:bodyPr>
          <a:lstStyle/>
          <a:p>
            <a:r>
              <a:rPr lang="fr-FR" sz="3200" dirty="0"/>
              <a:t>Accès web: affichage des sites</a:t>
            </a:r>
          </a:p>
        </p:txBody>
      </p:sp>
      <p:pic>
        <p:nvPicPr>
          <p:cNvPr id="4" name="Image 3">
            <a:extLst>
              <a:ext uri="{FF2B5EF4-FFF2-40B4-BE49-F238E27FC236}">
                <a16:creationId xmlns:a16="http://schemas.microsoft.com/office/drawing/2014/main" id="{94831097-41B3-847D-B3B4-F4D8A8895D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790700"/>
            <a:ext cx="8839200" cy="6954220"/>
          </a:xfrm>
          <a:prstGeom prst="rect">
            <a:avLst/>
          </a:prstGeom>
        </p:spPr>
      </p:pic>
      <p:pic>
        <p:nvPicPr>
          <p:cNvPr id="6" name="Image 5">
            <a:extLst>
              <a:ext uri="{FF2B5EF4-FFF2-40B4-BE49-F238E27FC236}">
                <a16:creationId xmlns:a16="http://schemas.microsoft.com/office/drawing/2014/main" id="{D538860A-A880-68AD-1BAC-D1D15926AC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96400" y="1790700"/>
            <a:ext cx="8616462" cy="6954220"/>
          </a:xfrm>
          <a:prstGeom prst="rect">
            <a:avLst/>
          </a:prstGeom>
        </p:spPr>
      </p:pic>
      <p:sp>
        <p:nvSpPr>
          <p:cNvPr id="7" name="ZoneTexte 6">
            <a:extLst>
              <a:ext uri="{FF2B5EF4-FFF2-40B4-BE49-F238E27FC236}">
                <a16:creationId xmlns:a16="http://schemas.microsoft.com/office/drawing/2014/main" id="{F0EA483F-76E5-D8A3-54EB-7505B7CAC59C}"/>
              </a:ext>
            </a:extLst>
          </p:cNvPr>
          <p:cNvSpPr txBox="1"/>
          <p:nvPr/>
        </p:nvSpPr>
        <p:spPr>
          <a:xfrm>
            <a:off x="381000" y="1232475"/>
            <a:ext cx="6858000" cy="400110"/>
          </a:xfrm>
          <a:prstGeom prst="rect">
            <a:avLst/>
          </a:prstGeom>
          <a:noFill/>
        </p:spPr>
        <p:txBody>
          <a:bodyPr wrap="square" rtlCol="0">
            <a:spAutoFit/>
          </a:bodyPr>
          <a:lstStyle/>
          <a:p>
            <a:r>
              <a:rPr lang="fr-FR" sz="2000" dirty="0"/>
              <a:t>http://kaneprotechnology,sn</a:t>
            </a:r>
          </a:p>
        </p:txBody>
      </p:sp>
      <p:sp>
        <p:nvSpPr>
          <p:cNvPr id="8" name="ZoneTexte 7">
            <a:extLst>
              <a:ext uri="{FF2B5EF4-FFF2-40B4-BE49-F238E27FC236}">
                <a16:creationId xmlns:a16="http://schemas.microsoft.com/office/drawing/2014/main" id="{821A15BC-423C-91A6-2966-AC6328C96DCC}"/>
              </a:ext>
            </a:extLst>
          </p:cNvPr>
          <p:cNvSpPr txBox="1"/>
          <p:nvPr/>
        </p:nvSpPr>
        <p:spPr>
          <a:xfrm>
            <a:off x="10591800" y="1301435"/>
            <a:ext cx="6858000" cy="400110"/>
          </a:xfrm>
          <a:prstGeom prst="rect">
            <a:avLst/>
          </a:prstGeom>
          <a:noFill/>
        </p:spPr>
        <p:txBody>
          <a:bodyPr wrap="square" rtlCol="0">
            <a:spAutoFit/>
          </a:bodyPr>
          <a:lstStyle/>
          <a:p>
            <a:r>
              <a:rPr lang="fr-FR" sz="2000" dirty="0"/>
              <a:t>http://it.kaneprotechnology,sn</a:t>
            </a:r>
          </a:p>
        </p:txBody>
      </p:sp>
    </p:spTree>
    <p:extLst>
      <p:ext uri="{BB962C8B-B14F-4D97-AF65-F5344CB8AC3E}">
        <p14:creationId xmlns:p14="http://schemas.microsoft.com/office/powerpoint/2010/main" val="240822681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7F8F3"/>
        </a:solidFill>
        <a:effectLst/>
      </p:bgPr>
    </p:bg>
    <p:spTree>
      <p:nvGrpSpPr>
        <p:cNvPr id="1" name=""/>
        <p:cNvGrpSpPr/>
        <p:nvPr/>
      </p:nvGrpSpPr>
      <p:grpSpPr>
        <a:xfrm>
          <a:off x="0" y="0"/>
          <a:ext cx="0" cy="0"/>
          <a:chOff x="0" y="0"/>
          <a:chExt cx="0" cy="0"/>
        </a:xfrm>
      </p:grpSpPr>
      <p:sp>
        <p:nvSpPr>
          <p:cNvPr id="2" name="TextBox 2"/>
          <p:cNvSpPr txBox="1"/>
          <p:nvPr/>
        </p:nvSpPr>
        <p:spPr>
          <a:xfrm>
            <a:off x="4267200" y="3162300"/>
            <a:ext cx="13457812" cy="4805931"/>
          </a:xfrm>
          <a:prstGeom prst="rect">
            <a:avLst/>
          </a:prstGeom>
        </p:spPr>
        <p:txBody>
          <a:bodyPr wrap="square" lIns="0" tIns="0" rIns="0" bIns="0" rtlCol="0" anchor="t">
            <a:spAutoFit/>
          </a:bodyPr>
          <a:lstStyle/>
          <a:p>
            <a:pPr algn="just">
              <a:lnSpc>
                <a:spcPts val="4653"/>
              </a:lnSpc>
            </a:pPr>
            <a:r>
              <a:rPr lang="fr-FR" sz="3600" dirty="0"/>
              <a:t>Dans le cadre de ce projet de fin de module en </a:t>
            </a:r>
            <a:r>
              <a:rPr lang="fr-FR" sz="3600" b="1" dirty="0"/>
              <a:t>Linux Avancé</a:t>
            </a:r>
            <a:r>
              <a:rPr lang="fr-FR" sz="3600" dirty="0"/>
              <a:t>, nous avons mis en œuvre plusieurs services réseau afin de simuler une infrastructure complète dans un environnement virtualisé.</a:t>
            </a:r>
            <a:br>
              <a:rPr lang="fr-FR" sz="3600" dirty="0"/>
            </a:br>
            <a:r>
              <a:rPr lang="fr-FR" sz="3600" dirty="0"/>
              <a:t>L’objectif est de </a:t>
            </a:r>
            <a:r>
              <a:rPr lang="fr-FR" sz="3600" b="1" dirty="0"/>
              <a:t>mettre en pratique l’ensemble des protocoles et utilitaires vus en classe</a:t>
            </a:r>
            <a:r>
              <a:rPr lang="fr-FR" sz="3600" dirty="0"/>
              <a:t>, tels que DHCP, DNS, FTP/FTPS, Apache2 et Samba. Le tout a été réalisé sur des machines virtuelles configurées sous VirtualBox, en utilisant des systèmes Ubuntu Server pour les serveurs et Windows/Linux pour les clients.</a:t>
            </a:r>
            <a:endParaRPr lang="en-US" sz="3300" dirty="0">
              <a:solidFill>
                <a:srgbClr val="000000"/>
              </a:solidFill>
              <a:latin typeface="Caslon #540"/>
              <a:ea typeface="Caslon #540"/>
              <a:cs typeface="Caslon #540"/>
              <a:sym typeface="Caslon #540"/>
            </a:endParaRPr>
          </a:p>
        </p:txBody>
      </p:sp>
      <p:sp>
        <p:nvSpPr>
          <p:cNvPr id="4" name="TextBox 4"/>
          <p:cNvSpPr txBox="1"/>
          <p:nvPr/>
        </p:nvSpPr>
        <p:spPr>
          <a:xfrm>
            <a:off x="2438400" y="1863480"/>
            <a:ext cx="4811941" cy="619125"/>
          </a:xfrm>
          <a:prstGeom prst="rect">
            <a:avLst/>
          </a:prstGeom>
        </p:spPr>
        <p:txBody>
          <a:bodyPr wrap="square" lIns="0" tIns="0" rIns="0" bIns="0" rtlCol="0" anchor="t">
            <a:spAutoFit/>
          </a:bodyPr>
          <a:lstStyle/>
          <a:p>
            <a:pPr algn="l">
              <a:lnSpc>
                <a:spcPts val="4800"/>
              </a:lnSpc>
            </a:pPr>
            <a:r>
              <a:rPr lang="en-US" sz="4000" u="sng" spc="-40" dirty="0">
                <a:solidFill>
                  <a:srgbClr val="000000"/>
                </a:solidFill>
                <a:latin typeface="Open Sauce"/>
                <a:ea typeface="Open Sauce"/>
                <a:cs typeface="Open Sauce"/>
                <a:sym typeface="Open Sauce"/>
              </a:rPr>
              <a:t>Du projet</a:t>
            </a:r>
          </a:p>
        </p:txBody>
      </p:sp>
      <p:sp>
        <p:nvSpPr>
          <p:cNvPr id="5" name="TextBox 5"/>
          <p:cNvSpPr txBox="1"/>
          <p:nvPr/>
        </p:nvSpPr>
        <p:spPr>
          <a:xfrm>
            <a:off x="609600" y="214832"/>
            <a:ext cx="5349540" cy="1641924"/>
          </a:xfrm>
          <a:prstGeom prst="rect">
            <a:avLst/>
          </a:prstGeom>
        </p:spPr>
        <p:txBody>
          <a:bodyPr wrap="square" lIns="0" tIns="0" rIns="0" bIns="0" rtlCol="0" anchor="t">
            <a:spAutoFit/>
          </a:bodyPr>
          <a:lstStyle/>
          <a:p>
            <a:pPr marL="914400" indent="-914400" algn="l">
              <a:lnSpc>
                <a:spcPts val="15601"/>
              </a:lnSpc>
              <a:buFont typeface="+mj-lt"/>
              <a:buAutoNum type="arabicPeriod"/>
            </a:pPr>
            <a:r>
              <a:rPr lang="en-US" sz="4800" u="sng" spc="-130" dirty="0">
                <a:solidFill>
                  <a:srgbClr val="000000"/>
                </a:solidFill>
                <a:latin typeface="Open Sauce"/>
                <a:ea typeface="Open Sauce"/>
                <a:cs typeface="Open Sauce"/>
                <a:sym typeface="Open Sauce"/>
              </a:rPr>
              <a:t>Contexte </a:t>
            </a:r>
          </a:p>
        </p:txBody>
      </p:sp>
      <p:pic>
        <p:nvPicPr>
          <p:cNvPr id="6" name="Image 5">
            <a:extLst>
              <a:ext uri="{FF2B5EF4-FFF2-40B4-BE49-F238E27FC236}">
                <a16:creationId xmlns:a16="http://schemas.microsoft.com/office/drawing/2014/main" id="{9F99FC03-45EC-9ED5-3EFC-A0E470C53D0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95949" y="1183785"/>
            <a:ext cx="1096841" cy="6191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42F4D525-9430-BC76-444A-9F96318796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3086100"/>
            <a:ext cx="8839200" cy="6477000"/>
          </a:xfrm>
          <a:prstGeom prst="rect">
            <a:avLst/>
          </a:prstGeom>
        </p:spPr>
      </p:pic>
      <p:pic>
        <p:nvPicPr>
          <p:cNvPr id="5" name="Image 4">
            <a:extLst>
              <a:ext uri="{FF2B5EF4-FFF2-40B4-BE49-F238E27FC236}">
                <a16:creationId xmlns:a16="http://schemas.microsoft.com/office/drawing/2014/main" id="{03B87DD4-76F2-B552-DF09-EAEDC1B5E1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72600" y="3086100"/>
            <a:ext cx="8575431" cy="6477000"/>
          </a:xfrm>
          <a:prstGeom prst="rect">
            <a:avLst/>
          </a:prstGeom>
        </p:spPr>
      </p:pic>
      <p:sp>
        <p:nvSpPr>
          <p:cNvPr id="7" name="ZoneTexte 6">
            <a:extLst>
              <a:ext uri="{FF2B5EF4-FFF2-40B4-BE49-F238E27FC236}">
                <a16:creationId xmlns:a16="http://schemas.microsoft.com/office/drawing/2014/main" id="{02683CA9-06C2-5EE3-74EF-7323B156784C}"/>
              </a:ext>
            </a:extLst>
          </p:cNvPr>
          <p:cNvSpPr txBox="1"/>
          <p:nvPr/>
        </p:nvSpPr>
        <p:spPr>
          <a:xfrm>
            <a:off x="1143000" y="2552700"/>
            <a:ext cx="6858000" cy="400110"/>
          </a:xfrm>
          <a:prstGeom prst="rect">
            <a:avLst/>
          </a:prstGeom>
          <a:noFill/>
        </p:spPr>
        <p:txBody>
          <a:bodyPr wrap="square" rtlCol="0">
            <a:spAutoFit/>
          </a:bodyPr>
          <a:lstStyle/>
          <a:p>
            <a:r>
              <a:rPr lang="fr-FR" sz="2000" dirty="0"/>
              <a:t>http://rh.kaneprotechnology,sn</a:t>
            </a:r>
          </a:p>
        </p:txBody>
      </p:sp>
      <p:sp>
        <p:nvSpPr>
          <p:cNvPr id="8" name="ZoneTexte 7">
            <a:extLst>
              <a:ext uri="{FF2B5EF4-FFF2-40B4-BE49-F238E27FC236}">
                <a16:creationId xmlns:a16="http://schemas.microsoft.com/office/drawing/2014/main" id="{F20DAA18-E6E7-83F6-7CFC-E20ECE6227C2}"/>
              </a:ext>
            </a:extLst>
          </p:cNvPr>
          <p:cNvSpPr txBox="1"/>
          <p:nvPr/>
        </p:nvSpPr>
        <p:spPr>
          <a:xfrm>
            <a:off x="11090031" y="2382715"/>
            <a:ext cx="6858000" cy="400110"/>
          </a:xfrm>
          <a:prstGeom prst="rect">
            <a:avLst/>
          </a:prstGeom>
          <a:noFill/>
        </p:spPr>
        <p:txBody>
          <a:bodyPr wrap="square" rtlCol="0">
            <a:spAutoFit/>
          </a:bodyPr>
          <a:lstStyle/>
          <a:p>
            <a:r>
              <a:rPr lang="fr-FR" sz="2000" dirty="0"/>
              <a:t>http://commercial.kaneprotechnology,sn</a:t>
            </a:r>
          </a:p>
        </p:txBody>
      </p:sp>
    </p:spTree>
    <p:extLst>
      <p:ext uri="{BB962C8B-B14F-4D97-AF65-F5344CB8AC3E}">
        <p14:creationId xmlns:p14="http://schemas.microsoft.com/office/powerpoint/2010/main" val="2144664286"/>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45C34F9D-3079-3842-03A9-E133D9B6AFE8}"/>
              </a:ext>
            </a:extLst>
          </p:cNvPr>
          <p:cNvSpPr txBox="1"/>
          <p:nvPr/>
        </p:nvSpPr>
        <p:spPr>
          <a:xfrm>
            <a:off x="4305300" y="655865"/>
            <a:ext cx="9601200" cy="584775"/>
          </a:xfrm>
          <a:prstGeom prst="rect">
            <a:avLst/>
          </a:prstGeom>
          <a:noFill/>
        </p:spPr>
        <p:txBody>
          <a:bodyPr wrap="square" rtlCol="0">
            <a:spAutoFit/>
          </a:bodyPr>
          <a:lstStyle/>
          <a:p>
            <a:r>
              <a:rPr lang="fr-FR" sz="3200" dirty="0"/>
              <a:t>Tests samba</a:t>
            </a:r>
          </a:p>
        </p:txBody>
      </p:sp>
      <p:pic>
        <p:nvPicPr>
          <p:cNvPr id="4" name="Image 3">
            <a:extLst>
              <a:ext uri="{FF2B5EF4-FFF2-40B4-BE49-F238E27FC236}">
                <a16:creationId xmlns:a16="http://schemas.microsoft.com/office/drawing/2014/main" id="{2FEE7037-34D7-58A2-90C9-1AA34E3913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2324100"/>
            <a:ext cx="9067800" cy="7162800"/>
          </a:xfrm>
          <a:prstGeom prst="rect">
            <a:avLst/>
          </a:prstGeom>
        </p:spPr>
      </p:pic>
      <p:pic>
        <p:nvPicPr>
          <p:cNvPr id="6" name="Image 5">
            <a:extLst>
              <a:ext uri="{FF2B5EF4-FFF2-40B4-BE49-F238E27FC236}">
                <a16:creationId xmlns:a16="http://schemas.microsoft.com/office/drawing/2014/main" id="{748728BC-D159-22C5-DA15-8627DF4F41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0" y="2324100"/>
            <a:ext cx="8001000" cy="7162800"/>
          </a:xfrm>
          <a:prstGeom prst="rect">
            <a:avLst/>
          </a:prstGeom>
        </p:spPr>
      </p:pic>
      <p:sp>
        <p:nvSpPr>
          <p:cNvPr id="7" name="ZoneTexte 6">
            <a:extLst>
              <a:ext uri="{FF2B5EF4-FFF2-40B4-BE49-F238E27FC236}">
                <a16:creationId xmlns:a16="http://schemas.microsoft.com/office/drawing/2014/main" id="{FA4E0964-F844-8998-A584-9AC382146CEC}"/>
              </a:ext>
            </a:extLst>
          </p:cNvPr>
          <p:cNvSpPr txBox="1"/>
          <p:nvPr/>
        </p:nvSpPr>
        <p:spPr>
          <a:xfrm>
            <a:off x="495300" y="1820940"/>
            <a:ext cx="7620000" cy="400110"/>
          </a:xfrm>
          <a:prstGeom prst="rect">
            <a:avLst/>
          </a:prstGeom>
          <a:noFill/>
        </p:spPr>
        <p:txBody>
          <a:bodyPr wrap="square" rtlCol="0">
            <a:spAutoFit/>
          </a:bodyPr>
          <a:lstStyle/>
          <a:p>
            <a:r>
              <a:rPr lang="fr-FR" sz="2000" dirty="0"/>
              <a:t>Affichage du fichier welcome.txt</a:t>
            </a:r>
          </a:p>
        </p:txBody>
      </p:sp>
      <p:sp>
        <p:nvSpPr>
          <p:cNvPr id="8" name="ZoneTexte 7">
            <a:extLst>
              <a:ext uri="{FF2B5EF4-FFF2-40B4-BE49-F238E27FC236}">
                <a16:creationId xmlns:a16="http://schemas.microsoft.com/office/drawing/2014/main" id="{4EC3C58A-4B15-48BD-9408-7C39DD574DE0}"/>
              </a:ext>
            </a:extLst>
          </p:cNvPr>
          <p:cNvSpPr txBox="1"/>
          <p:nvPr/>
        </p:nvSpPr>
        <p:spPr>
          <a:xfrm>
            <a:off x="10609729" y="1923990"/>
            <a:ext cx="7772400" cy="400110"/>
          </a:xfrm>
          <a:prstGeom prst="rect">
            <a:avLst/>
          </a:prstGeom>
          <a:noFill/>
        </p:spPr>
        <p:txBody>
          <a:bodyPr wrap="square" rtlCol="0">
            <a:spAutoFit/>
          </a:bodyPr>
          <a:lstStyle/>
          <a:p>
            <a:r>
              <a:rPr lang="fr-FR" sz="2000" dirty="0"/>
              <a:t>Contenu du fichier</a:t>
            </a:r>
          </a:p>
        </p:txBody>
      </p:sp>
    </p:spTree>
    <p:extLst>
      <p:ext uri="{BB962C8B-B14F-4D97-AF65-F5344CB8AC3E}">
        <p14:creationId xmlns:p14="http://schemas.microsoft.com/office/powerpoint/2010/main" val="315062353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B4509E8D-10AC-011C-3478-1B1CA35A19C8}"/>
              </a:ext>
            </a:extLst>
          </p:cNvPr>
          <p:cNvSpPr txBox="1"/>
          <p:nvPr/>
        </p:nvSpPr>
        <p:spPr>
          <a:xfrm>
            <a:off x="4800600" y="342900"/>
            <a:ext cx="6400800" cy="584775"/>
          </a:xfrm>
          <a:prstGeom prst="rect">
            <a:avLst/>
          </a:prstGeom>
          <a:noFill/>
        </p:spPr>
        <p:txBody>
          <a:bodyPr wrap="square" rtlCol="0">
            <a:spAutoFit/>
          </a:bodyPr>
          <a:lstStyle/>
          <a:p>
            <a:r>
              <a:rPr lang="fr-FR" sz="3200" b="1" dirty="0"/>
              <a:t>FTP</a:t>
            </a:r>
            <a:endParaRPr lang="fr-FR" sz="3200" dirty="0"/>
          </a:p>
        </p:txBody>
      </p:sp>
      <p:pic>
        <p:nvPicPr>
          <p:cNvPr id="4" name="Image 3">
            <a:extLst>
              <a:ext uri="{FF2B5EF4-FFF2-40B4-BE49-F238E27FC236}">
                <a16:creationId xmlns:a16="http://schemas.microsoft.com/office/drawing/2014/main" id="{309746C1-5C94-BB0D-AA5B-205DE6CD73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812" y="1324708"/>
            <a:ext cx="9697803" cy="5867400"/>
          </a:xfrm>
          <a:prstGeom prst="rect">
            <a:avLst/>
          </a:prstGeom>
        </p:spPr>
      </p:pic>
      <p:pic>
        <p:nvPicPr>
          <p:cNvPr id="6" name="Image 5">
            <a:extLst>
              <a:ext uri="{FF2B5EF4-FFF2-40B4-BE49-F238E27FC236}">
                <a16:creationId xmlns:a16="http://schemas.microsoft.com/office/drawing/2014/main" id="{6C05C11D-35FD-3CD0-27B3-4AA1D4CF07B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964615" y="1333500"/>
            <a:ext cx="8153400" cy="5867400"/>
          </a:xfrm>
          <a:prstGeom prst="rect">
            <a:avLst/>
          </a:prstGeom>
        </p:spPr>
      </p:pic>
      <p:sp>
        <p:nvSpPr>
          <p:cNvPr id="7" name="ZoneTexte 6">
            <a:extLst>
              <a:ext uri="{FF2B5EF4-FFF2-40B4-BE49-F238E27FC236}">
                <a16:creationId xmlns:a16="http://schemas.microsoft.com/office/drawing/2014/main" id="{1F0CD27D-5726-9C43-D75B-CB36AD4F091C}"/>
              </a:ext>
            </a:extLst>
          </p:cNvPr>
          <p:cNvSpPr txBox="1"/>
          <p:nvPr/>
        </p:nvSpPr>
        <p:spPr>
          <a:xfrm>
            <a:off x="1219200" y="927675"/>
            <a:ext cx="6629400" cy="369332"/>
          </a:xfrm>
          <a:prstGeom prst="rect">
            <a:avLst/>
          </a:prstGeom>
          <a:noFill/>
        </p:spPr>
        <p:txBody>
          <a:bodyPr wrap="square" rtlCol="0">
            <a:spAutoFit/>
          </a:bodyPr>
          <a:lstStyle/>
          <a:p>
            <a:r>
              <a:rPr lang="fr-FR" dirty="0"/>
              <a:t>User_it ftp </a:t>
            </a:r>
          </a:p>
        </p:txBody>
      </p:sp>
      <p:sp>
        <p:nvSpPr>
          <p:cNvPr id="8" name="ZoneTexte 7">
            <a:extLst>
              <a:ext uri="{FF2B5EF4-FFF2-40B4-BE49-F238E27FC236}">
                <a16:creationId xmlns:a16="http://schemas.microsoft.com/office/drawing/2014/main" id="{0481945B-E5A0-37DB-AE7F-6AFADC0A90BC}"/>
              </a:ext>
            </a:extLst>
          </p:cNvPr>
          <p:cNvSpPr txBox="1"/>
          <p:nvPr/>
        </p:nvSpPr>
        <p:spPr>
          <a:xfrm>
            <a:off x="10287000" y="734966"/>
            <a:ext cx="6629400" cy="369332"/>
          </a:xfrm>
          <a:prstGeom prst="rect">
            <a:avLst/>
          </a:prstGeom>
          <a:noFill/>
        </p:spPr>
        <p:txBody>
          <a:bodyPr wrap="square" rtlCol="0">
            <a:spAutoFit/>
          </a:bodyPr>
          <a:lstStyle/>
          <a:p>
            <a:r>
              <a:rPr lang="fr-FR" dirty="0"/>
              <a:t>Création d’un dossier et d’un fichier avec le client</a:t>
            </a:r>
          </a:p>
        </p:txBody>
      </p:sp>
      <p:sp>
        <p:nvSpPr>
          <p:cNvPr id="9" name="ZoneTexte 8">
            <a:extLst>
              <a:ext uri="{FF2B5EF4-FFF2-40B4-BE49-F238E27FC236}">
                <a16:creationId xmlns:a16="http://schemas.microsoft.com/office/drawing/2014/main" id="{7429A1E6-F495-3353-B6F5-8C40DCC7952F}"/>
              </a:ext>
            </a:extLst>
          </p:cNvPr>
          <p:cNvSpPr txBox="1"/>
          <p:nvPr/>
        </p:nvSpPr>
        <p:spPr>
          <a:xfrm>
            <a:off x="1219200" y="7581900"/>
            <a:ext cx="16002000" cy="584775"/>
          </a:xfrm>
          <a:prstGeom prst="rect">
            <a:avLst/>
          </a:prstGeom>
          <a:noFill/>
        </p:spPr>
        <p:txBody>
          <a:bodyPr wrap="square" rtlCol="0">
            <a:spAutoFit/>
          </a:bodyPr>
          <a:lstStyle/>
          <a:p>
            <a:r>
              <a:rPr lang="fr-FR" sz="3200" dirty="0"/>
              <a:t>Le dossier et le fichier crées sont apparus dans le serveur ce qui prouve que le partage passe </a:t>
            </a:r>
          </a:p>
        </p:txBody>
      </p:sp>
      <p:pic>
        <p:nvPicPr>
          <p:cNvPr id="11" name="Image 10">
            <a:extLst>
              <a:ext uri="{FF2B5EF4-FFF2-40B4-BE49-F238E27FC236}">
                <a16:creationId xmlns:a16="http://schemas.microsoft.com/office/drawing/2014/main" id="{BA5D91D7-5E85-C09D-41F4-4BFFB02BA8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71800" y="8166675"/>
            <a:ext cx="10668000" cy="1724840"/>
          </a:xfrm>
          <a:prstGeom prst="rect">
            <a:avLst/>
          </a:prstGeom>
        </p:spPr>
      </p:pic>
    </p:spTree>
    <p:extLst>
      <p:ext uri="{BB962C8B-B14F-4D97-AF65-F5344CB8AC3E}">
        <p14:creationId xmlns:p14="http://schemas.microsoft.com/office/powerpoint/2010/main" val="2192047088"/>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D11BD628-CEC5-0379-B948-69455E28C51C}"/>
              </a:ext>
            </a:extLst>
          </p:cNvPr>
          <p:cNvSpPr txBox="1"/>
          <p:nvPr/>
        </p:nvSpPr>
        <p:spPr>
          <a:xfrm>
            <a:off x="3505200" y="419100"/>
            <a:ext cx="10210800" cy="646331"/>
          </a:xfrm>
          <a:prstGeom prst="rect">
            <a:avLst/>
          </a:prstGeom>
          <a:noFill/>
        </p:spPr>
        <p:txBody>
          <a:bodyPr wrap="square" rtlCol="0">
            <a:spAutoFit/>
          </a:bodyPr>
          <a:lstStyle/>
          <a:p>
            <a:pPr marL="571500" indent="-571500">
              <a:buFont typeface="Wingdings" panose="05000000000000000000" pitchFamily="2" charset="2"/>
              <a:buChar char="§"/>
            </a:pPr>
            <a:r>
              <a:rPr lang="fr-FR" sz="3600" dirty="0">
                <a:latin typeface="Arial Black" panose="020B0A04020102020204" pitchFamily="34" charset="0"/>
              </a:rPr>
              <a:t>Client linux</a:t>
            </a:r>
          </a:p>
        </p:txBody>
      </p:sp>
      <p:pic>
        <p:nvPicPr>
          <p:cNvPr id="4" name="Image 3">
            <a:extLst>
              <a:ext uri="{FF2B5EF4-FFF2-40B4-BE49-F238E27FC236}">
                <a16:creationId xmlns:a16="http://schemas.microsoft.com/office/drawing/2014/main" id="{4DBAB19E-E9A6-E953-780F-E8BFDF55C7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408" y="2514600"/>
            <a:ext cx="8897592" cy="5867400"/>
          </a:xfrm>
          <a:prstGeom prst="rect">
            <a:avLst/>
          </a:prstGeom>
        </p:spPr>
      </p:pic>
      <p:pic>
        <p:nvPicPr>
          <p:cNvPr id="6" name="Image 5">
            <a:extLst>
              <a:ext uri="{FF2B5EF4-FFF2-40B4-BE49-F238E27FC236}">
                <a16:creationId xmlns:a16="http://schemas.microsoft.com/office/drawing/2014/main" id="{FB77D300-D1B0-EAC1-78B0-E416210F0B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8400" y="3619500"/>
            <a:ext cx="7773485" cy="4267200"/>
          </a:xfrm>
          <a:prstGeom prst="rect">
            <a:avLst/>
          </a:prstGeom>
        </p:spPr>
      </p:pic>
      <p:sp>
        <p:nvSpPr>
          <p:cNvPr id="7" name="ZoneTexte 6">
            <a:extLst>
              <a:ext uri="{FF2B5EF4-FFF2-40B4-BE49-F238E27FC236}">
                <a16:creationId xmlns:a16="http://schemas.microsoft.com/office/drawing/2014/main" id="{8E596DF5-E7B1-D379-2693-DAFAF57FA790}"/>
              </a:ext>
            </a:extLst>
          </p:cNvPr>
          <p:cNvSpPr txBox="1"/>
          <p:nvPr/>
        </p:nvSpPr>
        <p:spPr>
          <a:xfrm>
            <a:off x="457200" y="1790700"/>
            <a:ext cx="8001000" cy="400110"/>
          </a:xfrm>
          <a:prstGeom prst="rect">
            <a:avLst/>
          </a:prstGeom>
          <a:noFill/>
        </p:spPr>
        <p:txBody>
          <a:bodyPr wrap="square" rtlCol="0">
            <a:spAutoFit/>
          </a:bodyPr>
          <a:lstStyle/>
          <a:p>
            <a:r>
              <a:rPr lang="fr-FR" sz="2000" dirty="0"/>
              <a:t>Obtention automatique d’une addresse</a:t>
            </a:r>
          </a:p>
        </p:txBody>
      </p:sp>
      <p:sp>
        <p:nvSpPr>
          <p:cNvPr id="8" name="ZoneTexte 7">
            <a:extLst>
              <a:ext uri="{FF2B5EF4-FFF2-40B4-BE49-F238E27FC236}">
                <a16:creationId xmlns:a16="http://schemas.microsoft.com/office/drawing/2014/main" id="{00433162-B4AF-1A4B-E01F-A23B9D750632}"/>
              </a:ext>
            </a:extLst>
          </p:cNvPr>
          <p:cNvSpPr txBox="1"/>
          <p:nvPr/>
        </p:nvSpPr>
        <p:spPr>
          <a:xfrm>
            <a:off x="10820400" y="3069967"/>
            <a:ext cx="5791200" cy="400110"/>
          </a:xfrm>
          <a:prstGeom prst="rect">
            <a:avLst/>
          </a:prstGeom>
          <a:noFill/>
        </p:spPr>
        <p:txBody>
          <a:bodyPr wrap="square" rtlCol="0">
            <a:spAutoFit/>
          </a:bodyPr>
          <a:lstStyle/>
          <a:p>
            <a:r>
              <a:rPr lang="fr-FR" sz="2000" dirty="0"/>
              <a:t>Connectivité DNS</a:t>
            </a:r>
          </a:p>
        </p:txBody>
      </p:sp>
    </p:spTree>
    <p:extLst>
      <p:ext uri="{BB962C8B-B14F-4D97-AF65-F5344CB8AC3E}">
        <p14:creationId xmlns:p14="http://schemas.microsoft.com/office/powerpoint/2010/main" val="2565609529"/>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AB11DF4E-98E2-D9B1-6AC5-D30B5CA04F62}"/>
              </a:ext>
            </a:extLst>
          </p:cNvPr>
          <p:cNvSpPr txBox="1"/>
          <p:nvPr/>
        </p:nvSpPr>
        <p:spPr>
          <a:xfrm>
            <a:off x="3200400" y="266700"/>
            <a:ext cx="9448800" cy="523220"/>
          </a:xfrm>
          <a:prstGeom prst="rect">
            <a:avLst/>
          </a:prstGeom>
          <a:noFill/>
        </p:spPr>
        <p:txBody>
          <a:bodyPr wrap="square" rtlCol="0">
            <a:spAutoFit/>
          </a:bodyPr>
          <a:lstStyle/>
          <a:p>
            <a:r>
              <a:rPr lang="fr-FR" sz="2800" b="1" dirty="0"/>
              <a:t>AFFICHAGE DES SITES SUR LINUX</a:t>
            </a:r>
          </a:p>
        </p:txBody>
      </p:sp>
      <p:pic>
        <p:nvPicPr>
          <p:cNvPr id="4" name="Image 3">
            <a:extLst>
              <a:ext uri="{FF2B5EF4-FFF2-40B4-BE49-F238E27FC236}">
                <a16:creationId xmlns:a16="http://schemas.microsoft.com/office/drawing/2014/main" id="{B9343926-BD66-0FD6-5612-F0B57B8987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247231"/>
            <a:ext cx="9144000" cy="8773069"/>
          </a:xfrm>
          <a:prstGeom prst="rect">
            <a:avLst/>
          </a:prstGeom>
        </p:spPr>
      </p:pic>
      <p:pic>
        <p:nvPicPr>
          <p:cNvPr id="6" name="Image 5">
            <a:extLst>
              <a:ext uri="{FF2B5EF4-FFF2-40B4-BE49-F238E27FC236}">
                <a16:creationId xmlns:a16="http://schemas.microsoft.com/office/drawing/2014/main" id="{ED11DAAA-F9EE-7186-1C86-C1B8948754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26101" y="1226716"/>
            <a:ext cx="8233299" cy="8773069"/>
          </a:xfrm>
          <a:prstGeom prst="rect">
            <a:avLst/>
          </a:prstGeom>
        </p:spPr>
      </p:pic>
      <p:sp>
        <p:nvSpPr>
          <p:cNvPr id="9" name="ZoneTexte 8">
            <a:extLst>
              <a:ext uri="{FF2B5EF4-FFF2-40B4-BE49-F238E27FC236}">
                <a16:creationId xmlns:a16="http://schemas.microsoft.com/office/drawing/2014/main" id="{F316A2D9-E44C-4029-B22A-7E6ABA37F7AD}"/>
              </a:ext>
            </a:extLst>
          </p:cNvPr>
          <p:cNvSpPr txBox="1"/>
          <p:nvPr/>
        </p:nvSpPr>
        <p:spPr>
          <a:xfrm>
            <a:off x="381000" y="866231"/>
            <a:ext cx="6858000" cy="400110"/>
          </a:xfrm>
          <a:prstGeom prst="rect">
            <a:avLst/>
          </a:prstGeom>
          <a:noFill/>
        </p:spPr>
        <p:txBody>
          <a:bodyPr wrap="square" rtlCol="0">
            <a:spAutoFit/>
          </a:bodyPr>
          <a:lstStyle/>
          <a:p>
            <a:r>
              <a:rPr lang="fr-FR" sz="2000" dirty="0"/>
              <a:t>http://kaneprotechnology,sn</a:t>
            </a:r>
          </a:p>
        </p:txBody>
      </p:sp>
      <p:sp>
        <p:nvSpPr>
          <p:cNvPr id="10" name="ZoneTexte 9">
            <a:extLst>
              <a:ext uri="{FF2B5EF4-FFF2-40B4-BE49-F238E27FC236}">
                <a16:creationId xmlns:a16="http://schemas.microsoft.com/office/drawing/2014/main" id="{F2157C9D-4D6C-B36C-6EC8-EEAE2011CC0E}"/>
              </a:ext>
            </a:extLst>
          </p:cNvPr>
          <p:cNvSpPr txBox="1"/>
          <p:nvPr/>
        </p:nvSpPr>
        <p:spPr>
          <a:xfrm>
            <a:off x="11201400" y="789920"/>
            <a:ext cx="6858000" cy="400110"/>
          </a:xfrm>
          <a:prstGeom prst="rect">
            <a:avLst/>
          </a:prstGeom>
          <a:noFill/>
        </p:spPr>
        <p:txBody>
          <a:bodyPr wrap="square" rtlCol="0">
            <a:spAutoFit/>
          </a:bodyPr>
          <a:lstStyle/>
          <a:p>
            <a:r>
              <a:rPr lang="fr-FR" sz="2000" dirty="0"/>
              <a:t>http://it.kaneprotechnology,sn</a:t>
            </a:r>
          </a:p>
        </p:txBody>
      </p:sp>
    </p:spTree>
    <p:extLst>
      <p:ext uri="{BB962C8B-B14F-4D97-AF65-F5344CB8AC3E}">
        <p14:creationId xmlns:p14="http://schemas.microsoft.com/office/powerpoint/2010/main" val="201590679"/>
      </p:ext>
    </p:extLst>
  </p:cSld>
  <p:clrMapOvr>
    <a:masterClrMapping/>
  </p:clrMapOvr>
  <p:transition spd="slow">
    <p:comb/>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DD77E5D6-03A6-5426-A108-856B3185BC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358622"/>
            <a:ext cx="8153400" cy="8315848"/>
          </a:xfrm>
          <a:prstGeom prst="rect">
            <a:avLst/>
          </a:prstGeom>
        </p:spPr>
      </p:pic>
      <p:pic>
        <p:nvPicPr>
          <p:cNvPr id="5" name="Image 4">
            <a:extLst>
              <a:ext uri="{FF2B5EF4-FFF2-40B4-BE49-F238E27FC236}">
                <a16:creationId xmlns:a16="http://schemas.microsoft.com/office/drawing/2014/main" id="{3FFB7E72-9941-DBAD-AC23-DE0BA8A632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0" y="1384999"/>
            <a:ext cx="8686800" cy="8001511"/>
          </a:xfrm>
          <a:prstGeom prst="rect">
            <a:avLst/>
          </a:prstGeom>
        </p:spPr>
      </p:pic>
      <p:sp>
        <p:nvSpPr>
          <p:cNvPr id="7" name="ZoneTexte 6">
            <a:extLst>
              <a:ext uri="{FF2B5EF4-FFF2-40B4-BE49-F238E27FC236}">
                <a16:creationId xmlns:a16="http://schemas.microsoft.com/office/drawing/2014/main" id="{F7754BF2-6C82-83D2-01D2-5FA9A6D1A30F}"/>
              </a:ext>
            </a:extLst>
          </p:cNvPr>
          <p:cNvSpPr txBox="1"/>
          <p:nvPr/>
        </p:nvSpPr>
        <p:spPr>
          <a:xfrm>
            <a:off x="345831" y="851475"/>
            <a:ext cx="6858000" cy="400110"/>
          </a:xfrm>
          <a:prstGeom prst="rect">
            <a:avLst/>
          </a:prstGeom>
          <a:noFill/>
        </p:spPr>
        <p:txBody>
          <a:bodyPr wrap="square" rtlCol="0">
            <a:spAutoFit/>
          </a:bodyPr>
          <a:lstStyle/>
          <a:p>
            <a:r>
              <a:rPr lang="fr-FR" sz="2000" dirty="0"/>
              <a:t>http://rh.kaneprotechnology,sn</a:t>
            </a:r>
          </a:p>
        </p:txBody>
      </p:sp>
      <p:sp>
        <p:nvSpPr>
          <p:cNvPr id="8" name="ZoneTexte 7">
            <a:extLst>
              <a:ext uri="{FF2B5EF4-FFF2-40B4-BE49-F238E27FC236}">
                <a16:creationId xmlns:a16="http://schemas.microsoft.com/office/drawing/2014/main" id="{985DD4E6-D2C7-4CEB-99DF-10130923A8FE}"/>
              </a:ext>
            </a:extLst>
          </p:cNvPr>
          <p:cNvSpPr txBox="1"/>
          <p:nvPr/>
        </p:nvSpPr>
        <p:spPr>
          <a:xfrm>
            <a:off x="10439400" y="851475"/>
            <a:ext cx="6858000" cy="400110"/>
          </a:xfrm>
          <a:prstGeom prst="rect">
            <a:avLst/>
          </a:prstGeom>
          <a:noFill/>
        </p:spPr>
        <p:txBody>
          <a:bodyPr wrap="square" rtlCol="0">
            <a:spAutoFit/>
          </a:bodyPr>
          <a:lstStyle/>
          <a:p>
            <a:r>
              <a:rPr lang="fr-FR" sz="2000" dirty="0"/>
              <a:t>http://commercial.kaneprotechnology,sn</a:t>
            </a:r>
          </a:p>
        </p:txBody>
      </p:sp>
    </p:spTree>
    <p:extLst>
      <p:ext uri="{BB962C8B-B14F-4D97-AF65-F5344CB8AC3E}">
        <p14:creationId xmlns:p14="http://schemas.microsoft.com/office/powerpoint/2010/main" val="306594575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05922CFD-800A-8BB7-B2DE-65C54A8D7D18}"/>
              </a:ext>
            </a:extLst>
          </p:cNvPr>
          <p:cNvSpPr txBox="1"/>
          <p:nvPr/>
        </p:nvSpPr>
        <p:spPr>
          <a:xfrm>
            <a:off x="4191000" y="190500"/>
            <a:ext cx="8153400" cy="584775"/>
          </a:xfrm>
          <a:prstGeom prst="rect">
            <a:avLst/>
          </a:prstGeom>
          <a:noFill/>
        </p:spPr>
        <p:txBody>
          <a:bodyPr wrap="square" rtlCol="0">
            <a:spAutoFit/>
          </a:bodyPr>
          <a:lstStyle/>
          <a:p>
            <a:r>
              <a:rPr lang="fr-FR" sz="3200" b="1" dirty="0"/>
              <a:t>Samba sur linux</a:t>
            </a:r>
          </a:p>
        </p:txBody>
      </p:sp>
      <p:pic>
        <p:nvPicPr>
          <p:cNvPr id="4" name="Image 3">
            <a:extLst>
              <a:ext uri="{FF2B5EF4-FFF2-40B4-BE49-F238E27FC236}">
                <a16:creationId xmlns:a16="http://schemas.microsoft.com/office/drawing/2014/main" id="{7D265CA4-2338-5873-F21E-602AE4174F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378237"/>
            <a:ext cx="7086600" cy="4648200"/>
          </a:xfrm>
          <a:prstGeom prst="rect">
            <a:avLst/>
          </a:prstGeom>
        </p:spPr>
      </p:pic>
      <p:pic>
        <p:nvPicPr>
          <p:cNvPr id="6" name="Image 5">
            <a:extLst>
              <a:ext uri="{FF2B5EF4-FFF2-40B4-BE49-F238E27FC236}">
                <a16:creationId xmlns:a16="http://schemas.microsoft.com/office/drawing/2014/main" id="{5E97D6C2-DD6E-25F0-79C6-20AA94FA8D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72600" y="1381168"/>
            <a:ext cx="7297168" cy="4876800"/>
          </a:xfrm>
          <a:prstGeom prst="rect">
            <a:avLst/>
          </a:prstGeom>
        </p:spPr>
      </p:pic>
      <p:pic>
        <p:nvPicPr>
          <p:cNvPr id="8" name="Image 7">
            <a:extLst>
              <a:ext uri="{FF2B5EF4-FFF2-40B4-BE49-F238E27FC236}">
                <a16:creationId xmlns:a16="http://schemas.microsoft.com/office/drawing/2014/main" id="{4742F868-7241-D76F-7011-49645B59E3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57600" y="6863861"/>
            <a:ext cx="7658100" cy="3276600"/>
          </a:xfrm>
          <a:prstGeom prst="rect">
            <a:avLst/>
          </a:prstGeom>
        </p:spPr>
      </p:pic>
      <p:sp>
        <p:nvSpPr>
          <p:cNvPr id="9" name="ZoneTexte 8">
            <a:extLst>
              <a:ext uri="{FF2B5EF4-FFF2-40B4-BE49-F238E27FC236}">
                <a16:creationId xmlns:a16="http://schemas.microsoft.com/office/drawing/2014/main" id="{E0076780-8508-7E31-D52C-3702D2B0663F}"/>
              </a:ext>
            </a:extLst>
          </p:cNvPr>
          <p:cNvSpPr txBox="1"/>
          <p:nvPr/>
        </p:nvSpPr>
        <p:spPr>
          <a:xfrm>
            <a:off x="533400" y="980703"/>
            <a:ext cx="5105400" cy="400110"/>
          </a:xfrm>
          <a:prstGeom prst="rect">
            <a:avLst/>
          </a:prstGeom>
          <a:noFill/>
        </p:spPr>
        <p:txBody>
          <a:bodyPr wrap="square" rtlCol="0">
            <a:spAutoFit/>
          </a:bodyPr>
          <a:lstStyle/>
          <a:p>
            <a:r>
              <a:rPr lang="fr-FR" sz="2000" dirty="0"/>
              <a:t>Connexion à </a:t>
            </a:r>
            <a:r>
              <a:rPr lang="fr-FR" sz="2000" dirty="0" err="1"/>
              <a:t>guest</a:t>
            </a:r>
            <a:r>
              <a:rPr lang="fr-FR" sz="2000" dirty="0"/>
              <a:t> </a:t>
            </a:r>
            <a:r>
              <a:rPr lang="fr-FR" sz="2000" dirty="0" err="1"/>
              <a:t>share</a:t>
            </a:r>
            <a:endParaRPr lang="fr-FR" sz="2000" dirty="0"/>
          </a:p>
        </p:txBody>
      </p:sp>
      <p:sp>
        <p:nvSpPr>
          <p:cNvPr id="10" name="ZoneTexte 9">
            <a:extLst>
              <a:ext uri="{FF2B5EF4-FFF2-40B4-BE49-F238E27FC236}">
                <a16:creationId xmlns:a16="http://schemas.microsoft.com/office/drawing/2014/main" id="{C88C81DC-CF5A-1AC2-09AD-DF4AABFC4FE5}"/>
              </a:ext>
            </a:extLst>
          </p:cNvPr>
          <p:cNvSpPr txBox="1"/>
          <p:nvPr/>
        </p:nvSpPr>
        <p:spPr>
          <a:xfrm>
            <a:off x="9730601" y="991074"/>
            <a:ext cx="6629400" cy="677108"/>
          </a:xfrm>
          <a:prstGeom prst="rect">
            <a:avLst/>
          </a:prstGeom>
          <a:noFill/>
        </p:spPr>
        <p:txBody>
          <a:bodyPr wrap="square" rtlCol="0">
            <a:spAutoFit/>
          </a:bodyPr>
          <a:lstStyle/>
          <a:p>
            <a:r>
              <a:rPr lang="fr-FR" sz="2000" dirty="0"/>
              <a:t>Affichage du fichier </a:t>
            </a:r>
            <a:r>
              <a:rPr lang="fr-FR" sz="2000" dirty="0" err="1"/>
              <a:t>welcome,txt</a:t>
            </a:r>
            <a:endParaRPr lang="fr-FR" sz="2000" dirty="0"/>
          </a:p>
          <a:p>
            <a:endParaRPr lang="fr-FR" dirty="0"/>
          </a:p>
        </p:txBody>
      </p:sp>
      <p:sp>
        <p:nvSpPr>
          <p:cNvPr id="11" name="ZoneTexte 10">
            <a:extLst>
              <a:ext uri="{FF2B5EF4-FFF2-40B4-BE49-F238E27FC236}">
                <a16:creationId xmlns:a16="http://schemas.microsoft.com/office/drawing/2014/main" id="{268D1818-7A03-7D53-63B5-3DF64C5D98AB}"/>
              </a:ext>
            </a:extLst>
          </p:cNvPr>
          <p:cNvSpPr txBox="1"/>
          <p:nvPr/>
        </p:nvSpPr>
        <p:spPr>
          <a:xfrm>
            <a:off x="3657600" y="6416531"/>
            <a:ext cx="6705600" cy="400110"/>
          </a:xfrm>
          <a:prstGeom prst="rect">
            <a:avLst/>
          </a:prstGeom>
          <a:noFill/>
        </p:spPr>
        <p:txBody>
          <a:bodyPr wrap="square" rtlCol="0">
            <a:spAutoFit/>
          </a:bodyPr>
          <a:lstStyle/>
          <a:p>
            <a:r>
              <a:rPr lang="fr-FR" sz="2000" dirty="0"/>
              <a:t>Contenu du fichier</a:t>
            </a:r>
          </a:p>
        </p:txBody>
      </p:sp>
    </p:spTree>
    <p:extLst>
      <p:ext uri="{BB962C8B-B14F-4D97-AF65-F5344CB8AC3E}">
        <p14:creationId xmlns:p14="http://schemas.microsoft.com/office/powerpoint/2010/main" val="165921942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DEA92D24-3331-8D40-035E-0C271B673EFD}"/>
              </a:ext>
            </a:extLst>
          </p:cNvPr>
          <p:cNvSpPr txBox="1"/>
          <p:nvPr/>
        </p:nvSpPr>
        <p:spPr>
          <a:xfrm>
            <a:off x="4038600" y="190500"/>
            <a:ext cx="9525000" cy="707886"/>
          </a:xfrm>
          <a:prstGeom prst="rect">
            <a:avLst/>
          </a:prstGeom>
          <a:noFill/>
        </p:spPr>
        <p:txBody>
          <a:bodyPr wrap="square" rtlCol="0">
            <a:spAutoFit/>
          </a:bodyPr>
          <a:lstStyle/>
          <a:p>
            <a:r>
              <a:rPr lang="fr-FR" sz="4000" b="1" dirty="0"/>
              <a:t>Ftp sur linux</a:t>
            </a:r>
          </a:p>
        </p:txBody>
      </p:sp>
      <p:pic>
        <p:nvPicPr>
          <p:cNvPr id="4" name="Image 3">
            <a:extLst>
              <a:ext uri="{FF2B5EF4-FFF2-40B4-BE49-F238E27FC236}">
                <a16:creationId xmlns:a16="http://schemas.microsoft.com/office/drawing/2014/main" id="{4889D333-101D-2BCE-79C2-89181312B6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2705100"/>
            <a:ext cx="8343900" cy="5943600"/>
          </a:xfrm>
          <a:prstGeom prst="rect">
            <a:avLst/>
          </a:prstGeom>
        </p:spPr>
      </p:pic>
      <p:sp>
        <p:nvSpPr>
          <p:cNvPr id="5" name="ZoneTexte 4">
            <a:extLst>
              <a:ext uri="{FF2B5EF4-FFF2-40B4-BE49-F238E27FC236}">
                <a16:creationId xmlns:a16="http://schemas.microsoft.com/office/drawing/2014/main" id="{C5F6B437-7F15-1662-6308-E29714EE291C}"/>
              </a:ext>
            </a:extLst>
          </p:cNvPr>
          <p:cNvSpPr txBox="1"/>
          <p:nvPr/>
        </p:nvSpPr>
        <p:spPr>
          <a:xfrm>
            <a:off x="228600" y="2073414"/>
            <a:ext cx="8915400" cy="400110"/>
          </a:xfrm>
          <a:prstGeom prst="rect">
            <a:avLst/>
          </a:prstGeom>
          <a:noFill/>
        </p:spPr>
        <p:txBody>
          <a:bodyPr wrap="square" rtlCol="0">
            <a:spAutoFit/>
          </a:bodyPr>
          <a:lstStyle/>
          <a:p>
            <a:r>
              <a:rPr lang="fr-FR" sz="2000" dirty="0"/>
              <a:t>Connexion </a:t>
            </a:r>
            <a:r>
              <a:rPr lang="fr-FR" sz="2000" dirty="0" err="1"/>
              <a:t>reussie</a:t>
            </a:r>
            <a:r>
              <a:rPr lang="fr-FR" sz="2000" dirty="0"/>
              <a:t> pour le ftp sur linux. Avec l’affichage d’un dossier et d’un fichier</a:t>
            </a:r>
          </a:p>
        </p:txBody>
      </p:sp>
      <p:pic>
        <p:nvPicPr>
          <p:cNvPr id="7" name="Image 6">
            <a:extLst>
              <a:ext uri="{FF2B5EF4-FFF2-40B4-BE49-F238E27FC236}">
                <a16:creationId xmlns:a16="http://schemas.microsoft.com/office/drawing/2014/main" id="{FD160005-0F50-46BB-2915-E211FD0168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96500" y="6381646"/>
            <a:ext cx="6934200" cy="2267054"/>
          </a:xfrm>
          <a:prstGeom prst="rect">
            <a:avLst/>
          </a:prstGeom>
        </p:spPr>
      </p:pic>
      <p:sp>
        <p:nvSpPr>
          <p:cNvPr id="8" name="ZoneTexte 7">
            <a:extLst>
              <a:ext uri="{FF2B5EF4-FFF2-40B4-BE49-F238E27FC236}">
                <a16:creationId xmlns:a16="http://schemas.microsoft.com/office/drawing/2014/main" id="{37B8CF19-675E-06E9-B5A2-F906A1199F3C}"/>
              </a:ext>
            </a:extLst>
          </p:cNvPr>
          <p:cNvSpPr txBox="1"/>
          <p:nvPr/>
        </p:nvSpPr>
        <p:spPr>
          <a:xfrm>
            <a:off x="10363200" y="5648191"/>
            <a:ext cx="6781800" cy="400110"/>
          </a:xfrm>
          <a:prstGeom prst="rect">
            <a:avLst/>
          </a:prstGeom>
          <a:noFill/>
        </p:spPr>
        <p:txBody>
          <a:bodyPr wrap="square" rtlCol="0">
            <a:spAutoFit/>
          </a:bodyPr>
          <a:lstStyle/>
          <a:p>
            <a:r>
              <a:rPr lang="fr-FR" sz="2000" dirty="0"/>
              <a:t>Affichage des deux dossier sur le serveur</a:t>
            </a:r>
          </a:p>
        </p:txBody>
      </p:sp>
      <p:sp>
        <p:nvSpPr>
          <p:cNvPr id="9" name="ZoneTexte 8">
            <a:extLst>
              <a:ext uri="{FF2B5EF4-FFF2-40B4-BE49-F238E27FC236}">
                <a16:creationId xmlns:a16="http://schemas.microsoft.com/office/drawing/2014/main" id="{DC2C7748-0172-61E6-16C1-B75906D259AE}"/>
              </a:ext>
            </a:extLst>
          </p:cNvPr>
          <p:cNvSpPr txBox="1"/>
          <p:nvPr/>
        </p:nvSpPr>
        <p:spPr>
          <a:xfrm>
            <a:off x="457200" y="9182100"/>
            <a:ext cx="14630400" cy="523220"/>
          </a:xfrm>
          <a:prstGeom prst="rect">
            <a:avLst/>
          </a:prstGeom>
          <a:noFill/>
        </p:spPr>
        <p:txBody>
          <a:bodyPr wrap="square" rtlCol="0">
            <a:spAutoFit/>
          </a:bodyPr>
          <a:lstStyle/>
          <a:p>
            <a:r>
              <a:rPr lang="fr-FR" sz="2800" dirty="0"/>
              <a:t>Les dossiers sont affichés sur le serveur donc le partage fonctionne</a:t>
            </a:r>
          </a:p>
        </p:txBody>
      </p:sp>
    </p:spTree>
    <p:extLst>
      <p:ext uri="{BB962C8B-B14F-4D97-AF65-F5344CB8AC3E}">
        <p14:creationId xmlns:p14="http://schemas.microsoft.com/office/powerpoint/2010/main" val="66400688"/>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6AD500CF-A485-102F-5A78-4DD6E69C3EFB}"/>
              </a:ext>
            </a:extLst>
          </p:cNvPr>
          <p:cNvSpPr txBox="1"/>
          <p:nvPr/>
        </p:nvSpPr>
        <p:spPr>
          <a:xfrm>
            <a:off x="1219200" y="419100"/>
            <a:ext cx="15087600" cy="4524315"/>
          </a:xfrm>
          <a:prstGeom prst="rect">
            <a:avLst/>
          </a:prstGeom>
          <a:noFill/>
        </p:spPr>
        <p:txBody>
          <a:bodyPr wrap="square" rtlCol="0">
            <a:spAutoFit/>
          </a:bodyPr>
          <a:lstStyle/>
          <a:p>
            <a:pPr marL="742950" indent="-742950">
              <a:buFont typeface="+mj-lt"/>
              <a:buAutoNum type="arabicPeriod" startAt="5"/>
            </a:pPr>
            <a:r>
              <a:rPr lang="fr-FR" sz="4000" b="1" u="sng" dirty="0"/>
              <a:t>Problèmes rencontrés et solutions apportées⚠️</a:t>
            </a:r>
          </a:p>
          <a:p>
            <a:r>
              <a:rPr lang="fr-FR" sz="4000" dirty="0"/>
              <a:t> </a:t>
            </a:r>
            <a:r>
              <a:rPr lang="fr-FR" sz="2800" b="1" i="1" dirty="0"/>
              <a:t>Problème de connectivité réseau sur le serveur Ubuntu </a:t>
            </a:r>
            <a:r>
              <a:rPr lang="fr-FR" sz="2800" dirty="0"/>
              <a:t>: </a:t>
            </a:r>
          </a:p>
          <a:p>
            <a:r>
              <a:rPr lang="fr-FR" sz="2800" dirty="0"/>
              <a:t>Pendant la configuration des services sur les machines Ubuntu Server, nous avons à plusieurs reprises perdu la connexion réseau.</a:t>
            </a:r>
          </a:p>
          <a:p>
            <a:r>
              <a:rPr lang="fr-FR" sz="2800" dirty="0"/>
              <a:t>Conséquence : Impossible d’installer certains paquets (</a:t>
            </a:r>
            <a:r>
              <a:rPr lang="fr-FR" sz="2800" dirty="0" err="1"/>
              <a:t>isc</a:t>
            </a:r>
            <a:r>
              <a:rPr lang="fr-FR" sz="2800" dirty="0"/>
              <a:t>-</a:t>
            </a:r>
            <a:r>
              <a:rPr lang="fr-FR" sz="2800" dirty="0" err="1"/>
              <a:t>dhcp</a:t>
            </a:r>
            <a:r>
              <a:rPr lang="fr-FR" sz="2800" dirty="0"/>
              <a:t>-server, vsftpd, etc.) car </a:t>
            </a:r>
            <a:r>
              <a:rPr lang="fr-FR" sz="2800" dirty="0" err="1"/>
              <a:t>apt</a:t>
            </a:r>
            <a:r>
              <a:rPr lang="fr-FR" sz="2800" dirty="0"/>
              <a:t> ne pouvait pas accéder aux dépôts.</a:t>
            </a:r>
          </a:p>
          <a:p>
            <a:r>
              <a:rPr lang="fr-FR" sz="2800" dirty="0"/>
              <a:t>Solution : Vérification et réinitialisation des paramètres réseau dans les fichiers netplan. Redémarrage de l’interface avec sudo netplan apply pour rétablir l’accès à Internet</a:t>
            </a:r>
          </a:p>
          <a:p>
            <a:r>
              <a:rPr lang="fr-FR" sz="2800" dirty="0"/>
              <a:t>temporairement, le temps des installations</a:t>
            </a:r>
            <a:r>
              <a:rPr lang="fr-FR" sz="4000" dirty="0"/>
              <a:t>.</a:t>
            </a:r>
          </a:p>
        </p:txBody>
      </p:sp>
      <p:sp>
        <p:nvSpPr>
          <p:cNvPr id="4" name="ZoneTexte 3">
            <a:extLst>
              <a:ext uri="{FF2B5EF4-FFF2-40B4-BE49-F238E27FC236}">
                <a16:creationId xmlns:a16="http://schemas.microsoft.com/office/drawing/2014/main" id="{494CD76B-31C6-0563-7A37-DFA7C0A4E126}"/>
              </a:ext>
            </a:extLst>
          </p:cNvPr>
          <p:cNvSpPr txBox="1"/>
          <p:nvPr/>
        </p:nvSpPr>
        <p:spPr>
          <a:xfrm>
            <a:off x="1219200" y="5372100"/>
            <a:ext cx="13868400" cy="4401205"/>
          </a:xfrm>
          <a:prstGeom prst="rect">
            <a:avLst/>
          </a:prstGeom>
          <a:noFill/>
        </p:spPr>
        <p:txBody>
          <a:bodyPr wrap="square" rtlCol="0">
            <a:spAutoFit/>
          </a:bodyPr>
          <a:lstStyle/>
          <a:p>
            <a:r>
              <a:rPr lang="fr-FR" sz="2800" b="1" i="1" dirty="0"/>
              <a:t>Configuration FTPS instable </a:t>
            </a:r>
            <a:r>
              <a:rPr lang="fr-FR" sz="2800" b="1" dirty="0"/>
              <a:t>: </a:t>
            </a:r>
          </a:p>
          <a:p>
            <a:r>
              <a:rPr lang="fr-FR" sz="2800" dirty="0"/>
              <a:t>Après l’activation de FTPS dans vsftpd, les connexions échouaient malgré un certificat bien généré.</a:t>
            </a:r>
          </a:p>
          <a:p>
            <a:r>
              <a:rPr lang="fr-FR" sz="2800" dirty="0"/>
              <a:t>Causes possibles :Pare-feu ou ports passifs non accessibles</a:t>
            </a:r>
          </a:p>
          <a:p>
            <a:r>
              <a:rPr lang="fr-FR" sz="2800" dirty="0"/>
              <a:t>Client FTP (Windows/) mal configuré ou bloqué par son propre pare-feu</a:t>
            </a:r>
          </a:p>
          <a:p>
            <a:r>
              <a:rPr lang="fr-FR" sz="2800" dirty="0"/>
              <a:t>Tests effectués :Ajout d’une plage de ports passifs dans vsftpd.conf</a:t>
            </a:r>
          </a:p>
          <a:p>
            <a:r>
              <a:rPr lang="fr-FR" sz="2800" dirty="0"/>
              <a:t>Ouverture des ports nécessaires via sudo </a:t>
            </a:r>
            <a:r>
              <a:rPr lang="fr-FR" sz="2800" dirty="0" err="1"/>
              <a:t>ufw</a:t>
            </a:r>
            <a:r>
              <a:rPr lang="fr-FR" sz="2800" dirty="0"/>
              <a:t> </a:t>
            </a:r>
            <a:r>
              <a:rPr lang="fr-FR" sz="2800" dirty="0" err="1"/>
              <a:t>allow</a:t>
            </a:r>
            <a:r>
              <a:rPr lang="fr-FR" sz="2800" dirty="0"/>
              <a:t> 40000:50000/</a:t>
            </a:r>
            <a:r>
              <a:rPr lang="fr-FR" sz="2800" dirty="0" err="1"/>
              <a:t>tcp</a:t>
            </a:r>
            <a:endParaRPr lang="fr-FR" sz="2800" dirty="0"/>
          </a:p>
          <a:p>
            <a:r>
              <a:rPr lang="fr-FR" sz="2800" dirty="0"/>
              <a:t>Désactivation du pare-feu sur Windows</a:t>
            </a:r>
          </a:p>
          <a:p>
            <a:r>
              <a:rPr lang="fr-FR" sz="2800" dirty="0"/>
              <a:t>Résultat final : Le FTP fonctionne en mode non sécurisé. Le FTPS est configuré mais nécessite des tests dans un environnement plus stable pour confirmer sa fiabilité</a:t>
            </a:r>
            <a:r>
              <a:rPr lang="fr-FR" dirty="0"/>
              <a:t>.</a:t>
            </a:r>
          </a:p>
        </p:txBody>
      </p:sp>
    </p:spTree>
    <p:extLst>
      <p:ext uri="{BB962C8B-B14F-4D97-AF65-F5344CB8AC3E}">
        <p14:creationId xmlns:p14="http://schemas.microsoft.com/office/powerpoint/2010/main" val="54138276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57971ADF-A886-0DB5-9BF0-C898BC217B49}"/>
              </a:ext>
            </a:extLst>
          </p:cNvPr>
          <p:cNvSpPr txBox="1"/>
          <p:nvPr/>
        </p:nvSpPr>
        <p:spPr>
          <a:xfrm>
            <a:off x="2057400" y="190500"/>
            <a:ext cx="11506200" cy="646331"/>
          </a:xfrm>
          <a:prstGeom prst="rect">
            <a:avLst/>
          </a:prstGeom>
          <a:noFill/>
        </p:spPr>
        <p:txBody>
          <a:bodyPr wrap="square" rtlCol="0">
            <a:spAutoFit/>
          </a:bodyPr>
          <a:lstStyle/>
          <a:p>
            <a:pPr marL="742950" indent="-742950">
              <a:buFont typeface="+mj-lt"/>
              <a:buAutoNum type="arabicPeriod" startAt="6"/>
            </a:pPr>
            <a:r>
              <a:rPr lang="fr-FR" sz="3600" b="1" u="sng" dirty="0">
                <a:latin typeface="Open Sauce" panose="020B0604020202020204" charset="0"/>
              </a:rPr>
              <a:t>Recherches et </a:t>
            </a:r>
            <a:r>
              <a:rPr lang="fr-FR" sz="3600" b="1" u="sng" dirty="0" err="1">
                <a:latin typeface="Open Sauce" panose="020B0604020202020204" charset="0"/>
              </a:rPr>
              <a:t>ameliorations</a:t>
            </a:r>
            <a:endParaRPr lang="fr-FR" sz="3600" b="1" u="sng" dirty="0">
              <a:latin typeface="Open Sauce" panose="020B0604020202020204" charset="0"/>
            </a:endParaRPr>
          </a:p>
        </p:txBody>
      </p:sp>
      <p:sp>
        <p:nvSpPr>
          <p:cNvPr id="3" name="ZoneTexte 2">
            <a:extLst>
              <a:ext uri="{FF2B5EF4-FFF2-40B4-BE49-F238E27FC236}">
                <a16:creationId xmlns:a16="http://schemas.microsoft.com/office/drawing/2014/main" id="{17445BA4-0F2B-4311-8367-325CE4C4A66D}"/>
              </a:ext>
            </a:extLst>
          </p:cNvPr>
          <p:cNvSpPr txBox="1"/>
          <p:nvPr/>
        </p:nvSpPr>
        <p:spPr>
          <a:xfrm>
            <a:off x="609600" y="1812777"/>
            <a:ext cx="16383000" cy="4801314"/>
          </a:xfrm>
          <a:prstGeom prst="rect">
            <a:avLst/>
          </a:prstGeom>
          <a:noFill/>
        </p:spPr>
        <p:txBody>
          <a:bodyPr wrap="square" rtlCol="0">
            <a:spAutoFit/>
          </a:bodyPr>
          <a:lstStyle/>
          <a:p>
            <a:pPr>
              <a:buNone/>
            </a:pPr>
            <a:r>
              <a:rPr lang="fr-FR" sz="3200" b="1" dirty="0"/>
              <a:t>Recherches et améliorations personnelles</a:t>
            </a:r>
          </a:p>
          <a:p>
            <a:pPr>
              <a:buNone/>
            </a:pPr>
            <a:r>
              <a:rPr lang="fr-FR" sz="3200" dirty="0"/>
              <a:t>Pour faire ce projet je me suis basé sur:</a:t>
            </a:r>
          </a:p>
          <a:p>
            <a:pPr>
              <a:buNone/>
            </a:pPr>
            <a:r>
              <a:rPr lang="fr-FR" sz="3200" dirty="0"/>
              <a:t>📚 </a:t>
            </a:r>
            <a:r>
              <a:rPr lang="fr-FR" sz="3200" b="1" dirty="0"/>
              <a:t>Les cours dispensés en classe</a:t>
            </a:r>
            <a:r>
              <a:rPr lang="fr-FR" sz="3200" dirty="0"/>
              <a:t> de Linux avancé, qui ont posé les bases des services réseaux</a:t>
            </a:r>
            <a:r>
              <a:rPr lang="fr-FR" sz="3200" b="1" dirty="0"/>
              <a:t> </a:t>
            </a:r>
          </a:p>
          <a:p>
            <a:r>
              <a:rPr lang="fr-FR" sz="3200" dirty="0"/>
              <a:t>🔎 </a:t>
            </a:r>
            <a:r>
              <a:rPr lang="fr-FR" sz="3200" b="1" dirty="0"/>
              <a:t>Google</a:t>
            </a:r>
            <a:r>
              <a:rPr lang="fr-FR" sz="3200" dirty="0"/>
              <a:t> : pour consulter les documentations officielles, forums (Ubuntu, Debian, Stack </a:t>
            </a:r>
            <a:r>
              <a:rPr lang="fr-FR" sz="3200" dirty="0" err="1"/>
              <a:t>Overflow</a:t>
            </a:r>
            <a:r>
              <a:rPr lang="fr-FR" sz="3200" dirty="0"/>
              <a:t>)</a:t>
            </a:r>
          </a:p>
          <a:p>
            <a:pPr>
              <a:buFont typeface="Arial" panose="020B0604020202020204" pitchFamily="34" charset="0"/>
              <a:buChar char="•"/>
            </a:pPr>
            <a:r>
              <a:rPr lang="fr-FR" sz="3200" dirty="0"/>
              <a:t>📺 </a:t>
            </a:r>
            <a:r>
              <a:rPr lang="fr-FR" sz="3200" b="1" dirty="0"/>
              <a:t>YouTube</a:t>
            </a:r>
            <a:r>
              <a:rPr lang="fr-FR" sz="3200" dirty="0"/>
              <a:t> : pour visualiser des tutoriels pratiques (configuration de vsftpd, </a:t>
            </a:r>
            <a:r>
              <a:rPr lang="fr-FR" sz="3200" dirty="0" err="1"/>
              <a:t>virtualhosts</a:t>
            </a:r>
            <a:r>
              <a:rPr lang="fr-FR" sz="3200" dirty="0"/>
              <a:t> Apache, etc.)</a:t>
            </a:r>
          </a:p>
          <a:p>
            <a:r>
              <a:rPr lang="fr-FR" sz="3200" dirty="0"/>
              <a:t>Ces sources m’ont permis de mieux comprendre les services utilisés et de surmonter certains blocages techniques.</a:t>
            </a:r>
          </a:p>
          <a:p>
            <a:endParaRPr lang="fr-FR" dirty="0"/>
          </a:p>
        </p:txBody>
      </p:sp>
    </p:spTree>
    <p:extLst>
      <p:ext uri="{BB962C8B-B14F-4D97-AF65-F5344CB8AC3E}">
        <p14:creationId xmlns:p14="http://schemas.microsoft.com/office/powerpoint/2010/main" val="415051312"/>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7F8F3"/>
        </a:solidFill>
        <a:effectLst/>
      </p:bgPr>
    </p:bg>
    <p:spTree>
      <p:nvGrpSpPr>
        <p:cNvPr id="1" name=""/>
        <p:cNvGrpSpPr/>
        <p:nvPr/>
      </p:nvGrpSpPr>
      <p:grpSpPr>
        <a:xfrm>
          <a:off x="0" y="0"/>
          <a:ext cx="0" cy="0"/>
          <a:chOff x="0" y="0"/>
          <a:chExt cx="0" cy="0"/>
        </a:xfrm>
      </p:grpSpPr>
      <p:sp>
        <p:nvSpPr>
          <p:cNvPr id="3" name="TextBox 3"/>
          <p:cNvSpPr txBox="1"/>
          <p:nvPr/>
        </p:nvSpPr>
        <p:spPr>
          <a:xfrm>
            <a:off x="8526334" y="5990590"/>
            <a:ext cx="803627" cy="600075"/>
          </a:xfrm>
          <a:prstGeom prst="rect">
            <a:avLst/>
          </a:prstGeom>
        </p:spPr>
        <p:txBody>
          <a:bodyPr lIns="0" tIns="0" rIns="0" bIns="0" rtlCol="0" anchor="t">
            <a:spAutoFit/>
          </a:bodyPr>
          <a:lstStyle/>
          <a:p>
            <a:pPr algn="l">
              <a:lnSpc>
                <a:spcPts val="4794"/>
              </a:lnSpc>
            </a:pPr>
            <a:r>
              <a:rPr lang="en-US" sz="3995">
                <a:solidFill>
                  <a:srgbClr val="000000"/>
                </a:solidFill>
                <a:latin typeface="Open Sauce"/>
                <a:ea typeface="Open Sauce"/>
                <a:cs typeface="Open Sauce"/>
                <a:sym typeface="Open Sauce"/>
              </a:rPr>
              <a:t>Aa</a:t>
            </a:r>
          </a:p>
        </p:txBody>
      </p:sp>
      <p:pic>
        <p:nvPicPr>
          <p:cNvPr id="9" name="Image 8">
            <a:extLst>
              <a:ext uri="{FF2B5EF4-FFF2-40B4-BE49-F238E27FC236}">
                <a16:creationId xmlns:a16="http://schemas.microsoft.com/office/drawing/2014/main" id="{A2285D81-BF19-6302-890A-CCFAC06BC16A}"/>
              </a:ext>
            </a:extLst>
          </p:cNvPr>
          <p:cNvPicPr>
            <a:picLocks noChangeAspect="1"/>
          </p:cNvPicPr>
          <p:nvPr/>
        </p:nvPicPr>
        <p:blipFill>
          <a:blip r:embed="rId2"/>
          <a:stretch>
            <a:fillRect/>
          </a:stretch>
        </p:blipFill>
        <p:spPr>
          <a:xfrm>
            <a:off x="8153400" y="0"/>
            <a:ext cx="10134600" cy="7086600"/>
          </a:xfrm>
          <a:prstGeom prst="rect">
            <a:avLst/>
          </a:prstGeom>
        </p:spPr>
      </p:pic>
      <p:sp>
        <p:nvSpPr>
          <p:cNvPr id="11" name="ZoneTexte 10">
            <a:extLst>
              <a:ext uri="{FF2B5EF4-FFF2-40B4-BE49-F238E27FC236}">
                <a16:creationId xmlns:a16="http://schemas.microsoft.com/office/drawing/2014/main" id="{104FF2F9-B26C-B5F1-2406-8E70F37BD244}"/>
              </a:ext>
            </a:extLst>
          </p:cNvPr>
          <p:cNvSpPr txBox="1"/>
          <p:nvPr/>
        </p:nvSpPr>
        <p:spPr>
          <a:xfrm>
            <a:off x="152400" y="342900"/>
            <a:ext cx="7467600" cy="646331"/>
          </a:xfrm>
          <a:prstGeom prst="rect">
            <a:avLst/>
          </a:prstGeom>
          <a:noFill/>
        </p:spPr>
        <p:txBody>
          <a:bodyPr wrap="square" rtlCol="0">
            <a:spAutoFit/>
          </a:bodyPr>
          <a:lstStyle/>
          <a:p>
            <a:r>
              <a:rPr lang="fr-FR" sz="3600" u="sng" dirty="0">
                <a:latin typeface="Open Sauce" panose="020B0604020202020204" charset="0"/>
              </a:rPr>
              <a:t>Architecture réseau:</a:t>
            </a:r>
          </a:p>
        </p:txBody>
      </p:sp>
      <p:sp>
        <p:nvSpPr>
          <p:cNvPr id="12" name="ZoneTexte 11">
            <a:extLst>
              <a:ext uri="{FF2B5EF4-FFF2-40B4-BE49-F238E27FC236}">
                <a16:creationId xmlns:a16="http://schemas.microsoft.com/office/drawing/2014/main" id="{DFD78350-F7F0-BD9A-B141-2BA17CEB8956}"/>
              </a:ext>
            </a:extLst>
          </p:cNvPr>
          <p:cNvSpPr txBox="1"/>
          <p:nvPr/>
        </p:nvSpPr>
        <p:spPr>
          <a:xfrm>
            <a:off x="0" y="1866900"/>
            <a:ext cx="7467600" cy="7263527"/>
          </a:xfrm>
          <a:prstGeom prst="rect">
            <a:avLst/>
          </a:prstGeom>
          <a:noFill/>
        </p:spPr>
        <p:txBody>
          <a:bodyPr wrap="square" rtlCol="0">
            <a:spAutoFit/>
          </a:bodyPr>
          <a:lstStyle/>
          <a:p>
            <a:pPr>
              <a:buNone/>
            </a:pPr>
            <a:r>
              <a:rPr lang="fr-FR" sz="3200" dirty="0"/>
              <a:t>Trois serveurs distincts assurent les rôles principaux :</a:t>
            </a:r>
          </a:p>
          <a:p>
            <a:pPr marL="457200" indent="-457200">
              <a:buFont typeface="Arial" panose="020B0604020202020204" pitchFamily="34" charset="0"/>
              <a:buChar char="•"/>
            </a:pPr>
            <a:r>
              <a:rPr lang="fr-FR" sz="3200" dirty="0"/>
              <a:t>Le </a:t>
            </a:r>
            <a:r>
              <a:rPr lang="fr-FR" sz="3200" b="1" dirty="0"/>
              <a:t>serveur DNS/DHCP</a:t>
            </a:r>
            <a:r>
              <a:rPr lang="fr-FR" sz="3200" dirty="0"/>
              <a:t> (192.168.1.10) est responsable de l’attribution automatique des adresses IP et de la résolution des noms de domaine locaux.</a:t>
            </a:r>
          </a:p>
          <a:p>
            <a:pPr marL="457200" indent="-457200">
              <a:buFont typeface="Arial" panose="020B0604020202020204" pitchFamily="34" charset="0"/>
              <a:buChar char="•"/>
            </a:pPr>
            <a:r>
              <a:rPr lang="fr-FR" sz="3200" dirty="0"/>
              <a:t>Le </a:t>
            </a:r>
            <a:r>
              <a:rPr lang="fr-FR" sz="3200" b="1" dirty="0"/>
              <a:t>serveur SAMBA/FTP</a:t>
            </a:r>
            <a:r>
              <a:rPr lang="fr-FR" sz="3200" dirty="0"/>
              <a:t> (192.168.1.12) permet le partage de fichiers entre les machines, aussi bien via le protocole SMB pour Windows que par FTP pour d'autres clients.</a:t>
            </a:r>
          </a:p>
          <a:p>
            <a:pPr marL="457200" indent="-457200">
              <a:buFont typeface="Arial" panose="020B0604020202020204" pitchFamily="34" charset="0"/>
              <a:buChar char="•"/>
            </a:pPr>
            <a:r>
              <a:rPr lang="fr-FR" sz="3200" dirty="0"/>
              <a:t>Le </a:t>
            </a:r>
            <a:r>
              <a:rPr lang="fr-FR" sz="3200" b="1" dirty="0"/>
              <a:t>serveur Web (Apache2)</a:t>
            </a:r>
            <a:r>
              <a:rPr lang="fr-FR" sz="3200" dirty="0"/>
              <a:t> (192.168.1.11) héberge des sites web internes accessibles depuis le réseau.</a:t>
            </a:r>
          </a:p>
          <a:p>
            <a:endParaRPr lang="fr-FR" dirty="0"/>
          </a:p>
        </p:txBody>
      </p:sp>
      <p:sp>
        <p:nvSpPr>
          <p:cNvPr id="13" name="ZoneTexte 12">
            <a:extLst>
              <a:ext uri="{FF2B5EF4-FFF2-40B4-BE49-F238E27FC236}">
                <a16:creationId xmlns:a16="http://schemas.microsoft.com/office/drawing/2014/main" id="{A254ED40-EB24-9FB7-906F-904910994077}"/>
              </a:ext>
            </a:extLst>
          </p:cNvPr>
          <p:cNvSpPr txBox="1"/>
          <p:nvPr/>
        </p:nvSpPr>
        <p:spPr>
          <a:xfrm>
            <a:off x="7848600" y="7886700"/>
            <a:ext cx="10134600" cy="1569660"/>
          </a:xfrm>
          <a:prstGeom prst="rect">
            <a:avLst/>
          </a:prstGeom>
          <a:noFill/>
        </p:spPr>
        <p:txBody>
          <a:bodyPr wrap="square" rtlCol="0">
            <a:spAutoFit/>
          </a:bodyPr>
          <a:lstStyle/>
          <a:p>
            <a:r>
              <a:rPr lang="fr-FR" sz="3200" dirty="0"/>
              <a:t>Deux clients – un sous </a:t>
            </a:r>
            <a:r>
              <a:rPr lang="fr-FR" sz="3200" b="1" dirty="0"/>
              <a:t>Windows</a:t>
            </a:r>
            <a:r>
              <a:rPr lang="fr-FR" sz="3200" dirty="0"/>
              <a:t> et un sous </a:t>
            </a:r>
            <a:r>
              <a:rPr lang="fr-FR" sz="3200" b="1" dirty="0"/>
              <a:t>Linux</a:t>
            </a:r>
            <a:r>
              <a:rPr lang="fr-FR" sz="3200" dirty="0"/>
              <a:t> – ont été intégrés à l’infrastructure pour tester les différents services déployés.</a:t>
            </a:r>
          </a:p>
        </p:txBody>
      </p:sp>
    </p:spTree>
  </p:cSld>
  <p:clrMapOvr>
    <a:masterClrMapping/>
  </p:clrMapOvr>
  <p:transition spd="slow">
    <p:randomBar dir="ver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9F81D4DD-A58B-F732-F94E-63D097FADE82}"/>
              </a:ext>
            </a:extLst>
          </p:cNvPr>
          <p:cNvSpPr txBox="1"/>
          <p:nvPr/>
        </p:nvSpPr>
        <p:spPr>
          <a:xfrm>
            <a:off x="838200" y="1333500"/>
            <a:ext cx="16383000" cy="5386090"/>
          </a:xfrm>
          <a:prstGeom prst="rect">
            <a:avLst/>
          </a:prstGeom>
          <a:noFill/>
        </p:spPr>
        <p:txBody>
          <a:bodyPr wrap="square" rtlCol="0">
            <a:spAutoFit/>
          </a:bodyPr>
          <a:lstStyle/>
          <a:p>
            <a:r>
              <a:rPr lang="fr-FR" sz="2800" dirty="0"/>
              <a:t> </a:t>
            </a:r>
            <a:r>
              <a:rPr lang="fr-FR" sz="3600" u="sng" dirty="0">
                <a:latin typeface="Algerian" panose="04020705040A02060702" pitchFamily="82" charset="0"/>
              </a:rPr>
              <a:t>Améliorations apportées au projet</a:t>
            </a:r>
          </a:p>
          <a:p>
            <a:endParaRPr lang="fr-FR" sz="2800" dirty="0"/>
          </a:p>
          <a:p>
            <a:r>
              <a:rPr lang="fr-FR" sz="2800" dirty="0"/>
              <a:t>Plusieurs améliorations ont été ajoutées volontairement, au-delà des consignes données, afin de rendre le projet plus professionnel, interactif et visuellement agréable </a:t>
            </a:r>
          </a:p>
          <a:p>
            <a:pPr marL="457200" indent="-457200">
              <a:buFont typeface="Wingdings" panose="05000000000000000000" pitchFamily="2" charset="2"/>
              <a:buChar char="§"/>
            </a:pPr>
            <a:r>
              <a:rPr lang="fr-FR" sz="2800" dirty="0"/>
              <a:t>Création d’un site principal :Accessible via kaneprotechnology.sn, il regroupe des liens vers les trois sites départementaux (IT, RH, Commercial).➤ Ce site n'était pas exigé dans le cahier des charges, mais apporte une meilleure organisation.</a:t>
            </a:r>
          </a:p>
          <a:p>
            <a:pPr marL="457200" indent="-457200">
              <a:buFont typeface="Wingdings" panose="05000000000000000000" pitchFamily="2" charset="2"/>
              <a:buChar char="§"/>
            </a:pPr>
            <a:r>
              <a:rPr lang="fr-FR" sz="2800" dirty="0"/>
              <a:t>Ajout de liens de navigation entre les sous-domaines :Chaque page inclut des liens cliquables pour accéder aux autres sites, améliorant ainsi l'expérience utilisateur.</a:t>
            </a:r>
          </a:p>
          <a:p>
            <a:pPr marL="457200" indent="-457200">
              <a:buFont typeface="Wingdings" panose="05000000000000000000" pitchFamily="2" charset="2"/>
              <a:buChar char="§"/>
            </a:pPr>
            <a:r>
              <a:rPr lang="fr-FR" sz="2800" dirty="0"/>
              <a:t>Intégration de CSS personnalisé: Au lieu d’une simple page statique affichant "Bienvenue sur le site du département…", chaque site dispose d’un design soigné (typographie, couleurs, boutons), rendant le tout plus dynamique et professionnel.</a:t>
            </a:r>
          </a:p>
        </p:txBody>
      </p:sp>
      <p:pic>
        <p:nvPicPr>
          <p:cNvPr id="4" name="Image 3">
            <a:extLst>
              <a:ext uri="{FF2B5EF4-FFF2-40B4-BE49-F238E27FC236}">
                <a16:creationId xmlns:a16="http://schemas.microsoft.com/office/drawing/2014/main" id="{5C6F77D5-C79D-105C-E9A4-52A8527DBD5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29800" y="1181100"/>
            <a:ext cx="1219200" cy="762341"/>
          </a:xfrm>
          <a:prstGeom prst="rect">
            <a:avLst/>
          </a:prstGeom>
        </p:spPr>
      </p:pic>
    </p:spTree>
    <p:extLst>
      <p:ext uri="{BB962C8B-B14F-4D97-AF65-F5344CB8AC3E}">
        <p14:creationId xmlns:p14="http://schemas.microsoft.com/office/powerpoint/2010/main" val="220509635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181D8FEB-FE6C-FF54-A504-30203EC85A83}"/>
              </a:ext>
            </a:extLst>
          </p:cNvPr>
          <p:cNvSpPr txBox="1"/>
          <p:nvPr/>
        </p:nvSpPr>
        <p:spPr>
          <a:xfrm>
            <a:off x="1828800" y="876300"/>
            <a:ext cx="13030200" cy="646331"/>
          </a:xfrm>
          <a:prstGeom prst="rect">
            <a:avLst/>
          </a:prstGeom>
          <a:noFill/>
        </p:spPr>
        <p:txBody>
          <a:bodyPr wrap="square" rtlCol="0">
            <a:spAutoFit/>
          </a:bodyPr>
          <a:lstStyle/>
          <a:p>
            <a:r>
              <a:rPr lang="fr-FR" sz="3600" b="1" u="sng" dirty="0">
                <a:latin typeface="Arial Black" panose="020B0A04020102020204" pitchFamily="34" charset="0"/>
              </a:rPr>
              <a:t>Suggestions</a:t>
            </a:r>
            <a:r>
              <a:rPr lang="fr-FR" sz="3600" b="1" i="1" u="sng" dirty="0">
                <a:latin typeface="Arial Black" panose="020B0A04020102020204" pitchFamily="34" charset="0"/>
              </a:rPr>
              <a:t> </a:t>
            </a:r>
          </a:p>
        </p:txBody>
      </p:sp>
      <p:sp>
        <p:nvSpPr>
          <p:cNvPr id="3" name="ZoneTexte 2">
            <a:extLst>
              <a:ext uri="{FF2B5EF4-FFF2-40B4-BE49-F238E27FC236}">
                <a16:creationId xmlns:a16="http://schemas.microsoft.com/office/drawing/2014/main" id="{F1B7E230-2178-0AB8-8358-8DDEE23D73D7}"/>
              </a:ext>
            </a:extLst>
          </p:cNvPr>
          <p:cNvSpPr txBox="1"/>
          <p:nvPr/>
        </p:nvSpPr>
        <p:spPr>
          <a:xfrm>
            <a:off x="609600" y="1943100"/>
            <a:ext cx="17068800" cy="5016758"/>
          </a:xfrm>
          <a:prstGeom prst="rect">
            <a:avLst/>
          </a:prstGeom>
          <a:noFill/>
        </p:spPr>
        <p:txBody>
          <a:bodyPr wrap="square" rtlCol="0">
            <a:spAutoFit/>
          </a:bodyPr>
          <a:lstStyle/>
          <a:p>
            <a:r>
              <a:rPr lang="fr-FR" sz="3200" dirty="0"/>
              <a:t>Suggestions d’amélioration</a:t>
            </a:r>
          </a:p>
          <a:p>
            <a:r>
              <a:rPr lang="fr-FR" sz="3200" dirty="0"/>
              <a:t>🔐Ajout d’un pare-feu (UFW) bien configuré, pour autoriser uniquement les ports nécessaires (21, 22, 80, 53, etc.)</a:t>
            </a:r>
          </a:p>
          <a:p>
            <a:r>
              <a:rPr lang="fr-FR" sz="3200" dirty="0"/>
              <a:t>📈 Monitoring des services avec un outil comme </a:t>
            </a:r>
            <a:r>
              <a:rPr lang="fr-FR" sz="3200" dirty="0" err="1"/>
              <a:t>netdata</a:t>
            </a:r>
            <a:r>
              <a:rPr lang="fr-FR" sz="3200" dirty="0"/>
              <a:t> ou </a:t>
            </a:r>
            <a:r>
              <a:rPr lang="fr-FR" sz="3200" dirty="0" err="1"/>
              <a:t>htop</a:t>
            </a:r>
            <a:r>
              <a:rPr lang="fr-FR" sz="3200" dirty="0"/>
              <a:t> pour surveiller les performances du serveur</a:t>
            </a:r>
          </a:p>
          <a:p>
            <a:r>
              <a:rPr lang="fr-FR" sz="3200" dirty="0"/>
              <a:t>📁 Partages Samba avec authentification : pour chaque utilisateur, un accès privé au lieu d’un accès invité</a:t>
            </a:r>
          </a:p>
          <a:p>
            <a:r>
              <a:rPr lang="fr-FR" sz="3200" dirty="0"/>
              <a:t>🔒 Certificat SSL signé par une autorité (CA) pour FTPS, au lieu d’un certificat auto-signé</a:t>
            </a:r>
          </a:p>
          <a:p>
            <a:r>
              <a:rPr lang="fr-FR" sz="3200" dirty="0"/>
              <a:t>📜 Sauvegarde automatique de la configuration via des scripts</a:t>
            </a:r>
          </a:p>
          <a:p>
            <a:r>
              <a:rPr lang="fr-FR" sz="3200" dirty="0"/>
              <a:t>🧑‍💻Ajout d’une interface Web d’administration pour centraliser les gestions (ex : </a:t>
            </a:r>
            <a:r>
              <a:rPr lang="fr-FR" sz="3200" dirty="0" err="1"/>
              <a:t>Webmin</a:t>
            </a:r>
            <a:r>
              <a:rPr lang="fr-FR" sz="3200" dirty="0"/>
              <a:t>)</a:t>
            </a:r>
          </a:p>
        </p:txBody>
      </p:sp>
      <p:pic>
        <p:nvPicPr>
          <p:cNvPr id="5" name="Image 4">
            <a:extLst>
              <a:ext uri="{FF2B5EF4-FFF2-40B4-BE49-F238E27FC236}">
                <a16:creationId xmlns:a16="http://schemas.microsoft.com/office/drawing/2014/main" id="{D34C7E62-A9A2-7AAF-A155-E4A27849691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05400" y="608231"/>
            <a:ext cx="990600" cy="914400"/>
          </a:xfrm>
          <a:prstGeom prst="rect">
            <a:avLst/>
          </a:prstGeom>
        </p:spPr>
      </p:pic>
    </p:spTree>
    <p:extLst>
      <p:ext uri="{BB962C8B-B14F-4D97-AF65-F5344CB8AC3E}">
        <p14:creationId xmlns:p14="http://schemas.microsoft.com/office/powerpoint/2010/main" val="265933956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7F8F3"/>
        </a:solidFill>
        <a:effectLst/>
      </p:bgPr>
    </p:bg>
    <p:spTree>
      <p:nvGrpSpPr>
        <p:cNvPr id="1" name=""/>
        <p:cNvGrpSpPr/>
        <p:nvPr/>
      </p:nvGrpSpPr>
      <p:grpSpPr>
        <a:xfrm>
          <a:off x="0" y="0"/>
          <a:ext cx="0" cy="0"/>
          <a:chOff x="0" y="0"/>
          <a:chExt cx="0" cy="0"/>
        </a:xfrm>
      </p:grpSpPr>
      <p:sp>
        <p:nvSpPr>
          <p:cNvPr id="2" name="TextBox 2"/>
          <p:cNvSpPr txBox="1"/>
          <p:nvPr/>
        </p:nvSpPr>
        <p:spPr>
          <a:xfrm>
            <a:off x="15011400" y="9650932"/>
            <a:ext cx="3103025" cy="615553"/>
          </a:xfrm>
          <a:prstGeom prst="rect">
            <a:avLst/>
          </a:prstGeom>
        </p:spPr>
        <p:txBody>
          <a:bodyPr lIns="0" tIns="0" rIns="0" bIns="0" rtlCol="0" anchor="t">
            <a:spAutoFit/>
          </a:bodyPr>
          <a:lstStyle/>
          <a:p>
            <a:pPr algn="r">
              <a:lnSpc>
                <a:spcPts val="2400"/>
              </a:lnSpc>
            </a:pPr>
            <a:r>
              <a:rPr lang="en-US" sz="2000" dirty="0">
                <a:solidFill>
                  <a:srgbClr val="000000"/>
                </a:solidFill>
                <a:latin typeface="Open Sauce"/>
                <a:ea typeface="Open Sauce"/>
                <a:cs typeface="Open Sauce"/>
                <a:sym typeface="Open Sauce"/>
              </a:rPr>
              <a:t>¹ </a:t>
            </a:r>
            <a:r>
              <a:rPr lang="fr-FR" sz="2000" dirty="0"/>
              <a:t>La pratique transforme la connaissance en compétence</a:t>
            </a:r>
            <a:r>
              <a:rPr lang="en-US" sz="2000" dirty="0">
                <a:solidFill>
                  <a:srgbClr val="000000"/>
                </a:solidFill>
                <a:latin typeface="Open Sauce"/>
                <a:ea typeface="Open Sauce"/>
                <a:cs typeface="Open Sauce"/>
                <a:sym typeface="Open Sauce"/>
              </a:rPr>
              <a:t>.</a:t>
            </a:r>
          </a:p>
        </p:txBody>
      </p:sp>
      <p:sp>
        <p:nvSpPr>
          <p:cNvPr id="3" name="TextBox 3"/>
          <p:cNvSpPr txBox="1"/>
          <p:nvPr/>
        </p:nvSpPr>
        <p:spPr>
          <a:xfrm>
            <a:off x="1956270" y="5169848"/>
            <a:ext cx="14960129" cy="3447098"/>
          </a:xfrm>
          <a:prstGeom prst="rect">
            <a:avLst/>
          </a:prstGeom>
        </p:spPr>
        <p:txBody>
          <a:bodyPr wrap="square" lIns="0" tIns="0" rIns="0" bIns="0" rtlCol="0" anchor="t">
            <a:spAutoFit/>
          </a:bodyPr>
          <a:lstStyle/>
          <a:p>
            <a:pPr>
              <a:buNone/>
            </a:pPr>
            <a:r>
              <a:rPr lang="fr-FR" sz="3200" dirty="0"/>
              <a:t>Ce projet nous a permis de mettre en pratique les notions vues en cours de Linux Avancé, en configurant différents services réseau comme le DHCP, le DNS, Apache2, Samba et FTP.</a:t>
            </a:r>
          </a:p>
          <a:p>
            <a:pPr>
              <a:buNone/>
            </a:pPr>
            <a:r>
              <a:rPr lang="fr-FR" sz="3200" dirty="0"/>
              <a:t>Malgré quelques difficultés techniques, notamment au niveau de la connectivité et du FTPS, nous avons réussi à mettre en place une infrastructure fonctionnelle, testée depuis deux types de clients.</a:t>
            </a:r>
          </a:p>
          <a:p>
            <a:r>
              <a:rPr lang="fr-FR" sz="3200" dirty="0"/>
              <a:t>Nous avons également apporté des améliorations personnelles pour rendre le projet plus complet et professionnel.</a:t>
            </a:r>
          </a:p>
        </p:txBody>
      </p:sp>
      <p:sp>
        <p:nvSpPr>
          <p:cNvPr id="4" name="TextBox 4"/>
          <p:cNvSpPr txBox="1"/>
          <p:nvPr/>
        </p:nvSpPr>
        <p:spPr>
          <a:xfrm>
            <a:off x="1956271" y="2406337"/>
            <a:ext cx="10212308" cy="1981200"/>
          </a:xfrm>
          <a:prstGeom prst="rect">
            <a:avLst/>
          </a:prstGeom>
        </p:spPr>
        <p:txBody>
          <a:bodyPr lIns="0" tIns="0" rIns="0" bIns="0" rtlCol="0" anchor="t">
            <a:spAutoFit/>
          </a:bodyPr>
          <a:lstStyle/>
          <a:p>
            <a:pPr algn="l">
              <a:lnSpc>
                <a:spcPts val="15601"/>
              </a:lnSpc>
            </a:pPr>
            <a:r>
              <a:rPr lang="en-US" sz="13000" spc="-130">
                <a:solidFill>
                  <a:srgbClr val="000000"/>
                </a:solidFill>
                <a:latin typeface="Open Sauce"/>
                <a:ea typeface="Open Sauce"/>
                <a:cs typeface="Open Sauce"/>
                <a:sym typeface="Open Sauce"/>
              </a:rPr>
              <a:t>Conclusion</a:t>
            </a:r>
          </a:p>
        </p:txBody>
      </p:sp>
      <p:pic>
        <p:nvPicPr>
          <p:cNvPr id="6" name="Image 5">
            <a:extLst>
              <a:ext uri="{FF2B5EF4-FFF2-40B4-BE49-F238E27FC236}">
                <a16:creationId xmlns:a16="http://schemas.microsoft.com/office/drawing/2014/main" id="{C3BF514F-B8AB-FB36-8120-69024FE637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25579" y="2406337"/>
            <a:ext cx="2286000" cy="1981200"/>
          </a:xfrm>
          <a:prstGeom prst="rect">
            <a:avLst/>
          </a:prstGeom>
        </p:spPr>
      </p:pic>
    </p:spTree>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7F8F3"/>
        </a:solidFill>
        <a:effectLst/>
      </p:bgPr>
    </p:bg>
    <p:spTree>
      <p:nvGrpSpPr>
        <p:cNvPr id="1" name=""/>
        <p:cNvGrpSpPr/>
        <p:nvPr/>
      </p:nvGrpSpPr>
      <p:grpSpPr>
        <a:xfrm>
          <a:off x="0" y="0"/>
          <a:ext cx="0" cy="0"/>
          <a:chOff x="0" y="0"/>
          <a:chExt cx="0" cy="0"/>
        </a:xfrm>
      </p:grpSpPr>
      <p:graphicFrame>
        <p:nvGraphicFramePr>
          <p:cNvPr id="6" name="Tableau 5">
            <a:extLst>
              <a:ext uri="{FF2B5EF4-FFF2-40B4-BE49-F238E27FC236}">
                <a16:creationId xmlns:a16="http://schemas.microsoft.com/office/drawing/2014/main" id="{1DDDD3F7-0977-E0CD-1877-1FF4B31C83AE}"/>
              </a:ext>
            </a:extLst>
          </p:cNvPr>
          <p:cNvGraphicFramePr>
            <a:graphicFrameLocks noGrp="1"/>
          </p:cNvGraphicFramePr>
          <p:nvPr>
            <p:extLst>
              <p:ext uri="{D42A27DB-BD31-4B8C-83A1-F6EECF244321}">
                <p14:modId xmlns:p14="http://schemas.microsoft.com/office/powerpoint/2010/main" val="3633921864"/>
              </p:ext>
            </p:extLst>
          </p:nvPr>
        </p:nvGraphicFramePr>
        <p:xfrm>
          <a:off x="609600" y="1714500"/>
          <a:ext cx="9753600" cy="4389276"/>
        </p:xfrm>
        <a:graphic>
          <a:graphicData uri="http://schemas.openxmlformats.org/drawingml/2006/table">
            <a:tbl>
              <a:tblPr>
                <a:tableStyleId>{D7AC3CCA-C797-4891-BE02-D94E43425B78}</a:tableStyleId>
              </a:tblPr>
              <a:tblGrid>
                <a:gridCol w="2438400">
                  <a:extLst>
                    <a:ext uri="{9D8B030D-6E8A-4147-A177-3AD203B41FA5}">
                      <a16:colId xmlns:a16="http://schemas.microsoft.com/office/drawing/2014/main" val="3691710465"/>
                    </a:ext>
                  </a:extLst>
                </a:gridCol>
                <a:gridCol w="2438400">
                  <a:extLst>
                    <a:ext uri="{9D8B030D-6E8A-4147-A177-3AD203B41FA5}">
                      <a16:colId xmlns:a16="http://schemas.microsoft.com/office/drawing/2014/main" val="1745369780"/>
                    </a:ext>
                  </a:extLst>
                </a:gridCol>
                <a:gridCol w="2438400">
                  <a:extLst>
                    <a:ext uri="{9D8B030D-6E8A-4147-A177-3AD203B41FA5}">
                      <a16:colId xmlns:a16="http://schemas.microsoft.com/office/drawing/2014/main" val="2088796194"/>
                    </a:ext>
                  </a:extLst>
                </a:gridCol>
                <a:gridCol w="2438400">
                  <a:extLst>
                    <a:ext uri="{9D8B030D-6E8A-4147-A177-3AD203B41FA5}">
                      <a16:colId xmlns:a16="http://schemas.microsoft.com/office/drawing/2014/main" val="2313089117"/>
                    </a:ext>
                  </a:extLst>
                </a:gridCol>
              </a:tblGrid>
              <a:tr h="731546">
                <a:tc>
                  <a:txBody>
                    <a:bodyPr/>
                    <a:lstStyle/>
                    <a:p>
                      <a:r>
                        <a:rPr lang="fr-FR" b="1"/>
                        <a:t>Nom de la VM</a:t>
                      </a:r>
                      <a:endParaRPr lang="fr-FR"/>
                    </a:p>
                  </a:txBody>
                  <a:tcPr anchor="ctr"/>
                </a:tc>
                <a:tc>
                  <a:txBody>
                    <a:bodyPr/>
                    <a:lstStyle/>
                    <a:p>
                      <a:r>
                        <a:rPr lang="fr-FR" b="1"/>
                        <a:t>Rôle / Service</a:t>
                      </a:r>
                      <a:endParaRPr lang="fr-FR"/>
                    </a:p>
                  </a:txBody>
                  <a:tcPr anchor="ctr"/>
                </a:tc>
                <a:tc>
                  <a:txBody>
                    <a:bodyPr/>
                    <a:lstStyle/>
                    <a:p>
                      <a:r>
                        <a:rPr lang="fr-FR" b="1"/>
                        <a:t>Taille du disque</a:t>
                      </a:r>
                      <a:endParaRPr lang="fr-FR"/>
                    </a:p>
                  </a:txBody>
                  <a:tcPr anchor="ctr"/>
                </a:tc>
                <a:tc>
                  <a:txBody>
                    <a:bodyPr/>
                    <a:lstStyle/>
                    <a:p>
                      <a:r>
                        <a:rPr lang="fr-FR" b="1"/>
                        <a:t>Mémoire RAM</a:t>
                      </a:r>
                      <a:endParaRPr lang="fr-FR"/>
                    </a:p>
                  </a:txBody>
                  <a:tcPr anchor="ctr"/>
                </a:tc>
                <a:extLst>
                  <a:ext uri="{0D108BD9-81ED-4DB2-BD59-A6C34878D82A}">
                    <a16:rowId xmlns:a16="http://schemas.microsoft.com/office/drawing/2014/main" val="4190197998"/>
                  </a:ext>
                </a:extLst>
              </a:tr>
              <a:tr h="731546">
                <a:tc>
                  <a:txBody>
                    <a:bodyPr/>
                    <a:lstStyle/>
                    <a:p>
                      <a:r>
                        <a:rPr lang="fr-FR"/>
                        <a:t>ubuntu Server1</a:t>
                      </a:r>
                    </a:p>
                  </a:txBody>
                  <a:tcPr anchor="ctr"/>
                </a:tc>
                <a:tc>
                  <a:txBody>
                    <a:bodyPr/>
                    <a:lstStyle/>
                    <a:p>
                      <a:r>
                        <a:rPr lang="fr-FR"/>
                        <a:t>Serveur DNS / DHCP</a:t>
                      </a:r>
                    </a:p>
                  </a:txBody>
                  <a:tcPr anchor="ctr"/>
                </a:tc>
                <a:tc>
                  <a:txBody>
                    <a:bodyPr/>
                    <a:lstStyle/>
                    <a:p>
                      <a:r>
                        <a:rPr lang="fr-FR" dirty="0"/>
                        <a:t>20 Go</a:t>
                      </a:r>
                    </a:p>
                  </a:txBody>
                  <a:tcPr anchor="ctr"/>
                </a:tc>
                <a:tc>
                  <a:txBody>
                    <a:bodyPr/>
                    <a:lstStyle/>
                    <a:p>
                      <a:r>
                        <a:rPr lang="fr-FR"/>
                        <a:t>2 Go</a:t>
                      </a:r>
                    </a:p>
                  </a:txBody>
                  <a:tcPr anchor="ctr"/>
                </a:tc>
                <a:extLst>
                  <a:ext uri="{0D108BD9-81ED-4DB2-BD59-A6C34878D82A}">
                    <a16:rowId xmlns:a16="http://schemas.microsoft.com/office/drawing/2014/main" val="4102807080"/>
                  </a:ext>
                </a:extLst>
              </a:tr>
              <a:tr h="731546">
                <a:tc>
                  <a:txBody>
                    <a:bodyPr/>
                    <a:lstStyle/>
                    <a:p>
                      <a:r>
                        <a:rPr lang="fr-FR"/>
                        <a:t>fileServer</a:t>
                      </a:r>
                    </a:p>
                  </a:txBody>
                  <a:tcPr anchor="ctr"/>
                </a:tc>
                <a:tc>
                  <a:txBody>
                    <a:bodyPr/>
                    <a:lstStyle/>
                    <a:p>
                      <a:r>
                        <a:rPr lang="fr-FR"/>
                        <a:t>Serveur SAMBA / FTP</a:t>
                      </a:r>
                    </a:p>
                  </a:txBody>
                  <a:tcPr anchor="ctr"/>
                </a:tc>
                <a:tc>
                  <a:txBody>
                    <a:bodyPr/>
                    <a:lstStyle/>
                    <a:p>
                      <a:r>
                        <a:rPr lang="fr-FR"/>
                        <a:t>20 Go</a:t>
                      </a:r>
                    </a:p>
                  </a:txBody>
                  <a:tcPr anchor="ctr"/>
                </a:tc>
                <a:tc>
                  <a:txBody>
                    <a:bodyPr/>
                    <a:lstStyle/>
                    <a:p>
                      <a:r>
                        <a:rPr lang="fr-FR"/>
                        <a:t>2 Go</a:t>
                      </a:r>
                    </a:p>
                  </a:txBody>
                  <a:tcPr anchor="ctr"/>
                </a:tc>
                <a:extLst>
                  <a:ext uri="{0D108BD9-81ED-4DB2-BD59-A6C34878D82A}">
                    <a16:rowId xmlns:a16="http://schemas.microsoft.com/office/drawing/2014/main" val="2606500601"/>
                  </a:ext>
                </a:extLst>
              </a:tr>
              <a:tr h="731546">
                <a:tc>
                  <a:txBody>
                    <a:bodyPr/>
                    <a:lstStyle/>
                    <a:p>
                      <a:r>
                        <a:rPr lang="fr-FR"/>
                        <a:t>ServerWeb</a:t>
                      </a:r>
                    </a:p>
                  </a:txBody>
                  <a:tcPr anchor="ctr"/>
                </a:tc>
                <a:tc>
                  <a:txBody>
                    <a:bodyPr/>
                    <a:lstStyle/>
                    <a:p>
                      <a:r>
                        <a:rPr lang="fr-FR"/>
                        <a:t>Serveur Apache2 (Web)</a:t>
                      </a:r>
                    </a:p>
                  </a:txBody>
                  <a:tcPr anchor="ctr"/>
                </a:tc>
                <a:tc>
                  <a:txBody>
                    <a:bodyPr/>
                    <a:lstStyle/>
                    <a:p>
                      <a:r>
                        <a:rPr lang="fr-FR"/>
                        <a:t>25 Go</a:t>
                      </a:r>
                    </a:p>
                  </a:txBody>
                  <a:tcPr anchor="ctr"/>
                </a:tc>
                <a:tc>
                  <a:txBody>
                    <a:bodyPr/>
                    <a:lstStyle/>
                    <a:p>
                      <a:r>
                        <a:rPr lang="fr-FR"/>
                        <a:t>2 Go</a:t>
                      </a:r>
                    </a:p>
                  </a:txBody>
                  <a:tcPr anchor="ctr"/>
                </a:tc>
                <a:extLst>
                  <a:ext uri="{0D108BD9-81ED-4DB2-BD59-A6C34878D82A}">
                    <a16:rowId xmlns:a16="http://schemas.microsoft.com/office/drawing/2014/main" val="1079102870"/>
                  </a:ext>
                </a:extLst>
              </a:tr>
              <a:tr h="731546">
                <a:tc>
                  <a:txBody>
                    <a:bodyPr/>
                    <a:lstStyle/>
                    <a:p>
                      <a:r>
                        <a:rPr lang="fr-FR"/>
                        <a:t>Linux1</a:t>
                      </a:r>
                    </a:p>
                  </a:txBody>
                  <a:tcPr anchor="ctr"/>
                </a:tc>
                <a:tc>
                  <a:txBody>
                    <a:bodyPr/>
                    <a:lstStyle/>
                    <a:p>
                      <a:r>
                        <a:rPr lang="fr-FR"/>
                        <a:t>Client Linux</a:t>
                      </a:r>
                    </a:p>
                  </a:txBody>
                  <a:tcPr anchor="ctr"/>
                </a:tc>
                <a:tc>
                  <a:txBody>
                    <a:bodyPr/>
                    <a:lstStyle/>
                    <a:p>
                      <a:r>
                        <a:rPr lang="fr-FR"/>
                        <a:t>35 Go</a:t>
                      </a:r>
                    </a:p>
                  </a:txBody>
                  <a:tcPr anchor="ctr"/>
                </a:tc>
                <a:tc>
                  <a:txBody>
                    <a:bodyPr/>
                    <a:lstStyle/>
                    <a:p>
                      <a:r>
                        <a:rPr lang="fr-FR"/>
                        <a:t>2 Go</a:t>
                      </a:r>
                    </a:p>
                  </a:txBody>
                  <a:tcPr anchor="ctr"/>
                </a:tc>
                <a:extLst>
                  <a:ext uri="{0D108BD9-81ED-4DB2-BD59-A6C34878D82A}">
                    <a16:rowId xmlns:a16="http://schemas.microsoft.com/office/drawing/2014/main" val="1464081546"/>
                  </a:ext>
                </a:extLst>
              </a:tr>
              <a:tr h="731546">
                <a:tc>
                  <a:txBody>
                    <a:bodyPr/>
                    <a:lstStyle/>
                    <a:p>
                      <a:r>
                        <a:rPr lang="fr-FR"/>
                        <a:t>Windows 8</a:t>
                      </a:r>
                    </a:p>
                  </a:txBody>
                  <a:tcPr anchor="ctr"/>
                </a:tc>
                <a:tc>
                  <a:txBody>
                    <a:bodyPr/>
                    <a:lstStyle/>
                    <a:p>
                      <a:r>
                        <a:rPr lang="fr-FR"/>
                        <a:t>Client Windows</a:t>
                      </a:r>
                    </a:p>
                  </a:txBody>
                  <a:tcPr anchor="ctr"/>
                </a:tc>
                <a:tc>
                  <a:txBody>
                    <a:bodyPr/>
                    <a:lstStyle/>
                    <a:p>
                      <a:r>
                        <a:rPr lang="fr-FR"/>
                        <a:t>20 Go</a:t>
                      </a:r>
                    </a:p>
                  </a:txBody>
                  <a:tcPr anchor="ctr"/>
                </a:tc>
                <a:tc>
                  <a:txBody>
                    <a:bodyPr/>
                    <a:lstStyle/>
                    <a:p>
                      <a:r>
                        <a:rPr lang="fr-FR" dirty="0"/>
                        <a:t>1.5 Go</a:t>
                      </a:r>
                    </a:p>
                  </a:txBody>
                  <a:tcPr anchor="ctr"/>
                </a:tc>
                <a:extLst>
                  <a:ext uri="{0D108BD9-81ED-4DB2-BD59-A6C34878D82A}">
                    <a16:rowId xmlns:a16="http://schemas.microsoft.com/office/drawing/2014/main" val="3425278580"/>
                  </a:ext>
                </a:extLst>
              </a:tr>
            </a:tbl>
          </a:graphicData>
        </a:graphic>
      </p:graphicFrame>
      <p:pic>
        <p:nvPicPr>
          <p:cNvPr id="8" name="Image 7">
            <a:extLst>
              <a:ext uri="{FF2B5EF4-FFF2-40B4-BE49-F238E27FC236}">
                <a16:creationId xmlns:a16="http://schemas.microsoft.com/office/drawing/2014/main" id="{8CD0478F-B42F-DF4C-DAA4-1E03A2A177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3529" y="1828800"/>
            <a:ext cx="7162800" cy="4160676"/>
          </a:xfrm>
          <a:prstGeom prst="rect">
            <a:avLst/>
          </a:prstGeom>
        </p:spPr>
      </p:pic>
      <p:sp>
        <p:nvSpPr>
          <p:cNvPr id="9" name="ZoneTexte 8">
            <a:extLst>
              <a:ext uri="{FF2B5EF4-FFF2-40B4-BE49-F238E27FC236}">
                <a16:creationId xmlns:a16="http://schemas.microsoft.com/office/drawing/2014/main" id="{B06359E7-2565-AFC2-5B6F-9EBDAB3AD8F4}"/>
              </a:ext>
            </a:extLst>
          </p:cNvPr>
          <p:cNvSpPr txBox="1"/>
          <p:nvPr/>
        </p:nvSpPr>
        <p:spPr>
          <a:xfrm>
            <a:off x="609600" y="7658100"/>
            <a:ext cx="16687800" cy="1569660"/>
          </a:xfrm>
          <a:prstGeom prst="rect">
            <a:avLst/>
          </a:prstGeom>
          <a:noFill/>
        </p:spPr>
        <p:txBody>
          <a:bodyPr wrap="square" rtlCol="0">
            <a:spAutoFit/>
          </a:bodyPr>
          <a:lstStyle/>
          <a:p>
            <a:r>
              <a:rPr lang="fr-FR" sz="2400" dirty="0"/>
              <a:t>Dans le cadre de ce projet, nous avons utilisé un ensemble de machines virtuelles pour simuler un réseau local complet. Chaque VM a été configurée avec un rôle spécifique afin de représenter les différents services d’un réseau réel. Trois serveurs sont dédiés aux services réseau essentiels (DHCP, DNS, FTP, SAMBA, Apache2), tandis que deux autres machines représentent les clients Linux et Windows. Ces machines ont été dimensionnées en fonction de leurs rôles pour assurer de bonnes performances durant les tests.</a:t>
            </a:r>
          </a:p>
        </p:txBody>
      </p:sp>
      <p:sp>
        <p:nvSpPr>
          <p:cNvPr id="10" name="ZoneTexte 9">
            <a:extLst>
              <a:ext uri="{FF2B5EF4-FFF2-40B4-BE49-F238E27FC236}">
                <a16:creationId xmlns:a16="http://schemas.microsoft.com/office/drawing/2014/main" id="{A0C7B8C4-1F8B-29CE-B8E7-FE41667A335F}"/>
              </a:ext>
            </a:extLst>
          </p:cNvPr>
          <p:cNvSpPr txBox="1"/>
          <p:nvPr/>
        </p:nvSpPr>
        <p:spPr>
          <a:xfrm>
            <a:off x="609600" y="419100"/>
            <a:ext cx="14097000" cy="584775"/>
          </a:xfrm>
          <a:prstGeom prst="rect">
            <a:avLst/>
          </a:prstGeom>
          <a:noFill/>
        </p:spPr>
        <p:txBody>
          <a:bodyPr wrap="square" rtlCol="0">
            <a:spAutoFit/>
          </a:bodyPr>
          <a:lstStyle/>
          <a:p>
            <a:pPr marL="514350" indent="-514350">
              <a:buFont typeface="+mj-lt"/>
              <a:buAutoNum type="arabicPeriod" startAt="2"/>
            </a:pPr>
            <a:r>
              <a:rPr lang="fr-FR" sz="3200" b="1" u="sng" dirty="0">
                <a:latin typeface="Open Sauce" panose="020B0604020202020204" charset="0"/>
              </a:rPr>
              <a:t>Présentation des Vms</a:t>
            </a:r>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7F8F3"/>
        </a:solidFill>
        <a:effectLst/>
      </p:bgPr>
    </p:bg>
    <p:spTree>
      <p:nvGrpSpPr>
        <p:cNvPr id="1" name=""/>
        <p:cNvGrpSpPr/>
        <p:nvPr/>
      </p:nvGrpSpPr>
      <p:grpSpPr>
        <a:xfrm>
          <a:off x="0" y="0"/>
          <a:ext cx="0" cy="0"/>
          <a:chOff x="0" y="0"/>
          <a:chExt cx="0" cy="0"/>
        </a:xfrm>
      </p:grpSpPr>
      <p:sp>
        <p:nvSpPr>
          <p:cNvPr id="9" name="TextBox 9"/>
          <p:cNvSpPr txBox="1"/>
          <p:nvPr/>
        </p:nvSpPr>
        <p:spPr>
          <a:xfrm>
            <a:off x="882889" y="31216"/>
            <a:ext cx="16522221" cy="1712713"/>
          </a:xfrm>
          <a:prstGeom prst="rect">
            <a:avLst/>
          </a:prstGeom>
        </p:spPr>
        <p:txBody>
          <a:bodyPr wrap="square" lIns="0" tIns="0" rIns="0" bIns="0" rtlCol="0" anchor="t">
            <a:spAutoFit/>
          </a:bodyPr>
          <a:lstStyle/>
          <a:p>
            <a:pPr marL="1143000" indent="-1143000" algn="l">
              <a:lnSpc>
                <a:spcPts val="15601"/>
              </a:lnSpc>
              <a:buFont typeface="+mj-lt"/>
              <a:buAutoNum type="arabicPeriod" startAt="3"/>
            </a:pPr>
            <a:r>
              <a:rPr lang="en-US" sz="7200" b="1" u="sng" spc="-130" dirty="0">
                <a:solidFill>
                  <a:srgbClr val="000000"/>
                </a:solidFill>
                <a:latin typeface="Open Sauce"/>
                <a:ea typeface="Open Sauce"/>
                <a:cs typeface="Open Sauce"/>
                <a:sym typeface="Open Sauce"/>
              </a:rPr>
              <a:t>Configuration des services</a:t>
            </a:r>
          </a:p>
        </p:txBody>
      </p:sp>
      <p:sp>
        <p:nvSpPr>
          <p:cNvPr id="11" name="ZoneTexte 10">
            <a:extLst>
              <a:ext uri="{FF2B5EF4-FFF2-40B4-BE49-F238E27FC236}">
                <a16:creationId xmlns:a16="http://schemas.microsoft.com/office/drawing/2014/main" id="{36668182-9BAF-F920-CDDA-526C43E5AABC}"/>
              </a:ext>
            </a:extLst>
          </p:cNvPr>
          <p:cNvSpPr txBox="1"/>
          <p:nvPr/>
        </p:nvSpPr>
        <p:spPr>
          <a:xfrm>
            <a:off x="2781300" y="2565782"/>
            <a:ext cx="11963400" cy="707886"/>
          </a:xfrm>
          <a:prstGeom prst="rect">
            <a:avLst/>
          </a:prstGeom>
          <a:noFill/>
        </p:spPr>
        <p:txBody>
          <a:bodyPr wrap="square" rtlCol="0">
            <a:spAutoFit/>
          </a:bodyPr>
          <a:lstStyle/>
          <a:p>
            <a:pPr marL="3028950" lvl="6" indent="-285750">
              <a:buFont typeface="Wingdings" panose="05000000000000000000" pitchFamily="2" charset="2"/>
              <a:buChar char="Ø"/>
            </a:pPr>
            <a:r>
              <a:rPr lang="fr-FR" sz="4000" b="1" u="sng" dirty="0" err="1">
                <a:latin typeface="Algerian" panose="04020705040A02060702" pitchFamily="82" charset="0"/>
              </a:rPr>
              <a:t>dhcp</a:t>
            </a:r>
            <a:endParaRPr lang="fr-FR" sz="4000" b="1" u="sng" dirty="0">
              <a:latin typeface="Algerian" panose="04020705040A02060702" pitchFamily="82" charset="0"/>
            </a:endParaRPr>
          </a:p>
        </p:txBody>
      </p:sp>
      <p:sp>
        <p:nvSpPr>
          <p:cNvPr id="14" name="ZoneTexte 13">
            <a:extLst>
              <a:ext uri="{FF2B5EF4-FFF2-40B4-BE49-F238E27FC236}">
                <a16:creationId xmlns:a16="http://schemas.microsoft.com/office/drawing/2014/main" id="{1CC14114-B115-3D6D-FEBE-AEB5839D6202}"/>
              </a:ext>
            </a:extLst>
          </p:cNvPr>
          <p:cNvSpPr txBox="1"/>
          <p:nvPr/>
        </p:nvSpPr>
        <p:spPr>
          <a:xfrm>
            <a:off x="2209800" y="3163513"/>
            <a:ext cx="14401800" cy="2677656"/>
          </a:xfrm>
          <a:prstGeom prst="rect">
            <a:avLst/>
          </a:prstGeom>
          <a:noFill/>
        </p:spPr>
        <p:txBody>
          <a:bodyPr wrap="square" rtlCol="0">
            <a:spAutoFit/>
          </a:bodyPr>
          <a:lstStyle/>
          <a:p>
            <a:r>
              <a:rPr lang="fr-FR" sz="2800" dirty="0"/>
              <a:t>Machine : Ubuntu Server (192.168.1.10)</a:t>
            </a:r>
          </a:p>
          <a:p>
            <a:r>
              <a:rPr lang="fr-FR" sz="2800" dirty="0"/>
              <a:t>Tout d’abord on fixe l’</a:t>
            </a:r>
            <a:r>
              <a:rPr lang="fr-FR" sz="2800" dirty="0" err="1"/>
              <a:t>addresse</a:t>
            </a:r>
            <a:r>
              <a:rPr lang="fr-FR" sz="2800" dirty="0"/>
              <a:t> du serveur avec la commande:</a:t>
            </a:r>
          </a:p>
          <a:p>
            <a:r>
              <a:rPr lang="fr-FR" sz="2800" i="1" dirty="0" err="1">
                <a:solidFill>
                  <a:srgbClr val="FF0000"/>
                </a:solidFill>
              </a:rPr>
              <a:t>Ifconfig</a:t>
            </a:r>
            <a:r>
              <a:rPr lang="fr-FR" sz="2800" i="1" dirty="0">
                <a:solidFill>
                  <a:srgbClr val="FF0000"/>
                </a:solidFill>
              </a:rPr>
              <a:t> enp0s8 192.168.1.10 </a:t>
            </a:r>
            <a:r>
              <a:rPr lang="fr-FR" sz="2800" i="1" dirty="0" err="1">
                <a:solidFill>
                  <a:srgbClr val="FF0000"/>
                </a:solidFill>
              </a:rPr>
              <a:t>netmask</a:t>
            </a:r>
            <a:r>
              <a:rPr lang="fr-FR" sz="2800" i="1" dirty="0">
                <a:solidFill>
                  <a:srgbClr val="FF0000"/>
                </a:solidFill>
              </a:rPr>
              <a:t> 255.255.255.0 up</a:t>
            </a:r>
          </a:p>
          <a:p>
            <a:r>
              <a:rPr lang="fr-FR" sz="2800" dirty="0"/>
              <a:t>La première étape consiste à installer le service DHCP pour permettre l'attribution automatique des adresses IP aux clients du réseau. Pour cela, on met à jour la liste des paquets et on installe le paquet </a:t>
            </a:r>
            <a:r>
              <a:rPr lang="fr-FR" sz="2800" i="1" dirty="0"/>
              <a:t>isc-</a:t>
            </a:r>
            <a:r>
              <a:rPr lang="fr-FR" sz="2800" i="1" dirty="0" err="1"/>
              <a:t>dhcp</a:t>
            </a:r>
            <a:r>
              <a:rPr lang="fr-FR" sz="2800" i="1" dirty="0"/>
              <a:t>-server</a:t>
            </a:r>
            <a:r>
              <a:rPr lang="fr-FR" sz="2800" dirty="0"/>
              <a:t> à l'aide de la commande suivante :</a:t>
            </a:r>
          </a:p>
        </p:txBody>
      </p:sp>
      <p:sp>
        <p:nvSpPr>
          <p:cNvPr id="15" name="ZoneTexte 14">
            <a:extLst>
              <a:ext uri="{FF2B5EF4-FFF2-40B4-BE49-F238E27FC236}">
                <a16:creationId xmlns:a16="http://schemas.microsoft.com/office/drawing/2014/main" id="{24A6C7A0-2B37-6499-3649-CE252D8EC6D1}"/>
              </a:ext>
            </a:extLst>
          </p:cNvPr>
          <p:cNvSpPr txBox="1"/>
          <p:nvPr/>
        </p:nvSpPr>
        <p:spPr>
          <a:xfrm>
            <a:off x="10730345" y="5317949"/>
            <a:ext cx="8562109" cy="523220"/>
          </a:xfrm>
          <a:prstGeom prst="rect">
            <a:avLst/>
          </a:prstGeom>
          <a:noFill/>
        </p:spPr>
        <p:txBody>
          <a:bodyPr wrap="square" rtlCol="0">
            <a:spAutoFit/>
          </a:bodyPr>
          <a:lstStyle/>
          <a:p>
            <a:r>
              <a:rPr lang="en-US" sz="2800" i="1" dirty="0" err="1">
                <a:solidFill>
                  <a:srgbClr val="FF0000"/>
                </a:solidFill>
              </a:rPr>
              <a:t>sudo</a:t>
            </a:r>
            <a:r>
              <a:rPr lang="en-US" sz="2800" i="1" dirty="0">
                <a:solidFill>
                  <a:srgbClr val="FF0000"/>
                </a:solidFill>
              </a:rPr>
              <a:t> apt install </a:t>
            </a:r>
            <a:r>
              <a:rPr lang="en-US" sz="2800" i="1" dirty="0" err="1">
                <a:solidFill>
                  <a:srgbClr val="FF0000"/>
                </a:solidFill>
              </a:rPr>
              <a:t>isc</a:t>
            </a:r>
            <a:r>
              <a:rPr lang="en-US" sz="2800" i="1" dirty="0">
                <a:solidFill>
                  <a:srgbClr val="FF0000"/>
                </a:solidFill>
              </a:rPr>
              <a:t>-</a:t>
            </a:r>
            <a:r>
              <a:rPr lang="en-US" sz="2800" i="1" dirty="0" err="1">
                <a:solidFill>
                  <a:srgbClr val="FF0000"/>
                </a:solidFill>
              </a:rPr>
              <a:t>dhcp</a:t>
            </a:r>
            <a:r>
              <a:rPr lang="en-US" sz="2800" i="1" dirty="0">
                <a:solidFill>
                  <a:srgbClr val="FF0000"/>
                </a:solidFill>
              </a:rPr>
              <a:t>-server</a:t>
            </a:r>
            <a:endParaRPr lang="fr-FR" sz="2800" i="1" dirty="0">
              <a:solidFill>
                <a:srgbClr val="FF0000"/>
              </a:solidFill>
            </a:endParaRPr>
          </a:p>
        </p:txBody>
      </p:sp>
      <p:sp>
        <p:nvSpPr>
          <p:cNvPr id="16" name="ZoneTexte 15">
            <a:extLst>
              <a:ext uri="{FF2B5EF4-FFF2-40B4-BE49-F238E27FC236}">
                <a16:creationId xmlns:a16="http://schemas.microsoft.com/office/drawing/2014/main" id="{CBD79FD8-209D-BB8E-C8E5-59D6914BADD0}"/>
              </a:ext>
            </a:extLst>
          </p:cNvPr>
          <p:cNvSpPr txBox="1"/>
          <p:nvPr/>
        </p:nvSpPr>
        <p:spPr>
          <a:xfrm>
            <a:off x="685800" y="6438900"/>
            <a:ext cx="16154400" cy="738664"/>
          </a:xfrm>
          <a:prstGeom prst="rect">
            <a:avLst/>
          </a:prstGeom>
          <a:noFill/>
        </p:spPr>
        <p:txBody>
          <a:bodyPr wrap="square" rtlCol="0">
            <a:spAutoFit/>
          </a:bodyPr>
          <a:lstStyle/>
          <a:p>
            <a:r>
              <a:rPr lang="fr-FR" sz="2400" dirty="0"/>
              <a:t>Une fois installé, on modifie le fichier de configuration principal de DHCP :</a:t>
            </a:r>
            <a:r>
              <a:rPr lang="fr-FR" sz="2400" i="1" dirty="0">
                <a:solidFill>
                  <a:srgbClr val="FF0000"/>
                </a:solidFill>
              </a:rPr>
              <a:t>sudo nano /etc/</a:t>
            </a:r>
            <a:r>
              <a:rPr lang="fr-FR" sz="2400" i="1" dirty="0" err="1">
                <a:solidFill>
                  <a:srgbClr val="FF0000"/>
                </a:solidFill>
              </a:rPr>
              <a:t>dhcp</a:t>
            </a:r>
            <a:r>
              <a:rPr lang="fr-FR" sz="2400" i="1" dirty="0">
                <a:solidFill>
                  <a:srgbClr val="FF0000"/>
                </a:solidFill>
              </a:rPr>
              <a:t>/</a:t>
            </a:r>
            <a:r>
              <a:rPr lang="fr-FR" sz="2400" i="1" dirty="0" err="1">
                <a:solidFill>
                  <a:srgbClr val="FF0000"/>
                </a:solidFill>
              </a:rPr>
              <a:t>dhcpd.conf</a:t>
            </a:r>
            <a:endParaRPr lang="fr-FR" sz="2400" i="1" dirty="0">
              <a:solidFill>
                <a:srgbClr val="FF0000"/>
              </a:solidFill>
            </a:endParaRPr>
          </a:p>
          <a:p>
            <a:endParaRPr lang="fr-FR" dirty="0"/>
          </a:p>
        </p:txBody>
      </p:sp>
      <p:pic>
        <p:nvPicPr>
          <p:cNvPr id="17" name="Image 16">
            <a:extLst>
              <a:ext uri="{FF2B5EF4-FFF2-40B4-BE49-F238E27FC236}">
                <a16:creationId xmlns:a16="http://schemas.microsoft.com/office/drawing/2014/main" id="{AE8A12D5-3C7D-6522-275F-A004E81513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0" y="7260753"/>
            <a:ext cx="8689961" cy="2779765"/>
          </a:xfrm>
          <a:prstGeom prst="rect">
            <a:avLst/>
          </a:prstGeom>
        </p:spPr>
      </p:pic>
      <p:sp>
        <p:nvSpPr>
          <p:cNvPr id="18" name="ZoneTexte 17">
            <a:extLst>
              <a:ext uri="{FF2B5EF4-FFF2-40B4-BE49-F238E27FC236}">
                <a16:creationId xmlns:a16="http://schemas.microsoft.com/office/drawing/2014/main" id="{39659711-8833-F50C-3440-E50DDEF6D8FA}"/>
              </a:ext>
            </a:extLst>
          </p:cNvPr>
          <p:cNvSpPr txBox="1"/>
          <p:nvPr/>
        </p:nvSpPr>
        <p:spPr>
          <a:xfrm>
            <a:off x="1981200" y="1781678"/>
            <a:ext cx="12496800" cy="707886"/>
          </a:xfrm>
          <a:prstGeom prst="rect">
            <a:avLst/>
          </a:prstGeom>
          <a:noFill/>
        </p:spPr>
        <p:txBody>
          <a:bodyPr wrap="square" rtlCol="0">
            <a:spAutoFit/>
          </a:bodyPr>
          <a:lstStyle/>
          <a:p>
            <a:pPr marL="285750" indent="-285750">
              <a:buFont typeface="Wingdings" panose="05000000000000000000" pitchFamily="2" charset="2"/>
              <a:buChar char="v"/>
            </a:pPr>
            <a:r>
              <a:rPr lang="fr-FR" sz="4000" b="1" i="1" u="sng" dirty="0"/>
              <a:t>DHCP/DNS</a:t>
            </a:r>
          </a:p>
        </p:txBody>
      </p:sp>
      <p:pic>
        <p:nvPicPr>
          <p:cNvPr id="3" name="Image 2">
            <a:extLst>
              <a:ext uri="{FF2B5EF4-FFF2-40B4-BE49-F238E27FC236}">
                <a16:creationId xmlns:a16="http://schemas.microsoft.com/office/drawing/2014/main" id="{A163094D-F9AD-8A5E-9D6E-FD02499C075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5131" y="1903308"/>
            <a:ext cx="681318" cy="514570"/>
          </a:xfrm>
          <a:prstGeom prst="rect">
            <a:avLst/>
          </a:prstGeom>
        </p:spPr>
      </p:pic>
      <p:pic>
        <p:nvPicPr>
          <p:cNvPr id="5" name="Image 4">
            <a:extLst>
              <a:ext uri="{FF2B5EF4-FFF2-40B4-BE49-F238E27FC236}">
                <a16:creationId xmlns:a16="http://schemas.microsoft.com/office/drawing/2014/main" id="{067890FD-A0D6-D397-4928-F1FFAE3CF3C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62845" y="1788924"/>
            <a:ext cx="671945" cy="617727"/>
          </a:xfrm>
          <a:prstGeom prst="rect">
            <a:avLst/>
          </a:prstGeom>
        </p:spPr>
      </p:pic>
    </p:spTree>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EDA14AB9-3EFD-3000-6C33-C880B7F44D97}"/>
              </a:ext>
            </a:extLst>
          </p:cNvPr>
          <p:cNvSpPr txBox="1"/>
          <p:nvPr/>
        </p:nvSpPr>
        <p:spPr>
          <a:xfrm>
            <a:off x="302822" y="302822"/>
            <a:ext cx="17682357" cy="923330"/>
          </a:xfrm>
          <a:prstGeom prst="rect">
            <a:avLst/>
          </a:prstGeom>
          <a:noFill/>
        </p:spPr>
        <p:txBody>
          <a:bodyPr wrap="square" rtlCol="0">
            <a:spAutoFit/>
          </a:bodyPr>
          <a:lstStyle/>
          <a:p>
            <a:r>
              <a:rPr lang="fr-FR" sz="2700" dirty="0"/>
              <a:t>Ensuite, on indique à DHCP l’interface réseau à utiliser en éditant : </a:t>
            </a:r>
            <a:r>
              <a:rPr lang="fr-FR" sz="2700" i="1" dirty="0">
                <a:solidFill>
                  <a:srgbClr val="FF0000"/>
                </a:solidFill>
              </a:rPr>
              <a:t>sudo nano /etc/default/isc-</a:t>
            </a:r>
            <a:r>
              <a:rPr lang="fr-FR" sz="2700" i="1" dirty="0" err="1">
                <a:solidFill>
                  <a:srgbClr val="FF0000"/>
                </a:solidFill>
              </a:rPr>
              <a:t>dhcp</a:t>
            </a:r>
            <a:r>
              <a:rPr lang="fr-FR" sz="2700" i="1" dirty="0">
                <a:solidFill>
                  <a:srgbClr val="FF0000"/>
                </a:solidFill>
              </a:rPr>
              <a:t>-server. </a:t>
            </a:r>
            <a:r>
              <a:rPr lang="fr-FR" sz="2700" dirty="0"/>
              <a:t>On indique l’interface à utiliser:</a:t>
            </a:r>
            <a:endParaRPr lang="fr-FR" sz="2700" i="1" dirty="0">
              <a:solidFill>
                <a:srgbClr val="FF0000"/>
              </a:solidFill>
            </a:endParaRPr>
          </a:p>
        </p:txBody>
      </p:sp>
      <p:pic>
        <p:nvPicPr>
          <p:cNvPr id="4" name="Image 3">
            <a:extLst>
              <a:ext uri="{FF2B5EF4-FFF2-40B4-BE49-F238E27FC236}">
                <a16:creationId xmlns:a16="http://schemas.microsoft.com/office/drawing/2014/main" id="{320B8C33-A396-D800-85FB-0BE96CD1A1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1118" y="1443753"/>
            <a:ext cx="8245038" cy="1314633"/>
          </a:xfrm>
          <a:prstGeom prst="rect">
            <a:avLst/>
          </a:prstGeom>
        </p:spPr>
      </p:pic>
      <p:sp>
        <p:nvSpPr>
          <p:cNvPr id="5" name="ZoneTexte 4">
            <a:extLst>
              <a:ext uri="{FF2B5EF4-FFF2-40B4-BE49-F238E27FC236}">
                <a16:creationId xmlns:a16="http://schemas.microsoft.com/office/drawing/2014/main" id="{4251FF01-7233-B68D-BFEC-5CB433748B90}"/>
              </a:ext>
            </a:extLst>
          </p:cNvPr>
          <p:cNvSpPr txBox="1"/>
          <p:nvPr/>
        </p:nvSpPr>
        <p:spPr>
          <a:xfrm>
            <a:off x="516578" y="2925209"/>
            <a:ext cx="16619516" cy="923330"/>
          </a:xfrm>
          <a:prstGeom prst="rect">
            <a:avLst/>
          </a:prstGeom>
          <a:noFill/>
        </p:spPr>
        <p:txBody>
          <a:bodyPr wrap="square" rtlCol="0">
            <a:spAutoFit/>
          </a:bodyPr>
          <a:lstStyle/>
          <a:p>
            <a:r>
              <a:rPr lang="fr-FR" sz="2700" dirty="0"/>
              <a:t>On va par la suite redémarrer le service DHCP avec la commande: </a:t>
            </a:r>
            <a:r>
              <a:rPr lang="fr-FR" sz="2700" i="1" dirty="0">
                <a:solidFill>
                  <a:srgbClr val="FF0000"/>
                </a:solidFill>
              </a:rPr>
              <a:t>sudo systemctl restart isc-</a:t>
            </a:r>
            <a:r>
              <a:rPr lang="fr-FR" sz="2700" i="1" dirty="0" err="1">
                <a:solidFill>
                  <a:srgbClr val="FF0000"/>
                </a:solidFill>
              </a:rPr>
              <a:t>dhcp</a:t>
            </a:r>
            <a:r>
              <a:rPr lang="fr-FR" sz="2700" i="1" dirty="0">
                <a:solidFill>
                  <a:srgbClr val="FF0000"/>
                </a:solidFill>
              </a:rPr>
              <a:t>-server.</a:t>
            </a:r>
            <a:endParaRPr lang="fr-FR" sz="2700" dirty="0"/>
          </a:p>
          <a:p>
            <a:r>
              <a:rPr lang="fr-FR" sz="2700" dirty="0"/>
              <a:t>On va ensuite vérifier le status du service : </a:t>
            </a:r>
            <a:r>
              <a:rPr lang="fr-FR" sz="2700" i="1" dirty="0">
                <a:solidFill>
                  <a:srgbClr val="FF0000"/>
                </a:solidFill>
              </a:rPr>
              <a:t>sudo systemctl status isc-</a:t>
            </a:r>
            <a:r>
              <a:rPr lang="fr-FR" sz="2700" i="1" dirty="0" err="1">
                <a:solidFill>
                  <a:srgbClr val="FF0000"/>
                </a:solidFill>
              </a:rPr>
              <a:t>dhcp</a:t>
            </a:r>
            <a:r>
              <a:rPr lang="fr-FR" sz="2700" i="1" dirty="0">
                <a:solidFill>
                  <a:srgbClr val="FF0000"/>
                </a:solidFill>
              </a:rPr>
              <a:t>-server</a:t>
            </a:r>
            <a:endParaRPr lang="fr-FR" sz="2700" dirty="0"/>
          </a:p>
        </p:txBody>
      </p:sp>
      <p:pic>
        <p:nvPicPr>
          <p:cNvPr id="7" name="Image 6">
            <a:extLst>
              <a:ext uri="{FF2B5EF4-FFF2-40B4-BE49-F238E27FC236}">
                <a16:creationId xmlns:a16="http://schemas.microsoft.com/office/drawing/2014/main" id="{340BEF8D-3E7B-C195-1368-F245329C09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7668" y="4134278"/>
            <a:ext cx="14603864" cy="5572902"/>
          </a:xfrm>
          <a:prstGeom prst="rect">
            <a:avLst/>
          </a:prstGeom>
        </p:spPr>
      </p:pic>
      <p:sp>
        <p:nvSpPr>
          <p:cNvPr id="8" name="ZoneTexte 7">
            <a:extLst>
              <a:ext uri="{FF2B5EF4-FFF2-40B4-BE49-F238E27FC236}">
                <a16:creationId xmlns:a16="http://schemas.microsoft.com/office/drawing/2014/main" id="{915E95AD-93C4-10AF-5B1E-6BADD647E87D}"/>
              </a:ext>
            </a:extLst>
          </p:cNvPr>
          <p:cNvSpPr txBox="1"/>
          <p:nvPr/>
        </p:nvSpPr>
        <p:spPr>
          <a:xfrm>
            <a:off x="730334" y="9707180"/>
            <a:ext cx="14998535" cy="507831"/>
          </a:xfrm>
          <a:prstGeom prst="rect">
            <a:avLst/>
          </a:prstGeom>
          <a:noFill/>
        </p:spPr>
        <p:txBody>
          <a:bodyPr wrap="square" rtlCol="0">
            <a:spAutoFit/>
          </a:bodyPr>
          <a:lstStyle/>
          <a:p>
            <a:r>
              <a:rPr lang="fr-FR" sz="2700"/>
              <a:t>À ce stade, les clients du réseau reçoivent automatiquement une adresse IP dans la plage définie</a:t>
            </a:r>
          </a:p>
        </p:txBody>
      </p:sp>
    </p:spTree>
    <p:extLst>
      <p:ext uri="{BB962C8B-B14F-4D97-AF65-F5344CB8AC3E}">
        <p14:creationId xmlns:p14="http://schemas.microsoft.com/office/powerpoint/2010/main" val="377156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9501CDD1-8E2F-3B47-B34F-D0E014408A8C}"/>
              </a:ext>
            </a:extLst>
          </p:cNvPr>
          <p:cNvSpPr txBox="1"/>
          <p:nvPr/>
        </p:nvSpPr>
        <p:spPr>
          <a:xfrm>
            <a:off x="2511632" y="391888"/>
            <a:ext cx="6483927" cy="646331"/>
          </a:xfrm>
          <a:prstGeom prst="rect">
            <a:avLst/>
          </a:prstGeom>
          <a:noFill/>
        </p:spPr>
        <p:txBody>
          <a:bodyPr wrap="square" rtlCol="0">
            <a:spAutoFit/>
          </a:bodyPr>
          <a:lstStyle/>
          <a:p>
            <a:pPr marL="571500" indent="-571500">
              <a:buFont typeface="Wingdings" panose="05000000000000000000" pitchFamily="2" charset="2"/>
              <a:buChar char="Ø"/>
            </a:pPr>
            <a:r>
              <a:rPr lang="fr-FR" sz="3600" dirty="0">
                <a:latin typeface="Arial Black" panose="020B0A04020102020204" pitchFamily="34" charset="0"/>
              </a:rPr>
              <a:t>DNS</a:t>
            </a:r>
          </a:p>
        </p:txBody>
      </p:sp>
      <p:sp>
        <p:nvSpPr>
          <p:cNvPr id="3" name="ZoneTexte 2">
            <a:extLst>
              <a:ext uri="{FF2B5EF4-FFF2-40B4-BE49-F238E27FC236}">
                <a16:creationId xmlns:a16="http://schemas.microsoft.com/office/drawing/2014/main" id="{AA41218B-3D19-1684-B357-9DC19CA1CBBC}"/>
              </a:ext>
            </a:extLst>
          </p:cNvPr>
          <p:cNvSpPr txBox="1"/>
          <p:nvPr/>
        </p:nvSpPr>
        <p:spPr>
          <a:xfrm>
            <a:off x="694706" y="1300349"/>
            <a:ext cx="15889184" cy="3831818"/>
          </a:xfrm>
          <a:prstGeom prst="rect">
            <a:avLst/>
          </a:prstGeom>
          <a:noFill/>
        </p:spPr>
        <p:txBody>
          <a:bodyPr wrap="square" rtlCol="0">
            <a:spAutoFit/>
          </a:bodyPr>
          <a:lstStyle/>
          <a:p>
            <a:r>
              <a:rPr lang="fr-FR" sz="2700" dirty="0"/>
              <a:t>Pour la configuration DNS on installe le pack bind avec la commande:</a:t>
            </a:r>
          </a:p>
          <a:p>
            <a:r>
              <a:rPr lang="fr-FR" sz="2700" dirty="0"/>
              <a:t>	</a:t>
            </a:r>
            <a:r>
              <a:rPr lang="fr-FR" sz="2700" i="1" dirty="0">
                <a:solidFill>
                  <a:srgbClr val="FF0000"/>
                </a:solidFill>
              </a:rPr>
              <a:t>sudo </a:t>
            </a:r>
            <a:r>
              <a:rPr lang="fr-FR" sz="2700" i="1" dirty="0" err="1">
                <a:solidFill>
                  <a:srgbClr val="FF0000"/>
                </a:solidFill>
              </a:rPr>
              <a:t>apt</a:t>
            </a:r>
            <a:r>
              <a:rPr lang="fr-FR" sz="2700" i="1" dirty="0">
                <a:solidFill>
                  <a:srgbClr val="FF0000"/>
                </a:solidFill>
              </a:rPr>
              <a:t> </a:t>
            </a:r>
            <a:r>
              <a:rPr lang="fr-FR" sz="2700" i="1" dirty="0" err="1">
                <a:solidFill>
                  <a:srgbClr val="FF0000"/>
                </a:solidFill>
              </a:rPr>
              <a:t>install</a:t>
            </a:r>
            <a:r>
              <a:rPr lang="fr-FR" sz="2700" i="1" dirty="0">
                <a:solidFill>
                  <a:srgbClr val="FF0000"/>
                </a:solidFill>
              </a:rPr>
              <a:t> bind9</a:t>
            </a:r>
          </a:p>
          <a:p>
            <a:endParaRPr lang="fr-FR" sz="2700" i="1" dirty="0">
              <a:solidFill>
                <a:srgbClr val="FF0000"/>
              </a:solidFill>
            </a:endParaRPr>
          </a:p>
          <a:p>
            <a:r>
              <a:rPr lang="fr-FR" sz="2700" dirty="0"/>
              <a:t>On va par la suite se connecter sur le:  </a:t>
            </a:r>
            <a:r>
              <a:rPr lang="fr-FR" sz="2700" i="1" dirty="0"/>
              <a:t>/etc/</a:t>
            </a:r>
            <a:r>
              <a:rPr lang="fr-FR" sz="2700" i="1" dirty="0" err="1"/>
              <a:t>bind</a:t>
            </a:r>
            <a:r>
              <a:rPr lang="fr-FR" sz="2700" i="1" dirty="0"/>
              <a:t> </a:t>
            </a:r>
          </a:p>
          <a:p>
            <a:r>
              <a:rPr lang="fr-FR" sz="2700" dirty="0"/>
              <a:t>puis on va modifier le fichier </a:t>
            </a:r>
            <a:r>
              <a:rPr lang="fr-FR" sz="2700" i="1" dirty="0">
                <a:solidFill>
                  <a:schemeClr val="accent1">
                    <a:lumMod val="75000"/>
                  </a:schemeClr>
                </a:solidFill>
              </a:rPr>
              <a:t>named.conf.local</a:t>
            </a:r>
            <a:r>
              <a:rPr lang="fr-FR" sz="2700" dirty="0">
                <a:solidFill>
                  <a:schemeClr val="accent1">
                    <a:lumMod val="75000"/>
                  </a:schemeClr>
                </a:solidFill>
              </a:rPr>
              <a:t> .</a:t>
            </a:r>
          </a:p>
          <a:p>
            <a:endParaRPr lang="fr-FR" sz="2700" dirty="0"/>
          </a:p>
          <a:p>
            <a:r>
              <a:rPr lang="fr-FR" sz="2700" dirty="0"/>
              <a:t>Le fichier </a:t>
            </a:r>
            <a:r>
              <a:rPr lang="fr-FR" sz="2700" i="1" dirty="0">
                <a:solidFill>
                  <a:schemeClr val="accent1"/>
                </a:solidFill>
              </a:rPr>
              <a:t>/etc/bind/named.conf.local </a:t>
            </a:r>
            <a:r>
              <a:rPr lang="fr-FR" sz="2700" dirty="0"/>
              <a:t>permet de déclarer manuellement les zones que l’on souhaite gérer localement. C’est donc dans ce fichier que nous avons défini notre zone directe et indirecte.</a:t>
            </a:r>
          </a:p>
          <a:p>
            <a:r>
              <a:rPr lang="fr-FR" sz="2700" dirty="0"/>
              <a:t>Voici l’</a:t>
            </a:r>
            <a:r>
              <a:rPr lang="fr-FR" sz="2700" dirty="0" err="1"/>
              <a:t>apercu</a:t>
            </a:r>
            <a:r>
              <a:rPr lang="fr-FR" sz="2700" dirty="0"/>
              <a:t> de notre fichier:</a:t>
            </a:r>
          </a:p>
        </p:txBody>
      </p:sp>
      <p:pic>
        <p:nvPicPr>
          <p:cNvPr id="6" name="Image 5">
            <a:extLst>
              <a:ext uri="{FF2B5EF4-FFF2-40B4-BE49-F238E27FC236}">
                <a16:creationId xmlns:a16="http://schemas.microsoft.com/office/drawing/2014/main" id="{02365625-0238-D7E7-34DA-49A1402BBA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6114" y="5132167"/>
            <a:ext cx="10759044" cy="5037728"/>
          </a:xfrm>
          <a:prstGeom prst="rect">
            <a:avLst/>
          </a:prstGeom>
        </p:spPr>
      </p:pic>
    </p:spTree>
    <p:extLst>
      <p:ext uri="{BB962C8B-B14F-4D97-AF65-F5344CB8AC3E}">
        <p14:creationId xmlns:p14="http://schemas.microsoft.com/office/powerpoint/2010/main" val="664336641"/>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43F216F8-9AE7-5965-281A-01A4C96AF77E}"/>
              </a:ext>
            </a:extLst>
          </p:cNvPr>
          <p:cNvSpPr txBox="1"/>
          <p:nvPr/>
        </p:nvSpPr>
        <p:spPr>
          <a:xfrm>
            <a:off x="267196" y="249383"/>
            <a:ext cx="13626935" cy="1338828"/>
          </a:xfrm>
          <a:prstGeom prst="rect">
            <a:avLst/>
          </a:prstGeom>
          <a:noFill/>
        </p:spPr>
        <p:txBody>
          <a:bodyPr wrap="square" rtlCol="0">
            <a:spAutoFit/>
          </a:bodyPr>
          <a:lstStyle/>
          <a:p>
            <a:r>
              <a:rPr lang="fr-FR" sz="2700" dirty="0"/>
              <a:t> On va ensuite créer les fichiers direct et indirect. Ces deux fichiers permettent au serveur DNS de répondre à toutes les requêtes, que ce soit dans un sens (nom → IP) ou dans l’autre (IP → nom).</a:t>
            </a:r>
          </a:p>
        </p:txBody>
      </p:sp>
      <p:pic>
        <p:nvPicPr>
          <p:cNvPr id="4" name="Image 3">
            <a:extLst>
              <a:ext uri="{FF2B5EF4-FFF2-40B4-BE49-F238E27FC236}">
                <a16:creationId xmlns:a16="http://schemas.microsoft.com/office/drawing/2014/main" id="{132E9850-95BF-5605-8E8F-A2F6231B25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635" y="4067147"/>
            <a:ext cx="9673988" cy="4801271"/>
          </a:xfrm>
          <a:prstGeom prst="rect">
            <a:avLst/>
          </a:prstGeom>
        </p:spPr>
      </p:pic>
      <p:pic>
        <p:nvPicPr>
          <p:cNvPr id="6" name="Image 5">
            <a:extLst>
              <a:ext uri="{FF2B5EF4-FFF2-40B4-BE49-F238E27FC236}">
                <a16:creationId xmlns:a16="http://schemas.microsoft.com/office/drawing/2014/main" id="{7E4089A7-A9F1-E3A8-7825-2E6B143BB1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56224" y="4447233"/>
            <a:ext cx="7831776" cy="3743847"/>
          </a:xfrm>
          <a:prstGeom prst="rect">
            <a:avLst/>
          </a:prstGeom>
        </p:spPr>
      </p:pic>
      <p:sp>
        <p:nvSpPr>
          <p:cNvPr id="7" name="ZoneTexte 6">
            <a:extLst>
              <a:ext uri="{FF2B5EF4-FFF2-40B4-BE49-F238E27FC236}">
                <a16:creationId xmlns:a16="http://schemas.microsoft.com/office/drawing/2014/main" id="{285A01B7-1AA9-BE20-4AC1-B7574D8DDD3C}"/>
              </a:ext>
            </a:extLst>
          </p:cNvPr>
          <p:cNvSpPr txBox="1"/>
          <p:nvPr/>
        </p:nvSpPr>
        <p:spPr>
          <a:xfrm>
            <a:off x="267196" y="1752977"/>
            <a:ext cx="17563604" cy="507831"/>
          </a:xfrm>
          <a:prstGeom prst="rect">
            <a:avLst/>
          </a:prstGeom>
          <a:noFill/>
        </p:spPr>
        <p:txBody>
          <a:bodyPr wrap="square" rtlCol="0">
            <a:spAutoFit/>
          </a:bodyPr>
          <a:lstStyle/>
          <a:p>
            <a:r>
              <a:rPr lang="fr-FR" sz="2700" dirty="0"/>
              <a:t>On copie le fichier </a:t>
            </a:r>
            <a:r>
              <a:rPr lang="fr-FR" sz="2700" dirty="0">
                <a:solidFill>
                  <a:schemeClr val="accent1"/>
                </a:solidFill>
              </a:rPr>
              <a:t>db.local </a:t>
            </a:r>
            <a:r>
              <a:rPr lang="fr-FR" sz="2700" dirty="0"/>
              <a:t>avec la commande</a:t>
            </a:r>
            <a:r>
              <a:rPr lang="fr-FR" sz="2700" dirty="0">
                <a:solidFill>
                  <a:schemeClr val="accent1">
                    <a:lumMod val="75000"/>
                  </a:schemeClr>
                </a:solidFill>
              </a:rPr>
              <a:t> :</a:t>
            </a:r>
            <a:r>
              <a:rPr lang="fr-FR" sz="2700" i="1" dirty="0">
                <a:solidFill>
                  <a:srgbClr val="FF0000"/>
                </a:solidFill>
              </a:rPr>
              <a:t>sudo </a:t>
            </a:r>
            <a:r>
              <a:rPr lang="fr-FR" sz="2700" i="1" dirty="0" err="1">
                <a:solidFill>
                  <a:srgbClr val="FF0000"/>
                </a:solidFill>
              </a:rPr>
              <a:t>cp</a:t>
            </a:r>
            <a:r>
              <a:rPr lang="fr-FR" sz="2700" i="1" dirty="0">
                <a:solidFill>
                  <a:srgbClr val="FF0000"/>
                </a:solidFill>
              </a:rPr>
              <a:t> /etc/bind/db.local /etc/bind/db.kaneprotechnology.sn</a:t>
            </a:r>
          </a:p>
        </p:txBody>
      </p:sp>
      <p:sp>
        <p:nvSpPr>
          <p:cNvPr id="8" name="ZoneTexte 7">
            <a:extLst>
              <a:ext uri="{FF2B5EF4-FFF2-40B4-BE49-F238E27FC236}">
                <a16:creationId xmlns:a16="http://schemas.microsoft.com/office/drawing/2014/main" id="{1F5E7FDD-2210-6D4F-39F3-3169C2E72110}"/>
              </a:ext>
            </a:extLst>
          </p:cNvPr>
          <p:cNvSpPr txBox="1"/>
          <p:nvPr/>
        </p:nvSpPr>
        <p:spPr>
          <a:xfrm>
            <a:off x="391886" y="2262573"/>
            <a:ext cx="16708583" cy="923330"/>
          </a:xfrm>
          <a:prstGeom prst="rect">
            <a:avLst/>
          </a:prstGeom>
          <a:noFill/>
        </p:spPr>
        <p:txBody>
          <a:bodyPr wrap="square" rtlCol="0">
            <a:spAutoFit/>
          </a:bodyPr>
          <a:lstStyle/>
          <a:p>
            <a:r>
              <a:rPr lang="fr-FR" sz="2700" dirty="0"/>
              <a:t>Pour la création du fichier db.192, on modifie d’abord </a:t>
            </a:r>
            <a:r>
              <a:rPr lang="fr-FR" sz="2700" i="1" dirty="0">
                <a:solidFill>
                  <a:schemeClr val="accent1"/>
                </a:solidFill>
              </a:rPr>
              <a:t>db.kaneprotechnology.sn </a:t>
            </a:r>
            <a:r>
              <a:rPr lang="fr-FR" sz="2700" dirty="0"/>
              <a:t>puis on la copie en </a:t>
            </a:r>
            <a:r>
              <a:rPr lang="fr-FR" sz="2700" i="1" dirty="0">
                <a:solidFill>
                  <a:schemeClr val="accent1"/>
                </a:solidFill>
              </a:rPr>
              <a:t>db.192.</a:t>
            </a:r>
          </a:p>
          <a:p>
            <a:r>
              <a:rPr lang="fr-FR" sz="2700" dirty="0"/>
              <a:t>Voici l’</a:t>
            </a:r>
            <a:r>
              <a:rPr lang="fr-FR" sz="2700" dirty="0" err="1"/>
              <a:t>apercu</a:t>
            </a:r>
            <a:r>
              <a:rPr lang="fr-FR" sz="2700" dirty="0"/>
              <a:t> des deux fichiers après configuration:</a:t>
            </a:r>
          </a:p>
        </p:txBody>
      </p:sp>
      <p:sp>
        <p:nvSpPr>
          <p:cNvPr id="9" name="ZoneTexte 8">
            <a:extLst>
              <a:ext uri="{FF2B5EF4-FFF2-40B4-BE49-F238E27FC236}">
                <a16:creationId xmlns:a16="http://schemas.microsoft.com/office/drawing/2014/main" id="{68E25C48-0EA1-B44C-631A-7C0BBCB0051C}"/>
              </a:ext>
            </a:extLst>
          </p:cNvPr>
          <p:cNvSpPr txBox="1"/>
          <p:nvPr/>
        </p:nvSpPr>
        <p:spPr>
          <a:xfrm>
            <a:off x="801584" y="3513149"/>
            <a:ext cx="7641771" cy="507831"/>
          </a:xfrm>
          <a:prstGeom prst="rect">
            <a:avLst/>
          </a:prstGeom>
          <a:noFill/>
        </p:spPr>
        <p:txBody>
          <a:bodyPr wrap="square" rtlCol="0">
            <a:spAutoFit/>
          </a:bodyPr>
          <a:lstStyle/>
          <a:p>
            <a:r>
              <a:rPr lang="fr-FR" sz="2700" dirty="0">
                <a:latin typeface="+mj-lt"/>
              </a:rPr>
              <a:t>db.kaneprotechnology.sn (zone directe)</a:t>
            </a:r>
          </a:p>
        </p:txBody>
      </p:sp>
      <p:sp>
        <p:nvSpPr>
          <p:cNvPr id="10" name="ZoneTexte 9">
            <a:extLst>
              <a:ext uri="{FF2B5EF4-FFF2-40B4-BE49-F238E27FC236}">
                <a16:creationId xmlns:a16="http://schemas.microsoft.com/office/drawing/2014/main" id="{ED7BC421-1B29-2BB6-45FB-7533F1358E57}"/>
              </a:ext>
            </a:extLst>
          </p:cNvPr>
          <p:cNvSpPr txBox="1"/>
          <p:nvPr/>
        </p:nvSpPr>
        <p:spPr>
          <a:xfrm>
            <a:off x="12077205" y="3893236"/>
            <a:ext cx="6656121" cy="507831"/>
          </a:xfrm>
          <a:prstGeom prst="rect">
            <a:avLst/>
          </a:prstGeom>
          <a:noFill/>
        </p:spPr>
        <p:txBody>
          <a:bodyPr wrap="square" rtlCol="0">
            <a:spAutoFit/>
          </a:bodyPr>
          <a:lstStyle/>
          <a:p>
            <a:r>
              <a:rPr lang="fr-FR" sz="2700" dirty="0">
                <a:latin typeface="+mj-lt"/>
              </a:rPr>
              <a:t>Db.192(zone inverse)</a:t>
            </a:r>
          </a:p>
        </p:txBody>
      </p:sp>
    </p:spTree>
    <p:extLst>
      <p:ext uri="{BB962C8B-B14F-4D97-AF65-F5344CB8AC3E}">
        <p14:creationId xmlns:p14="http://schemas.microsoft.com/office/powerpoint/2010/main" val="5275896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604</TotalTime>
  <Words>3365</Words>
  <Application>Microsoft Office PowerPoint</Application>
  <PresentationFormat>Personnalisé</PresentationFormat>
  <Paragraphs>312</Paragraphs>
  <Slides>42</Slides>
  <Notes>0</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42</vt:i4>
      </vt:variant>
    </vt:vector>
  </HeadingPairs>
  <TitlesOfParts>
    <vt:vector size="52" baseType="lpstr">
      <vt:lpstr>Calibri</vt:lpstr>
      <vt:lpstr>Open Sauce Bold</vt:lpstr>
      <vt:lpstr>Wingdings</vt:lpstr>
      <vt:lpstr>Arial Narrow</vt:lpstr>
      <vt:lpstr>Algerian</vt:lpstr>
      <vt:lpstr>Arial Black</vt:lpstr>
      <vt:lpstr>Arial</vt:lpstr>
      <vt:lpstr>Open Sauce</vt:lpstr>
      <vt:lpstr>Caslon #540</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Blanc et Noir Minimaliste Moderne Soutenance Présentation</dc:title>
  <dc:creator>LEYE Mouhamadou</dc:creator>
  <cp:lastModifiedBy>Mouhamadou LEYE</cp:lastModifiedBy>
  <cp:revision>13</cp:revision>
  <dcterms:created xsi:type="dcterms:W3CDTF">2006-08-16T00:00:00Z</dcterms:created>
  <dcterms:modified xsi:type="dcterms:W3CDTF">2025-05-31T18:05:24Z</dcterms:modified>
  <dc:identifier>DAGlTjB1t18</dc:identifier>
</cp:coreProperties>
</file>