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8"/>
  </p:notesMasterIdLst>
  <p:sldIdLst>
    <p:sldId id="256" r:id="rId2"/>
    <p:sldId id="258" r:id="rId3"/>
    <p:sldId id="260" r:id="rId4"/>
    <p:sldId id="261" r:id="rId5"/>
    <p:sldId id="262" r:id="rId6"/>
    <p:sldId id="264" r:id="rId7"/>
    <p:sldId id="265" r:id="rId8"/>
    <p:sldId id="266" r:id="rId9"/>
    <p:sldId id="267" r:id="rId10"/>
    <p:sldId id="268"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5" r:id="rId26"/>
    <p:sldId id="284"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29EED-D82B-428A-B678-C869AF016713}" type="datetimeFigureOut">
              <a:rPr lang="fr-FR" smtClean="0"/>
              <a:t>23/05/2022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83605-ED85-4DCB-BD36-E2E2FC5EE4B1}" type="slidenum">
              <a:rPr lang="fr-FR" smtClean="0"/>
              <a:t>‹N°›</a:t>
            </a:fld>
            <a:endParaRPr lang="fr-FR"/>
          </a:p>
        </p:txBody>
      </p:sp>
    </p:spTree>
    <p:extLst>
      <p:ext uri="{BB962C8B-B14F-4D97-AF65-F5344CB8AC3E}">
        <p14:creationId xmlns:p14="http://schemas.microsoft.com/office/powerpoint/2010/main" val="4022043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 le montre la Figure, un signal binaire modulé en phase BPSK (</a:t>
            </a:r>
            <a:r>
              <a:rPr lang="fr-FR" dirty="0" err="1"/>
              <a:t>Binary</a:t>
            </a:r>
            <a:r>
              <a:rPr lang="fr-FR" dirty="0"/>
              <a:t> Phase Shift </a:t>
            </a:r>
            <a:r>
              <a:rPr lang="fr-FR" dirty="0" err="1"/>
              <a:t>Keying</a:t>
            </a:r>
            <a:r>
              <a:rPr lang="fr-FR" dirty="0"/>
              <a:t>) x(t) est codé par une séquence pseudo‐aléatoire ou Pseudo Noise (PN) </a:t>
            </a:r>
            <a:r>
              <a:rPr lang="fr-FR" dirty="0" err="1"/>
              <a:t>pn</a:t>
            </a:r>
            <a:r>
              <a:rPr lang="fr-FR" dirty="0"/>
              <a:t>(t). Le résultat de ce codage est représenté par le signal g(t). Ce dernier est superposé aux autres signaux provenant des autres émetteurs et ayant subi un traitement similaire et est transporté par le canal de transmission.</a:t>
            </a:r>
          </a:p>
        </p:txBody>
      </p:sp>
      <p:sp>
        <p:nvSpPr>
          <p:cNvPr id="4" name="Espace réservé du numéro de diapositive 3"/>
          <p:cNvSpPr>
            <a:spLocks noGrp="1"/>
          </p:cNvSpPr>
          <p:nvPr>
            <p:ph type="sldNum" sz="quarter" idx="5"/>
          </p:nvPr>
        </p:nvSpPr>
        <p:spPr/>
        <p:txBody>
          <a:bodyPr/>
          <a:lstStyle/>
          <a:p>
            <a:fld id="{AD883605-ED85-4DCB-BD36-E2E2FC5EE4B1}" type="slidenum">
              <a:rPr lang="fr-FR" smtClean="0"/>
              <a:t>6</a:t>
            </a:fld>
            <a:endParaRPr lang="fr-FR"/>
          </a:p>
        </p:txBody>
      </p:sp>
    </p:spTree>
    <p:extLst>
      <p:ext uri="{BB962C8B-B14F-4D97-AF65-F5344CB8AC3E}">
        <p14:creationId xmlns:p14="http://schemas.microsoft.com/office/powerpoint/2010/main" val="121887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 le montre la Figure, un signal binaire modulé en phase BPSK (</a:t>
            </a:r>
            <a:r>
              <a:rPr lang="fr-FR" dirty="0" err="1"/>
              <a:t>Binary</a:t>
            </a:r>
            <a:r>
              <a:rPr lang="fr-FR" dirty="0"/>
              <a:t> Phase Shift </a:t>
            </a:r>
            <a:r>
              <a:rPr lang="fr-FR" dirty="0" err="1"/>
              <a:t>Keying</a:t>
            </a:r>
            <a:r>
              <a:rPr lang="fr-FR" dirty="0"/>
              <a:t>) x(t) est codé par une séquence pseudo‐aléatoire ou Pseudo Noise (PN) </a:t>
            </a:r>
            <a:r>
              <a:rPr lang="fr-FR" dirty="0" err="1"/>
              <a:t>pn</a:t>
            </a:r>
            <a:r>
              <a:rPr lang="fr-FR" dirty="0"/>
              <a:t>(t). Le résultat de ce codage est représenté par le signal g(t). Ce dernier est superposé aux autres signaux provenant des autres émetteurs et ayant subi un traitement similaire et est transporté par le canal de transmission.</a:t>
            </a:r>
          </a:p>
        </p:txBody>
      </p:sp>
      <p:sp>
        <p:nvSpPr>
          <p:cNvPr id="4" name="Espace réservé du numéro de diapositive 3"/>
          <p:cNvSpPr>
            <a:spLocks noGrp="1"/>
          </p:cNvSpPr>
          <p:nvPr>
            <p:ph type="sldNum" sz="quarter" idx="5"/>
          </p:nvPr>
        </p:nvSpPr>
        <p:spPr/>
        <p:txBody>
          <a:bodyPr/>
          <a:lstStyle/>
          <a:p>
            <a:fld id="{AD883605-ED85-4DCB-BD36-E2E2FC5EE4B1}" type="slidenum">
              <a:rPr lang="fr-FR" smtClean="0"/>
              <a:t>7</a:t>
            </a:fld>
            <a:endParaRPr lang="fr-FR"/>
          </a:p>
        </p:txBody>
      </p:sp>
    </p:spTree>
    <p:extLst>
      <p:ext uri="{BB962C8B-B14F-4D97-AF65-F5344CB8AC3E}">
        <p14:creationId xmlns:p14="http://schemas.microsoft.com/office/powerpoint/2010/main" val="2830423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D883605-ED85-4DCB-BD36-E2E2FC5EE4B1}" type="slidenum">
              <a:rPr lang="fr-FR" smtClean="0"/>
              <a:t>8</a:t>
            </a:fld>
            <a:endParaRPr lang="fr-FR"/>
          </a:p>
        </p:txBody>
      </p:sp>
    </p:spTree>
    <p:extLst>
      <p:ext uri="{BB962C8B-B14F-4D97-AF65-F5344CB8AC3E}">
        <p14:creationId xmlns:p14="http://schemas.microsoft.com/office/powerpoint/2010/main" val="346941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Typiquement dans les systèmes DS-CDMA, les séquences doivent être conçus en tant que séquences d’étalement pour différencier les utilisateurs, ces séquences doivent avoir à la fois de très faibles lobes secondaires d'</a:t>
            </a:r>
            <a:r>
              <a:rPr lang="fr-FR" sz="1200" dirty="0" err="1"/>
              <a:t>auto-corrélation</a:t>
            </a:r>
            <a:r>
              <a:rPr lang="fr-FR" sz="1200" dirty="0"/>
              <a:t> (de préférence zéros lobes secondaires) et de très faibles inter -corrélations (de préférence nuls intercorrélations)</a:t>
            </a:r>
          </a:p>
          <a:p>
            <a:endParaRPr lang="fr-FR" dirty="0"/>
          </a:p>
        </p:txBody>
      </p:sp>
      <p:sp>
        <p:nvSpPr>
          <p:cNvPr id="4" name="Espace réservé du numéro de diapositive 3"/>
          <p:cNvSpPr>
            <a:spLocks noGrp="1"/>
          </p:cNvSpPr>
          <p:nvPr>
            <p:ph type="sldNum" sz="quarter" idx="5"/>
          </p:nvPr>
        </p:nvSpPr>
        <p:spPr/>
        <p:txBody>
          <a:bodyPr/>
          <a:lstStyle/>
          <a:p>
            <a:fld id="{AD883605-ED85-4DCB-BD36-E2E2FC5EE4B1}" type="slidenum">
              <a:rPr lang="fr-FR" smtClean="0"/>
              <a:t>9</a:t>
            </a:fld>
            <a:endParaRPr lang="fr-FR"/>
          </a:p>
        </p:txBody>
      </p:sp>
    </p:spTree>
    <p:extLst>
      <p:ext uri="{BB962C8B-B14F-4D97-AF65-F5344CB8AC3E}">
        <p14:creationId xmlns:p14="http://schemas.microsoft.com/office/powerpoint/2010/main" val="921549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rtl="0">
              <a:spcBef>
                <a:spcPts val="945"/>
              </a:spcBef>
              <a:spcAft>
                <a:spcPts val="0"/>
              </a:spcAft>
              <a:buFont typeface="Wingdings" panose="05000000000000000000" pitchFamily="2" charset="2"/>
              <a:buChar char=""/>
            </a:pPr>
            <a:r>
              <a:rPr lang="fr-FR" sz="1800" b="0" dirty="0">
                <a:effectLst/>
                <a:latin typeface="Times New Roman" panose="02020603050405020304" pitchFamily="18" charset="0"/>
                <a:ea typeface="Times New Roman" panose="02020603050405020304" pitchFamily="18" charset="0"/>
              </a:rPr>
              <a:t>De cette manière, on peut voir que les données originales peuvent être récupérées précisément avec le code d'étalement.</a:t>
            </a:r>
            <a:endParaRPr lang="fr-FR" sz="1800" b="1" dirty="0">
              <a:effectLst/>
              <a:latin typeface="Times New Roman" panose="02020603050405020304" pitchFamily="18" charset="0"/>
              <a:ea typeface="Times New Roman" panose="02020603050405020304" pitchFamily="18" charset="0"/>
            </a:endParaRPr>
          </a:p>
          <a:p>
            <a:pPr marL="342900" lvl="0" indent="-342900">
              <a:spcBef>
                <a:spcPts val="945"/>
              </a:spcBef>
              <a:spcAft>
                <a:spcPts val="0"/>
              </a:spcAft>
              <a:buFont typeface="Wingdings" panose="05000000000000000000" pitchFamily="2" charset="2"/>
              <a:buChar char=""/>
            </a:pPr>
            <a:r>
              <a:rPr lang="fr-FR" sz="1800" b="0" dirty="0">
                <a:effectLst/>
                <a:latin typeface="Times New Roman" panose="02020603050405020304" pitchFamily="18" charset="0"/>
                <a:ea typeface="Times New Roman" panose="02020603050405020304" pitchFamily="18" charset="0"/>
              </a:rPr>
              <a:t>Si un autre code est utilisé pour décoder le signal étalé CDMA, on obtiendra une série aléatoire après le </a:t>
            </a:r>
            <a:r>
              <a:rPr lang="fr-FR" sz="1800" b="0" dirty="0" err="1">
                <a:effectLst/>
                <a:latin typeface="Times New Roman" panose="02020603050405020304" pitchFamily="18" charset="0"/>
                <a:ea typeface="Times New Roman" panose="02020603050405020304" pitchFamily="18" charset="0"/>
              </a:rPr>
              <a:t>désétalement</a:t>
            </a:r>
            <a:r>
              <a:rPr lang="fr-FR" sz="1800" b="0" dirty="0">
                <a:effectLst/>
                <a:latin typeface="Times New Roman" panose="02020603050405020304" pitchFamily="18" charset="0"/>
                <a:ea typeface="Times New Roman" panose="02020603050405020304" pitchFamily="18" charset="0"/>
              </a:rPr>
              <a:t>, qui apparaîtra comme du bruit dans le système.</a:t>
            </a:r>
            <a:endParaRPr lang="fr-FR" sz="1800" b="1" dirty="0">
              <a:effectLst/>
              <a:latin typeface="Times New Roman" panose="02020603050405020304" pitchFamily="18" charset="0"/>
              <a:ea typeface="Times New Roman" panose="02020603050405020304" pitchFamily="18" charset="0"/>
            </a:endParaRPr>
          </a:p>
          <a:p>
            <a:pPr marL="342900" lvl="0" indent="-342900">
              <a:spcBef>
                <a:spcPts val="945"/>
              </a:spcBef>
              <a:spcAft>
                <a:spcPts val="0"/>
              </a:spcAft>
              <a:buFont typeface="Wingdings" panose="05000000000000000000" pitchFamily="2" charset="2"/>
              <a:buChar char=""/>
            </a:pPr>
            <a:r>
              <a:rPr lang="fr-FR" sz="1800" b="0" dirty="0">
                <a:effectLst/>
                <a:latin typeface="Times New Roman" panose="02020603050405020304" pitchFamily="18" charset="0"/>
                <a:ea typeface="Times New Roman" panose="02020603050405020304" pitchFamily="18" charset="0"/>
              </a:rPr>
              <a:t>Le code d'étalement utilisé dans cet exemple a une longueur de seulement quatre bits, ce qui permet de visualiser plus clairement le processus.</a:t>
            </a:r>
            <a:endParaRPr lang="fr-FR" sz="1800" b="1" dirty="0">
              <a:effectLst/>
              <a:latin typeface="Times New Roman" panose="02020603050405020304" pitchFamily="18" charset="0"/>
              <a:ea typeface="Times New Roman" panose="02020603050405020304" pitchFamily="18" charset="0"/>
            </a:endParaRPr>
          </a:p>
          <a:p>
            <a:pPr marL="342900" lvl="0" indent="-342900">
              <a:spcBef>
                <a:spcPts val="945"/>
              </a:spcBef>
              <a:spcAft>
                <a:spcPts val="0"/>
              </a:spcAft>
              <a:buFont typeface="Wingdings" panose="05000000000000000000" pitchFamily="2" charset="2"/>
              <a:buChar char=""/>
            </a:pPr>
            <a:r>
              <a:rPr lang="fr-FR" sz="1800" b="0" dirty="0">
                <a:effectLst/>
                <a:latin typeface="Times New Roman" panose="02020603050405020304" pitchFamily="18" charset="0"/>
                <a:ea typeface="Times New Roman" panose="02020603050405020304" pitchFamily="18" charset="0"/>
              </a:rPr>
              <a:t>En général, les codes CDMA ont une longueur de 64 ou 128 bits pour fournir les performances requises.</a:t>
            </a:r>
            <a:endParaRPr lang="fr-FR" sz="1800" b="1" dirty="0">
              <a:effectLst/>
              <a:latin typeface="Times New Roman" panose="02020603050405020304" pitchFamily="18" charset="0"/>
              <a:ea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AD883605-ED85-4DCB-BD36-E2E2FC5EE4B1}" type="slidenum">
              <a:rPr lang="fr-FR" smtClean="0"/>
              <a:t>15</a:t>
            </a:fld>
            <a:endParaRPr lang="fr-FR"/>
          </a:p>
        </p:txBody>
      </p:sp>
    </p:spTree>
    <p:extLst>
      <p:ext uri="{BB962C8B-B14F-4D97-AF65-F5344CB8AC3E}">
        <p14:creationId xmlns:p14="http://schemas.microsoft.com/office/powerpoint/2010/main" val="1444685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914400" indent="-229235">
              <a:spcBef>
                <a:spcPts val="945"/>
              </a:spcBef>
            </a:pPr>
            <a:r>
              <a:rPr lang="fr-FR" sz="1800" b="0" dirty="0">
                <a:effectLst/>
                <a:latin typeface="Times New Roman" panose="02020603050405020304" pitchFamily="18" charset="0"/>
                <a:ea typeface="Times New Roman" panose="02020603050405020304" pitchFamily="18" charset="0"/>
              </a:rPr>
              <a:t>Concernant les blocks créés en utilisant </a:t>
            </a:r>
            <a:r>
              <a:rPr lang="fr-FR" sz="1800" b="0" dirty="0" err="1">
                <a:effectLst/>
                <a:latin typeface="Times New Roman" panose="02020603050405020304" pitchFamily="18" charset="0"/>
                <a:ea typeface="Times New Roman" panose="02020603050405020304" pitchFamily="18" charset="0"/>
              </a:rPr>
              <a:t>gr_modtool</a:t>
            </a:r>
            <a:r>
              <a:rPr lang="fr-FR" sz="1800" b="0" dirty="0">
                <a:effectLst/>
                <a:latin typeface="Times New Roman" panose="02020603050405020304" pitchFamily="18" charset="0"/>
                <a:ea typeface="Times New Roman" panose="02020603050405020304" pitchFamily="18" charset="0"/>
              </a:rPr>
              <a:t>, on trouve :</a:t>
            </a:r>
            <a:endParaRPr lang="fr-FR" sz="1800" b="1" dirty="0">
              <a:effectLst/>
              <a:latin typeface="Times New Roman" panose="02020603050405020304" pitchFamily="18" charset="0"/>
              <a:ea typeface="Times New Roman" panose="02020603050405020304" pitchFamily="18" charset="0"/>
            </a:endParaRPr>
          </a:p>
          <a:p>
            <a:pPr marL="342900" lvl="0" indent="-342900">
              <a:spcBef>
                <a:spcPts val="945"/>
              </a:spcBef>
              <a:spcAft>
                <a:spcPts val="0"/>
              </a:spcAft>
              <a:buFont typeface="Symbol" panose="05050102010706020507" pitchFamily="18" charset="2"/>
              <a:buChar char=""/>
            </a:pPr>
            <a:r>
              <a:rPr lang="fr-FR" sz="1800" b="0" i="1" dirty="0" err="1">
                <a:effectLst/>
                <a:latin typeface="Times New Roman" panose="02020603050405020304" pitchFamily="18" charset="0"/>
                <a:ea typeface="Times New Roman" panose="02020603050405020304" pitchFamily="18" charset="0"/>
              </a:rPr>
              <a:t>ZCZ_Spreading</a:t>
            </a:r>
            <a:r>
              <a:rPr lang="fr-FR" sz="1800" b="0" dirty="0">
                <a:effectLst/>
                <a:latin typeface="Times New Roman" panose="02020603050405020304" pitchFamily="18" charset="0"/>
                <a:ea typeface="Times New Roman" panose="02020603050405020304" pitchFamily="18" charset="0"/>
              </a:rPr>
              <a:t> : qui prend deux entrées arg et user qui définissent la taille</a:t>
            </a:r>
            <a:endParaRPr lang="fr-FR" sz="1800" b="1" dirty="0">
              <a:effectLst/>
              <a:latin typeface="Times New Roman" panose="02020603050405020304" pitchFamily="18" charset="0"/>
              <a:ea typeface="Times New Roman" panose="02020603050405020304" pitchFamily="18" charset="0"/>
            </a:endParaRPr>
          </a:p>
          <a:p>
            <a:pPr marL="1578610" indent="-229235">
              <a:spcBef>
                <a:spcPts val="945"/>
              </a:spcBef>
              <a:spcAft>
                <a:spcPts val="0"/>
              </a:spcAft>
            </a:pPr>
            <a:r>
              <a:rPr lang="fr-FR" sz="1800" b="0" dirty="0">
                <a:effectLst/>
                <a:latin typeface="Times New Roman" panose="02020603050405020304" pitchFamily="18" charset="0"/>
                <a:ea typeface="Times New Roman" panose="02020603050405020304" pitchFamily="18" charset="0"/>
              </a:rPr>
              <a:t> du code ZCZ et quel code user est utilisé.</a:t>
            </a:r>
            <a:endParaRPr lang="fr-FR" sz="1800" b="1" dirty="0">
              <a:effectLst/>
              <a:latin typeface="Times New Roman" panose="02020603050405020304" pitchFamily="18" charset="0"/>
              <a:ea typeface="Times New Roman" panose="02020603050405020304" pitchFamily="18" charset="0"/>
            </a:endParaRPr>
          </a:p>
          <a:p>
            <a:pPr marL="342900" lvl="0" indent="-342900">
              <a:spcBef>
                <a:spcPts val="945"/>
              </a:spcBef>
              <a:spcAft>
                <a:spcPts val="0"/>
              </a:spcAft>
              <a:buFont typeface="Symbol" panose="05050102010706020507" pitchFamily="18" charset="2"/>
              <a:buChar char=""/>
            </a:pPr>
            <a:r>
              <a:rPr lang="fr-FR" sz="1800" b="0" i="1" dirty="0" err="1">
                <a:effectLst/>
                <a:latin typeface="Times New Roman" panose="02020603050405020304" pitchFamily="18" charset="0"/>
                <a:ea typeface="Times New Roman" panose="02020603050405020304" pitchFamily="18" charset="0"/>
              </a:rPr>
              <a:t>ZCZ_despreading</a:t>
            </a:r>
            <a:r>
              <a:rPr lang="fr-FR" sz="1800" b="0" i="1" dirty="0">
                <a:effectLst/>
                <a:latin typeface="Times New Roman" panose="02020603050405020304" pitchFamily="18" charset="0"/>
                <a:ea typeface="Times New Roman" panose="02020603050405020304" pitchFamily="18" charset="0"/>
              </a:rPr>
              <a:t> </a:t>
            </a:r>
            <a:r>
              <a:rPr lang="fr-FR" sz="1800" b="0" dirty="0">
                <a:effectLst/>
                <a:latin typeface="Times New Roman" panose="02020603050405020304" pitchFamily="18" charset="0"/>
                <a:ea typeface="Times New Roman" panose="02020603050405020304" pitchFamily="18" charset="0"/>
              </a:rPr>
              <a:t>: qui prend deux entrées arg et utilisateur qui définissent </a:t>
            </a:r>
            <a:endParaRPr lang="fr-FR" sz="1800" b="1" dirty="0">
              <a:effectLst/>
              <a:latin typeface="Times New Roman" panose="02020603050405020304" pitchFamily="18" charset="0"/>
              <a:ea typeface="Times New Roman" panose="02020603050405020304" pitchFamily="18" charset="0"/>
            </a:endParaRPr>
          </a:p>
          <a:p>
            <a:pPr marL="1578610" indent="-229235">
              <a:spcBef>
                <a:spcPts val="945"/>
              </a:spcBef>
              <a:spcAft>
                <a:spcPts val="0"/>
              </a:spcAft>
            </a:pPr>
            <a:r>
              <a:rPr lang="fr-FR" sz="1800" b="0" dirty="0">
                <a:effectLst/>
                <a:latin typeface="Times New Roman" panose="02020603050405020304" pitchFamily="18" charset="0"/>
                <a:ea typeface="Times New Roman" panose="02020603050405020304" pitchFamily="18" charset="0"/>
              </a:rPr>
              <a:t>la taille du code ZCZ et le code utilisateur utilisé. </a:t>
            </a:r>
            <a:endParaRPr lang="fr-FR" sz="1800" b="1" dirty="0">
              <a:effectLst/>
              <a:latin typeface="Times New Roman" panose="02020603050405020304" pitchFamily="18" charset="0"/>
              <a:ea typeface="Times New Roman" panose="02020603050405020304" pitchFamily="18" charset="0"/>
            </a:endParaRPr>
          </a:p>
          <a:p>
            <a:pPr marL="1578610" indent="-229235">
              <a:spcBef>
                <a:spcPts val="945"/>
              </a:spcBef>
              <a:spcAft>
                <a:spcPts val="0"/>
              </a:spcAft>
            </a:pPr>
            <a:r>
              <a:rPr lang="fr-FR" sz="1800" b="0" dirty="0">
                <a:effectLst/>
                <a:latin typeface="Times New Roman" panose="02020603050405020304" pitchFamily="18" charset="0"/>
                <a:ea typeface="Times New Roman" panose="02020603050405020304" pitchFamily="18" charset="0"/>
              </a:rPr>
              <a:t>Il effectue également l'acquisition du code.</a:t>
            </a:r>
            <a:endParaRPr lang="fr-FR" sz="1800" b="1" dirty="0">
              <a:effectLst/>
              <a:latin typeface="Times New Roman" panose="02020603050405020304" pitchFamily="18" charset="0"/>
              <a:ea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AD883605-ED85-4DCB-BD36-E2E2FC5EE4B1}" type="slidenum">
              <a:rPr lang="fr-FR" smtClean="0"/>
              <a:t>20</a:t>
            </a:fld>
            <a:endParaRPr lang="fr-FR"/>
          </a:p>
        </p:txBody>
      </p:sp>
    </p:spTree>
    <p:extLst>
      <p:ext uri="{BB962C8B-B14F-4D97-AF65-F5344CB8AC3E}">
        <p14:creationId xmlns:p14="http://schemas.microsoft.com/office/powerpoint/2010/main" val="113393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5/23/2022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366749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5/23/2022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7016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5/23/2022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71643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5/23/2022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97723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5/23/2022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55058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5/23/2022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55531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5/23/2022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3900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5/23/2022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493355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5/23/2022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90560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5/23/2022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74848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5/23/2022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4124067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5/23/2022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‹N°›</a:t>
            </a:fld>
            <a:endParaRPr lang="en-US" dirty="0"/>
          </a:p>
        </p:txBody>
      </p:sp>
    </p:spTree>
    <p:extLst>
      <p:ext uri="{BB962C8B-B14F-4D97-AF65-F5344CB8AC3E}">
        <p14:creationId xmlns:p14="http://schemas.microsoft.com/office/powerpoint/2010/main" val="1740471726"/>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3" r:id="rId8"/>
    <p:sldLayoutId id="2147483730" r:id="rId9"/>
    <p:sldLayoutId id="2147483731" r:id="rId10"/>
    <p:sldLayoutId id="2147483732"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medium.com/@ayushbharadwaj74/software-defined-radio-350e9f791fee" TargetMode="External"/><Relationship Id="rId2" Type="http://schemas.openxmlformats.org/officeDocument/2006/relationships/hyperlink" Target="https://depot-e.uqtr.ca/id/eprint/1886/1/030096577.pdf" TargetMode="External"/><Relationship Id="rId1" Type="http://schemas.openxmlformats.org/officeDocument/2006/relationships/slideLayout" Target="../slideLayouts/slideLayout2.xml"/><Relationship Id="rId5" Type="http://schemas.openxmlformats.org/officeDocument/2006/relationships/hyperlink" Target="https://cyberleninka.org/article/n/438935/viewer" TargetMode="External"/><Relationship Id="rId4" Type="http://schemas.openxmlformats.org/officeDocument/2006/relationships/hyperlink" Target="https://fr.theastrologypage.com/code-division-multiple-acces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Rectangle 72">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5" name="Rectangle 74">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7" name="Rectangle 76">
            <a:extLst>
              <a:ext uri="{FF2B5EF4-FFF2-40B4-BE49-F238E27FC236}">
                <a16:creationId xmlns:a16="http://schemas.microsoft.com/office/drawing/2014/main" id="{3A02D46F-C48E-4461-A19B-D244194F5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5AA6453C-5851-46D8-A790-031DA34DB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03FA577-E88D-FB5C-0DA8-420E627A68B8}"/>
              </a:ext>
            </a:extLst>
          </p:cNvPr>
          <p:cNvSpPr>
            <a:spLocks noGrp="1"/>
          </p:cNvSpPr>
          <p:nvPr>
            <p:ph type="ctrTitle"/>
          </p:nvPr>
        </p:nvSpPr>
        <p:spPr>
          <a:xfrm>
            <a:off x="5638800" y="1066800"/>
            <a:ext cx="5367527" cy="2833528"/>
          </a:xfrm>
        </p:spPr>
        <p:txBody>
          <a:bodyPr anchor="b">
            <a:normAutofit/>
          </a:bodyPr>
          <a:lstStyle/>
          <a:p>
            <a:r>
              <a:rPr lang="fr-FR" dirty="0">
                <a:solidFill>
                  <a:schemeClr val="tx2"/>
                </a:solidFill>
              </a:rPr>
              <a:t>CDMA : </a:t>
            </a:r>
            <a:br>
              <a:rPr lang="fr-FR" dirty="0">
                <a:solidFill>
                  <a:schemeClr val="tx2"/>
                </a:solidFill>
              </a:rPr>
            </a:br>
            <a:r>
              <a:rPr lang="fr-FR" dirty="0">
                <a:solidFill>
                  <a:schemeClr val="tx2"/>
                </a:solidFill>
              </a:rPr>
              <a:t>Accès multiple à répartition du code</a:t>
            </a:r>
          </a:p>
        </p:txBody>
      </p:sp>
      <p:sp>
        <p:nvSpPr>
          <p:cNvPr id="3" name="Sous-titre 2">
            <a:extLst>
              <a:ext uri="{FF2B5EF4-FFF2-40B4-BE49-F238E27FC236}">
                <a16:creationId xmlns:a16="http://schemas.microsoft.com/office/drawing/2014/main" id="{3F68461D-231E-23DA-CB73-6D84D701E9EB}"/>
              </a:ext>
            </a:extLst>
          </p:cNvPr>
          <p:cNvSpPr>
            <a:spLocks noGrp="1"/>
          </p:cNvSpPr>
          <p:nvPr>
            <p:ph type="subTitle" idx="1"/>
          </p:nvPr>
        </p:nvSpPr>
        <p:spPr>
          <a:xfrm>
            <a:off x="5393635" y="4074784"/>
            <a:ext cx="6084908" cy="2043616"/>
          </a:xfrm>
        </p:spPr>
        <p:txBody>
          <a:bodyPr anchor="t">
            <a:normAutofit fontScale="25000" lnSpcReduction="20000"/>
          </a:bodyPr>
          <a:lstStyle/>
          <a:p>
            <a:pPr algn="l"/>
            <a:r>
              <a:rPr lang="fr-FR" sz="7200" b="1" u="sng" dirty="0">
                <a:solidFill>
                  <a:schemeClr val="tx2"/>
                </a:solidFill>
                <a:latin typeface="Tahoma" panose="020B0604030504040204" pitchFamily="34" charset="0"/>
                <a:ea typeface="Tahoma" panose="020B0604030504040204" pitchFamily="34" charset="0"/>
                <a:cs typeface="Tahoma" panose="020B0604030504040204" pitchFamily="34" charset="0"/>
              </a:rPr>
              <a:t>Présentée par :                    </a:t>
            </a:r>
          </a:p>
          <a:p>
            <a:pPr algn="l"/>
            <a:r>
              <a:rPr lang="fr-FR" sz="7200" b="1" dirty="0">
                <a:solidFill>
                  <a:schemeClr val="tx2"/>
                </a:solidFill>
              </a:rPr>
              <a:t>TAYEK Fatima Zahra</a:t>
            </a:r>
          </a:p>
          <a:p>
            <a:pPr algn="l"/>
            <a:r>
              <a:rPr lang="fr-FR" sz="7200" b="1" dirty="0">
                <a:solidFill>
                  <a:schemeClr val="tx2"/>
                </a:solidFill>
              </a:rPr>
              <a:t>MOUHIYEDINE </a:t>
            </a:r>
            <a:r>
              <a:rPr lang="fr-FR" sz="7200" b="1" dirty="0" err="1">
                <a:solidFill>
                  <a:schemeClr val="tx2"/>
                </a:solidFill>
              </a:rPr>
              <a:t>Chaymae</a:t>
            </a:r>
            <a:endParaRPr lang="fr-FR" sz="7200" b="1" dirty="0">
              <a:solidFill>
                <a:schemeClr val="tx2"/>
              </a:solidFill>
            </a:endParaRPr>
          </a:p>
          <a:p>
            <a:pPr algn="l"/>
            <a:r>
              <a:rPr lang="fr-FR" sz="7200" dirty="0">
                <a:solidFill>
                  <a:schemeClr val="tx2"/>
                </a:solidFill>
              </a:rPr>
              <a:t>                                                    </a:t>
            </a:r>
            <a:r>
              <a:rPr lang="fr-FR" sz="7200" b="1" u="sng" dirty="0">
                <a:solidFill>
                  <a:schemeClr val="tx2"/>
                </a:solidFill>
              </a:rPr>
              <a:t>Encadré par :</a:t>
            </a:r>
          </a:p>
          <a:p>
            <a:pPr algn="l"/>
            <a:r>
              <a:rPr lang="fr-FR" sz="7200" dirty="0">
                <a:solidFill>
                  <a:schemeClr val="tx2"/>
                </a:solidFill>
              </a:rPr>
              <a:t>                                                             </a:t>
            </a:r>
            <a:r>
              <a:rPr lang="fr-FR" sz="7200" b="1" dirty="0">
                <a:solidFill>
                  <a:schemeClr val="tx2"/>
                </a:solidFill>
              </a:rPr>
              <a:t>BELKEBIR Hicham</a:t>
            </a:r>
          </a:p>
        </p:txBody>
      </p:sp>
      <p:pic>
        <p:nvPicPr>
          <p:cNvPr id="1026" name="Picture 2" descr="What is CDMA and How Does it Work?">
            <a:extLst>
              <a:ext uri="{FF2B5EF4-FFF2-40B4-BE49-F238E27FC236}">
                <a16:creationId xmlns:a16="http://schemas.microsoft.com/office/drawing/2014/main" id="{3DBAFD58-1BC3-28EB-6050-CC812BEBE4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0318" y="739599"/>
            <a:ext cx="4566108" cy="539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842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53E89-8269-FC81-B3B9-11BE2FC9DF08}"/>
              </a:ext>
            </a:extLst>
          </p:cNvPr>
          <p:cNvSpPr>
            <a:spLocks noGrp="1"/>
          </p:cNvSpPr>
          <p:nvPr>
            <p:ph type="ctrTitle"/>
          </p:nvPr>
        </p:nvSpPr>
        <p:spPr>
          <a:xfrm>
            <a:off x="1351721" y="2372140"/>
            <a:ext cx="9144000" cy="1643268"/>
          </a:xfrm>
        </p:spPr>
        <p:txBody>
          <a:bodyPr/>
          <a:lstStyle/>
          <a:p>
            <a:r>
              <a:rPr lang="fr-FR" dirty="0"/>
              <a:t>Modèle Mathématique</a:t>
            </a:r>
          </a:p>
        </p:txBody>
      </p:sp>
    </p:spTree>
    <p:extLst>
      <p:ext uri="{BB962C8B-B14F-4D97-AF65-F5344CB8AC3E}">
        <p14:creationId xmlns:p14="http://schemas.microsoft.com/office/powerpoint/2010/main" val="279811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5E0A43-7FC0-8EE6-D049-FCA7BBCB9F4B}"/>
              </a:ext>
            </a:extLst>
          </p:cNvPr>
          <p:cNvSpPr>
            <a:spLocks noGrp="1"/>
          </p:cNvSpPr>
          <p:nvPr>
            <p:ph type="title"/>
          </p:nvPr>
        </p:nvSpPr>
        <p:spPr/>
        <p:txBody>
          <a:bodyPr/>
          <a:lstStyle/>
          <a:p>
            <a:pPr algn="ctr"/>
            <a:r>
              <a:rPr lang="fr-FR" dirty="0"/>
              <a:t>Modèle Mathématique</a:t>
            </a:r>
          </a:p>
        </p:txBody>
      </p:sp>
      <p:sp>
        <p:nvSpPr>
          <p:cNvPr id="3" name="Espace réservé du texte 2">
            <a:extLst>
              <a:ext uri="{FF2B5EF4-FFF2-40B4-BE49-F238E27FC236}">
                <a16:creationId xmlns:a16="http://schemas.microsoft.com/office/drawing/2014/main" id="{12B1A204-0E16-5631-9176-C3D67195F993}"/>
              </a:ext>
            </a:extLst>
          </p:cNvPr>
          <p:cNvSpPr>
            <a:spLocks noGrp="1"/>
          </p:cNvSpPr>
          <p:nvPr>
            <p:ph type="body" idx="1"/>
          </p:nvPr>
        </p:nvSpPr>
        <p:spPr/>
        <p:txBody>
          <a:bodyPr/>
          <a:lstStyle/>
          <a:p>
            <a:pPr algn="ctr"/>
            <a:r>
              <a:rPr lang="fr-FR" dirty="0"/>
              <a:t>Emetteur</a:t>
            </a:r>
          </a:p>
        </p:txBody>
      </p:sp>
      <mc:AlternateContent xmlns:mc="http://schemas.openxmlformats.org/markup-compatibility/2006" xmlns:a14="http://schemas.microsoft.com/office/drawing/2010/main">
        <mc:Choice Requires="a14">
          <p:sp>
            <p:nvSpPr>
              <p:cNvPr id="4" name="Espace réservé du contenu 3">
                <a:extLst>
                  <a:ext uri="{FF2B5EF4-FFF2-40B4-BE49-F238E27FC236}">
                    <a16:creationId xmlns:a16="http://schemas.microsoft.com/office/drawing/2014/main" id="{7294A8CA-6548-EA14-4BEA-F374030F84D9}"/>
                  </a:ext>
                </a:extLst>
              </p:cNvPr>
              <p:cNvSpPr>
                <a:spLocks noGrp="1"/>
              </p:cNvSpPr>
              <p:nvPr>
                <p:ph sz="half" idx="2"/>
              </p:nvPr>
            </p:nvSpPr>
            <p:spPr>
              <a:xfrm>
                <a:off x="839788" y="2667000"/>
                <a:ext cx="5157787" cy="3825876"/>
              </a:xfrm>
            </p:spPr>
            <p:txBody>
              <a:bodyPr>
                <a:normAutofit fontScale="92500" lnSpcReduction="10000"/>
              </a:bodyPr>
              <a:lstStyle/>
              <a:p>
                <a:r>
                  <a:rPr lang="fr-FR" sz="1900" b="0" dirty="0">
                    <a:effectLst/>
                    <a:latin typeface="+mj-lt"/>
                    <a:ea typeface="Times New Roman" panose="02020603050405020304" pitchFamily="18" charset="0"/>
                  </a:rPr>
                  <a:t>Soit b(k)  les données à transmettre. Les données à transmettre sont codées de manière différentielle comme suit </a:t>
                </a:r>
                <a:endParaRPr lang="fr-FR" sz="1900" b="1" dirty="0">
                  <a:latin typeface="+mj-lt"/>
                  <a:ea typeface="Times New Roman" panose="02020603050405020304" pitchFamily="18" charset="0"/>
                </a:endParaRPr>
              </a:p>
              <a:p>
                <a:endParaRPr lang="fr-FR" sz="1800" b="0" dirty="0">
                  <a:effectLst/>
                  <a:latin typeface="+mj-lt"/>
                  <a:ea typeface="Times New Roman" panose="02020603050405020304" pitchFamily="18" charset="0"/>
                </a:endParaRPr>
              </a:p>
              <a:p>
                <a:endParaRPr lang="fr-FR" sz="1800" b="0" dirty="0">
                  <a:effectLst/>
                  <a:latin typeface="+mj-lt"/>
                  <a:ea typeface="Times New Roman" panose="02020603050405020304" pitchFamily="18" charset="0"/>
                </a:endParaRPr>
              </a:p>
              <a:p>
                <a:r>
                  <a:rPr lang="fr-FR" sz="1900" b="0" dirty="0">
                    <a:effectLst/>
                    <a:latin typeface="+mj-lt"/>
                    <a:ea typeface="Times New Roman" panose="02020603050405020304" pitchFamily="18" charset="0"/>
                  </a:rPr>
                  <a:t>Les données codées de manière différentielle sont ensuite étalées à l'aide du code  d'étalement </a:t>
                </a:r>
                <a14:m>
                  <m:oMath xmlns:m="http://schemas.openxmlformats.org/officeDocument/2006/math">
                    <m:sSub>
                      <m:sSubPr>
                        <m:ctrlPr>
                          <a:rPr lang="fr-FR" sz="1900" b="0" i="1">
                            <a:effectLst/>
                            <a:latin typeface="Cambria Math" panose="02040503050406030204" pitchFamily="18" charset="0"/>
                            <a:ea typeface="Times New Roman" panose="02020603050405020304" pitchFamily="18" charset="0"/>
                          </a:rPr>
                        </m:ctrlPr>
                      </m:sSubPr>
                      <m:e>
                        <m:r>
                          <a:rPr lang="fr-FR" sz="1900" b="1" i="1">
                            <a:effectLst/>
                            <a:latin typeface="Cambria Math" panose="02040503050406030204" pitchFamily="18" charset="0"/>
                            <a:ea typeface="Times New Roman" panose="02020603050405020304" pitchFamily="18" charset="0"/>
                          </a:rPr>
                          <m:t>𝒂</m:t>
                        </m:r>
                      </m:e>
                      <m:sub>
                        <m:r>
                          <a:rPr lang="fr-FR" sz="1900" b="1" i="1">
                            <a:effectLst/>
                            <a:latin typeface="Cambria Math" panose="02040503050406030204" pitchFamily="18" charset="0"/>
                            <a:ea typeface="Times New Roman" panose="02020603050405020304" pitchFamily="18" charset="0"/>
                          </a:rPr>
                          <m:t>𝟏</m:t>
                        </m:r>
                      </m:sub>
                    </m:sSub>
                  </m:oMath>
                </a14:m>
                <a:r>
                  <a:rPr lang="fr-FR" sz="1900" b="0" dirty="0">
                    <a:effectLst/>
                    <a:latin typeface="+mj-lt"/>
                    <a:ea typeface="Times New Roman" panose="02020603050405020304" pitchFamily="18" charset="0"/>
                  </a:rPr>
                  <a:t>. Le code d'étalement utilisé dans ce système est un code ZCZ de longueur 64.</a:t>
                </a:r>
                <a:endParaRPr lang="fr-FR" sz="1900" b="1" dirty="0">
                  <a:effectLst/>
                  <a:latin typeface="+mj-lt"/>
                  <a:ea typeface="Times New Roman" panose="02020603050405020304" pitchFamily="18" charset="0"/>
                </a:endParaRPr>
              </a:p>
              <a:p>
                <a:pPr marL="0" indent="0">
                  <a:buNone/>
                </a:pPr>
                <a:endParaRPr lang="fr-FR" dirty="0"/>
              </a:p>
              <a:p>
                <a:pPr marL="0" indent="0">
                  <a:buNone/>
                </a:pPr>
                <a:endParaRPr lang="fr-FR" dirty="0"/>
              </a:p>
              <a:p>
                <a:endParaRPr lang="fr-FR" dirty="0"/>
              </a:p>
            </p:txBody>
          </p:sp>
        </mc:Choice>
        <mc:Fallback xmlns="">
          <p:sp>
            <p:nvSpPr>
              <p:cNvPr id="4" name="Espace réservé du contenu 3">
                <a:extLst>
                  <a:ext uri="{FF2B5EF4-FFF2-40B4-BE49-F238E27FC236}">
                    <a16:creationId xmlns:a16="http://schemas.microsoft.com/office/drawing/2014/main" id="{7294A8CA-6548-EA14-4BEA-F374030F84D9}"/>
                  </a:ext>
                </a:extLst>
              </p:cNvPr>
              <p:cNvSpPr>
                <a:spLocks noGrp="1" noRot="1" noChangeAspect="1" noMove="1" noResize="1" noEditPoints="1" noAdjustHandles="1" noChangeArrowheads="1" noChangeShapeType="1" noTextEdit="1"/>
              </p:cNvSpPr>
              <p:nvPr>
                <p:ph sz="half" idx="2"/>
              </p:nvPr>
            </p:nvSpPr>
            <p:spPr>
              <a:xfrm>
                <a:off x="839788" y="2667000"/>
                <a:ext cx="5157787" cy="3825876"/>
              </a:xfrm>
              <a:blipFill>
                <a:blip r:embed="rId2"/>
                <a:stretch>
                  <a:fillRect l="-827" t="-797" r="-1773"/>
                </a:stretch>
              </a:blipFill>
            </p:spPr>
            <p:txBody>
              <a:bodyPr/>
              <a:lstStyle/>
              <a:p>
                <a:r>
                  <a:rPr lang="fr-FR">
                    <a:noFill/>
                  </a:rPr>
                  <a:t> </a:t>
                </a:r>
              </a:p>
            </p:txBody>
          </p:sp>
        </mc:Fallback>
      </mc:AlternateContent>
      <p:sp>
        <p:nvSpPr>
          <p:cNvPr id="5" name="Espace réservé du texte 4">
            <a:extLst>
              <a:ext uri="{FF2B5EF4-FFF2-40B4-BE49-F238E27FC236}">
                <a16:creationId xmlns:a16="http://schemas.microsoft.com/office/drawing/2014/main" id="{9BDC2723-72F0-1D95-2C98-CD66869553DD}"/>
              </a:ext>
            </a:extLst>
          </p:cNvPr>
          <p:cNvSpPr>
            <a:spLocks noGrp="1"/>
          </p:cNvSpPr>
          <p:nvPr>
            <p:ph type="body" sz="quarter" idx="3"/>
          </p:nvPr>
        </p:nvSpPr>
        <p:spPr/>
        <p:txBody>
          <a:bodyPr/>
          <a:lstStyle/>
          <a:p>
            <a:pPr algn="ctr"/>
            <a:r>
              <a:rPr lang="fr-FR" dirty="0"/>
              <a:t>Récepteur</a:t>
            </a:r>
          </a:p>
        </p:txBody>
      </p:sp>
      <mc:AlternateContent xmlns:mc="http://schemas.openxmlformats.org/markup-compatibility/2006" xmlns:a14="http://schemas.microsoft.com/office/drawing/2010/main">
        <mc:Choice Requires="a14">
          <p:sp>
            <p:nvSpPr>
              <p:cNvPr id="6" name="Espace réservé du contenu 5">
                <a:extLst>
                  <a:ext uri="{FF2B5EF4-FFF2-40B4-BE49-F238E27FC236}">
                    <a16:creationId xmlns:a16="http://schemas.microsoft.com/office/drawing/2014/main" id="{27B73E4D-8319-BE26-644E-4A52CE561B04}"/>
                  </a:ext>
                </a:extLst>
              </p:cNvPr>
              <p:cNvSpPr>
                <a:spLocks noGrp="1"/>
              </p:cNvSpPr>
              <p:nvPr>
                <p:ph sz="quarter" idx="4"/>
              </p:nvPr>
            </p:nvSpPr>
            <p:spPr>
              <a:xfrm>
                <a:off x="6654018" y="2666999"/>
                <a:ext cx="5401994" cy="3825876"/>
              </a:xfrm>
            </p:spPr>
            <p:txBody>
              <a:bodyPr>
                <a:normAutofit fontScale="92500" lnSpcReduction="10000"/>
              </a:bodyPr>
              <a:lstStyle/>
              <a:p>
                <a:pPr marL="914400" indent="-229235">
                  <a:spcBef>
                    <a:spcPts val="945"/>
                  </a:spcBef>
                </a:pPr>
                <a:r>
                  <a:rPr lang="fr-FR" sz="1900" b="0" dirty="0">
                    <a:effectLst/>
                    <a:latin typeface="+mj-lt"/>
                    <a:ea typeface="Times New Roman" panose="02020603050405020304" pitchFamily="18" charset="0"/>
                  </a:rPr>
                  <a:t> Soit y(t) le signal en bande de base reçu. Il sera une combinaison du signal transmis, du bruit et du réponse impulsionnelle du canal.</a:t>
                </a:r>
              </a:p>
              <a:p>
                <a:pPr marL="685165" indent="0">
                  <a:spcBef>
                    <a:spcPts val="945"/>
                  </a:spcBef>
                  <a:buNone/>
                </a:pPr>
                <a:endParaRPr lang="fr-FR" dirty="0">
                  <a:latin typeface="+mj-lt"/>
                </a:endParaRPr>
              </a:p>
              <a:p>
                <a:pPr marL="685165" indent="0">
                  <a:spcBef>
                    <a:spcPts val="945"/>
                  </a:spcBef>
                  <a:buNone/>
                </a:pPr>
                <a:endParaRPr lang="fr-FR" dirty="0">
                  <a:latin typeface="+mj-lt"/>
                </a:endParaRPr>
              </a:p>
              <a:p>
                <a:pPr marL="914400" indent="-229235">
                  <a:spcBef>
                    <a:spcPts val="945"/>
                  </a:spcBef>
                </a:pPr>
                <a:r>
                  <a:rPr lang="fr-FR" sz="1900" b="0" dirty="0">
                    <a:solidFill>
                      <a:schemeClr val="bg1"/>
                    </a:solidFill>
                    <a:effectLst/>
                    <a:latin typeface="+mj-lt"/>
                    <a:ea typeface="Times New Roman" panose="02020603050405020304" pitchFamily="18" charset="0"/>
                    <a:cs typeface="Times New Roman" panose="02020603050405020304" pitchFamily="18" charset="0"/>
                  </a:rPr>
                  <a:t>où</a:t>
                </a:r>
                <a:r>
                  <a:rPr lang="fr-FR" sz="1900" b="0" dirty="0">
                    <a:solidFill>
                      <a:schemeClr val="bg1"/>
                    </a:solidFill>
                    <a:effectLst/>
                    <a:latin typeface="+mj-lt"/>
                    <a:ea typeface="Times New Roman" panose="02020603050405020304" pitchFamily="18" charset="0"/>
                  </a:rPr>
                  <a:t> </a:t>
                </a:r>
                <a14:m>
                  <m:oMath xmlns:m="http://schemas.openxmlformats.org/officeDocument/2006/math">
                    <m:sSub>
                      <m:sSubPr>
                        <m:ctrlPr>
                          <a:rPr lang="fr-FR" sz="1900" b="0" i="1">
                            <a:solidFill>
                              <a:schemeClr val="bg1"/>
                            </a:solidFill>
                            <a:effectLst/>
                            <a:latin typeface="Cambria Math" panose="02040503050406030204" pitchFamily="18" charset="0"/>
                            <a:ea typeface="Times New Roman" panose="02020603050405020304" pitchFamily="18" charset="0"/>
                          </a:rPr>
                        </m:ctrlPr>
                      </m:sSubPr>
                      <m:e>
                        <m:r>
                          <a:rPr lang="fr-FR" sz="1900" b="1" i="1">
                            <a:solidFill>
                              <a:schemeClr val="bg1"/>
                            </a:solidFill>
                            <a:effectLst/>
                            <a:latin typeface="Cambria Math" panose="02040503050406030204" pitchFamily="18" charset="0"/>
                            <a:ea typeface="Times New Roman" panose="02020603050405020304" pitchFamily="18" charset="0"/>
                          </a:rPr>
                          <m:t>𝒉</m:t>
                        </m:r>
                      </m:e>
                      <m:sub>
                        <m:r>
                          <a:rPr lang="fr-FR" sz="1900" b="1" i="1">
                            <a:solidFill>
                              <a:schemeClr val="bg1"/>
                            </a:solidFill>
                            <a:effectLst/>
                            <a:latin typeface="Cambria Math" panose="02040503050406030204" pitchFamily="18" charset="0"/>
                            <a:ea typeface="Times New Roman" panose="02020603050405020304" pitchFamily="18" charset="0"/>
                          </a:rPr>
                          <m:t>𝒌</m:t>
                        </m:r>
                        <m:r>
                          <a:rPr lang="fr-FR" sz="1900" b="1" i="1">
                            <a:solidFill>
                              <a:schemeClr val="bg1"/>
                            </a:solidFill>
                            <a:effectLst/>
                            <a:latin typeface="Cambria Math" panose="02040503050406030204" pitchFamily="18" charset="0"/>
                            <a:ea typeface="Times New Roman" panose="02020603050405020304" pitchFamily="18" charset="0"/>
                          </a:rPr>
                          <m:t>  </m:t>
                        </m:r>
                      </m:sub>
                    </m:sSub>
                  </m:oMath>
                </a14:m>
                <a:r>
                  <a:rPr lang="fr-FR" sz="1900" b="0" dirty="0">
                    <a:solidFill>
                      <a:schemeClr val="bg1"/>
                    </a:solidFill>
                    <a:effectLst/>
                    <a:latin typeface="+mj-lt"/>
                    <a:ea typeface="Times New Roman" panose="02020603050405020304" pitchFamily="18" charset="0"/>
                  </a:rPr>
                  <a:t>(t) = la réponse impulsionnelle </a:t>
                </a:r>
              </a:p>
              <a:p>
                <a:pPr marL="685165" indent="0">
                  <a:spcBef>
                    <a:spcPts val="945"/>
                  </a:spcBef>
                  <a:buNone/>
                </a:pPr>
                <a:r>
                  <a:rPr lang="fr-FR" sz="1900" b="0" dirty="0">
                    <a:solidFill>
                      <a:schemeClr val="bg1"/>
                    </a:solidFill>
                    <a:effectLst/>
                    <a:latin typeface="+mj-lt"/>
                    <a:ea typeface="Times New Roman" panose="02020603050405020304" pitchFamily="18" charset="0"/>
                  </a:rPr>
                  <a:t>du canal.</a:t>
                </a:r>
              </a:p>
              <a:p>
                <a:pPr marL="685165" indent="0">
                  <a:spcBef>
                    <a:spcPts val="945"/>
                  </a:spcBef>
                  <a:buNone/>
                </a:pPr>
                <a:r>
                  <a:rPr lang="fr-FR" sz="1900" b="0" dirty="0">
                    <a:solidFill>
                      <a:schemeClr val="bg1"/>
                    </a:solidFill>
                    <a:effectLst/>
                    <a:latin typeface="+mj-lt"/>
                    <a:ea typeface="Times New Roman" panose="02020603050405020304" pitchFamily="18" charset="0"/>
                  </a:rPr>
                  <a:t>     n(t) = bruit</a:t>
                </a:r>
              </a:p>
              <a:p>
                <a:pPr marL="685165" indent="0">
                  <a:spcBef>
                    <a:spcPts val="945"/>
                  </a:spcBef>
                  <a:buNone/>
                </a:pPr>
                <a:r>
                  <a:rPr lang="fr-FR" sz="1900" b="0" dirty="0">
                    <a:solidFill>
                      <a:schemeClr val="bg1"/>
                    </a:solidFill>
                    <a:effectLst/>
                    <a:latin typeface="+mj-lt"/>
                    <a:ea typeface="Times New Roman" panose="02020603050405020304" pitchFamily="18" charset="0"/>
                  </a:rPr>
                  <a:t>      </a:t>
                </a:r>
                <a14:m>
                  <m:oMath xmlns:m="http://schemas.openxmlformats.org/officeDocument/2006/math">
                    <m:sSub>
                      <m:sSubPr>
                        <m:ctrlPr>
                          <a:rPr lang="fr-FR" sz="1900" b="0" i="1">
                            <a:solidFill>
                              <a:schemeClr val="bg1"/>
                            </a:solidFill>
                            <a:effectLst/>
                            <a:latin typeface="Cambria Math" panose="02040503050406030204" pitchFamily="18" charset="0"/>
                            <a:ea typeface="Times New Roman" panose="02020603050405020304" pitchFamily="18" charset="0"/>
                          </a:rPr>
                        </m:ctrlPr>
                      </m:sSubPr>
                      <m:e>
                        <m:r>
                          <a:rPr lang="fr-FR" sz="1900" b="1" i="1">
                            <a:solidFill>
                              <a:schemeClr val="bg1"/>
                            </a:solidFill>
                            <a:effectLst/>
                            <a:latin typeface="Cambria Math" panose="02040503050406030204" pitchFamily="18" charset="0"/>
                            <a:ea typeface="Times New Roman" panose="02020603050405020304" pitchFamily="18" charset="0"/>
                          </a:rPr>
                          <m:t>𝒔</m:t>
                        </m:r>
                      </m:e>
                      <m:sub>
                        <m:r>
                          <a:rPr lang="fr-FR" sz="1900" b="1" i="1">
                            <a:solidFill>
                              <a:schemeClr val="bg1"/>
                            </a:solidFill>
                            <a:effectLst/>
                            <a:latin typeface="Cambria Math" panose="02040503050406030204" pitchFamily="18" charset="0"/>
                            <a:ea typeface="Times New Roman" panose="02020603050405020304" pitchFamily="18" charset="0"/>
                          </a:rPr>
                          <m:t>𝒌</m:t>
                        </m:r>
                        <m:r>
                          <a:rPr lang="fr-FR" sz="1900" b="1" i="1">
                            <a:solidFill>
                              <a:schemeClr val="bg1"/>
                            </a:solidFill>
                            <a:effectLst/>
                            <a:latin typeface="Cambria Math" panose="02040503050406030204" pitchFamily="18" charset="0"/>
                            <a:ea typeface="Times New Roman" panose="02020603050405020304" pitchFamily="18" charset="0"/>
                          </a:rPr>
                          <m:t>  </m:t>
                        </m:r>
                      </m:sub>
                    </m:sSub>
                  </m:oMath>
                </a14:m>
                <a:r>
                  <a:rPr lang="fr-FR" sz="1900" b="0" dirty="0">
                    <a:solidFill>
                      <a:schemeClr val="bg1"/>
                    </a:solidFill>
                    <a:effectLst/>
                    <a:latin typeface="+mj-lt"/>
                    <a:ea typeface="Times New Roman" panose="02020603050405020304" pitchFamily="18" charset="0"/>
                  </a:rPr>
                  <a:t>(t) = le signal transmis </a:t>
                </a:r>
                <a:endParaRPr lang="fr-FR" sz="1900" b="1" dirty="0">
                  <a:solidFill>
                    <a:schemeClr val="bg1"/>
                  </a:solidFill>
                  <a:effectLst/>
                  <a:latin typeface="+mj-lt"/>
                  <a:ea typeface="Times New Roman" panose="02020603050405020304" pitchFamily="18" charset="0"/>
                </a:endParaRPr>
              </a:p>
              <a:p>
                <a:pPr marL="1142365" indent="-457200">
                  <a:spcBef>
                    <a:spcPts val="945"/>
                  </a:spcBef>
                </a:pPr>
                <a:endParaRPr lang="fr-FR" dirty="0">
                  <a:latin typeface="+mj-lt"/>
                </a:endParaRPr>
              </a:p>
            </p:txBody>
          </p:sp>
        </mc:Choice>
        <mc:Fallback xmlns="">
          <p:sp>
            <p:nvSpPr>
              <p:cNvPr id="6" name="Espace réservé du contenu 5">
                <a:extLst>
                  <a:ext uri="{FF2B5EF4-FFF2-40B4-BE49-F238E27FC236}">
                    <a16:creationId xmlns:a16="http://schemas.microsoft.com/office/drawing/2014/main" id="{27B73E4D-8319-BE26-644E-4A52CE561B04}"/>
                  </a:ext>
                </a:extLst>
              </p:cNvPr>
              <p:cNvSpPr>
                <a:spLocks noGrp="1" noRot="1" noChangeAspect="1" noMove="1" noResize="1" noEditPoints="1" noAdjustHandles="1" noChangeArrowheads="1" noChangeShapeType="1" noTextEdit="1"/>
              </p:cNvSpPr>
              <p:nvPr>
                <p:ph sz="quarter" idx="4"/>
              </p:nvPr>
            </p:nvSpPr>
            <p:spPr>
              <a:xfrm>
                <a:off x="6654018" y="2666999"/>
                <a:ext cx="5401994" cy="3825876"/>
              </a:xfrm>
              <a:blipFill>
                <a:blip r:embed="rId3"/>
                <a:stretch>
                  <a:fillRect t="-637" r="-1242" b="-955"/>
                </a:stretch>
              </a:blipFill>
            </p:spPr>
            <p:txBody>
              <a:bodyPr/>
              <a:lstStyle/>
              <a:p>
                <a:r>
                  <a:rPr lang="fr-FR">
                    <a:noFill/>
                  </a:rPr>
                  <a:t> </a:t>
                </a:r>
              </a:p>
            </p:txBody>
          </p:sp>
        </mc:Fallback>
      </mc:AlternateContent>
      <p:pic>
        <p:nvPicPr>
          <p:cNvPr id="7" name="Image 6">
            <a:extLst>
              <a:ext uri="{FF2B5EF4-FFF2-40B4-BE49-F238E27FC236}">
                <a16:creationId xmlns:a16="http://schemas.microsoft.com/office/drawing/2014/main" id="{968754B7-BA7D-E53A-5AF5-BCB863CB6D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4757" y="3692768"/>
            <a:ext cx="2263348" cy="403240"/>
          </a:xfrm>
          <a:prstGeom prst="rect">
            <a:avLst/>
          </a:prstGeom>
        </p:spPr>
      </p:pic>
      <p:pic>
        <p:nvPicPr>
          <p:cNvPr id="8" name="Image 7">
            <a:extLst>
              <a:ext uri="{FF2B5EF4-FFF2-40B4-BE49-F238E27FC236}">
                <a16:creationId xmlns:a16="http://schemas.microsoft.com/office/drawing/2014/main" id="{EF7CA402-93D0-47B5-3AC1-2AAB37AB19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2204" y="5933661"/>
            <a:ext cx="2452953" cy="559214"/>
          </a:xfrm>
          <a:prstGeom prst="rect">
            <a:avLst/>
          </a:prstGeom>
        </p:spPr>
      </p:pic>
      <p:pic>
        <p:nvPicPr>
          <p:cNvPr id="9" name="Image 8">
            <a:extLst>
              <a:ext uri="{FF2B5EF4-FFF2-40B4-BE49-F238E27FC236}">
                <a16:creationId xmlns:a16="http://schemas.microsoft.com/office/drawing/2014/main" id="{1CCBBB4A-3B09-4960-C373-301E3A1C5D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7734" y="3894388"/>
            <a:ext cx="2785403" cy="723827"/>
          </a:xfrm>
          <a:prstGeom prst="rect">
            <a:avLst/>
          </a:prstGeom>
        </p:spPr>
      </p:pic>
    </p:spTree>
    <p:extLst>
      <p:ext uri="{BB962C8B-B14F-4D97-AF65-F5344CB8AC3E}">
        <p14:creationId xmlns:p14="http://schemas.microsoft.com/office/powerpoint/2010/main" val="4197209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5E0A43-7FC0-8EE6-D049-FCA7BBCB9F4B}"/>
              </a:ext>
            </a:extLst>
          </p:cNvPr>
          <p:cNvSpPr>
            <a:spLocks noGrp="1"/>
          </p:cNvSpPr>
          <p:nvPr>
            <p:ph type="title"/>
          </p:nvPr>
        </p:nvSpPr>
        <p:spPr/>
        <p:txBody>
          <a:bodyPr/>
          <a:lstStyle/>
          <a:p>
            <a:pPr algn="ctr"/>
            <a:r>
              <a:rPr lang="fr-FR" dirty="0"/>
              <a:t>Modèle Mathématique</a:t>
            </a:r>
          </a:p>
        </p:txBody>
      </p:sp>
      <p:sp>
        <p:nvSpPr>
          <p:cNvPr id="3" name="Espace réservé du texte 2">
            <a:extLst>
              <a:ext uri="{FF2B5EF4-FFF2-40B4-BE49-F238E27FC236}">
                <a16:creationId xmlns:a16="http://schemas.microsoft.com/office/drawing/2014/main" id="{12B1A204-0E16-5631-9176-C3D67195F993}"/>
              </a:ext>
            </a:extLst>
          </p:cNvPr>
          <p:cNvSpPr>
            <a:spLocks noGrp="1"/>
          </p:cNvSpPr>
          <p:nvPr>
            <p:ph type="body" idx="1"/>
          </p:nvPr>
        </p:nvSpPr>
        <p:spPr>
          <a:xfrm>
            <a:off x="839788" y="1396708"/>
            <a:ext cx="5157787" cy="823912"/>
          </a:xfrm>
        </p:spPr>
        <p:txBody>
          <a:bodyPr/>
          <a:lstStyle/>
          <a:p>
            <a:pPr algn="ctr"/>
            <a:r>
              <a:rPr lang="fr-FR" dirty="0"/>
              <a:t>Emetteur</a:t>
            </a:r>
          </a:p>
        </p:txBody>
      </p:sp>
      <p:sp>
        <p:nvSpPr>
          <p:cNvPr id="4" name="Espace réservé du contenu 3">
            <a:extLst>
              <a:ext uri="{FF2B5EF4-FFF2-40B4-BE49-F238E27FC236}">
                <a16:creationId xmlns:a16="http://schemas.microsoft.com/office/drawing/2014/main" id="{7294A8CA-6548-EA14-4BEA-F374030F84D9}"/>
              </a:ext>
            </a:extLst>
          </p:cNvPr>
          <p:cNvSpPr>
            <a:spLocks noGrp="1"/>
          </p:cNvSpPr>
          <p:nvPr>
            <p:ph sz="half" idx="2"/>
          </p:nvPr>
        </p:nvSpPr>
        <p:spPr>
          <a:xfrm>
            <a:off x="836612" y="2079038"/>
            <a:ext cx="5157787" cy="4778962"/>
          </a:xfrm>
        </p:spPr>
        <p:txBody>
          <a:bodyPr>
            <a:normAutofit/>
          </a:bodyPr>
          <a:lstStyle/>
          <a:p>
            <a:pPr marL="685165" indent="0">
              <a:spcBef>
                <a:spcPts val="945"/>
              </a:spcBef>
              <a:buNone/>
            </a:pPr>
            <a:endParaRPr lang="fr-FR" sz="2100" b="1" dirty="0">
              <a:effectLst/>
              <a:latin typeface="+mj-lt"/>
              <a:ea typeface="Times New Roman" panose="02020603050405020304" pitchFamily="18" charset="0"/>
            </a:endParaRPr>
          </a:p>
          <a:p>
            <a:r>
              <a:rPr lang="fr-FR" sz="1800" b="0" dirty="0">
                <a:effectLst/>
                <a:latin typeface="+mj-lt"/>
                <a:ea typeface="Times New Roman" panose="02020603050405020304" pitchFamily="18" charset="0"/>
              </a:rPr>
              <a:t>Les données étalées sont ensuite transmises au filtre RRC (Root Raised </a:t>
            </a:r>
            <a:r>
              <a:rPr lang="fr-FR" sz="1800" b="0" dirty="0" err="1">
                <a:effectLst/>
                <a:latin typeface="+mj-lt"/>
                <a:ea typeface="Times New Roman" panose="02020603050405020304" pitchFamily="18" charset="0"/>
              </a:rPr>
              <a:t>Cosine</a:t>
            </a:r>
            <a:r>
              <a:rPr lang="fr-FR" sz="1800" b="0" dirty="0">
                <a:effectLst/>
                <a:latin typeface="+mj-lt"/>
                <a:ea typeface="Times New Roman" panose="02020603050405020304" pitchFamily="18" charset="0"/>
              </a:rPr>
              <a:t>) pour la  mise en forme des impulsions, puis le signal est transmis au modulateur.</a:t>
            </a:r>
          </a:p>
          <a:p>
            <a:r>
              <a:rPr lang="fr-FR" sz="1800" dirty="0">
                <a:effectLst/>
                <a:latin typeface="+mj-lt"/>
                <a:ea typeface="Times New Roman" panose="02020603050405020304" pitchFamily="18" charset="0"/>
              </a:rPr>
              <a:t>Le signal modulé en bande de base est alors transmis.</a:t>
            </a:r>
          </a:p>
          <a:p>
            <a:r>
              <a:rPr lang="fr-FR" sz="1800" dirty="0">
                <a:effectLst/>
                <a:latin typeface="+mj-lt"/>
                <a:ea typeface="Times New Roman" panose="02020603050405020304" pitchFamily="18" charset="0"/>
              </a:rPr>
              <a:t>Le signal transmis est représenté par  </a:t>
            </a:r>
            <a:r>
              <a:rPr lang="fr-FR" sz="1800" dirty="0" err="1">
                <a:effectLst/>
                <a:latin typeface="+mj-lt"/>
                <a:ea typeface="Times New Roman" panose="02020603050405020304" pitchFamily="18" charset="0"/>
              </a:rPr>
              <a:t>sk</a:t>
            </a:r>
            <a:r>
              <a:rPr lang="fr-FR" sz="1800" dirty="0">
                <a:effectLst/>
                <a:latin typeface="+mj-lt"/>
                <a:ea typeface="Times New Roman" panose="02020603050405020304" pitchFamily="18" charset="0"/>
              </a:rPr>
              <a:t>(t) .</a:t>
            </a:r>
          </a:p>
          <a:p>
            <a:endParaRPr lang="fr-FR" sz="1800" dirty="0">
              <a:effectLst/>
              <a:latin typeface="+mj-lt"/>
              <a:ea typeface="Times New Roman" panose="02020603050405020304" pitchFamily="18" charset="0"/>
            </a:endParaRPr>
          </a:p>
          <a:p>
            <a:pPr marL="0" indent="0">
              <a:buNone/>
            </a:pPr>
            <a:endParaRPr lang="fr-FR" sz="1800" b="0" dirty="0">
              <a:effectLst/>
              <a:latin typeface="+mj-lt"/>
              <a:ea typeface="Times New Roman" panose="02020603050405020304" pitchFamily="18" charset="0"/>
            </a:endParaRPr>
          </a:p>
          <a:p>
            <a:pPr marL="0" indent="0">
              <a:buNone/>
            </a:pPr>
            <a:endParaRPr lang="fr-FR" dirty="0"/>
          </a:p>
          <a:p>
            <a:pPr marL="0" indent="0">
              <a:buNone/>
            </a:pPr>
            <a:endParaRPr lang="fr-FR" dirty="0"/>
          </a:p>
          <a:p>
            <a:endParaRPr lang="fr-FR" dirty="0"/>
          </a:p>
        </p:txBody>
      </p:sp>
      <p:sp>
        <p:nvSpPr>
          <p:cNvPr id="5" name="Espace réservé du texte 4">
            <a:extLst>
              <a:ext uri="{FF2B5EF4-FFF2-40B4-BE49-F238E27FC236}">
                <a16:creationId xmlns:a16="http://schemas.microsoft.com/office/drawing/2014/main" id="{9BDC2723-72F0-1D95-2C98-CD66869553DD}"/>
              </a:ext>
            </a:extLst>
          </p:cNvPr>
          <p:cNvSpPr>
            <a:spLocks noGrp="1"/>
          </p:cNvSpPr>
          <p:nvPr>
            <p:ph type="body" sz="quarter" idx="3"/>
          </p:nvPr>
        </p:nvSpPr>
        <p:spPr>
          <a:xfrm>
            <a:off x="6096000" y="1354931"/>
            <a:ext cx="5183188" cy="823912"/>
          </a:xfrm>
        </p:spPr>
        <p:txBody>
          <a:bodyPr/>
          <a:lstStyle/>
          <a:p>
            <a:pPr algn="ctr"/>
            <a:r>
              <a:rPr lang="fr-FR" dirty="0"/>
              <a:t>Récepteur</a:t>
            </a:r>
          </a:p>
        </p:txBody>
      </p:sp>
      <p:sp>
        <p:nvSpPr>
          <p:cNvPr id="6" name="Espace réservé du contenu 5">
            <a:extLst>
              <a:ext uri="{FF2B5EF4-FFF2-40B4-BE49-F238E27FC236}">
                <a16:creationId xmlns:a16="http://schemas.microsoft.com/office/drawing/2014/main" id="{27B73E4D-8319-BE26-644E-4A52CE561B04}"/>
              </a:ext>
            </a:extLst>
          </p:cNvPr>
          <p:cNvSpPr>
            <a:spLocks noGrp="1"/>
          </p:cNvSpPr>
          <p:nvPr>
            <p:ph sz="quarter" idx="4"/>
          </p:nvPr>
        </p:nvSpPr>
        <p:spPr/>
        <p:txBody>
          <a:bodyPr>
            <a:normAutofit/>
          </a:bodyPr>
          <a:lstStyle/>
          <a:p>
            <a:r>
              <a:rPr lang="fr-FR" dirty="0"/>
              <a:t> </a:t>
            </a:r>
            <a:r>
              <a:rPr lang="fr-FR" sz="1800" dirty="0"/>
              <a:t>L'acquisition du code est faite pour identifier le début d'un symbole, et doit être faite par le récepteur.</a:t>
            </a:r>
          </a:p>
          <a:p>
            <a:r>
              <a:rPr lang="fr-FR" sz="1800" dirty="0"/>
              <a:t> Une fois que le début du symbole est identifié, le récepteur peut utiliser le code a1  utilisé par l'émetteur pour effectuer le </a:t>
            </a:r>
            <a:r>
              <a:rPr lang="fr-FR" sz="1800" dirty="0" err="1"/>
              <a:t>désétalement</a:t>
            </a:r>
            <a:r>
              <a:rPr lang="fr-FR" sz="1800" dirty="0"/>
              <a:t>. </a:t>
            </a:r>
          </a:p>
        </p:txBody>
      </p:sp>
      <p:pic>
        <p:nvPicPr>
          <p:cNvPr id="9" name="Image 8">
            <a:extLst>
              <a:ext uri="{FF2B5EF4-FFF2-40B4-BE49-F238E27FC236}">
                <a16:creationId xmlns:a16="http://schemas.microsoft.com/office/drawing/2014/main" id="{081C4C05-5E0D-C6FC-BC60-0D8FE2EDF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434" y="5064051"/>
            <a:ext cx="3770141" cy="1647825"/>
          </a:xfrm>
          <a:prstGeom prst="rect">
            <a:avLst/>
          </a:prstGeom>
        </p:spPr>
      </p:pic>
    </p:spTree>
    <p:extLst>
      <p:ext uri="{BB962C8B-B14F-4D97-AF65-F5344CB8AC3E}">
        <p14:creationId xmlns:p14="http://schemas.microsoft.com/office/powerpoint/2010/main" val="48725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53E89-8269-FC81-B3B9-11BE2FC9DF08}"/>
              </a:ext>
            </a:extLst>
          </p:cNvPr>
          <p:cNvSpPr>
            <a:spLocks noGrp="1"/>
          </p:cNvSpPr>
          <p:nvPr>
            <p:ph type="ctrTitle"/>
          </p:nvPr>
        </p:nvSpPr>
        <p:spPr>
          <a:xfrm>
            <a:off x="1351721" y="2372140"/>
            <a:ext cx="9144000" cy="1643268"/>
          </a:xfrm>
        </p:spPr>
        <p:txBody>
          <a:bodyPr>
            <a:normAutofit fontScale="90000"/>
          </a:bodyPr>
          <a:lstStyle/>
          <a:p>
            <a:r>
              <a:rPr lang="fr-FR" dirty="0">
                <a:effectLst/>
                <a:ea typeface="Times New Roman" panose="02020603050405020304" pitchFamily="18" charset="0"/>
              </a:rPr>
              <a:t>Processus de décodage/encodage à spectre étalé CDMA </a:t>
            </a:r>
            <a:endParaRPr lang="fr-FR" dirty="0"/>
          </a:p>
        </p:txBody>
      </p:sp>
    </p:spTree>
    <p:extLst>
      <p:ext uri="{BB962C8B-B14F-4D97-AF65-F5344CB8AC3E}">
        <p14:creationId xmlns:p14="http://schemas.microsoft.com/office/powerpoint/2010/main" val="421399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122B508-885D-FDA4-358D-ACCDB4B47800}"/>
              </a:ext>
            </a:extLst>
          </p:cNvPr>
          <p:cNvSpPr>
            <a:spLocks noGrp="1"/>
          </p:cNvSpPr>
          <p:nvPr>
            <p:ph type="title"/>
          </p:nvPr>
        </p:nvSpPr>
        <p:spPr>
          <a:xfrm>
            <a:off x="1143000" y="1066800"/>
            <a:ext cx="5410200" cy="1997075"/>
          </a:xfrm>
        </p:spPr>
        <p:txBody>
          <a:bodyPr>
            <a:normAutofit/>
          </a:bodyPr>
          <a:lstStyle/>
          <a:p>
            <a:r>
              <a:rPr lang="fr-FR" sz="3600" dirty="0">
                <a:solidFill>
                  <a:schemeClr val="tx2"/>
                </a:solidFill>
                <a:effectLst/>
                <a:ea typeface="Times New Roman" panose="02020603050405020304" pitchFamily="18" charset="0"/>
              </a:rPr>
              <a:t>Processus de décodage/encodage à spectre étalé CDMA </a:t>
            </a:r>
            <a:endParaRPr lang="fr-FR" sz="3600" dirty="0">
              <a:solidFill>
                <a:schemeClr val="tx2"/>
              </a:solidFill>
            </a:endParaRPr>
          </a:p>
        </p:txBody>
      </p:sp>
      <p:sp>
        <p:nvSpPr>
          <p:cNvPr id="3" name="Espace réservé du contenu 2">
            <a:extLst>
              <a:ext uri="{FF2B5EF4-FFF2-40B4-BE49-F238E27FC236}">
                <a16:creationId xmlns:a16="http://schemas.microsoft.com/office/drawing/2014/main" id="{19A49AD2-621D-3AAF-9205-8A8EFD158802}"/>
              </a:ext>
            </a:extLst>
          </p:cNvPr>
          <p:cNvSpPr>
            <a:spLocks noGrp="1"/>
          </p:cNvSpPr>
          <p:nvPr>
            <p:ph idx="1"/>
          </p:nvPr>
        </p:nvSpPr>
        <p:spPr>
          <a:xfrm>
            <a:off x="1143000" y="3200400"/>
            <a:ext cx="5410200" cy="2590800"/>
          </a:xfrm>
        </p:spPr>
        <p:txBody>
          <a:bodyPr>
            <a:normAutofit lnSpcReduction="10000"/>
          </a:bodyPr>
          <a:lstStyle/>
          <a:p>
            <a:pPr>
              <a:lnSpc>
                <a:spcPct val="100000"/>
              </a:lnSpc>
            </a:pPr>
            <a:r>
              <a:rPr lang="fr-FR" sz="1800" dirty="0">
                <a:solidFill>
                  <a:schemeClr val="tx2"/>
                </a:solidFill>
              </a:rPr>
              <a:t>Prenons un exemple où 1001 est la donnée qui doit être transmise, et 0010 est le code de  l'étalement du signal.</a:t>
            </a:r>
          </a:p>
          <a:p>
            <a:pPr>
              <a:lnSpc>
                <a:spcPct val="100000"/>
              </a:lnSpc>
            </a:pPr>
            <a:r>
              <a:rPr lang="fr-FR" sz="1800" dirty="0">
                <a:solidFill>
                  <a:schemeClr val="tx2"/>
                </a:solidFill>
              </a:rPr>
              <a:t>   Nous avons utilisé la multiplication du code d'étalement entier aux données pour chaque bit de données.</a:t>
            </a:r>
          </a:p>
          <a:p>
            <a:pPr>
              <a:lnSpc>
                <a:spcPct val="100000"/>
              </a:lnSpc>
            </a:pPr>
            <a:r>
              <a:rPr lang="fr-FR" sz="1800" dirty="0">
                <a:solidFill>
                  <a:schemeClr val="tx2"/>
                </a:solidFill>
              </a:rPr>
              <a:t>   De la même manière, pour tous les bits de données, le signal étalé ou étendu comprend 4 bits, comme indiqué dans le tableau suivant :</a:t>
            </a:r>
          </a:p>
          <a:p>
            <a:pPr marL="0" indent="0">
              <a:lnSpc>
                <a:spcPct val="100000"/>
              </a:lnSpc>
              <a:buNone/>
            </a:pPr>
            <a:endParaRPr lang="fr-FR" sz="1500" dirty="0">
              <a:solidFill>
                <a:schemeClr val="tx2"/>
              </a:solidFill>
            </a:endParaRPr>
          </a:p>
        </p:txBody>
      </p:sp>
      <p:graphicFrame>
        <p:nvGraphicFramePr>
          <p:cNvPr id="5" name="Tableau 4">
            <a:extLst>
              <a:ext uri="{FF2B5EF4-FFF2-40B4-BE49-F238E27FC236}">
                <a16:creationId xmlns:a16="http://schemas.microsoft.com/office/drawing/2014/main" id="{AD677BEB-7BC1-583E-1D9B-E6685C7FCEEB}"/>
              </a:ext>
            </a:extLst>
          </p:cNvPr>
          <p:cNvGraphicFramePr>
            <a:graphicFrameLocks noGrp="1"/>
          </p:cNvGraphicFramePr>
          <p:nvPr>
            <p:extLst>
              <p:ext uri="{D42A27DB-BD31-4B8C-83A1-F6EECF244321}">
                <p14:modId xmlns:p14="http://schemas.microsoft.com/office/powerpoint/2010/main" val="673786547"/>
              </p:ext>
            </p:extLst>
          </p:nvPr>
        </p:nvGraphicFramePr>
        <p:xfrm>
          <a:off x="6553200" y="3063875"/>
          <a:ext cx="4810457" cy="1776681"/>
        </p:xfrm>
        <a:graphic>
          <a:graphicData uri="http://schemas.openxmlformats.org/drawingml/2006/table">
            <a:tbl>
              <a:tblPr firstRow="1" firstCol="1" bandRow="1">
                <a:tableStyleId>{5C22544A-7EE6-4342-B048-85BDC9FD1C3A}</a:tableStyleId>
              </a:tblPr>
              <a:tblGrid>
                <a:gridCol w="1618785">
                  <a:extLst>
                    <a:ext uri="{9D8B030D-6E8A-4147-A177-3AD203B41FA5}">
                      <a16:colId xmlns:a16="http://schemas.microsoft.com/office/drawing/2014/main" val="3702995961"/>
                    </a:ext>
                  </a:extLst>
                </a:gridCol>
                <a:gridCol w="1618292">
                  <a:extLst>
                    <a:ext uri="{9D8B030D-6E8A-4147-A177-3AD203B41FA5}">
                      <a16:colId xmlns:a16="http://schemas.microsoft.com/office/drawing/2014/main" val="4232021421"/>
                    </a:ext>
                  </a:extLst>
                </a:gridCol>
                <a:gridCol w="1573380">
                  <a:extLst>
                    <a:ext uri="{9D8B030D-6E8A-4147-A177-3AD203B41FA5}">
                      <a16:colId xmlns:a16="http://schemas.microsoft.com/office/drawing/2014/main" val="2970035299"/>
                    </a:ext>
                  </a:extLst>
                </a:gridCol>
              </a:tblGrid>
              <a:tr h="923873">
                <a:tc>
                  <a:txBody>
                    <a:bodyPr/>
                    <a:lstStyle/>
                    <a:p>
                      <a:pPr marL="914400" indent="-229235">
                        <a:spcBef>
                          <a:spcPts val="945"/>
                        </a:spcBef>
                        <a:spcAft>
                          <a:spcPts val="0"/>
                        </a:spcAft>
                      </a:pPr>
                      <a:r>
                        <a:rPr lang="fr-FR" sz="1300">
                          <a:effectLst/>
                        </a:rPr>
                        <a:t>Données à transmettre </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a:effectLst/>
                        </a:rPr>
                        <a:t>Code d’étalement</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a:effectLst/>
                        </a:rPr>
                        <a:t>Signal étalé</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38806931"/>
                  </a:ext>
                </a:extLst>
              </a:tr>
              <a:tr h="213202">
                <a:tc>
                  <a:txBody>
                    <a:bodyPr/>
                    <a:lstStyle/>
                    <a:p>
                      <a:pPr marL="914400" indent="-229235">
                        <a:spcBef>
                          <a:spcPts val="945"/>
                        </a:spcBef>
                        <a:spcAft>
                          <a:spcPts val="0"/>
                        </a:spcAft>
                      </a:pPr>
                      <a:r>
                        <a:rPr lang="fr-FR" sz="1200">
                          <a:effectLst/>
                        </a:rPr>
                        <a:t>1</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200">
                          <a:effectLst/>
                        </a:rPr>
                        <a:t>0010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200">
                          <a:effectLst/>
                        </a:rPr>
                        <a:t>1101</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30694657"/>
                  </a:ext>
                </a:extLst>
              </a:tr>
              <a:tr h="213202">
                <a:tc>
                  <a:txBody>
                    <a:bodyPr/>
                    <a:lstStyle/>
                    <a:p>
                      <a:pPr marL="914400" indent="-229235">
                        <a:spcBef>
                          <a:spcPts val="945"/>
                        </a:spcBef>
                        <a:spcAft>
                          <a:spcPts val="0"/>
                        </a:spcAft>
                      </a:pPr>
                      <a:r>
                        <a:rPr lang="fr-FR" sz="1200" dirty="0">
                          <a:effectLst/>
                        </a:rPr>
                        <a:t>0</a:t>
                      </a:r>
                      <a:endParaRPr lang="fr-FR" sz="1100" b="1"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200">
                          <a:effectLst/>
                        </a:rPr>
                        <a:t>0010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200">
                          <a:effectLst/>
                        </a:rPr>
                        <a:t>0010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34724860"/>
                  </a:ext>
                </a:extLst>
              </a:tr>
              <a:tr h="213202">
                <a:tc>
                  <a:txBody>
                    <a:bodyPr/>
                    <a:lstStyle/>
                    <a:p>
                      <a:pPr marL="914400" indent="-229235">
                        <a:spcBef>
                          <a:spcPts val="945"/>
                        </a:spcBef>
                        <a:spcAft>
                          <a:spcPts val="0"/>
                        </a:spcAft>
                      </a:pPr>
                      <a:r>
                        <a:rPr lang="fr-FR" sz="1200">
                          <a:effectLst/>
                        </a:rPr>
                        <a:t>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200">
                          <a:effectLst/>
                        </a:rPr>
                        <a:t>0010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200">
                          <a:effectLst/>
                        </a:rPr>
                        <a:t>0010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62090625"/>
                  </a:ext>
                </a:extLst>
              </a:tr>
              <a:tr h="213202">
                <a:tc>
                  <a:txBody>
                    <a:bodyPr/>
                    <a:lstStyle/>
                    <a:p>
                      <a:pPr marL="914400" indent="-229235">
                        <a:spcBef>
                          <a:spcPts val="945"/>
                        </a:spcBef>
                        <a:spcAft>
                          <a:spcPts val="0"/>
                        </a:spcAft>
                      </a:pPr>
                      <a:r>
                        <a:rPr lang="fr-FR" sz="1200">
                          <a:effectLst/>
                        </a:rPr>
                        <a:t>1</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200">
                          <a:effectLst/>
                        </a:rPr>
                        <a:t>0010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200" dirty="0">
                          <a:effectLst/>
                        </a:rPr>
                        <a:t>1101</a:t>
                      </a:r>
                      <a:endParaRPr lang="fr-FR" sz="1100" b="1"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29303185"/>
                  </a:ext>
                </a:extLst>
              </a:tr>
            </a:tbl>
          </a:graphicData>
        </a:graphic>
      </p:graphicFrame>
    </p:spTree>
    <p:extLst>
      <p:ext uri="{BB962C8B-B14F-4D97-AF65-F5344CB8AC3E}">
        <p14:creationId xmlns:p14="http://schemas.microsoft.com/office/powerpoint/2010/main" val="4045539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9A49AD2-621D-3AAF-9205-8A8EFD158802}"/>
              </a:ext>
            </a:extLst>
          </p:cNvPr>
          <p:cNvSpPr>
            <a:spLocks noGrp="1"/>
          </p:cNvSpPr>
          <p:nvPr>
            <p:ph idx="1"/>
          </p:nvPr>
        </p:nvSpPr>
        <p:spPr>
          <a:xfrm>
            <a:off x="1874520" y="1666668"/>
            <a:ext cx="7761849" cy="4463891"/>
          </a:xfrm>
        </p:spPr>
        <p:txBody>
          <a:bodyPr>
            <a:normAutofit/>
          </a:bodyPr>
          <a:lstStyle/>
          <a:p>
            <a:pPr>
              <a:lnSpc>
                <a:spcPct val="100000"/>
              </a:lnSpc>
            </a:pPr>
            <a:r>
              <a:rPr lang="fr-FR" sz="1800" dirty="0">
                <a:solidFill>
                  <a:schemeClr val="tx2"/>
                </a:solidFill>
              </a:rPr>
              <a:t>Le tableau 2 montre le signal reçu et le code d'étalement nécessaire pour le décoder du côté du récepteur.</a:t>
            </a:r>
          </a:p>
          <a:p>
            <a:pPr marL="0" indent="0">
              <a:lnSpc>
                <a:spcPct val="100000"/>
              </a:lnSpc>
              <a:buNone/>
            </a:pPr>
            <a:endParaRPr lang="fr-FR" sz="1500" dirty="0">
              <a:solidFill>
                <a:schemeClr val="tx2"/>
              </a:solidFill>
            </a:endParaRPr>
          </a:p>
          <a:p>
            <a:pPr marL="0" indent="0">
              <a:lnSpc>
                <a:spcPct val="100000"/>
              </a:lnSpc>
              <a:buNone/>
            </a:pPr>
            <a:endParaRPr lang="fr-FR" sz="1500" dirty="0">
              <a:solidFill>
                <a:schemeClr val="tx2"/>
              </a:solidFill>
            </a:endParaRPr>
          </a:p>
          <a:p>
            <a:pPr marL="0" indent="0">
              <a:lnSpc>
                <a:spcPct val="100000"/>
              </a:lnSpc>
              <a:buNone/>
            </a:pPr>
            <a:endParaRPr lang="fr-FR" sz="1500" dirty="0">
              <a:solidFill>
                <a:schemeClr val="tx2"/>
              </a:solidFill>
            </a:endParaRPr>
          </a:p>
          <a:p>
            <a:pPr marL="0" indent="0">
              <a:lnSpc>
                <a:spcPct val="100000"/>
              </a:lnSpc>
              <a:buNone/>
            </a:pPr>
            <a:endParaRPr lang="fr-FR" sz="1500" dirty="0">
              <a:solidFill>
                <a:schemeClr val="tx2"/>
              </a:solidFill>
            </a:endParaRPr>
          </a:p>
          <a:p>
            <a:pPr marL="0" indent="0">
              <a:lnSpc>
                <a:spcPct val="100000"/>
              </a:lnSpc>
              <a:buNone/>
            </a:pPr>
            <a:endParaRPr lang="fr-FR" sz="1500" dirty="0">
              <a:solidFill>
                <a:schemeClr val="tx2"/>
              </a:solidFill>
            </a:endParaRPr>
          </a:p>
          <a:p>
            <a:pPr marL="0" indent="0">
              <a:lnSpc>
                <a:spcPct val="100000"/>
              </a:lnSpc>
              <a:buNone/>
            </a:pPr>
            <a:endParaRPr lang="fr-FR" sz="1500" dirty="0">
              <a:solidFill>
                <a:schemeClr val="tx2"/>
              </a:solidFill>
            </a:endParaRPr>
          </a:p>
          <a:p>
            <a:pPr marL="0" indent="0">
              <a:lnSpc>
                <a:spcPct val="100000"/>
              </a:lnSpc>
              <a:buNone/>
            </a:pPr>
            <a:endParaRPr lang="fr-FR" sz="1500" dirty="0">
              <a:solidFill>
                <a:schemeClr val="tx2"/>
              </a:solidFill>
            </a:endParaRPr>
          </a:p>
          <a:p>
            <a:pPr marL="0" indent="0">
              <a:lnSpc>
                <a:spcPct val="100000"/>
              </a:lnSpc>
              <a:buNone/>
            </a:pPr>
            <a:r>
              <a:rPr lang="fr-FR" sz="1800" b="1" dirty="0">
                <a:solidFill>
                  <a:srgbClr val="4F81BC"/>
                </a:solidFill>
                <a:effectLst/>
                <a:latin typeface="Times New Roman" panose="02020603050405020304" pitchFamily="18" charset="0"/>
                <a:ea typeface="Times New Roman" panose="02020603050405020304" pitchFamily="18" charset="0"/>
              </a:rPr>
              <a:t> </a:t>
            </a:r>
            <a:r>
              <a:rPr lang="de-DE" sz="1800" b="1" dirty="0">
                <a:solidFill>
                  <a:srgbClr val="4F81BC"/>
                </a:solidFill>
                <a:effectLst/>
                <a:latin typeface="Times New Roman" panose="02020603050405020304" pitchFamily="18" charset="0"/>
                <a:ea typeface="Times New Roman" panose="02020603050405020304" pitchFamily="18" charset="0"/>
              </a:rPr>
              <a:t> NB : 1 ⊕ 1 = 0              1 ⊕ 0 = 1</a:t>
            </a:r>
            <a:endParaRPr lang="fr-FR" sz="1500" dirty="0">
              <a:solidFill>
                <a:schemeClr val="tx2"/>
              </a:solidFill>
            </a:endParaRPr>
          </a:p>
        </p:txBody>
      </p:sp>
      <p:graphicFrame>
        <p:nvGraphicFramePr>
          <p:cNvPr id="7" name="Tableau 6">
            <a:extLst>
              <a:ext uri="{FF2B5EF4-FFF2-40B4-BE49-F238E27FC236}">
                <a16:creationId xmlns:a16="http://schemas.microsoft.com/office/drawing/2014/main" id="{5D20CC63-B93B-407E-6FB9-91C6374C75BC}"/>
              </a:ext>
            </a:extLst>
          </p:cNvPr>
          <p:cNvGraphicFramePr>
            <a:graphicFrameLocks noGrp="1"/>
          </p:cNvGraphicFramePr>
          <p:nvPr>
            <p:extLst>
              <p:ext uri="{D42A27DB-BD31-4B8C-83A1-F6EECF244321}">
                <p14:modId xmlns:p14="http://schemas.microsoft.com/office/powerpoint/2010/main" val="2401727983"/>
              </p:ext>
            </p:extLst>
          </p:nvPr>
        </p:nvGraphicFramePr>
        <p:xfrm>
          <a:off x="2063896" y="2929096"/>
          <a:ext cx="6826250" cy="1386840"/>
        </p:xfrm>
        <a:graphic>
          <a:graphicData uri="http://schemas.openxmlformats.org/drawingml/2006/table">
            <a:tbl>
              <a:tblPr firstRow="1" firstCol="1" bandRow="1">
                <a:tableStyleId>{5C22544A-7EE6-4342-B048-85BDC9FD1C3A}</a:tableStyleId>
              </a:tblPr>
              <a:tblGrid>
                <a:gridCol w="1706245">
                  <a:extLst>
                    <a:ext uri="{9D8B030D-6E8A-4147-A177-3AD203B41FA5}">
                      <a16:colId xmlns:a16="http://schemas.microsoft.com/office/drawing/2014/main" val="2138310253"/>
                    </a:ext>
                  </a:extLst>
                </a:gridCol>
                <a:gridCol w="1706245">
                  <a:extLst>
                    <a:ext uri="{9D8B030D-6E8A-4147-A177-3AD203B41FA5}">
                      <a16:colId xmlns:a16="http://schemas.microsoft.com/office/drawing/2014/main" val="3382183043"/>
                    </a:ext>
                  </a:extLst>
                </a:gridCol>
                <a:gridCol w="1706880">
                  <a:extLst>
                    <a:ext uri="{9D8B030D-6E8A-4147-A177-3AD203B41FA5}">
                      <a16:colId xmlns:a16="http://schemas.microsoft.com/office/drawing/2014/main" val="1534533835"/>
                    </a:ext>
                  </a:extLst>
                </a:gridCol>
                <a:gridCol w="1706880">
                  <a:extLst>
                    <a:ext uri="{9D8B030D-6E8A-4147-A177-3AD203B41FA5}">
                      <a16:colId xmlns:a16="http://schemas.microsoft.com/office/drawing/2014/main" val="3724918661"/>
                    </a:ext>
                  </a:extLst>
                </a:gridCol>
              </a:tblGrid>
              <a:tr h="0">
                <a:tc>
                  <a:txBody>
                    <a:bodyPr/>
                    <a:lstStyle/>
                    <a:p>
                      <a:pPr marL="914400" indent="-229235">
                        <a:spcBef>
                          <a:spcPts val="945"/>
                        </a:spcBef>
                        <a:spcAft>
                          <a:spcPts val="0"/>
                        </a:spcAft>
                      </a:pPr>
                      <a:r>
                        <a:rPr lang="fr-FR" sz="1300">
                          <a:effectLst/>
                        </a:rPr>
                        <a:t>Signal reçu </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a:effectLst/>
                        </a:rPr>
                        <a:t> Code d’étalement</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a:effectLst/>
                        </a:rPr>
                        <a:t>Désétalement</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a:effectLst/>
                        </a:rPr>
                        <a:t> Sortie</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27382769"/>
                  </a:ext>
                </a:extLst>
              </a:tr>
              <a:tr h="0">
                <a:tc>
                  <a:txBody>
                    <a:bodyPr/>
                    <a:lstStyle/>
                    <a:p>
                      <a:pPr marL="914400" indent="-229235">
                        <a:spcBef>
                          <a:spcPts val="945"/>
                        </a:spcBef>
                        <a:spcAft>
                          <a:spcPts val="0"/>
                        </a:spcAft>
                      </a:pPr>
                      <a:r>
                        <a:rPr lang="fr-FR" sz="1300">
                          <a:effectLst/>
                        </a:rPr>
                        <a:t>11010010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a:effectLst/>
                        </a:rPr>
                        <a:t> </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a:effectLst/>
                        </a:rPr>
                        <a:t>1111</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a:effectLst/>
                        </a:rPr>
                        <a:t>1</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35275175"/>
                  </a:ext>
                </a:extLst>
              </a:tr>
              <a:tr h="0">
                <a:tc>
                  <a:txBody>
                    <a:bodyPr/>
                    <a:lstStyle/>
                    <a:p>
                      <a:pPr marL="914400" indent="-229235">
                        <a:spcBef>
                          <a:spcPts val="945"/>
                        </a:spcBef>
                        <a:spcAft>
                          <a:spcPts val="0"/>
                        </a:spcAft>
                      </a:pPr>
                      <a:r>
                        <a:rPr lang="fr-FR" sz="1300">
                          <a:effectLst/>
                        </a:rPr>
                        <a:t>0010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a:effectLst/>
                        </a:rPr>
                        <a:t>0010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a:effectLst/>
                        </a:rPr>
                        <a:t>0000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a:effectLst/>
                        </a:rPr>
                        <a:t>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63442890"/>
                  </a:ext>
                </a:extLst>
              </a:tr>
              <a:tr h="0">
                <a:tc>
                  <a:txBody>
                    <a:bodyPr/>
                    <a:lstStyle/>
                    <a:p>
                      <a:pPr marL="914400" indent="-229235">
                        <a:spcBef>
                          <a:spcPts val="945"/>
                        </a:spcBef>
                        <a:spcAft>
                          <a:spcPts val="0"/>
                        </a:spcAft>
                      </a:pPr>
                      <a:r>
                        <a:rPr lang="fr-FR" sz="1300">
                          <a:effectLst/>
                        </a:rPr>
                        <a:t>0010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a:effectLst/>
                        </a:rPr>
                        <a:t>0010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a:effectLst/>
                        </a:rPr>
                        <a:t>0000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a:effectLst/>
                        </a:rPr>
                        <a:t>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27610502"/>
                  </a:ext>
                </a:extLst>
              </a:tr>
              <a:tr h="0">
                <a:tc>
                  <a:txBody>
                    <a:bodyPr/>
                    <a:lstStyle/>
                    <a:p>
                      <a:pPr marL="914400" indent="-229235">
                        <a:spcBef>
                          <a:spcPts val="945"/>
                        </a:spcBef>
                        <a:spcAft>
                          <a:spcPts val="0"/>
                        </a:spcAft>
                      </a:pPr>
                      <a:r>
                        <a:rPr lang="fr-FR" sz="1300">
                          <a:effectLst/>
                        </a:rPr>
                        <a:t>1101</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a:effectLst/>
                        </a:rPr>
                        <a:t>0010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dirty="0">
                          <a:effectLst/>
                        </a:rPr>
                        <a:t>1111</a:t>
                      </a:r>
                      <a:endParaRPr lang="fr-FR" sz="1100" b="1"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914400" indent="-229235">
                        <a:spcBef>
                          <a:spcPts val="945"/>
                        </a:spcBef>
                        <a:spcAft>
                          <a:spcPts val="0"/>
                        </a:spcAft>
                      </a:pPr>
                      <a:r>
                        <a:rPr lang="fr-FR" sz="1300" dirty="0">
                          <a:effectLst/>
                        </a:rPr>
                        <a:t>1</a:t>
                      </a:r>
                      <a:endParaRPr lang="fr-FR" sz="1100" b="1"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872399141"/>
                  </a:ext>
                </a:extLst>
              </a:tr>
            </a:tbl>
          </a:graphicData>
        </a:graphic>
      </p:graphicFrame>
    </p:spTree>
    <p:extLst>
      <p:ext uri="{BB962C8B-B14F-4D97-AF65-F5344CB8AC3E}">
        <p14:creationId xmlns:p14="http://schemas.microsoft.com/office/powerpoint/2010/main" val="3076476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53E89-8269-FC81-B3B9-11BE2FC9DF08}"/>
              </a:ext>
            </a:extLst>
          </p:cNvPr>
          <p:cNvSpPr>
            <a:spLocks noGrp="1"/>
          </p:cNvSpPr>
          <p:nvPr>
            <p:ph type="ctrTitle"/>
          </p:nvPr>
        </p:nvSpPr>
        <p:spPr>
          <a:xfrm>
            <a:off x="1351721" y="2372140"/>
            <a:ext cx="9144000" cy="1643268"/>
          </a:xfrm>
        </p:spPr>
        <p:txBody>
          <a:bodyPr>
            <a:normAutofit/>
          </a:bodyPr>
          <a:lstStyle/>
          <a:p>
            <a:r>
              <a:rPr lang="fr-FR" dirty="0">
                <a:effectLst/>
                <a:ea typeface="Times New Roman" panose="02020603050405020304" pitchFamily="18" charset="0"/>
              </a:rPr>
              <a:t>Outil utilisé : GNU Radio </a:t>
            </a:r>
            <a:endParaRPr lang="fr-FR" dirty="0"/>
          </a:p>
        </p:txBody>
      </p:sp>
    </p:spTree>
    <p:extLst>
      <p:ext uri="{BB962C8B-B14F-4D97-AF65-F5344CB8AC3E}">
        <p14:creationId xmlns:p14="http://schemas.microsoft.com/office/powerpoint/2010/main" val="1811592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C20E32-C866-4AC6-B939-087C9FC61DCB}"/>
              </a:ext>
            </a:extLst>
          </p:cNvPr>
          <p:cNvSpPr>
            <a:spLocks noGrp="1"/>
          </p:cNvSpPr>
          <p:nvPr>
            <p:ph type="title"/>
          </p:nvPr>
        </p:nvSpPr>
        <p:spPr/>
        <p:txBody>
          <a:bodyPr/>
          <a:lstStyle/>
          <a:p>
            <a:pPr algn="ctr"/>
            <a:r>
              <a:rPr lang="fr-FR" dirty="0"/>
              <a:t>GNU Radio </a:t>
            </a:r>
          </a:p>
        </p:txBody>
      </p:sp>
      <p:pic>
        <p:nvPicPr>
          <p:cNvPr id="4" name="Espace réservé du contenu 3">
            <a:extLst>
              <a:ext uri="{FF2B5EF4-FFF2-40B4-BE49-F238E27FC236}">
                <a16:creationId xmlns:a16="http://schemas.microsoft.com/office/drawing/2014/main" id="{AA52A648-0276-05AA-2412-BEA6E83B7F9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82819" y="1982457"/>
            <a:ext cx="3080824" cy="3522663"/>
          </a:xfrm>
          <a:prstGeom prst="rect">
            <a:avLst/>
          </a:prstGeom>
          <a:noFill/>
          <a:ln>
            <a:noFill/>
          </a:ln>
        </p:spPr>
      </p:pic>
      <p:sp>
        <p:nvSpPr>
          <p:cNvPr id="9" name="Espace réservé du contenu 5">
            <a:extLst>
              <a:ext uri="{FF2B5EF4-FFF2-40B4-BE49-F238E27FC236}">
                <a16:creationId xmlns:a16="http://schemas.microsoft.com/office/drawing/2014/main" id="{41BD5E7A-C567-C0BA-B654-8130FF782DA3}"/>
              </a:ext>
            </a:extLst>
          </p:cNvPr>
          <p:cNvSpPr txBox="1">
            <a:spLocks/>
          </p:cNvSpPr>
          <p:nvPr/>
        </p:nvSpPr>
        <p:spPr>
          <a:xfrm>
            <a:off x="1079694" y="2413781"/>
            <a:ext cx="6207369" cy="3522663"/>
          </a:xfrm>
          <a:prstGeom prst="rect">
            <a:avLst/>
          </a:prstGeom>
        </p:spPr>
        <p:txBody>
          <a:bodyPr>
            <a:normAutofit fontScale="77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GNU Radio est un logiciel libre et gratuit offrant des blocs de traitement de signal dans le but de développer de radios logicielles.</a:t>
            </a:r>
          </a:p>
          <a:p>
            <a:r>
              <a:rPr lang="fr-FR" dirty="0"/>
              <a:t>Le système GNU Radio est composé de Python pour le </a:t>
            </a:r>
            <a:r>
              <a:rPr lang="fr-FR" dirty="0" err="1"/>
              <a:t>front-end</a:t>
            </a:r>
            <a:r>
              <a:rPr lang="fr-FR" dirty="0"/>
              <a:t> et de C++  pour le </a:t>
            </a:r>
            <a:r>
              <a:rPr lang="fr-FR" dirty="0" err="1"/>
              <a:t>back-end</a:t>
            </a:r>
            <a:r>
              <a:rPr lang="fr-FR" dirty="0"/>
              <a:t>. Les implémentations du traitement du signal sont réalisées en C++.</a:t>
            </a:r>
          </a:p>
          <a:p>
            <a:r>
              <a:rPr lang="fr-FR" dirty="0"/>
              <a:t>Les blocs de traitement du signal sont organisés et connectés par Python. </a:t>
            </a:r>
          </a:p>
          <a:p>
            <a:endParaRPr lang="fr-FR" sz="1800" dirty="0"/>
          </a:p>
        </p:txBody>
      </p:sp>
    </p:spTree>
    <p:extLst>
      <p:ext uri="{BB962C8B-B14F-4D97-AF65-F5344CB8AC3E}">
        <p14:creationId xmlns:p14="http://schemas.microsoft.com/office/powerpoint/2010/main" val="169235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53E89-8269-FC81-B3B9-11BE2FC9DF08}"/>
              </a:ext>
            </a:extLst>
          </p:cNvPr>
          <p:cNvSpPr>
            <a:spLocks noGrp="1"/>
          </p:cNvSpPr>
          <p:nvPr>
            <p:ph type="ctrTitle"/>
          </p:nvPr>
        </p:nvSpPr>
        <p:spPr>
          <a:xfrm>
            <a:off x="1351721" y="2372140"/>
            <a:ext cx="9144000" cy="1643268"/>
          </a:xfrm>
        </p:spPr>
        <p:txBody>
          <a:bodyPr>
            <a:normAutofit/>
          </a:bodyPr>
          <a:lstStyle/>
          <a:p>
            <a:r>
              <a:rPr lang="fr-FR" sz="4400" dirty="0">
                <a:latin typeface="Tahoma" panose="020B0604030504040204" pitchFamily="34" charset="0"/>
                <a:ea typeface="Tahoma" panose="020B0604030504040204" pitchFamily="34" charset="0"/>
                <a:cs typeface="Tahoma" panose="020B0604030504040204" pitchFamily="34" charset="0"/>
              </a:rPr>
              <a:t>Implémentation du CDMA dans GNU Radio</a:t>
            </a:r>
          </a:p>
        </p:txBody>
      </p:sp>
    </p:spTree>
    <p:extLst>
      <p:ext uri="{BB962C8B-B14F-4D97-AF65-F5344CB8AC3E}">
        <p14:creationId xmlns:p14="http://schemas.microsoft.com/office/powerpoint/2010/main" val="75763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C3A24E2-CE50-9B91-5334-838190655879}"/>
              </a:ext>
            </a:extLst>
          </p:cNvPr>
          <p:cNvSpPr>
            <a:spLocks noGrp="1"/>
          </p:cNvSpPr>
          <p:nvPr>
            <p:ph type="title"/>
          </p:nvPr>
        </p:nvSpPr>
        <p:spPr>
          <a:xfrm>
            <a:off x="1198182" y="381000"/>
            <a:ext cx="10003218" cy="1600124"/>
          </a:xfrm>
        </p:spPr>
        <p:txBody>
          <a:bodyPr>
            <a:normAutofit/>
          </a:bodyPr>
          <a:lstStyle/>
          <a:p>
            <a:r>
              <a:rPr lang="fr-FR" dirty="0"/>
              <a:t>Blocs utilisés</a:t>
            </a:r>
            <a:endParaRPr lang="fr-FR"/>
          </a:p>
        </p:txBody>
      </p:sp>
      <p:graphicFrame>
        <p:nvGraphicFramePr>
          <p:cNvPr id="6" name="Espace réservé du contenu 5">
            <a:extLst>
              <a:ext uri="{FF2B5EF4-FFF2-40B4-BE49-F238E27FC236}">
                <a16:creationId xmlns:a16="http://schemas.microsoft.com/office/drawing/2014/main" id="{02E522A7-EA0C-8764-B6C7-BC06A235187A}"/>
              </a:ext>
            </a:extLst>
          </p:cNvPr>
          <p:cNvGraphicFramePr>
            <a:graphicFrameLocks noGrp="1"/>
          </p:cNvGraphicFramePr>
          <p:nvPr>
            <p:ph idx="1"/>
            <p:extLst>
              <p:ext uri="{D42A27DB-BD31-4B8C-83A1-F6EECF244321}">
                <p14:modId xmlns:p14="http://schemas.microsoft.com/office/powerpoint/2010/main" val="3113055466"/>
              </p:ext>
            </p:extLst>
          </p:nvPr>
        </p:nvGraphicFramePr>
        <p:xfrm>
          <a:off x="590843" y="2855741"/>
          <a:ext cx="10762958" cy="4039822"/>
        </p:xfrm>
        <a:graphic>
          <a:graphicData uri="http://schemas.openxmlformats.org/drawingml/2006/table">
            <a:tbl>
              <a:tblPr firstRow="1" firstCol="1" bandRow="1">
                <a:tableStyleId>{5C22544A-7EE6-4342-B048-85BDC9FD1C3A}</a:tableStyleId>
              </a:tblPr>
              <a:tblGrid>
                <a:gridCol w="1617648">
                  <a:extLst>
                    <a:ext uri="{9D8B030D-6E8A-4147-A177-3AD203B41FA5}">
                      <a16:colId xmlns:a16="http://schemas.microsoft.com/office/drawing/2014/main" val="2448522423"/>
                    </a:ext>
                  </a:extLst>
                </a:gridCol>
                <a:gridCol w="1977713">
                  <a:extLst>
                    <a:ext uri="{9D8B030D-6E8A-4147-A177-3AD203B41FA5}">
                      <a16:colId xmlns:a16="http://schemas.microsoft.com/office/drawing/2014/main" val="2829693403"/>
                    </a:ext>
                  </a:extLst>
                </a:gridCol>
                <a:gridCol w="1804741">
                  <a:extLst>
                    <a:ext uri="{9D8B030D-6E8A-4147-A177-3AD203B41FA5}">
                      <a16:colId xmlns:a16="http://schemas.microsoft.com/office/drawing/2014/main" val="674392717"/>
                    </a:ext>
                  </a:extLst>
                </a:gridCol>
                <a:gridCol w="1921232">
                  <a:extLst>
                    <a:ext uri="{9D8B030D-6E8A-4147-A177-3AD203B41FA5}">
                      <a16:colId xmlns:a16="http://schemas.microsoft.com/office/drawing/2014/main" val="4115685396"/>
                    </a:ext>
                  </a:extLst>
                </a:gridCol>
                <a:gridCol w="3441624">
                  <a:extLst>
                    <a:ext uri="{9D8B030D-6E8A-4147-A177-3AD203B41FA5}">
                      <a16:colId xmlns:a16="http://schemas.microsoft.com/office/drawing/2014/main" val="2349617572"/>
                    </a:ext>
                  </a:extLst>
                </a:gridCol>
              </a:tblGrid>
              <a:tr h="518371">
                <a:tc>
                  <a:txBody>
                    <a:bodyPr/>
                    <a:lstStyle/>
                    <a:p>
                      <a:pPr marL="914400" indent="-229235">
                        <a:spcBef>
                          <a:spcPts val="945"/>
                        </a:spcBef>
                        <a:spcAft>
                          <a:spcPts val="0"/>
                        </a:spcAft>
                      </a:pPr>
                      <a:r>
                        <a:rPr lang="fr-FR" sz="1300" dirty="0">
                          <a:effectLst/>
                        </a:rPr>
                        <a:t>Numéro du block</a:t>
                      </a:r>
                      <a:endParaRPr lang="fr-FR" sz="1300" b="1" dirty="0">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Nom du block</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Type de sortie</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Type de l’entrée</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Description</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extLst>
                  <a:ext uri="{0D108BD9-81ED-4DB2-BD59-A6C34878D82A}">
                    <a16:rowId xmlns:a16="http://schemas.microsoft.com/office/drawing/2014/main" val="2645557884"/>
                  </a:ext>
                </a:extLst>
              </a:tr>
              <a:tr h="286956">
                <a:tc>
                  <a:txBody>
                    <a:bodyPr/>
                    <a:lstStyle/>
                    <a:p>
                      <a:pPr marL="914400" indent="-229235">
                        <a:spcBef>
                          <a:spcPts val="945"/>
                        </a:spcBef>
                        <a:spcAft>
                          <a:spcPts val="0"/>
                        </a:spcAft>
                      </a:pPr>
                      <a:r>
                        <a:rPr lang="fr-FR" sz="1300">
                          <a:effectLst/>
                        </a:rPr>
                        <a:t>1.</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Random Source</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Integer</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N/A (Sink)</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Générer des données sources aléatoires</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extLst>
                  <a:ext uri="{0D108BD9-81ED-4DB2-BD59-A6C34878D82A}">
                    <a16:rowId xmlns:a16="http://schemas.microsoft.com/office/drawing/2014/main" val="997198583"/>
                  </a:ext>
                </a:extLst>
              </a:tr>
              <a:tr h="518371">
                <a:tc>
                  <a:txBody>
                    <a:bodyPr/>
                    <a:lstStyle/>
                    <a:p>
                      <a:pPr marL="914400" indent="-229235">
                        <a:spcBef>
                          <a:spcPts val="945"/>
                        </a:spcBef>
                        <a:spcAft>
                          <a:spcPts val="0"/>
                        </a:spcAft>
                      </a:pPr>
                      <a:r>
                        <a:rPr lang="fr-FR" sz="1300">
                          <a:effectLst/>
                        </a:rPr>
                        <a:t>2.</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Int to Float</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Float</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Integer</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Convertir un nombre entier en un nombre flottant</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extLst>
                  <a:ext uri="{0D108BD9-81ED-4DB2-BD59-A6C34878D82A}">
                    <a16:rowId xmlns:a16="http://schemas.microsoft.com/office/drawing/2014/main" val="2883787092"/>
                  </a:ext>
                </a:extLst>
              </a:tr>
              <a:tr h="498036">
                <a:tc>
                  <a:txBody>
                    <a:bodyPr/>
                    <a:lstStyle/>
                    <a:p>
                      <a:pPr marL="914400" indent="-229235">
                        <a:spcBef>
                          <a:spcPts val="945"/>
                        </a:spcBef>
                        <a:spcAft>
                          <a:spcPts val="0"/>
                        </a:spcAft>
                      </a:pPr>
                      <a:r>
                        <a:rPr lang="fr-FR" sz="1300">
                          <a:effectLst/>
                        </a:rPr>
                        <a:t>3.</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Float to Char</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Character</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Float</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Convertir un nombre flottant en caractère</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extLst>
                  <a:ext uri="{0D108BD9-81ED-4DB2-BD59-A6C34878D82A}">
                    <a16:rowId xmlns:a16="http://schemas.microsoft.com/office/drawing/2014/main" val="2951046722"/>
                  </a:ext>
                </a:extLst>
              </a:tr>
              <a:tr h="518371">
                <a:tc>
                  <a:txBody>
                    <a:bodyPr/>
                    <a:lstStyle/>
                    <a:p>
                      <a:pPr marL="914400" indent="-229235">
                        <a:spcBef>
                          <a:spcPts val="945"/>
                        </a:spcBef>
                        <a:spcAft>
                          <a:spcPts val="0"/>
                        </a:spcAft>
                      </a:pPr>
                      <a:r>
                        <a:rPr lang="fr-FR" sz="1300">
                          <a:effectLst/>
                        </a:rPr>
                        <a:t>4.</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dirty="0" err="1">
                          <a:effectLst/>
                        </a:rPr>
                        <a:t>Differential</a:t>
                      </a:r>
                      <a:r>
                        <a:rPr lang="fr-FR" sz="1300" dirty="0">
                          <a:effectLst/>
                        </a:rPr>
                        <a:t> </a:t>
                      </a:r>
                      <a:r>
                        <a:rPr lang="fr-FR" sz="1300" dirty="0" err="1">
                          <a:effectLst/>
                        </a:rPr>
                        <a:t>Encodr</a:t>
                      </a:r>
                      <a:endParaRPr lang="fr-FR" sz="1300" b="1" dirty="0">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Character</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Character</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Codage différentiel en utilisant la sortie précédente</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extLst>
                  <a:ext uri="{0D108BD9-81ED-4DB2-BD59-A6C34878D82A}">
                    <a16:rowId xmlns:a16="http://schemas.microsoft.com/office/drawing/2014/main" val="1185880628"/>
                  </a:ext>
                </a:extLst>
              </a:tr>
              <a:tr h="518371">
                <a:tc>
                  <a:txBody>
                    <a:bodyPr/>
                    <a:lstStyle/>
                    <a:p>
                      <a:pPr marL="914400" indent="-229235">
                        <a:spcBef>
                          <a:spcPts val="945"/>
                        </a:spcBef>
                        <a:spcAft>
                          <a:spcPts val="0"/>
                        </a:spcAft>
                      </a:pPr>
                      <a:r>
                        <a:rPr lang="fr-FR" sz="1300">
                          <a:effectLst/>
                        </a:rPr>
                        <a:t>5.</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Char to Float</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dirty="0">
                          <a:effectLst/>
                        </a:rPr>
                        <a:t> </a:t>
                      </a:r>
                      <a:r>
                        <a:rPr lang="fr-FR" sz="1300" dirty="0" err="1">
                          <a:effectLst/>
                        </a:rPr>
                        <a:t>Float</a:t>
                      </a:r>
                      <a:endParaRPr lang="fr-FR" sz="1300" b="1" dirty="0">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 Character</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Convertir un caractère en un nombre flottant</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extLst>
                  <a:ext uri="{0D108BD9-81ED-4DB2-BD59-A6C34878D82A}">
                    <a16:rowId xmlns:a16="http://schemas.microsoft.com/office/drawing/2014/main" val="1332366582"/>
                  </a:ext>
                </a:extLst>
              </a:tr>
              <a:tr h="996073">
                <a:tc>
                  <a:txBody>
                    <a:bodyPr/>
                    <a:lstStyle/>
                    <a:p>
                      <a:pPr marL="914400" indent="-229235">
                        <a:spcBef>
                          <a:spcPts val="945"/>
                        </a:spcBef>
                        <a:spcAft>
                          <a:spcPts val="0"/>
                        </a:spcAft>
                      </a:pPr>
                      <a:r>
                        <a:rPr lang="fr-FR" sz="1300">
                          <a:effectLst/>
                        </a:rPr>
                        <a:t>6. </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a:effectLst/>
                        </a:rPr>
                        <a:t>Float to Complex</a:t>
                      </a:r>
                      <a:endParaRPr lang="fr-FR" sz="1300" b="1">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dirty="0">
                          <a:effectLst/>
                        </a:rPr>
                        <a:t> </a:t>
                      </a:r>
                      <a:r>
                        <a:rPr lang="fr-FR" sz="1300" dirty="0" err="1">
                          <a:effectLst/>
                        </a:rPr>
                        <a:t>Complex</a:t>
                      </a:r>
                      <a:endParaRPr lang="fr-FR" sz="1300" b="1" dirty="0">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dirty="0">
                          <a:effectLst/>
                        </a:rPr>
                        <a:t>Re : </a:t>
                      </a:r>
                      <a:r>
                        <a:rPr lang="fr-FR" sz="1300" dirty="0" err="1">
                          <a:effectLst/>
                        </a:rPr>
                        <a:t>Float</a:t>
                      </a:r>
                      <a:endParaRPr lang="fr-FR" sz="1300" dirty="0">
                        <a:effectLst/>
                      </a:endParaRPr>
                    </a:p>
                    <a:p>
                      <a:pPr marL="914400" indent="-229235">
                        <a:spcBef>
                          <a:spcPts val="945"/>
                        </a:spcBef>
                        <a:spcAft>
                          <a:spcPts val="0"/>
                        </a:spcAft>
                      </a:pPr>
                      <a:r>
                        <a:rPr lang="fr-FR" sz="1300" dirty="0">
                          <a:effectLst/>
                        </a:rPr>
                        <a:t>Im : </a:t>
                      </a:r>
                      <a:r>
                        <a:rPr lang="fr-FR" sz="1300" dirty="0" err="1">
                          <a:effectLst/>
                        </a:rPr>
                        <a:t>Float</a:t>
                      </a:r>
                      <a:endParaRPr lang="fr-FR" sz="1300" b="1" dirty="0">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tc>
                  <a:txBody>
                    <a:bodyPr/>
                    <a:lstStyle/>
                    <a:p>
                      <a:pPr marL="914400" indent="-229235">
                        <a:spcBef>
                          <a:spcPts val="945"/>
                        </a:spcBef>
                        <a:spcAft>
                          <a:spcPts val="0"/>
                        </a:spcAft>
                      </a:pPr>
                      <a:r>
                        <a:rPr lang="fr-FR" sz="1300" dirty="0">
                          <a:effectLst/>
                        </a:rPr>
                        <a:t>Convertir un nombre flottant en un nombre complexe en utilisant les deux entrées (Ici la partie imaginaire est connectée au </a:t>
                      </a:r>
                      <a:r>
                        <a:rPr lang="fr-FR" sz="1300" dirty="0" err="1">
                          <a:effectLst/>
                        </a:rPr>
                        <a:t>null</a:t>
                      </a:r>
                      <a:r>
                        <a:rPr lang="fr-FR" sz="1300" dirty="0">
                          <a:effectLst/>
                        </a:rPr>
                        <a:t> </a:t>
                      </a:r>
                      <a:r>
                        <a:rPr lang="fr-FR" sz="1300" dirty="0" err="1">
                          <a:effectLst/>
                        </a:rPr>
                        <a:t>sink</a:t>
                      </a:r>
                      <a:r>
                        <a:rPr lang="fr-FR" sz="1300" dirty="0">
                          <a:effectLst/>
                        </a:rPr>
                        <a:t>)</a:t>
                      </a:r>
                      <a:endParaRPr lang="fr-FR" sz="1300" b="1" dirty="0">
                        <a:effectLst/>
                        <a:latin typeface="Calibri" panose="020F0502020204030204" pitchFamily="34" charset="0"/>
                        <a:ea typeface="Times New Roman" panose="02020603050405020304" pitchFamily="18" charset="0"/>
                        <a:cs typeface="Arial" panose="020B0604020202020204" pitchFamily="34" charset="0"/>
                      </a:endParaRPr>
                    </a:p>
                  </a:txBody>
                  <a:tcPr marL="22161" marR="22161" marT="0" marB="0"/>
                </a:tc>
                <a:extLst>
                  <a:ext uri="{0D108BD9-81ED-4DB2-BD59-A6C34878D82A}">
                    <a16:rowId xmlns:a16="http://schemas.microsoft.com/office/drawing/2014/main" val="861989838"/>
                  </a:ext>
                </a:extLst>
              </a:tr>
            </a:tbl>
          </a:graphicData>
        </a:graphic>
      </p:graphicFrame>
    </p:spTree>
    <p:extLst>
      <p:ext uri="{BB962C8B-B14F-4D97-AF65-F5344CB8AC3E}">
        <p14:creationId xmlns:p14="http://schemas.microsoft.com/office/powerpoint/2010/main" val="101570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1CFF30-3291-55C3-8A69-4696FDC4AFE7}"/>
              </a:ext>
            </a:extLst>
          </p:cNvPr>
          <p:cNvSpPr>
            <a:spLocks noGrp="1"/>
          </p:cNvSpPr>
          <p:nvPr>
            <p:ph type="title"/>
          </p:nvPr>
        </p:nvSpPr>
        <p:spPr/>
        <p:txBody>
          <a:bodyPr/>
          <a:lstStyle/>
          <a:p>
            <a:pPr algn="ctr"/>
            <a:r>
              <a:rPr lang="fr-FR" u="sng" dirty="0"/>
              <a:t>PLAN :</a:t>
            </a:r>
          </a:p>
        </p:txBody>
      </p:sp>
      <p:sp>
        <p:nvSpPr>
          <p:cNvPr id="3" name="Espace réservé du contenu 2">
            <a:extLst>
              <a:ext uri="{FF2B5EF4-FFF2-40B4-BE49-F238E27FC236}">
                <a16:creationId xmlns:a16="http://schemas.microsoft.com/office/drawing/2014/main" id="{E6043933-2B10-5BE1-EECA-754BDDAE1DE3}"/>
              </a:ext>
            </a:extLst>
          </p:cNvPr>
          <p:cNvSpPr>
            <a:spLocks noGrp="1"/>
          </p:cNvSpPr>
          <p:nvPr>
            <p:ph idx="1"/>
          </p:nvPr>
        </p:nvSpPr>
        <p:spPr/>
        <p:txBody>
          <a:bodyPr>
            <a:normAutofit fontScale="92500" lnSpcReduction="20000"/>
          </a:bodyPr>
          <a:lstStyle/>
          <a:p>
            <a:r>
              <a:rPr lang="fr-FR" sz="3000" dirty="0">
                <a:latin typeface="Tahoma" panose="020B0604030504040204" pitchFamily="34" charset="0"/>
                <a:ea typeface="Tahoma" panose="020B0604030504040204" pitchFamily="34" charset="0"/>
                <a:cs typeface="Tahoma" panose="020B0604030504040204" pitchFamily="34" charset="0"/>
              </a:rPr>
              <a:t>Introduction</a:t>
            </a:r>
          </a:p>
          <a:p>
            <a:r>
              <a:rPr lang="fr-FR" sz="3000" dirty="0">
                <a:latin typeface="Tahoma" panose="020B0604030504040204" pitchFamily="34" charset="0"/>
                <a:ea typeface="Tahoma" panose="020B0604030504040204" pitchFamily="34" charset="0"/>
                <a:cs typeface="Tahoma" panose="020B0604030504040204" pitchFamily="34" charset="0"/>
              </a:rPr>
              <a:t>Définitions</a:t>
            </a:r>
          </a:p>
          <a:p>
            <a:r>
              <a:rPr lang="fr-FR" sz="3000" dirty="0">
                <a:latin typeface="Tahoma" panose="020B0604030504040204" pitchFamily="34" charset="0"/>
                <a:ea typeface="Tahoma" panose="020B0604030504040204" pitchFamily="34" charset="0"/>
                <a:cs typeface="Tahoma" panose="020B0604030504040204" pitchFamily="34" charset="0"/>
              </a:rPr>
              <a:t>Modèle Mathématique</a:t>
            </a:r>
          </a:p>
          <a:p>
            <a:r>
              <a:rPr lang="fr-FR" sz="3000" dirty="0">
                <a:effectLst/>
                <a:latin typeface="Tahoma" panose="020B0604030504040204" pitchFamily="34" charset="0"/>
                <a:ea typeface="Tahoma" panose="020B0604030504040204" pitchFamily="34" charset="0"/>
                <a:cs typeface="Tahoma" panose="020B0604030504040204" pitchFamily="34" charset="0"/>
              </a:rPr>
              <a:t>Processus de décodage/encodage à spectre étalé CDMA </a:t>
            </a:r>
            <a:endParaRPr lang="fr-FR" sz="3000" dirty="0">
              <a:latin typeface="Tahoma" panose="020B0604030504040204" pitchFamily="34" charset="0"/>
              <a:ea typeface="Tahoma" panose="020B0604030504040204" pitchFamily="34" charset="0"/>
              <a:cs typeface="Tahoma" panose="020B0604030504040204" pitchFamily="34" charset="0"/>
            </a:endParaRPr>
          </a:p>
          <a:p>
            <a:r>
              <a:rPr lang="fr-FR" sz="3000" dirty="0">
                <a:latin typeface="Tahoma" panose="020B0604030504040204" pitchFamily="34" charset="0"/>
                <a:ea typeface="Tahoma" panose="020B0604030504040204" pitchFamily="34" charset="0"/>
                <a:cs typeface="Tahoma" panose="020B0604030504040204" pitchFamily="34" charset="0"/>
              </a:rPr>
              <a:t>Outil utilisé : GNU Radio</a:t>
            </a:r>
          </a:p>
          <a:p>
            <a:r>
              <a:rPr lang="fr-FR" sz="3000" dirty="0">
                <a:latin typeface="Tahoma" panose="020B0604030504040204" pitchFamily="34" charset="0"/>
                <a:ea typeface="Tahoma" panose="020B0604030504040204" pitchFamily="34" charset="0"/>
                <a:cs typeface="Tahoma" panose="020B0604030504040204" pitchFamily="34" charset="0"/>
              </a:rPr>
              <a:t>Implémentation du CDMA dans GNU Radio</a:t>
            </a:r>
          </a:p>
          <a:p>
            <a:r>
              <a:rPr lang="fr-FR" sz="3000" dirty="0">
                <a:latin typeface="Tahoma" panose="020B0604030504040204" pitchFamily="34" charset="0"/>
                <a:ea typeface="Tahoma" panose="020B0604030504040204" pitchFamily="34" charset="0"/>
                <a:cs typeface="Tahoma" panose="020B0604030504040204" pitchFamily="34" charset="0"/>
              </a:rPr>
              <a:t>Schéma réalisé dans GNU Radio</a:t>
            </a:r>
          </a:p>
          <a:p>
            <a:r>
              <a:rPr lang="fr-FR" sz="3000" dirty="0">
                <a:latin typeface="Tahoma" panose="020B0604030504040204" pitchFamily="34" charset="0"/>
                <a:ea typeface="Tahoma" panose="020B0604030504040204" pitchFamily="34" charset="0"/>
                <a:cs typeface="Tahoma" panose="020B0604030504040204" pitchFamily="34" charset="0"/>
              </a:rPr>
              <a:t>Conclusion</a:t>
            </a:r>
          </a:p>
        </p:txBody>
      </p:sp>
    </p:spTree>
    <p:extLst>
      <p:ext uri="{BB962C8B-B14F-4D97-AF65-F5344CB8AC3E}">
        <p14:creationId xmlns:p14="http://schemas.microsoft.com/office/powerpoint/2010/main" val="2406820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C3A24E2-CE50-9B91-5334-838190655879}"/>
              </a:ext>
            </a:extLst>
          </p:cNvPr>
          <p:cNvSpPr>
            <a:spLocks noGrp="1"/>
          </p:cNvSpPr>
          <p:nvPr>
            <p:ph type="title"/>
          </p:nvPr>
        </p:nvSpPr>
        <p:spPr>
          <a:xfrm>
            <a:off x="1198182" y="381000"/>
            <a:ext cx="10003218" cy="1600124"/>
          </a:xfrm>
        </p:spPr>
        <p:txBody>
          <a:bodyPr>
            <a:normAutofit/>
          </a:bodyPr>
          <a:lstStyle/>
          <a:p>
            <a:r>
              <a:rPr lang="fr-FR" dirty="0"/>
              <a:t>Blocs utilisés</a:t>
            </a:r>
            <a:endParaRPr lang="fr-FR"/>
          </a:p>
        </p:txBody>
      </p:sp>
      <p:graphicFrame>
        <p:nvGraphicFramePr>
          <p:cNvPr id="5" name="Espace réservé du contenu 4">
            <a:extLst>
              <a:ext uri="{FF2B5EF4-FFF2-40B4-BE49-F238E27FC236}">
                <a16:creationId xmlns:a16="http://schemas.microsoft.com/office/drawing/2014/main" id="{3E94579B-2C31-051E-A620-071D415A66D1}"/>
              </a:ext>
            </a:extLst>
          </p:cNvPr>
          <p:cNvGraphicFramePr>
            <a:graphicFrameLocks noGrp="1"/>
          </p:cNvGraphicFramePr>
          <p:nvPr>
            <p:ph idx="1"/>
            <p:extLst>
              <p:ext uri="{D42A27DB-BD31-4B8C-83A1-F6EECF244321}">
                <p14:modId xmlns:p14="http://schemas.microsoft.com/office/powerpoint/2010/main" val="2311643539"/>
              </p:ext>
            </p:extLst>
          </p:nvPr>
        </p:nvGraphicFramePr>
        <p:xfrm>
          <a:off x="838200" y="3038622"/>
          <a:ext cx="10515601" cy="2602520"/>
        </p:xfrm>
        <a:graphic>
          <a:graphicData uri="http://schemas.openxmlformats.org/drawingml/2006/table">
            <a:tbl>
              <a:tblPr firstRow="1" firstCol="1" bandRow="1">
                <a:tableStyleId>{5C22544A-7EE6-4342-B048-85BDC9FD1C3A}</a:tableStyleId>
              </a:tblPr>
              <a:tblGrid>
                <a:gridCol w="1273890">
                  <a:extLst>
                    <a:ext uri="{9D8B030D-6E8A-4147-A177-3AD203B41FA5}">
                      <a16:colId xmlns:a16="http://schemas.microsoft.com/office/drawing/2014/main" val="1669523301"/>
                    </a:ext>
                  </a:extLst>
                </a:gridCol>
                <a:gridCol w="2793701">
                  <a:extLst>
                    <a:ext uri="{9D8B030D-6E8A-4147-A177-3AD203B41FA5}">
                      <a16:colId xmlns:a16="http://schemas.microsoft.com/office/drawing/2014/main" val="4039016564"/>
                    </a:ext>
                  </a:extLst>
                </a:gridCol>
                <a:gridCol w="1664318">
                  <a:extLst>
                    <a:ext uri="{9D8B030D-6E8A-4147-A177-3AD203B41FA5}">
                      <a16:colId xmlns:a16="http://schemas.microsoft.com/office/drawing/2014/main" val="2482672727"/>
                    </a:ext>
                  </a:extLst>
                </a:gridCol>
                <a:gridCol w="1757639">
                  <a:extLst>
                    <a:ext uri="{9D8B030D-6E8A-4147-A177-3AD203B41FA5}">
                      <a16:colId xmlns:a16="http://schemas.microsoft.com/office/drawing/2014/main" val="544910638"/>
                    </a:ext>
                  </a:extLst>
                </a:gridCol>
                <a:gridCol w="3026053">
                  <a:extLst>
                    <a:ext uri="{9D8B030D-6E8A-4147-A177-3AD203B41FA5}">
                      <a16:colId xmlns:a16="http://schemas.microsoft.com/office/drawing/2014/main" val="2007964654"/>
                    </a:ext>
                  </a:extLst>
                </a:gridCol>
              </a:tblGrid>
              <a:tr h="837593">
                <a:tc>
                  <a:txBody>
                    <a:bodyPr/>
                    <a:lstStyle/>
                    <a:p>
                      <a:pPr marL="914400" indent="-229235">
                        <a:spcBef>
                          <a:spcPts val="945"/>
                        </a:spcBef>
                        <a:spcAft>
                          <a:spcPts val="0"/>
                        </a:spcAft>
                      </a:pPr>
                      <a:r>
                        <a:rPr lang="fr-FR" sz="1200">
                          <a:effectLst/>
                        </a:rPr>
                        <a:t>7.</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a:effectLst/>
                        </a:rPr>
                        <a:t>ZCZ_Spreading</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a:effectLst/>
                        </a:rPr>
                        <a:t>Complex</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a:effectLst/>
                        </a:rPr>
                        <a:t>Complex</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a:effectLst/>
                        </a:rPr>
                        <a:t>Effectuer l'étalement de code zcz pour les données </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extLst>
                  <a:ext uri="{0D108BD9-81ED-4DB2-BD59-A6C34878D82A}">
                    <a16:rowId xmlns:a16="http://schemas.microsoft.com/office/drawing/2014/main" val="540606041"/>
                  </a:ext>
                </a:extLst>
              </a:tr>
              <a:tr h="463667">
                <a:tc>
                  <a:txBody>
                    <a:bodyPr/>
                    <a:lstStyle/>
                    <a:p>
                      <a:pPr marL="914400" indent="-229235">
                        <a:spcBef>
                          <a:spcPts val="945"/>
                        </a:spcBef>
                        <a:spcAft>
                          <a:spcPts val="0"/>
                        </a:spcAft>
                      </a:pPr>
                      <a:r>
                        <a:rPr lang="fr-FR" sz="1200">
                          <a:effectLst/>
                        </a:rPr>
                        <a:t>8.</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a:effectLst/>
                        </a:rPr>
                        <a:t>Root Raised Cosine Filter</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a:effectLst/>
                        </a:rPr>
                        <a:t>Complex</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a:effectLst/>
                        </a:rPr>
                        <a:t>Complex</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a:effectLst/>
                        </a:rPr>
                        <a:t>Réduire l’ISI</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extLst>
                  <a:ext uri="{0D108BD9-81ED-4DB2-BD59-A6C34878D82A}">
                    <a16:rowId xmlns:a16="http://schemas.microsoft.com/office/drawing/2014/main" val="3031784553"/>
                  </a:ext>
                </a:extLst>
              </a:tr>
              <a:tr h="837593">
                <a:tc>
                  <a:txBody>
                    <a:bodyPr/>
                    <a:lstStyle/>
                    <a:p>
                      <a:pPr marL="914400" indent="-229235">
                        <a:spcBef>
                          <a:spcPts val="945"/>
                        </a:spcBef>
                        <a:spcAft>
                          <a:spcPts val="0"/>
                        </a:spcAft>
                      </a:pPr>
                      <a:r>
                        <a:rPr lang="fr-FR" sz="1200">
                          <a:effectLst/>
                        </a:rPr>
                        <a:t>9.</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a:effectLst/>
                        </a:rPr>
                        <a:t>ZCZ_Despreading</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a:effectLst/>
                        </a:rPr>
                        <a:t>Complex</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a:effectLst/>
                        </a:rPr>
                        <a:t>Complex</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a:effectLst/>
                        </a:rPr>
                        <a:t>Acquisition du code avec le désétalement</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extLst>
                  <a:ext uri="{0D108BD9-81ED-4DB2-BD59-A6C34878D82A}">
                    <a16:rowId xmlns:a16="http://schemas.microsoft.com/office/drawing/2014/main" val="3553435455"/>
                  </a:ext>
                </a:extLst>
              </a:tr>
              <a:tr h="463667">
                <a:tc>
                  <a:txBody>
                    <a:bodyPr/>
                    <a:lstStyle/>
                    <a:p>
                      <a:pPr marL="914400" indent="-229235">
                        <a:spcBef>
                          <a:spcPts val="945"/>
                        </a:spcBef>
                        <a:spcAft>
                          <a:spcPts val="0"/>
                        </a:spcAft>
                      </a:pPr>
                      <a:r>
                        <a:rPr lang="fr-FR" sz="1200">
                          <a:effectLst/>
                        </a:rPr>
                        <a:t>10.</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a:effectLst/>
                        </a:rPr>
                        <a:t>WX GUI Scope</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a:effectLst/>
                        </a:rPr>
                        <a:t>Float</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a:effectLst/>
                        </a:rPr>
                        <a:t>N/A (Sink)</a:t>
                      </a:r>
                      <a:endParaRPr lang="fr-FR" sz="1100" b="1">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tc>
                  <a:txBody>
                    <a:bodyPr/>
                    <a:lstStyle/>
                    <a:p>
                      <a:pPr marL="914400" indent="-229235">
                        <a:spcBef>
                          <a:spcPts val="945"/>
                        </a:spcBef>
                        <a:spcAft>
                          <a:spcPts val="0"/>
                        </a:spcAft>
                      </a:pPr>
                      <a:r>
                        <a:rPr lang="fr-FR" sz="1200" dirty="0">
                          <a:effectLst/>
                        </a:rPr>
                        <a:t>Afficher les données reçues</a:t>
                      </a:r>
                      <a:endParaRPr lang="fr-FR" sz="1100" b="1" dirty="0">
                        <a:effectLst/>
                        <a:latin typeface="Calibri" panose="020F0502020204030204" pitchFamily="34" charset="0"/>
                        <a:ea typeface="Times New Roman" panose="02020603050405020304" pitchFamily="18" charset="0"/>
                        <a:cs typeface="Arial" panose="020B0604020202020204" pitchFamily="34" charset="0"/>
                      </a:endParaRPr>
                    </a:p>
                  </a:txBody>
                  <a:tcPr marL="62921" marR="62921" marT="0" marB="0"/>
                </a:tc>
                <a:extLst>
                  <a:ext uri="{0D108BD9-81ED-4DB2-BD59-A6C34878D82A}">
                    <a16:rowId xmlns:a16="http://schemas.microsoft.com/office/drawing/2014/main" val="2716088628"/>
                  </a:ext>
                </a:extLst>
              </a:tr>
            </a:tbl>
          </a:graphicData>
        </a:graphic>
      </p:graphicFrame>
    </p:spTree>
    <p:extLst>
      <p:ext uri="{BB962C8B-B14F-4D97-AF65-F5344CB8AC3E}">
        <p14:creationId xmlns:p14="http://schemas.microsoft.com/office/powerpoint/2010/main" val="2444990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53E89-8269-FC81-B3B9-11BE2FC9DF08}"/>
              </a:ext>
            </a:extLst>
          </p:cNvPr>
          <p:cNvSpPr>
            <a:spLocks noGrp="1"/>
          </p:cNvSpPr>
          <p:nvPr>
            <p:ph type="ctrTitle"/>
          </p:nvPr>
        </p:nvSpPr>
        <p:spPr>
          <a:xfrm>
            <a:off x="1351721" y="2372140"/>
            <a:ext cx="9144000" cy="1643268"/>
          </a:xfrm>
        </p:spPr>
        <p:txBody>
          <a:bodyPr>
            <a:normAutofit/>
          </a:bodyPr>
          <a:lstStyle/>
          <a:p>
            <a:r>
              <a:rPr lang="fr-FR" sz="4400" dirty="0">
                <a:latin typeface="Tahoma" panose="020B0604030504040204" pitchFamily="34" charset="0"/>
                <a:ea typeface="Tahoma" panose="020B0604030504040204" pitchFamily="34" charset="0"/>
                <a:cs typeface="Tahoma" panose="020B0604030504040204" pitchFamily="34" charset="0"/>
              </a:rPr>
              <a:t>Schéma réalisé dans GNU Radio</a:t>
            </a:r>
          </a:p>
        </p:txBody>
      </p:sp>
    </p:spTree>
    <p:extLst>
      <p:ext uri="{BB962C8B-B14F-4D97-AF65-F5344CB8AC3E}">
        <p14:creationId xmlns:p14="http://schemas.microsoft.com/office/powerpoint/2010/main" val="2838697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D8B572-A65C-2F2B-FFEC-DABCDC11A19C}"/>
              </a:ext>
            </a:extLst>
          </p:cNvPr>
          <p:cNvSpPr>
            <a:spLocks noGrp="1"/>
          </p:cNvSpPr>
          <p:nvPr>
            <p:ph type="title"/>
          </p:nvPr>
        </p:nvSpPr>
        <p:spPr/>
        <p:txBody>
          <a:bodyPr/>
          <a:lstStyle/>
          <a:p>
            <a:pPr algn="ctr"/>
            <a:r>
              <a:rPr lang="fr-FR" dirty="0"/>
              <a:t>Schéma réalisé dans GNU Radio</a:t>
            </a:r>
          </a:p>
        </p:txBody>
      </p:sp>
      <p:sp>
        <p:nvSpPr>
          <p:cNvPr id="3" name="Espace réservé du contenu 2">
            <a:extLst>
              <a:ext uri="{FF2B5EF4-FFF2-40B4-BE49-F238E27FC236}">
                <a16:creationId xmlns:a16="http://schemas.microsoft.com/office/drawing/2014/main" id="{E684B6A8-2D9E-CB7E-12B5-AC13917D41DD}"/>
              </a:ext>
            </a:extLst>
          </p:cNvPr>
          <p:cNvSpPr>
            <a:spLocks noGrp="1"/>
          </p:cNvSpPr>
          <p:nvPr>
            <p:ph idx="1"/>
          </p:nvPr>
        </p:nvSpPr>
        <p:spPr/>
        <p:txBody>
          <a:bodyPr>
            <a:normAutofit fontScale="92500" lnSpcReduction="10000"/>
          </a:bodyPr>
          <a:lstStyle/>
          <a:p>
            <a:r>
              <a:rPr lang="fr-FR" dirty="0"/>
              <a:t>Le signal d'entrée utilisé est un signal aléatoire.</a:t>
            </a:r>
          </a:p>
          <a:p>
            <a:r>
              <a:rPr lang="fr-FR" dirty="0"/>
              <a:t>Ce travail utilise le code ZCZ d'une longueur de code de 64. Les codes doivent être mentionnés dans la partie codage C++ des blocs.</a:t>
            </a:r>
          </a:p>
          <a:p>
            <a:r>
              <a:rPr lang="fr-FR" dirty="0"/>
              <a:t> Le code utilisé ici est [1, 1, -1, -1, -1, -1, -1, -1, -1, 1, -1, 1, 1, 1, -1 , -1, 1, 0, 0, 0, 0, 0, 0, 0, 0, 0, 0, 0, 0,0, 0, 0, 0, 0, 1, 1,-1, - 1, 1, 1, 1, 1, -1, 1,-1, 1, -1, 1, 1, -1, 0, 0, 0, 0, 0, 0, 0, 0, 0, 0, 0, 0, 0, 0, 0, 0, 0, 0, 0, 0] .</a:t>
            </a:r>
          </a:p>
          <a:p>
            <a:r>
              <a:rPr lang="fr-FR" dirty="0"/>
              <a:t>Les codes peuvent être n'importe quel code ternaire satisfaisant les conditions d'</a:t>
            </a:r>
            <a:r>
              <a:rPr lang="fr-FR" dirty="0" err="1"/>
              <a:t>auto-corrélation</a:t>
            </a:r>
            <a:r>
              <a:rPr lang="fr-FR" dirty="0"/>
              <a:t> et de corrélation croisée. </a:t>
            </a:r>
          </a:p>
          <a:p>
            <a:endParaRPr lang="fr-FR" dirty="0"/>
          </a:p>
        </p:txBody>
      </p:sp>
    </p:spTree>
    <p:extLst>
      <p:ext uri="{BB962C8B-B14F-4D97-AF65-F5344CB8AC3E}">
        <p14:creationId xmlns:p14="http://schemas.microsoft.com/office/powerpoint/2010/main" val="3238270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D8B572-A65C-2F2B-FFEC-DABCDC11A19C}"/>
              </a:ext>
            </a:extLst>
          </p:cNvPr>
          <p:cNvSpPr>
            <a:spLocks noGrp="1"/>
          </p:cNvSpPr>
          <p:nvPr>
            <p:ph type="title"/>
          </p:nvPr>
        </p:nvSpPr>
        <p:spPr/>
        <p:txBody>
          <a:bodyPr/>
          <a:lstStyle/>
          <a:p>
            <a:pPr algn="ctr"/>
            <a:r>
              <a:rPr lang="fr-FR" dirty="0"/>
              <a:t>Schéma réalisé dans GNU Radio</a:t>
            </a:r>
          </a:p>
        </p:txBody>
      </p:sp>
      <p:pic>
        <p:nvPicPr>
          <p:cNvPr id="5" name="Espace réservé du contenu 4">
            <a:extLst>
              <a:ext uri="{FF2B5EF4-FFF2-40B4-BE49-F238E27FC236}">
                <a16:creationId xmlns:a16="http://schemas.microsoft.com/office/drawing/2014/main" id="{C0D71241-197F-E7EB-45AB-624C19C6309B}"/>
              </a:ext>
            </a:extLst>
          </p:cNvPr>
          <p:cNvPicPr>
            <a:picLocks noGrp="1" noChangeAspect="1"/>
          </p:cNvPicPr>
          <p:nvPr>
            <p:ph idx="1"/>
          </p:nvPr>
        </p:nvPicPr>
        <p:blipFill>
          <a:blip r:embed="rId2"/>
          <a:stretch>
            <a:fillRect/>
          </a:stretch>
        </p:blipFill>
        <p:spPr>
          <a:xfrm>
            <a:off x="1547446" y="1814733"/>
            <a:ext cx="9806354" cy="4445390"/>
          </a:xfrm>
        </p:spPr>
      </p:pic>
    </p:spTree>
    <p:extLst>
      <p:ext uri="{BB962C8B-B14F-4D97-AF65-F5344CB8AC3E}">
        <p14:creationId xmlns:p14="http://schemas.microsoft.com/office/powerpoint/2010/main" val="1129567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53E89-8269-FC81-B3B9-11BE2FC9DF08}"/>
              </a:ext>
            </a:extLst>
          </p:cNvPr>
          <p:cNvSpPr>
            <a:spLocks noGrp="1"/>
          </p:cNvSpPr>
          <p:nvPr>
            <p:ph type="ctrTitle"/>
          </p:nvPr>
        </p:nvSpPr>
        <p:spPr>
          <a:xfrm>
            <a:off x="1351721" y="2372140"/>
            <a:ext cx="9144000" cy="1643268"/>
          </a:xfrm>
        </p:spPr>
        <p:txBody>
          <a:bodyPr>
            <a:normAutofit/>
          </a:bodyPr>
          <a:lstStyle/>
          <a:p>
            <a:r>
              <a:rPr lang="fr-FR" dirty="0">
                <a:latin typeface="Tahoma" panose="020B0604030504040204" pitchFamily="34" charset="0"/>
                <a:ea typeface="Tahoma" panose="020B0604030504040204" pitchFamily="34" charset="0"/>
                <a:cs typeface="Tahoma" panose="020B0604030504040204" pitchFamily="34" charset="0"/>
              </a:rPr>
              <a:t>Conclusion</a:t>
            </a:r>
            <a:endParaRPr lang="fr-FR" sz="4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54116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D8B572-A65C-2F2B-FFEC-DABCDC11A19C}"/>
              </a:ext>
            </a:extLst>
          </p:cNvPr>
          <p:cNvSpPr>
            <a:spLocks noGrp="1"/>
          </p:cNvSpPr>
          <p:nvPr>
            <p:ph type="title"/>
          </p:nvPr>
        </p:nvSpPr>
        <p:spPr/>
        <p:txBody>
          <a:bodyPr/>
          <a:lstStyle/>
          <a:p>
            <a:pPr algn="ctr"/>
            <a:r>
              <a:rPr lang="fr-FR" dirty="0"/>
              <a:t>Références </a:t>
            </a:r>
          </a:p>
        </p:txBody>
      </p:sp>
      <p:sp>
        <p:nvSpPr>
          <p:cNvPr id="3" name="Espace réservé du contenu 2">
            <a:extLst>
              <a:ext uri="{FF2B5EF4-FFF2-40B4-BE49-F238E27FC236}">
                <a16:creationId xmlns:a16="http://schemas.microsoft.com/office/drawing/2014/main" id="{E684B6A8-2D9E-CB7E-12B5-AC13917D41DD}"/>
              </a:ext>
            </a:extLst>
          </p:cNvPr>
          <p:cNvSpPr>
            <a:spLocks noGrp="1"/>
          </p:cNvSpPr>
          <p:nvPr>
            <p:ph idx="1"/>
          </p:nvPr>
        </p:nvSpPr>
        <p:spPr/>
        <p:txBody>
          <a:bodyPr>
            <a:normAutofit/>
          </a:bodyPr>
          <a:lstStyle/>
          <a:p>
            <a:pPr marL="342900" marR="514985" lvl="0" indent="-342900" rtl="0">
              <a:spcBef>
                <a:spcPts val="1115"/>
              </a:spcBef>
              <a:spcAft>
                <a:spcPts val="0"/>
              </a:spcAft>
              <a:buFont typeface="Wingdings" panose="05000000000000000000" pitchFamily="2" charset="2"/>
              <a:buChar char=""/>
              <a:tabLst>
                <a:tab pos="685800" algn="l"/>
                <a:tab pos="686435" algn="l"/>
              </a:tabLst>
            </a:pPr>
            <a:r>
              <a:rPr lang="fr-FR" sz="2700" b="0" u="sng" kern="0" dirty="0">
                <a:solidFill>
                  <a:srgbClr val="0000FF"/>
                </a:solidFill>
                <a:effectLst/>
                <a:latin typeface="Times New Roman" panose="02020603050405020304" pitchFamily="18" charset="0"/>
                <a:ea typeface="Times New Roman" panose="02020603050405020304" pitchFamily="18" charset="0"/>
                <a:hlinkClick r:id="rId2"/>
              </a:rPr>
              <a:t>https://depot-e.uqtr.ca/id/eprint/1886/1/030096577.pdf</a:t>
            </a:r>
            <a:endParaRPr lang="fr-FR" sz="2700" b="1" kern="0" dirty="0">
              <a:effectLst/>
              <a:latin typeface="Times New Roman" panose="02020603050405020304" pitchFamily="18" charset="0"/>
              <a:ea typeface="Times New Roman" panose="02020603050405020304" pitchFamily="18" charset="0"/>
            </a:endParaRPr>
          </a:p>
          <a:p>
            <a:pPr marL="342900" marR="514985" lvl="0" indent="-342900">
              <a:spcBef>
                <a:spcPts val="1115"/>
              </a:spcBef>
              <a:spcAft>
                <a:spcPts val="0"/>
              </a:spcAft>
              <a:buFont typeface="Wingdings" panose="05000000000000000000" pitchFamily="2" charset="2"/>
              <a:buChar char=""/>
              <a:tabLst>
                <a:tab pos="685800" algn="l"/>
                <a:tab pos="686435" algn="l"/>
              </a:tabLst>
            </a:pPr>
            <a:r>
              <a:rPr lang="fr-FR" sz="2700" b="0" u="sng" kern="0" dirty="0">
                <a:solidFill>
                  <a:srgbClr val="0000FF"/>
                </a:solidFill>
                <a:effectLst/>
                <a:latin typeface="Times New Roman" panose="02020603050405020304" pitchFamily="18" charset="0"/>
                <a:ea typeface="Times New Roman" panose="02020603050405020304" pitchFamily="18" charset="0"/>
                <a:hlinkClick r:id="rId3"/>
              </a:rPr>
              <a:t>https://medium.com/@ayushbharadwaj74/software-defined-radio-350e9f791fee</a:t>
            </a:r>
            <a:endParaRPr lang="fr-FR" sz="2700" b="1" kern="0" dirty="0">
              <a:effectLst/>
              <a:latin typeface="Times New Roman" panose="02020603050405020304" pitchFamily="18" charset="0"/>
              <a:ea typeface="Times New Roman" panose="02020603050405020304" pitchFamily="18" charset="0"/>
            </a:endParaRPr>
          </a:p>
          <a:p>
            <a:pPr marL="342900" marR="514985" lvl="0" indent="-342900">
              <a:spcBef>
                <a:spcPts val="1115"/>
              </a:spcBef>
              <a:spcAft>
                <a:spcPts val="0"/>
              </a:spcAft>
              <a:buFont typeface="Wingdings" panose="05000000000000000000" pitchFamily="2" charset="2"/>
              <a:buChar char=""/>
              <a:tabLst>
                <a:tab pos="685800" algn="l"/>
                <a:tab pos="686435" algn="l"/>
              </a:tabLst>
            </a:pPr>
            <a:r>
              <a:rPr lang="fr-FR" sz="2700" b="0" u="sng" kern="0" dirty="0">
                <a:solidFill>
                  <a:srgbClr val="0000FF"/>
                </a:solidFill>
                <a:effectLst/>
                <a:latin typeface="Times New Roman" panose="02020603050405020304" pitchFamily="18" charset="0"/>
                <a:ea typeface="Times New Roman" panose="02020603050405020304" pitchFamily="18" charset="0"/>
                <a:hlinkClick r:id="rId4"/>
              </a:rPr>
              <a:t>https://fr.theastrologypage.com/code-division-multiple-access</a:t>
            </a:r>
            <a:endParaRPr lang="fr-FR" sz="2700" b="1" kern="0" dirty="0">
              <a:effectLst/>
              <a:latin typeface="Times New Roman" panose="02020603050405020304" pitchFamily="18" charset="0"/>
              <a:ea typeface="Times New Roman" panose="02020603050405020304" pitchFamily="18" charset="0"/>
            </a:endParaRPr>
          </a:p>
          <a:p>
            <a:pPr marL="342900" marR="514985" lvl="0" indent="-342900">
              <a:spcBef>
                <a:spcPts val="1115"/>
              </a:spcBef>
              <a:spcAft>
                <a:spcPts val="0"/>
              </a:spcAft>
              <a:buFont typeface="Wingdings" panose="05000000000000000000" pitchFamily="2" charset="2"/>
              <a:buChar char=""/>
              <a:tabLst>
                <a:tab pos="685800" algn="l"/>
                <a:tab pos="686435" algn="l"/>
              </a:tabLst>
            </a:pPr>
            <a:r>
              <a:rPr lang="fr-FR" sz="2700" b="0" u="sng" kern="0" dirty="0">
                <a:solidFill>
                  <a:srgbClr val="0000FF"/>
                </a:solidFill>
                <a:effectLst/>
                <a:latin typeface="Times New Roman" panose="02020603050405020304" pitchFamily="18" charset="0"/>
                <a:ea typeface="Times New Roman" panose="02020603050405020304" pitchFamily="18" charset="0"/>
                <a:hlinkClick r:id="rId5"/>
              </a:rPr>
              <a:t>https://cyberleninka.org/article/n/438935/viewer</a:t>
            </a:r>
            <a:endParaRPr lang="fr-FR" sz="2700" b="1" kern="0" dirty="0">
              <a:effectLst/>
              <a:latin typeface="Times New Roman" panose="02020603050405020304" pitchFamily="18" charset="0"/>
              <a:ea typeface="Times New Roman" panose="02020603050405020304" pitchFamily="18" charset="0"/>
            </a:endParaRPr>
          </a:p>
          <a:p>
            <a:pPr marL="1143000" marR="514985" indent="-328295">
              <a:spcBef>
                <a:spcPts val="1115"/>
              </a:spcBef>
              <a:spcAft>
                <a:spcPts val="0"/>
              </a:spcAft>
              <a:tabLst>
                <a:tab pos="685800" algn="l"/>
                <a:tab pos="686435" algn="l"/>
              </a:tabLst>
            </a:pPr>
            <a:endParaRPr lang="fr-FR" sz="18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1786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B157A4-FD5E-14A1-207D-A079B8E830FD}"/>
              </a:ext>
            </a:extLst>
          </p:cNvPr>
          <p:cNvSpPr>
            <a:spLocks noGrp="1"/>
          </p:cNvSpPr>
          <p:nvPr>
            <p:ph type="ctrTitle"/>
          </p:nvPr>
        </p:nvSpPr>
        <p:spPr>
          <a:xfrm>
            <a:off x="1425526" y="2067950"/>
            <a:ext cx="9144000" cy="2082019"/>
          </a:xfrm>
        </p:spPr>
        <p:txBody>
          <a:bodyPr>
            <a:normAutofit/>
          </a:bodyPr>
          <a:lstStyle/>
          <a:p>
            <a:r>
              <a:rPr lang="fr-FR" sz="5000" dirty="0"/>
              <a:t>MERCI POUR VOTRE ATTENTION</a:t>
            </a:r>
          </a:p>
        </p:txBody>
      </p:sp>
    </p:spTree>
    <p:extLst>
      <p:ext uri="{BB962C8B-B14F-4D97-AF65-F5344CB8AC3E}">
        <p14:creationId xmlns:p14="http://schemas.microsoft.com/office/powerpoint/2010/main" val="370329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53E89-8269-FC81-B3B9-11BE2FC9DF08}"/>
              </a:ext>
            </a:extLst>
          </p:cNvPr>
          <p:cNvSpPr>
            <a:spLocks noGrp="1"/>
          </p:cNvSpPr>
          <p:nvPr>
            <p:ph type="ctrTitle"/>
          </p:nvPr>
        </p:nvSpPr>
        <p:spPr>
          <a:xfrm>
            <a:off x="1378226" y="1572937"/>
            <a:ext cx="9144000" cy="2387600"/>
          </a:xfrm>
        </p:spPr>
        <p:txBody>
          <a:bodyPr/>
          <a:lstStyle/>
          <a:p>
            <a:r>
              <a:rPr lang="fr-FR" dirty="0"/>
              <a:t>Introduction </a:t>
            </a:r>
          </a:p>
        </p:txBody>
      </p:sp>
    </p:spTree>
    <p:extLst>
      <p:ext uri="{BB962C8B-B14F-4D97-AF65-F5344CB8AC3E}">
        <p14:creationId xmlns:p14="http://schemas.microsoft.com/office/powerpoint/2010/main" val="331442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53E89-8269-FC81-B3B9-11BE2FC9DF08}"/>
              </a:ext>
            </a:extLst>
          </p:cNvPr>
          <p:cNvSpPr>
            <a:spLocks noGrp="1"/>
          </p:cNvSpPr>
          <p:nvPr>
            <p:ph type="ctrTitle"/>
          </p:nvPr>
        </p:nvSpPr>
        <p:spPr>
          <a:xfrm>
            <a:off x="1351721" y="2372140"/>
            <a:ext cx="9144000" cy="1643268"/>
          </a:xfrm>
        </p:spPr>
        <p:txBody>
          <a:bodyPr/>
          <a:lstStyle/>
          <a:p>
            <a:r>
              <a:rPr lang="fr-FR" dirty="0"/>
              <a:t>Définitions </a:t>
            </a:r>
          </a:p>
        </p:txBody>
      </p:sp>
    </p:spTree>
    <p:extLst>
      <p:ext uri="{BB962C8B-B14F-4D97-AF65-F5344CB8AC3E}">
        <p14:creationId xmlns:p14="http://schemas.microsoft.com/office/powerpoint/2010/main" val="71357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8811A2-8826-8A51-0050-10CFCDED2B7E}"/>
              </a:ext>
            </a:extLst>
          </p:cNvPr>
          <p:cNvSpPr>
            <a:spLocks noGrp="1"/>
          </p:cNvSpPr>
          <p:nvPr>
            <p:ph type="title"/>
          </p:nvPr>
        </p:nvSpPr>
        <p:spPr>
          <a:xfrm>
            <a:off x="836612" y="242645"/>
            <a:ext cx="10515600" cy="1325563"/>
          </a:xfrm>
        </p:spPr>
        <p:txBody>
          <a:bodyPr/>
          <a:lstStyle/>
          <a:p>
            <a:pPr algn="ctr"/>
            <a:r>
              <a:rPr lang="fr-FR" dirty="0"/>
              <a:t>Définitions</a:t>
            </a:r>
          </a:p>
        </p:txBody>
      </p:sp>
      <p:sp>
        <p:nvSpPr>
          <p:cNvPr id="3" name="Espace réservé du texte 2">
            <a:extLst>
              <a:ext uri="{FF2B5EF4-FFF2-40B4-BE49-F238E27FC236}">
                <a16:creationId xmlns:a16="http://schemas.microsoft.com/office/drawing/2014/main" id="{54C79ED7-CBAD-90DB-CEEE-0271A38F8D5C}"/>
              </a:ext>
            </a:extLst>
          </p:cNvPr>
          <p:cNvSpPr>
            <a:spLocks noGrp="1"/>
          </p:cNvSpPr>
          <p:nvPr>
            <p:ph type="body" idx="1"/>
          </p:nvPr>
        </p:nvSpPr>
        <p:spPr>
          <a:xfrm>
            <a:off x="664334" y="1568208"/>
            <a:ext cx="5157787" cy="823912"/>
          </a:xfrm>
        </p:spPr>
        <p:txBody>
          <a:bodyPr>
            <a:normAutofit lnSpcReduction="10000"/>
          </a:bodyPr>
          <a:lstStyle/>
          <a:p>
            <a:pPr algn="ctr"/>
            <a:r>
              <a:rPr lang="fr-FR" dirty="0"/>
              <a:t>SDR (Software </a:t>
            </a:r>
            <a:r>
              <a:rPr lang="fr-FR" dirty="0" err="1"/>
              <a:t>Defined</a:t>
            </a:r>
            <a:r>
              <a:rPr lang="fr-FR" dirty="0"/>
              <a:t> Radio)</a:t>
            </a:r>
          </a:p>
        </p:txBody>
      </p:sp>
      <p:sp>
        <p:nvSpPr>
          <p:cNvPr id="4" name="Espace réservé du contenu 3">
            <a:extLst>
              <a:ext uri="{FF2B5EF4-FFF2-40B4-BE49-F238E27FC236}">
                <a16:creationId xmlns:a16="http://schemas.microsoft.com/office/drawing/2014/main" id="{15B28C22-9AD7-A6BE-222B-0FE69820654A}"/>
              </a:ext>
            </a:extLst>
          </p:cNvPr>
          <p:cNvSpPr>
            <a:spLocks noGrp="1"/>
          </p:cNvSpPr>
          <p:nvPr>
            <p:ph sz="half" idx="2"/>
          </p:nvPr>
        </p:nvSpPr>
        <p:spPr>
          <a:xfrm>
            <a:off x="839788" y="2666999"/>
            <a:ext cx="5157787" cy="3707297"/>
          </a:xfrm>
        </p:spPr>
        <p:txBody>
          <a:bodyPr>
            <a:normAutofit fontScale="77500" lnSpcReduction="20000"/>
          </a:bodyPr>
          <a:lstStyle/>
          <a:p>
            <a:endParaRPr lang="fr-FR" sz="2900" dirty="0"/>
          </a:p>
          <a:p>
            <a:endParaRPr lang="fr-FR" sz="2900" dirty="0"/>
          </a:p>
          <a:p>
            <a:pPr marL="0" indent="0">
              <a:buNone/>
            </a:pPr>
            <a:r>
              <a:rPr lang="fr-FR" sz="2900" dirty="0"/>
              <a:t>Un système de radiocommunication qui utilise un logiciel pour traiter divers signaux (modulation, démodulation, décodage, etc.) à la place des composants matériels de la couche physique  qui sont généralement conçus pour ces tâches spécifiques. </a:t>
            </a:r>
          </a:p>
          <a:p>
            <a:endParaRPr lang="fr-FR" sz="2000" dirty="0"/>
          </a:p>
        </p:txBody>
      </p:sp>
      <p:sp>
        <p:nvSpPr>
          <p:cNvPr id="5" name="Espace réservé du texte 4">
            <a:extLst>
              <a:ext uri="{FF2B5EF4-FFF2-40B4-BE49-F238E27FC236}">
                <a16:creationId xmlns:a16="http://schemas.microsoft.com/office/drawing/2014/main" id="{E1EE6D25-1EC5-EE5D-6786-419BEA578872}"/>
              </a:ext>
            </a:extLst>
          </p:cNvPr>
          <p:cNvSpPr>
            <a:spLocks noGrp="1"/>
          </p:cNvSpPr>
          <p:nvPr>
            <p:ph type="body" sz="quarter" idx="3"/>
          </p:nvPr>
        </p:nvSpPr>
        <p:spPr/>
        <p:txBody>
          <a:bodyPr>
            <a:normAutofit lnSpcReduction="10000"/>
          </a:bodyPr>
          <a:lstStyle/>
          <a:p>
            <a:pPr algn="ctr"/>
            <a:r>
              <a:rPr lang="fr-FR" dirty="0"/>
              <a:t>CDMA (Code Division Multiple Access)</a:t>
            </a:r>
          </a:p>
        </p:txBody>
      </p:sp>
      <p:sp>
        <p:nvSpPr>
          <p:cNvPr id="6" name="Espace réservé du contenu 5">
            <a:extLst>
              <a:ext uri="{FF2B5EF4-FFF2-40B4-BE49-F238E27FC236}">
                <a16:creationId xmlns:a16="http://schemas.microsoft.com/office/drawing/2014/main" id="{FE2E2F0F-65B9-92A9-7CB7-46E970951718}"/>
              </a:ext>
            </a:extLst>
          </p:cNvPr>
          <p:cNvSpPr>
            <a:spLocks noGrp="1"/>
          </p:cNvSpPr>
          <p:nvPr>
            <p:ph sz="quarter" idx="4"/>
          </p:nvPr>
        </p:nvSpPr>
        <p:spPr>
          <a:xfrm>
            <a:off x="6344478" y="2851633"/>
            <a:ext cx="5183188" cy="3522663"/>
          </a:xfrm>
        </p:spPr>
        <p:txBody>
          <a:bodyPr>
            <a:normAutofit fontScale="77500" lnSpcReduction="20000"/>
          </a:bodyPr>
          <a:lstStyle/>
          <a:p>
            <a:pPr marL="0" indent="0">
              <a:buNone/>
            </a:pPr>
            <a:r>
              <a:rPr lang="fr-FR" dirty="0"/>
              <a:t>Une norme de réseau cellulaire numérique qui utilise la technologie à spectre étalé. Cette technologie ne restreint pas les signaux ou les fréquences numériques de la bande passante, mais la répartit sur un spectre entièrement disponible ou sur plusieurs canaux via la division. Ainsi, il y a une capacité de communication vocale et de données améliorée et une ligne plus sécurisée et privée.</a:t>
            </a:r>
          </a:p>
        </p:txBody>
      </p:sp>
    </p:spTree>
    <p:extLst>
      <p:ext uri="{BB962C8B-B14F-4D97-AF65-F5344CB8AC3E}">
        <p14:creationId xmlns:p14="http://schemas.microsoft.com/office/powerpoint/2010/main" val="295940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F03798-5570-F0C4-3BEC-7AEDE4539FB9}"/>
              </a:ext>
            </a:extLst>
          </p:cNvPr>
          <p:cNvSpPr>
            <a:spLocks noGrp="1"/>
          </p:cNvSpPr>
          <p:nvPr>
            <p:ph type="title"/>
          </p:nvPr>
        </p:nvSpPr>
        <p:spPr>
          <a:xfrm>
            <a:off x="839788" y="105256"/>
            <a:ext cx="10515600" cy="1325563"/>
          </a:xfrm>
        </p:spPr>
        <p:txBody>
          <a:bodyPr/>
          <a:lstStyle/>
          <a:p>
            <a:pPr algn="ctr"/>
            <a:r>
              <a:rPr lang="fr-FR" dirty="0"/>
              <a:t>Définitions : Codes CDMA</a:t>
            </a:r>
          </a:p>
        </p:txBody>
      </p:sp>
      <p:sp>
        <p:nvSpPr>
          <p:cNvPr id="3" name="Espace réservé du texte 2">
            <a:extLst>
              <a:ext uri="{FF2B5EF4-FFF2-40B4-BE49-F238E27FC236}">
                <a16:creationId xmlns:a16="http://schemas.microsoft.com/office/drawing/2014/main" id="{B0375F23-99D5-83FD-B434-2EE6813A132C}"/>
              </a:ext>
            </a:extLst>
          </p:cNvPr>
          <p:cNvSpPr>
            <a:spLocks noGrp="1"/>
          </p:cNvSpPr>
          <p:nvPr>
            <p:ph type="body" idx="1"/>
          </p:nvPr>
        </p:nvSpPr>
        <p:spPr>
          <a:xfrm>
            <a:off x="839788" y="1507640"/>
            <a:ext cx="7615099" cy="447261"/>
          </a:xfrm>
        </p:spPr>
        <p:txBody>
          <a:bodyPr>
            <a:normAutofit fontScale="92500"/>
          </a:bodyPr>
          <a:lstStyle/>
          <a:p>
            <a:r>
              <a:rPr lang="fr-FR" dirty="0"/>
              <a:t> PN </a:t>
            </a:r>
            <a:r>
              <a:rPr lang="fr-FR" dirty="0" err="1"/>
              <a:t>Sequence</a:t>
            </a:r>
            <a:r>
              <a:rPr lang="fr-FR" dirty="0"/>
              <a:t> (Séquence PN)</a:t>
            </a:r>
          </a:p>
        </p:txBody>
      </p:sp>
      <p:sp>
        <p:nvSpPr>
          <p:cNvPr id="4" name="Espace réservé du contenu 3">
            <a:extLst>
              <a:ext uri="{FF2B5EF4-FFF2-40B4-BE49-F238E27FC236}">
                <a16:creationId xmlns:a16="http://schemas.microsoft.com/office/drawing/2014/main" id="{FAA45165-DE87-FFAF-C4FD-6D373A3C7B26}"/>
              </a:ext>
            </a:extLst>
          </p:cNvPr>
          <p:cNvSpPr>
            <a:spLocks noGrp="1"/>
          </p:cNvSpPr>
          <p:nvPr>
            <p:ph sz="half" idx="2"/>
          </p:nvPr>
        </p:nvSpPr>
        <p:spPr>
          <a:xfrm>
            <a:off x="731734" y="2042077"/>
            <a:ext cx="6345341" cy="4279210"/>
          </a:xfrm>
        </p:spPr>
        <p:txBody>
          <a:bodyPr>
            <a:noAutofit/>
          </a:bodyPr>
          <a:lstStyle/>
          <a:p>
            <a:r>
              <a:rPr lang="fr-FR" sz="1800" dirty="0"/>
              <a:t>Dans le CDMA à séquence directe, les données associées à un utilisateur sont modulées en phase, en fréquence ou en amplitude. </a:t>
            </a:r>
          </a:p>
          <a:p>
            <a:r>
              <a:rPr lang="fr-FR" sz="1800" dirty="0"/>
              <a:t>Le signal résultant est par la suite codé par une séquence de code, par exemple une séquence pseudo aléatoire, puis superposé aux autres signaux traités de la même manière.</a:t>
            </a:r>
          </a:p>
          <a:p>
            <a:r>
              <a:rPr lang="fr-FR" sz="1800" dirty="0"/>
              <a:t>Le codage des données </a:t>
            </a:r>
            <a:r>
              <a:rPr lang="fr-FR" sz="1800" dirty="0" err="1"/>
              <a:t>sʹeffectue</a:t>
            </a:r>
            <a:r>
              <a:rPr lang="fr-FR" sz="1800" dirty="0"/>
              <a:t> donc de manière  ʺdirecteʺ, sans faire intervenir </a:t>
            </a:r>
            <a:r>
              <a:rPr lang="fr-FR" sz="1800" dirty="0" err="1"/>
              <a:t>dʹautres</a:t>
            </a:r>
            <a:r>
              <a:rPr lang="fr-FR" sz="1800" dirty="0"/>
              <a:t> paramètres comme la fréquence ou la longueur </a:t>
            </a:r>
            <a:r>
              <a:rPr lang="fr-FR" sz="1800" dirty="0" err="1"/>
              <a:t>dʹonde</a:t>
            </a:r>
            <a:r>
              <a:rPr lang="fr-FR" sz="1800" dirty="0"/>
              <a:t>. Il est, bien sûr, tout à fait possible de coder les données avant </a:t>
            </a:r>
            <a:r>
              <a:rPr lang="fr-FR" sz="1800" dirty="0" err="1"/>
              <a:t>dʹappliquer</a:t>
            </a:r>
            <a:r>
              <a:rPr lang="fr-FR" sz="1800" dirty="0"/>
              <a:t> la modulation, </a:t>
            </a:r>
            <a:r>
              <a:rPr lang="fr-FR" sz="1800" dirty="0" err="1"/>
              <a:t>dʹamplitude</a:t>
            </a:r>
            <a:r>
              <a:rPr lang="fr-FR" sz="1800" dirty="0"/>
              <a:t>, de phase ou de fréquence souhaitée.</a:t>
            </a:r>
          </a:p>
          <a:p>
            <a:endParaRPr lang="fr-FR" sz="1800" dirty="0"/>
          </a:p>
        </p:txBody>
      </p:sp>
      <p:pic>
        <p:nvPicPr>
          <p:cNvPr id="10" name="Image 9">
            <a:extLst>
              <a:ext uri="{FF2B5EF4-FFF2-40B4-BE49-F238E27FC236}">
                <a16:creationId xmlns:a16="http://schemas.microsoft.com/office/drawing/2014/main" id="{A0978970-86E7-F8D8-0734-24E2D21115CF}"/>
              </a:ext>
            </a:extLst>
          </p:cNvPr>
          <p:cNvPicPr>
            <a:picLocks noChangeAspect="1"/>
          </p:cNvPicPr>
          <p:nvPr/>
        </p:nvPicPr>
        <p:blipFill>
          <a:blip r:embed="rId3"/>
          <a:stretch>
            <a:fillRect/>
          </a:stretch>
        </p:blipFill>
        <p:spPr>
          <a:xfrm>
            <a:off x="6984310" y="1725265"/>
            <a:ext cx="5114925" cy="4522098"/>
          </a:xfrm>
          <a:prstGeom prst="rect">
            <a:avLst/>
          </a:prstGeom>
        </p:spPr>
      </p:pic>
    </p:spTree>
    <p:extLst>
      <p:ext uri="{BB962C8B-B14F-4D97-AF65-F5344CB8AC3E}">
        <p14:creationId xmlns:p14="http://schemas.microsoft.com/office/powerpoint/2010/main" val="401506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F03798-5570-F0C4-3BEC-7AEDE4539FB9}"/>
              </a:ext>
            </a:extLst>
          </p:cNvPr>
          <p:cNvSpPr>
            <a:spLocks noGrp="1"/>
          </p:cNvSpPr>
          <p:nvPr>
            <p:ph type="title"/>
          </p:nvPr>
        </p:nvSpPr>
        <p:spPr>
          <a:xfrm>
            <a:off x="839788" y="105256"/>
            <a:ext cx="10515600" cy="1325563"/>
          </a:xfrm>
        </p:spPr>
        <p:txBody>
          <a:bodyPr/>
          <a:lstStyle/>
          <a:p>
            <a:pPr algn="ctr"/>
            <a:r>
              <a:rPr lang="fr-FR" dirty="0"/>
              <a:t>Définitions : Codes CDMA</a:t>
            </a:r>
          </a:p>
        </p:txBody>
      </p:sp>
      <p:sp>
        <p:nvSpPr>
          <p:cNvPr id="3" name="Espace réservé du texte 2">
            <a:extLst>
              <a:ext uri="{FF2B5EF4-FFF2-40B4-BE49-F238E27FC236}">
                <a16:creationId xmlns:a16="http://schemas.microsoft.com/office/drawing/2014/main" id="{B0375F23-99D5-83FD-B434-2EE6813A132C}"/>
              </a:ext>
            </a:extLst>
          </p:cNvPr>
          <p:cNvSpPr>
            <a:spLocks noGrp="1"/>
          </p:cNvSpPr>
          <p:nvPr>
            <p:ph type="body" idx="1"/>
          </p:nvPr>
        </p:nvSpPr>
        <p:spPr>
          <a:xfrm>
            <a:off x="839788" y="1507640"/>
            <a:ext cx="7615099" cy="447261"/>
          </a:xfrm>
        </p:spPr>
        <p:txBody>
          <a:bodyPr>
            <a:normAutofit fontScale="92500"/>
          </a:bodyPr>
          <a:lstStyle/>
          <a:p>
            <a:r>
              <a:rPr lang="fr-FR" dirty="0"/>
              <a:t> M- </a:t>
            </a:r>
            <a:r>
              <a:rPr lang="fr-FR" dirty="0" err="1"/>
              <a:t>Sequence</a:t>
            </a:r>
            <a:r>
              <a:rPr lang="fr-FR" dirty="0"/>
              <a:t>  Code (Séquence M)</a:t>
            </a:r>
          </a:p>
        </p:txBody>
      </p:sp>
      <p:sp>
        <p:nvSpPr>
          <p:cNvPr id="4" name="Espace réservé du contenu 3">
            <a:extLst>
              <a:ext uri="{FF2B5EF4-FFF2-40B4-BE49-F238E27FC236}">
                <a16:creationId xmlns:a16="http://schemas.microsoft.com/office/drawing/2014/main" id="{FAA45165-DE87-FFAF-C4FD-6D373A3C7B26}"/>
              </a:ext>
            </a:extLst>
          </p:cNvPr>
          <p:cNvSpPr>
            <a:spLocks noGrp="1"/>
          </p:cNvSpPr>
          <p:nvPr>
            <p:ph sz="half" idx="2"/>
          </p:nvPr>
        </p:nvSpPr>
        <p:spPr>
          <a:xfrm>
            <a:off x="731734" y="2042076"/>
            <a:ext cx="6345341" cy="4527535"/>
          </a:xfrm>
        </p:spPr>
        <p:txBody>
          <a:bodyPr>
            <a:noAutofit/>
          </a:bodyPr>
          <a:lstStyle/>
          <a:p>
            <a:r>
              <a:rPr lang="fr-FR" sz="1800" dirty="0"/>
              <a:t>Les séquences de longueur maximale sont générées à l'aide de structures de registres à décalage à rétroaction linéaire (LFSR) qui mettent en œuvre la récursion linéaire.</a:t>
            </a:r>
          </a:p>
          <a:p>
            <a:r>
              <a:rPr lang="fr-FR" sz="1800" dirty="0">
                <a:latin typeface="+mj-lt"/>
              </a:rPr>
              <a:t> </a:t>
            </a:r>
            <a:r>
              <a:rPr lang="fr-FR" sz="1800" b="0" spc="-15" dirty="0">
                <a:effectLst/>
                <a:latin typeface="+mj-lt"/>
                <a:ea typeface="Times New Roman" panose="02020603050405020304" pitchFamily="18" charset="0"/>
              </a:rPr>
              <a:t>Si LFSR contient n bits, il peut y avoir 1 à (n-1) portes. La présence ou l'absence d'une porte est représentée par la présence ou l'absence d'un terme polynomial. L'équation générale du LFSR par des termes XOR est représentée comme suit :  </a:t>
            </a:r>
          </a:p>
          <a:p>
            <a:r>
              <a:rPr lang="fr-FR" sz="1800" spc="-15" dirty="0">
                <a:effectLst/>
                <a:latin typeface="+mj-lt"/>
                <a:ea typeface="Times New Roman" panose="02020603050405020304" pitchFamily="18" charset="0"/>
              </a:rPr>
              <a:t>Pour Ai=0, le circuit XOR correspondant sera supprimé. La figure  montre le registre à décalage à 4 bits pour l'équation </a:t>
            </a:r>
            <a:r>
              <a:rPr lang="fr-FR" sz="1800" b="1" spc="-15" dirty="0">
                <a:effectLst/>
                <a:latin typeface="+mj-lt"/>
                <a:ea typeface="Times New Roman" panose="02020603050405020304" pitchFamily="18" charset="0"/>
              </a:rPr>
              <a:t>B3= B0 </a:t>
            </a:r>
            <a:r>
              <a:rPr lang="fr-FR" sz="1800" b="1" spc="-15" dirty="0">
                <a:effectLst/>
                <a:latin typeface="+mj-lt"/>
                <a:ea typeface="Times New Roman" panose="02020603050405020304" pitchFamily="18" charset="0"/>
                <a:cs typeface="Cambria Math" panose="02040503050406030204" pitchFamily="18" charset="0"/>
              </a:rPr>
              <a:t>⊕</a:t>
            </a:r>
            <a:r>
              <a:rPr lang="fr-FR" sz="1800" b="1" spc="-15" dirty="0">
                <a:effectLst/>
                <a:latin typeface="+mj-lt"/>
                <a:ea typeface="Times New Roman" panose="02020603050405020304" pitchFamily="18" charset="0"/>
              </a:rPr>
              <a:t>B1</a:t>
            </a:r>
            <a:r>
              <a:rPr lang="fr-FR" sz="1800" spc="-15" dirty="0">
                <a:effectLst/>
                <a:latin typeface="+mj-lt"/>
                <a:ea typeface="Times New Roman" panose="02020603050405020304" pitchFamily="18" charset="0"/>
              </a:rPr>
              <a:t>. </a:t>
            </a:r>
          </a:p>
          <a:p>
            <a:r>
              <a:rPr lang="fr-FR" sz="1800" b="0" spc="-15" dirty="0">
                <a:effectLst/>
                <a:latin typeface="+mj-lt"/>
                <a:ea typeface="Times New Roman" panose="02020603050405020304" pitchFamily="18" charset="0"/>
              </a:rPr>
              <a:t>Elles </a:t>
            </a:r>
            <a:r>
              <a:rPr lang="fr-FR" sz="1800" spc="-15" dirty="0">
                <a:latin typeface="+mj-lt"/>
                <a:ea typeface="Times New Roman" panose="02020603050405020304" pitchFamily="18" charset="0"/>
              </a:rPr>
              <a:t>ne </a:t>
            </a:r>
            <a:r>
              <a:rPr lang="fr-FR" sz="1800" b="0" spc="-15" dirty="0">
                <a:effectLst/>
                <a:latin typeface="+mj-lt"/>
                <a:ea typeface="Times New Roman" panose="02020603050405020304" pitchFamily="18" charset="0"/>
              </a:rPr>
              <a:t>peuvent pas  être dans le système CDMA, en raison de leur faible corrélation croisée.</a:t>
            </a:r>
            <a:endParaRPr lang="fr-FR" sz="1800" b="1" dirty="0">
              <a:effectLst/>
              <a:latin typeface="+mj-lt"/>
              <a:ea typeface="Times New Roman" panose="02020603050405020304" pitchFamily="18" charset="0"/>
            </a:endParaRPr>
          </a:p>
          <a:p>
            <a:endParaRPr lang="fr-FR" sz="1800" b="1" dirty="0">
              <a:effectLst/>
              <a:latin typeface="+mj-lt"/>
              <a:ea typeface="Times New Roman" panose="02020603050405020304" pitchFamily="18" charset="0"/>
            </a:endParaRPr>
          </a:p>
          <a:p>
            <a:endParaRPr lang="fr-FR" sz="1800" dirty="0">
              <a:latin typeface="+mj-lt"/>
            </a:endParaRPr>
          </a:p>
        </p:txBody>
      </p:sp>
      <p:pic>
        <p:nvPicPr>
          <p:cNvPr id="6" name="Image 5">
            <a:extLst>
              <a:ext uri="{FF2B5EF4-FFF2-40B4-BE49-F238E27FC236}">
                <a16:creationId xmlns:a16="http://schemas.microsoft.com/office/drawing/2014/main" id="{D2CD2BA2-1E66-97C0-A8A2-24181CFD900A}"/>
              </a:ext>
            </a:extLst>
          </p:cNvPr>
          <p:cNvPicPr>
            <a:picLocks noChangeAspect="1"/>
          </p:cNvPicPr>
          <p:nvPr/>
        </p:nvPicPr>
        <p:blipFill>
          <a:blip r:embed="rId3"/>
          <a:stretch>
            <a:fillRect/>
          </a:stretch>
        </p:blipFill>
        <p:spPr>
          <a:xfrm>
            <a:off x="2691032" y="4312188"/>
            <a:ext cx="3695700" cy="400050"/>
          </a:xfrm>
          <a:prstGeom prst="rect">
            <a:avLst/>
          </a:prstGeom>
        </p:spPr>
      </p:pic>
      <p:pic>
        <p:nvPicPr>
          <p:cNvPr id="9" name="Image 8">
            <a:extLst>
              <a:ext uri="{FF2B5EF4-FFF2-40B4-BE49-F238E27FC236}">
                <a16:creationId xmlns:a16="http://schemas.microsoft.com/office/drawing/2014/main" id="{E7D0368E-487D-197A-E746-B618F4C9477C}"/>
              </a:ext>
            </a:extLst>
          </p:cNvPr>
          <p:cNvPicPr>
            <a:picLocks noChangeAspect="1"/>
          </p:cNvPicPr>
          <p:nvPr/>
        </p:nvPicPr>
        <p:blipFill>
          <a:blip r:embed="rId4"/>
          <a:stretch>
            <a:fillRect/>
          </a:stretch>
        </p:blipFill>
        <p:spPr>
          <a:xfrm>
            <a:off x="7077075" y="2031721"/>
            <a:ext cx="4975274" cy="3060783"/>
          </a:xfrm>
          <a:prstGeom prst="rect">
            <a:avLst/>
          </a:prstGeom>
        </p:spPr>
      </p:pic>
    </p:spTree>
    <p:extLst>
      <p:ext uri="{BB962C8B-B14F-4D97-AF65-F5344CB8AC3E}">
        <p14:creationId xmlns:p14="http://schemas.microsoft.com/office/powerpoint/2010/main" val="21744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F03798-5570-F0C4-3BEC-7AEDE4539FB9}"/>
              </a:ext>
            </a:extLst>
          </p:cNvPr>
          <p:cNvSpPr>
            <a:spLocks noGrp="1"/>
          </p:cNvSpPr>
          <p:nvPr>
            <p:ph type="title"/>
          </p:nvPr>
        </p:nvSpPr>
        <p:spPr>
          <a:xfrm>
            <a:off x="839788" y="105256"/>
            <a:ext cx="10515600" cy="1325563"/>
          </a:xfrm>
        </p:spPr>
        <p:txBody>
          <a:bodyPr/>
          <a:lstStyle/>
          <a:p>
            <a:pPr algn="ctr"/>
            <a:r>
              <a:rPr lang="fr-FR" dirty="0"/>
              <a:t>Définitions : Codes CDMA</a:t>
            </a:r>
          </a:p>
        </p:txBody>
      </p:sp>
      <p:sp>
        <p:nvSpPr>
          <p:cNvPr id="3" name="Espace réservé du texte 2">
            <a:extLst>
              <a:ext uri="{FF2B5EF4-FFF2-40B4-BE49-F238E27FC236}">
                <a16:creationId xmlns:a16="http://schemas.microsoft.com/office/drawing/2014/main" id="{B0375F23-99D5-83FD-B434-2EE6813A132C}"/>
              </a:ext>
            </a:extLst>
          </p:cNvPr>
          <p:cNvSpPr>
            <a:spLocks noGrp="1"/>
          </p:cNvSpPr>
          <p:nvPr>
            <p:ph type="body" idx="1"/>
          </p:nvPr>
        </p:nvSpPr>
        <p:spPr>
          <a:xfrm>
            <a:off x="839788" y="1507640"/>
            <a:ext cx="7615099" cy="447261"/>
          </a:xfrm>
        </p:spPr>
        <p:txBody>
          <a:bodyPr>
            <a:normAutofit fontScale="92500"/>
          </a:bodyPr>
          <a:lstStyle/>
          <a:p>
            <a:r>
              <a:rPr lang="fr-FR" dirty="0"/>
              <a:t> Gold </a:t>
            </a:r>
            <a:r>
              <a:rPr lang="fr-FR" dirty="0" err="1"/>
              <a:t>Sequence</a:t>
            </a:r>
            <a:endParaRPr lang="fr-FR" dirty="0"/>
          </a:p>
        </p:txBody>
      </p:sp>
      <p:sp>
        <p:nvSpPr>
          <p:cNvPr id="4" name="Espace réservé du contenu 3">
            <a:extLst>
              <a:ext uri="{FF2B5EF4-FFF2-40B4-BE49-F238E27FC236}">
                <a16:creationId xmlns:a16="http://schemas.microsoft.com/office/drawing/2014/main" id="{FAA45165-DE87-FFAF-C4FD-6D373A3C7B26}"/>
              </a:ext>
            </a:extLst>
          </p:cNvPr>
          <p:cNvSpPr>
            <a:spLocks noGrp="1"/>
          </p:cNvSpPr>
          <p:nvPr>
            <p:ph sz="half" idx="2"/>
          </p:nvPr>
        </p:nvSpPr>
        <p:spPr>
          <a:xfrm>
            <a:off x="731734" y="2042076"/>
            <a:ext cx="6345341" cy="4527535"/>
          </a:xfrm>
        </p:spPr>
        <p:txBody>
          <a:bodyPr>
            <a:noAutofit/>
          </a:bodyPr>
          <a:lstStyle/>
          <a:p>
            <a:r>
              <a:rPr lang="fr-FR" sz="1800" b="0" u="sng" spc="-15" dirty="0">
                <a:effectLst/>
                <a:latin typeface="+mj-lt"/>
                <a:ea typeface="Times New Roman" panose="02020603050405020304" pitchFamily="18" charset="0"/>
              </a:rPr>
              <a:t>Gold </a:t>
            </a:r>
            <a:r>
              <a:rPr lang="fr-FR" sz="1800" b="0" u="sng" spc="-15" dirty="0" err="1">
                <a:effectLst/>
                <a:latin typeface="+mj-lt"/>
                <a:ea typeface="Times New Roman" panose="02020603050405020304" pitchFamily="18" charset="0"/>
              </a:rPr>
              <a:t>Sequence</a:t>
            </a:r>
            <a:r>
              <a:rPr lang="fr-FR" sz="1800" b="0" u="sng" spc="-15" dirty="0">
                <a:effectLst/>
                <a:latin typeface="+mj-lt"/>
                <a:ea typeface="Times New Roman" panose="02020603050405020304" pitchFamily="18" charset="0"/>
              </a:rPr>
              <a:t> </a:t>
            </a:r>
            <a:r>
              <a:rPr lang="fr-FR" sz="1800" b="0" spc="-15" dirty="0">
                <a:effectLst/>
                <a:latin typeface="+mj-lt"/>
                <a:ea typeface="Times New Roman" panose="02020603050405020304" pitchFamily="18" charset="0"/>
              </a:rPr>
              <a:t>satisfait à la propriété de corrélation croisée. Gold </a:t>
            </a:r>
            <a:r>
              <a:rPr lang="fr-FR" sz="1800" b="0" spc="-15" dirty="0" err="1">
                <a:effectLst/>
                <a:latin typeface="+mj-lt"/>
                <a:ea typeface="Times New Roman" panose="02020603050405020304" pitchFamily="18" charset="0"/>
              </a:rPr>
              <a:t>Sequence</a:t>
            </a:r>
            <a:r>
              <a:rPr lang="fr-FR" sz="1800" b="0" spc="-15" dirty="0">
                <a:effectLst/>
                <a:latin typeface="+mj-lt"/>
                <a:ea typeface="Times New Roman" panose="02020603050405020304" pitchFamily="18" charset="0"/>
              </a:rPr>
              <a:t> est construite par XOR de deux m-séquences à la même horloge. </a:t>
            </a:r>
          </a:p>
          <a:p>
            <a:r>
              <a:rPr lang="fr-FR" sz="1800" b="0" spc="-15" dirty="0">
                <a:effectLst/>
                <a:latin typeface="+mj-lt"/>
                <a:ea typeface="Times New Roman" panose="02020603050405020304" pitchFamily="18" charset="0"/>
              </a:rPr>
              <a:t>La figure  montre deux paires de registres à décalage générant deux m-séquences qui sont soumises à une opération XOR au niveau du bit. </a:t>
            </a:r>
            <a:endParaRPr lang="fr-FR" sz="1800" dirty="0"/>
          </a:p>
          <a:p>
            <a:r>
              <a:rPr lang="fr-FR" sz="1800" dirty="0">
                <a:latin typeface="+mj-lt"/>
              </a:rPr>
              <a:t> </a:t>
            </a:r>
            <a:r>
              <a:rPr lang="fr-FR" sz="1800" spc="-15" dirty="0">
                <a:effectLst/>
                <a:latin typeface="+mj-lt"/>
                <a:ea typeface="Times New Roman" panose="02020603050405020304" pitchFamily="18" charset="0"/>
              </a:rPr>
              <a:t>L’expression pour le LFSR en haut de la figure  est </a:t>
            </a:r>
          </a:p>
          <a:p>
            <a:pPr marL="0" indent="0" algn="ctr">
              <a:buNone/>
            </a:pPr>
            <a:r>
              <a:rPr lang="fr-FR" sz="1800" spc="-15" dirty="0">
                <a:latin typeface="+mj-lt"/>
                <a:ea typeface="Times New Roman" panose="02020603050405020304" pitchFamily="18" charset="0"/>
              </a:rPr>
              <a:t>         </a:t>
            </a:r>
            <a:r>
              <a:rPr lang="fr-FR" sz="1800" b="1" spc="-15" dirty="0">
                <a:effectLst/>
                <a:latin typeface="+mj-lt"/>
                <a:ea typeface="Times New Roman" panose="02020603050405020304" pitchFamily="18" charset="0"/>
              </a:rPr>
              <a:t>B4= B3 </a:t>
            </a:r>
            <a:r>
              <a:rPr lang="fr-FR" sz="1800" b="1" spc="-15" dirty="0">
                <a:effectLst/>
                <a:latin typeface="+mj-lt"/>
                <a:ea typeface="Times New Roman" panose="02020603050405020304" pitchFamily="18" charset="0"/>
                <a:cs typeface="Cambria Math" panose="02040503050406030204" pitchFamily="18" charset="0"/>
              </a:rPr>
              <a:t>⊕ </a:t>
            </a:r>
            <a:r>
              <a:rPr lang="fr-FR" sz="1800" b="1" spc="-15" dirty="0">
                <a:effectLst/>
                <a:latin typeface="+mj-lt"/>
                <a:ea typeface="Times New Roman" panose="02020603050405020304" pitchFamily="18" charset="0"/>
              </a:rPr>
              <a:t>B0</a:t>
            </a:r>
          </a:p>
          <a:p>
            <a:pPr marL="0" indent="0">
              <a:buNone/>
            </a:pPr>
            <a:endParaRPr lang="fr-FR" sz="1800" b="1" spc="-15" dirty="0">
              <a:effectLst/>
              <a:latin typeface="+mj-lt"/>
              <a:ea typeface="Times New Roman" panose="02020603050405020304" pitchFamily="18" charset="0"/>
            </a:endParaRPr>
          </a:p>
          <a:p>
            <a:r>
              <a:rPr lang="fr-FR" sz="1800" spc="-15" dirty="0">
                <a:effectLst/>
                <a:latin typeface="+mj-lt"/>
                <a:ea typeface="Times New Roman" panose="02020603050405020304" pitchFamily="18" charset="0"/>
              </a:rPr>
              <a:t>et l'expression pour le LFSR en bas est </a:t>
            </a:r>
          </a:p>
          <a:p>
            <a:pPr marL="0" indent="0" algn="ctr">
              <a:buNone/>
            </a:pPr>
            <a:r>
              <a:rPr lang="fr-FR" sz="1800" b="1" spc="-15" dirty="0">
                <a:latin typeface="+mj-lt"/>
                <a:ea typeface="Times New Roman" panose="02020603050405020304" pitchFamily="18" charset="0"/>
              </a:rPr>
              <a:t>         </a:t>
            </a:r>
            <a:r>
              <a:rPr lang="fr-FR" sz="1800" b="1" spc="-15" dirty="0">
                <a:effectLst/>
                <a:latin typeface="+mj-lt"/>
                <a:ea typeface="Times New Roman" panose="02020603050405020304" pitchFamily="18" charset="0"/>
              </a:rPr>
              <a:t>C4=C3 </a:t>
            </a:r>
            <a:r>
              <a:rPr lang="fr-FR" sz="1800" b="1" spc="-15" dirty="0">
                <a:effectLst/>
                <a:latin typeface="+mj-lt"/>
                <a:ea typeface="Times New Roman" panose="02020603050405020304" pitchFamily="18" charset="0"/>
                <a:cs typeface="Cambria Math" panose="02040503050406030204" pitchFamily="18" charset="0"/>
              </a:rPr>
              <a:t>⊕ </a:t>
            </a:r>
            <a:r>
              <a:rPr lang="fr-FR" sz="1800" b="1" spc="-15" dirty="0">
                <a:effectLst/>
                <a:latin typeface="+mj-lt"/>
                <a:ea typeface="Times New Roman" panose="02020603050405020304" pitchFamily="18" charset="0"/>
              </a:rPr>
              <a:t>C2 </a:t>
            </a:r>
            <a:r>
              <a:rPr lang="fr-FR" sz="1800" b="1" spc="-15" dirty="0">
                <a:effectLst/>
                <a:latin typeface="+mj-lt"/>
                <a:ea typeface="Times New Roman" panose="02020603050405020304" pitchFamily="18" charset="0"/>
                <a:cs typeface="Cambria Math" panose="02040503050406030204" pitchFamily="18" charset="0"/>
              </a:rPr>
              <a:t>⊕ </a:t>
            </a:r>
            <a:r>
              <a:rPr lang="fr-FR" sz="1800" b="1" spc="-15" dirty="0">
                <a:effectLst/>
                <a:latin typeface="+mj-lt"/>
                <a:ea typeface="Times New Roman" panose="02020603050405020304" pitchFamily="18" charset="0"/>
              </a:rPr>
              <a:t>C1 </a:t>
            </a:r>
            <a:r>
              <a:rPr lang="fr-FR" sz="1800" b="1" spc="-15" dirty="0">
                <a:effectLst/>
                <a:latin typeface="+mj-lt"/>
                <a:ea typeface="Times New Roman" panose="02020603050405020304" pitchFamily="18" charset="0"/>
                <a:cs typeface="Cambria Math" panose="02040503050406030204" pitchFamily="18" charset="0"/>
              </a:rPr>
              <a:t>⊕ </a:t>
            </a:r>
            <a:r>
              <a:rPr lang="fr-FR" sz="1800" b="1" spc="-15" dirty="0">
                <a:effectLst/>
                <a:latin typeface="+mj-lt"/>
                <a:ea typeface="Times New Roman" panose="02020603050405020304" pitchFamily="18" charset="0"/>
              </a:rPr>
              <a:t>C0  </a:t>
            </a:r>
            <a:endParaRPr lang="fr-FR" sz="1800" b="1" dirty="0">
              <a:effectLst/>
              <a:latin typeface="+mj-lt"/>
              <a:ea typeface="Times New Roman" panose="02020603050405020304" pitchFamily="18" charset="0"/>
            </a:endParaRPr>
          </a:p>
          <a:p>
            <a:endParaRPr lang="fr-FR" sz="1800" dirty="0">
              <a:latin typeface="+mj-lt"/>
            </a:endParaRPr>
          </a:p>
        </p:txBody>
      </p:sp>
      <p:pic>
        <p:nvPicPr>
          <p:cNvPr id="8" name="Image 7">
            <a:extLst>
              <a:ext uri="{FF2B5EF4-FFF2-40B4-BE49-F238E27FC236}">
                <a16:creationId xmlns:a16="http://schemas.microsoft.com/office/drawing/2014/main" id="{7E16AEEA-7FC4-9133-5F5D-A99DBD211724}"/>
              </a:ext>
            </a:extLst>
          </p:cNvPr>
          <p:cNvPicPr>
            <a:picLocks noChangeAspect="1"/>
          </p:cNvPicPr>
          <p:nvPr/>
        </p:nvPicPr>
        <p:blipFill>
          <a:blip r:embed="rId3"/>
          <a:stretch>
            <a:fillRect/>
          </a:stretch>
        </p:blipFill>
        <p:spPr>
          <a:xfrm>
            <a:off x="6872360" y="1954900"/>
            <a:ext cx="5143500" cy="3897259"/>
          </a:xfrm>
          <a:prstGeom prst="rect">
            <a:avLst/>
          </a:prstGeom>
        </p:spPr>
      </p:pic>
    </p:spTree>
    <p:extLst>
      <p:ext uri="{BB962C8B-B14F-4D97-AF65-F5344CB8AC3E}">
        <p14:creationId xmlns:p14="http://schemas.microsoft.com/office/powerpoint/2010/main" val="282225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F03798-5570-F0C4-3BEC-7AEDE4539FB9}"/>
              </a:ext>
            </a:extLst>
          </p:cNvPr>
          <p:cNvSpPr>
            <a:spLocks noGrp="1"/>
          </p:cNvSpPr>
          <p:nvPr>
            <p:ph type="title"/>
          </p:nvPr>
        </p:nvSpPr>
        <p:spPr>
          <a:xfrm>
            <a:off x="839788" y="105256"/>
            <a:ext cx="10515600" cy="1325563"/>
          </a:xfrm>
        </p:spPr>
        <p:txBody>
          <a:bodyPr/>
          <a:lstStyle/>
          <a:p>
            <a:pPr algn="ctr"/>
            <a:r>
              <a:rPr lang="fr-FR" dirty="0"/>
              <a:t>Définitions : Codes CDMA</a:t>
            </a:r>
          </a:p>
        </p:txBody>
      </p:sp>
      <p:sp>
        <p:nvSpPr>
          <p:cNvPr id="3" name="Espace réservé du texte 2">
            <a:extLst>
              <a:ext uri="{FF2B5EF4-FFF2-40B4-BE49-F238E27FC236}">
                <a16:creationId xmlns:a16="http://schemas.microsoft.com/office/drawing/2014/main" id="{B0375F23-99D5-83FD-B434-2EE6813A132C}"/>
              </a:ext>
            </a:extLst>
          </p:cNvPr>
          <p:cNvSpPr>
            <a:spLocks noGrp="1"/>
          </p:cNvSpPr>
          <p:nvPr>
            <p:ph type="body" idx="1"/>
          </p:nvPr>
        </p:nvSpPr>
        <p:spPr>
          <a:xfrm>
            <a:off x="839788" y="1731271"/>
            <a:ext cx="7615099" cy="447261"/>
          </a:xfrm>
        </p:spPr>
        <p:txBody>
          <a:bodyPr>
            <a:normAutofit fontScale="92500"/>
          </a:bodyPr>
          <a:lstStyle/>
          <a:p>
            <a:r>
              <a:rPr lang="fr-FR" dirty="0"/>
              <a:t> ZCZ Codes </a:t>
            </a:r>
          </a:p>
        </p:txBody>
      </p:sp>
      <p:sp>
        <p:nvSpPr>
          <p:cNvPr id="4" name="Espace réservé du contenu 3">
            <a:extLst>
              <a:ext uri="{FF2B5EF4-FFF2-40B4-BE49-F238E27FC236}">
                <a16:creationId xmlns:a16="http://schemas.microsoft.com/office/drawing/2014/main" id="{FAA45165-DE87-FFAF-C4FD-6D373A3C7B26}"/>
              </a:ext>
            </a:extLst>
          </p:cNvPr>
          <p:cNvSpPr>
            <a:spLocks noGrp="1"/>
          </p:cNvSpPr>
          <p:nvPr>
            <p:ph sz="half" idx="2"/>
          </p:nvPr>
        </p:nvSpPr>
        <p:spPr>
          <a:xfrm>
            <a:off x="731734" y="2042076"/>
            <a:ext cx="6345341" cy="4527535"/>
          </a:xfrm>
        </p:spPr>
        <p:txBody>
          <a:bodyPr>
            <a:noAutofit/>
          </a:bodyPr>
          <a:lstStyle/>
          <a:p>
            <a:endParaRPr lang="fr-FR" sz="2000" dirty="0"/>
          </a:p>
          <a:p>
            <a:endParaRPr lang="fr-FR" sz="2000" dirty="0"/>
          </a:p>
          <a:p>
            <a:r>
              <a:rPr lang="fr-FR" sz="2000" dirty="0"/>
              <a:t>Les exigences se traduisent par la conception des séquences de zone de corrélation nulle (ZCZ), ces séquences possèdent de bonnes propriétés de corrélation, mais seulement dans une zone spécifique appelée zone de corrélation nulle (ZCZ). </a:t>
            </a:r>
            <a:endParaRPr lang="fr-FR" sz="2000" dirty="0">
              <a:latin typeface="+mj-lt"/>
            </a:endParaRPr>
          </a:p>
        </p:txBody>
      </p:sp>
      <p:pic>
        <p:nvPicPr>
          <p:cNvPr id="7" name="Image 6">
            <a:extLst>
              <a:ext uri="{FF2B5EF4-FFF2-40B4-BE49-F238E27FC236}">
                <a16:creationId xmlns:a16="http://schemas.microsoft.com/office/drawing/2014/main" id="{AD83B119-A512-77C0-C678-22B911F50CE6}"/>
              </a:ext>
            </a:extLst>
          </p:cNvPr>
          <p:cNvPicPr>
            <a:picLocks noChangeAspect="1"/>
          </p:cNvPicPr>
          <p:nvPr/>
        </p:nvPicPr>
        <p:blipFill>
          <a:blip r:embed="rId3"/>
          <a:stretch>
            <a:fillRect/>
          </a:stretch>
        </p:blipFill>
        <p:spPr>
          <a:xfrm>
            <a:off x="7364413" y="1954902"/>
            <a:ext cx="4663464" cy="4094206"/>
          </a:xfrm>
          <a:prstGeom prst="rect">
            <a:avLst/>
          </a:prstGeom>
        </p:spPr>
      </p:pic>
    </p:spTree>
    <p:extLst>
      <p:ext uri="{BB962C8B-B14F-4D97-AF65-F5344CB8AC3E}">
        <p14:creationId xmlns:p14="http://schemas.microsoft.com/office/powerpoint/2010/main" val="3280819438"/>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1897</Words>
  <Application>Microsoft Office PowerPoint</Application>
  <PresentationFormat>Grand écran</PresentationFormat>
  <Paragraphs>223</Paragraphs>
  <Slides>26</Slides>
  <Notes>6</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26</vt:i4>
      </vt:variant>
    </vt:vector>
  </HeadingPairs>
  <TitlesOfParts>
    <vt:vector size="36" baseType="lpstr">
      <vt:lpstr>Arial</vt:lpstr>
      <vt:lpstr>Avenir Next LT Pro</vt:lpstr>
      <vt:lpstr>AvenirNext LT Pro Medium</vt:lpstr>
      <vt:lpstr>Calibri</vt:lpstr>
      <vt:lpstr>Cambria Math</vt:lpstr>
      <vt:lpstr>Symbol</vt:lpstr>
      <vt:lpstr>Tahoma</vt:lpstr>
      <vt:lpstr>Times New Roman</vt:lpstr>
      <vt:lpstr>Wingdings</vt:lpstr>
      <vt:lpstr>BlockprintVTI</vt:lpstr>
      <vt:lpstr>CDMA :  Accès multiple à répartition du code</vt:lpstr>
      <vt:lpstr>PLAN :</vt:lpstr>
      <vt:lpstr>Introduction </vt:lpstr>
      <vt:lpstr>Définitions </vt:lpstr>
      <vt:lpstr>Définitions</vt:lpstr>
      <vt:lpstr>Définitions : Codes CDMA</vt:lpstr>
      <vt:lpstr>Définitions : Codes CDMA</vt:lpstr>
      <vt:lpstr>Définitions : Codes CDMA</vt:lpstr>
      <vt:lpstr>Définitions : Codes CDMA</vt:lpstr>
      <vt:lpstr>Modèle Mathématique</vt:lpstr>
      <vt:lpstr>Modèle Mathématique</vt:lpstr>
      <vt:lpstr>Modèle Mathématique</vt:lpstr>
      <vt:lpstr>Processus de décodage/encodage à spectre étalé CDMA </vt:lpstr>
      <vt:lpstr>Processus de décodage/encodage à spectre étalé CDMA </vt:lpstr>
      <vt:lpstr>Présentation PowerPoint</vt:lpstr>
      <vt:lpstr>Outil utilisé : GNU Radio </vt:lpstr>
      <vt:lpstr>GNU Radio </vt:lpstr>
      <vt:lpstr>Implémentation du CDMA dans GNU Radio</vt:lpstr>
      <vt:lpstr>Blocs utilisés</vt:lpstr>
      <vt:lpstr>Blocs utilisés</vt:lpstr>
      <vt:lpstr>Schéma réalisé dans GNU Radio</vt:lpstr>
      <vt:lpstr>Schéma réalisé dans GNU Radio</vt:lpstr>
      <vt:lpstr>Schéma réalisé dans GNU Radio</vt:lpstr>
      <vt:lpstr>Conclusion</vt:lpstr>
      <vt:lpstr>Références </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CDMA :  Accès multiple à répartition du code</dc:title>
  <dc:creator>12298</dc:creator>
  <cp:lastModifiedBy>12298</cp:lastModifiedBy>
  <cp:revision>36</cp:revision>
  <dcterms:created xsi:type="dcterms:W3CDTF">2022-05-23T17:56:40Z</dcterms:created>
  <dcterms:modified xsi:type="dcterms:W3CDTF">2022-05-23T22:32:23Z</dcterms:modified>
</cp:coreProperties>
</file>