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311" r:id="rId4"/>
    <p:sldId id="320" r:id="rId5"/>
    <p:sldId id="323" r:id="rId6"/>
    <p:sldId id="321" r:id="rId7"/>
    <p:sldId id="304" r:id="rId8"/>
    <p:sldId id="328" r:id="rId9"/>
    <p:sldId id="303" r:id="rId10"/>
    <p:sldId id="324" r:id="rId11"/>
    <p:sldId id="314" r:id="rId12"/>
    <p:sldId id="325" r:id="rId13"/>
    <p:sldId id="330" r:id="rId14"/>
    <p:sldId id="331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48" r:id="rId23"/>
    <p:sldId id="349" r:id="rId24"/>
    <p:sldId id="260" r:id="rId25"/>
  </p:sldIdLst>
  <p:sldSz cx="13716000" cy="8859838"/>
  <p:notesSz cx="6858000" cy="9144000"/>
  <p:defaultTextStyle>
    <a:defPPr>
      <a:defRPr lang="en-US"/>
    </a:defPPr>
    <a:lvl1pPr marL="0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5018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0036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35053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0071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25089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70107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15124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60142" algn="l" defTabSz="64501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7">
          <p15:clr>
            <a:srgbClr val="A4A3A4"/>
          </p15:clr>
        </p15:guide>
        <p15:guide id="2" pos="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644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389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86" y="984"/>
      </p:cViewPr>
      <p:guideLst>
        <p:guide orient="horz" pos="2777"/>
        <p:guide pos="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4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B874-969A-4534-98FC-F825CDEDFF6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13A9-8C3E-4D2F-BD9E-39FC268F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97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9D0B-12A1-4B76-8705-3BD8397CFACA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6288" y="685800"/>
            <a:ext cx="5305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0CF4-9D1F-49DC-AE9D-DBE184D77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3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49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0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29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6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1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4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20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07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2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1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46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01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9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2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4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1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0CF4-9D1F-49DC-AE9D-DBE184D776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7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752293"/>
            <a:ext cx="11658600" cy="189912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20575"/>
            <a:ext cx="9601200" cy="22641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8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2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7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15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6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57349"/>
            <a:ext cx="4629150" cy="97663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57349"/>
            <a:ext cx="13658850" cy="97663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071454" y="8438374"/>
            <a:ext cx="11558055" cy="200528"/>
            <a:chOff x="1071454" y="8349166"/>
            <a:chExt cx="11558055" cy="200528"/>
          </a:xfrm>
        </p:grpSpPr>
        <p:pic>
          <p:nvPicPr>
            <p:cNvPr id="8" name="Picture 11" descr="KONA_b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54" y="8370158"/>
              <a:ext cx="744033" cy="1795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661878" y="8349166"/>
              <a:ext cx="3967631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  <a:latin typeface="Roboto Light"/>
                  <a:cs typeface="Roboto Light"/>
                </a:rPr>
                <a:t>Copyright ⓒ1999-2018 KONA I Co., Ltd All Rights Reserved.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  <a:latin typeface="Roboto Light"/>
                <a:cs typeface="Roboto Light"/>
              </a:endParaRPr>
            </a:p>
          </p:txBody>
        </p:sp>
      </p:grpSp>
      <p:cxnSp>
        <p:nvCxnSpPr>
          <p:cNvPr id="10" name="Straight Connector 7"/>
          <p:cNvCxnSpPr/>
          <p:nvPr userDrawn="1"/>
        </p:nvCxnSpPr>
        <p:spPr>
          <a:xfrm>
            <a:off x="776724" y="968782"/>
            <a:ext cx="1215468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7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693267"/>
            <a:ext cx="11658600" cy="175966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755178"/>
            <a:ext cx="11658600" cy="193808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501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9003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350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800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250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701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151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6014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670257"/>
            <a:ext cx="9144000" cy="755342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670257"/>
            <a:ext cx="9144000" cy="7553423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1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04"/>
            <a:ext cx="12344400" cy="147664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3210"/>
            <a:ext cx="6060282" cy="82650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5018" indent="0">
              <a:buNone/>
              <a:defRPr sz="2800" b="1"/>
            </a:lvl2pPr>
            <a:lvl3pPr marL="1290036" indent="0">
              <a:buNone/>
              <a:defRPr sz="2500" b="1"/>
            </a:lvl3pPr>
            <a:lvl4pPr marL="1935053" indent="0">
              <a:buNone/>
              <a:defRPr sz="2300" b="1"/>
            </a:lvl4pPr>
            <a:lvl5pPr marL="2580071" indent="0">
              <a:buNone/>
              <a:defRPr sz="2300" b="1"/>
            </a:lvl5pPr>
            <a:lvl6pPr marL="3225089" indent="0">
              <a:buNone/>
              <a:defRPr sz="2300" b="1"/>
            </a:lvl6pPr>
            <a:lvl7pPr marL="3870107" indent="0">
              <a:buNone/>
              <a:defRPr sz="2300" b="1"/>
            </a:lvl7pPr>
            <a:lvl8pPr marL="4515124" indent="0">
              <a:buNone/>
              <a:defRPr sz="2300" b="1"/>
            </a:lvl8pPr>
            <a:lvl9pPr marL="5160142" indent="0">
              <a:buNone/>
              <a:defRPr sz="2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09717"/>
            <a:ext cx="6060282" cy="510466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983210"/>
            <a:ext cx="6062663" cy="82650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5018" indent="0">
              <a:buNone/>
              <a:defRPr sz="2800" b="1"/>
            </a:lvl2pPr>
            <a:lvl3pPr marL="1290036" indent="0">
              <a:buNone/>
              <a:defRPr sz="2500" b="1"/>
            </a:lvl3pPr>
            <a:lvl4pPr marL="1935053" indent="0">
              <a:buNone/>
              <a:defRPr sz="2300" b="1"/>
            </a:lvl4pPr>
            <a:lvl5pPr marL="2580071" indent="0">
              <a:buNone/>
              <a:defRPr sz="2300" b="1"/>
            </a:lvl5pPr>
            <a:lvl6pPr marL="3225089" indent="0">
              <a:buNone/>
              <a:defRPr sz="2300" b="1"/>
            </a:lvl6pPr>
            <a:lvl7pPr marL="3870107" indent="0">
              <a:buNone/>
              <a:defRPr sz="2300" b="1"/>
            </a:lvl7pPr>
            <a:lvl8pPr marL="4515124" indent="0">
              <a:buNone/>
              <a:defRPr sz="2300" b="1"/>
            </a:lvl8pPr>
            <a:lvl9pPr marL="5160142" indent="0">
              <a:buNone/>
              <a:defRPr sz="2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09717"/>
            <a:ext cx="6062663" cy="510466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52753"/>
            <a:ext cx="4512470" cy="15012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52754"/>
            <a:ext cx="7667625" cy="7561626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854004"/>
            <a:ext cx="4512470" cy="6060376"/>
          </a:xfrm>
        </p:spPr>
        <p:txBody>
          <a:bodyPr/>
          <a:lstStyle>
            <a:lvl1pPr marL="0" indent="0">
              <a:buNone/>
              <a:defRPr sz="2000"/>
            </a:lvl1pPr>
            <a:lvl2pPr marL="645018" indent="0">
              <a:buNone/>
              <a:defRPr sz="1700"/>
            </a:lvl2pPr>
            <a:lvl3pPr marL="1290036" indent="0">
              <a:buNone/>
              <a:defRPr sz="1400"/>
            </a:lvl3pPr>
            <a:lvl4pPr marL="1935053" indent="0">
              <a:buNone/>
              <a:defRPr sz="1300"/>
            </a:lvl4pPr>
            <a:lvl5pPr marL="2580071" indent="0">
              <a:buNone/>
              <a:defRPr sz="1300"/>
            </a:lvl5pPr>
            <a:lvl6pPr marL="3225089" indent="0">
              <a:buNone/>
              <a:defRPr sz="1300"/>
            </a:lvl6pPr>
            <a:lvl7pPr marL="3870107" indent="0">
              <a:buNone/>
              <a:defRPr sz="1300"/>
            </a:lvl7pPr>
            <a:lvl8pPr marL="4515124" indent="0">
              <a:buNone/>
              <a:defRPr sz="1300"/>
            </a:lvl8pPr>
            <a:lvl9pPr marL="5160142" indent="0">
              <a:buNone/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201887"/>
            <a:ext cx="8229600" cy="73216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91643"/>
            <a:ext cx="8229600" cy="5315903"/>
          </a:xfrm>
        </p:spPr>
        <p:txBody>
          <a:bodyPr/>
          <a:lstStyle>
            <a:lvl1pPr marL="0" indent="0">
              <a:buNone/>
              <a:defRPr sz="4500"/>
            </a:lvl1pPr>
            <a:lvl2pPr marL="645018" indent="0">
              <a:buNone/>
              <a:defRPr sz="4000"/>
            </a:lvl2pPr>
            <a:lvl3pPr marL="1290036" indent="0">
              <a:buNone/>
              <a:defRPr sz="3400"/>
            </a:lvl3pPr>
            <a:lvl4pPr marL="1935053" indent="0">
              <a:buNone/>
              <a:defRPr sz="2800"/>
            </a:lvl4pPr>
            <a:lvl5pPr marL="2580071" indent="0">
              <a:buNone/>
              <a:defRPr sz="2800"/>
            </a:lvl5pPr>
            <a:lvl6pPr marL="3225089" indent="0">
              <a:buNone/>
              <a:defRPr sz="2800"/>
            </a:lvl6pPr>
            <a:lvl7pPr marL="3870107" indent="0">
              <a:buNone/>
              <a:defRPr sz="2800"/>
            </a:lvl7pPr>
            <a:lvl8pPr marL="4515124" indent="0">
              <a:buNone/>
              <a:defRPr sz="2800"/>
            </a:lvl8pPr>
            <a:lvl9pPr marL="5160142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934054"/>
            <a:ext cx="8229600" cy="1039800"/>
          </a:xfrm>
        </p:spPr>
        <p:txBody>
          <a:bodyPr/>
          <a:lstStyle>
            <a:lvl1pPr marL="0" indent="0">
              <a:buNone/>
              <a:defRPr sz="2000"/>
            </a:lvl1pPr>
            <a:lvl2pPr marL="645018" indent="0">
              <a:buNone/>
              <a:defRPr sz="1700"/>
            </a:lvl2pPr>
            <a:lvl3pPr marL="1290036" indent="0">
              <a:buNone/>
              <a:defRPr sz="1400"/>
            </a:lvl3pPr>
            <a:lvl4pPr marL="1935053" indent="0">
              <a:buNone/>
              <a:defRPr sz="1300"/>
            </a:lvl4pPr>
            <a:lvl5pPr marL="2580071" indent="0">
              <a:buNone/>
              <a:defRPr sz="1300"/>
            </a:lvl5pPr>
            <a:lvl6pPr marL="3225089" indent="0">
              <a:buNone/>
              <a:defRPr sz="1300"/>
            </a:lvl6pPr>
            <a:lvl7pPr marL="3870107" indent="0">
              <a:buNone/>
              <a:defRPr sz="1300"/>
            </a:lvl7pPr>
            <a:lvl8pPr marL="4515124" indent="0">
              <a:buNone/>
              <a:defRPr sz="1300"/>
            </a:lvl8pPr>
            <a:lvl9pPr marL="5160142" indent="0">
              <a:buNone/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54804"/>
            <a:ext cx="12344400" cy="1476640"/>
          </a:xfrm>
          <a:prstGeom prst="rect">
            <a:avLst/>
          </a:prstGeom>
        </p:spPr>
        <p:txBody>
          <a:bodyPr vert="horz" lIns="129004" tIns="64502" rIns="129004" bIns="6450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7296"/>
            <a:ext cx="12344400" cy="5847084"/>
          </a:xfrm>
          <a:prstGeom prst="rect">
            <a:avLst/>
          </a:prstGeom>
        </p:spPr>
        <p:txBody>
          <a:bodyPr vert="horz" lIns="129004" tIns="64502" rIns="129004" bIns="6450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211758"/>
            <a:ext cx="3200400" cy="471704"/>
          </a:xfrm>
          <a:prstGeom prst="rect">
            <a:avLst/>
          </a:prstGeom>
        </p:spPr>
        <p:txBody>
          <a:bodyPr vert="horz" lIns="129004" tIns="64502" rIns="129004" bIns="6450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4245-9993-9E40-A1D9-7E50753EA8E7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211758"/>
            <a:ext cx="4343400" cy="471704"/>
          </a:xfrm>
          <a:prstGeom prst="rect">
            <a:avLst/>
          </a:prstGeom>
        </p:spPr>
        <p:txBody>
          <a:bodyPr vert="horz" lIns="129004" tIns="64502" rIns="129004" bIns="6450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211758"/>
            <a:ext cx="3200400" cy="471704"/>
          </a:xfrm>
          <a:prstGeom prst="rect">
            <a:avLst/>
          </a:prstGeom>
        </p:spPr>
        <p:txBody>
          <a:bodyPr vert="horz" lIns="129004" tIns="64502" rIns="129004" bIns="6450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593A-DC2E-C04E-BC70-10E77B564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645018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3763" indent="-483763" algn="l" defTabSz="645018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8154" indent="-403136" algn="l" defTabSz="645018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12544" indent="-322509" algn="l" defTabSz="645018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57562" indent="-322509" algn="l" defTabSz="6450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580" indent="-322509" algn="l" defTabSz="645018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47598" indent="-322509" algn="l" defTabSz="6450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92615" indent="-322509" algn="l" defTabSz="6450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37633" indent="-322509" algn="l" defTabSz="6450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82651" indent="-322509" algn="l" defTabSz="64501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5018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036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053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0071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25089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70107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15124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60142" algn="l" defTabSz="64501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0" cy="8858250"/>
          </a:xfrm>
          <a:prstGeom prst="rect">
            <a:avLst/>
          </a:prstGeom>
        </p:spPr>
      </p:pic>
      <p:pic>
        <p:nvPicPr>
          <p:cNvPr id="6" name="Picture 5" descr="KONA_wh_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4" y="940039"/>
            <a:ext cx="1137456" cy="274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580" y="6786501"/>
            <a:ext cx="62478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Roboto Light"/>
              </a:rPr>
              <a:t>Released 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  <a:cs typeface="Roboto Light"/>
              </a:rPr>
              <a:t>2019.04.15</a:t>
            </a:r>
            <a:endParaRPr lang="en-US" sz="2400" dirty="0">
              <a:solidFill>
                <a:schemeClr val="bg1"/>
              </a:solidFill>
              <a:latin typeface="+mj-ea"/>
              <a:ea typeface="+mj-ea"/>
              <a:cs typeface="Robo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100" y="5377617"/>
            <a:ext cx="1017778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+mj-ea"/>
                <a:ea typeface="+mj-ea"/>
                <a:cs typeface="Roboto"/>
              </a:rPr>
              <a:t>IoT SE Design Review</a:t>
            </a:r>
            <a:r>
              <a:rPr lang="en-US" sz="7600" b="1" dirty="0" smtClean="0">
                <a:solidFill>
                  <a:schemeClr val="bg1"/>
                </a:solidFill>
                <a:latin typeface="+mj-ea"/>
                <a:ea typeface="+mj-ea"/>
                <a:cs typeface="Roboto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ea"/>
                <a:ea typeface="+mj-ea"/>
                <a:cs typeface="Roboto"/>
              </a:rPr>
              <a:t>(</a:t>
            </a:r>
            <a:r>
              <a:rPr lang="en-US" sz="3200" b="1" dirty="0" smtClean="0">
                <a:solidFill>
                  <a:schemeClr val="bg1"/>
                </a:solidFill>
                <a:latin typeface="+mj-ea"/>
                <a:ea typeface="+mj-ea"/>
                <a:cs typeface="Roboto"/>
              </a:rPr>
              <a:t>R10)</a:t>
            </a:r>
            <a:endParaRPr lang="en-US" sz="5400" b="1" dirty="0">
              <a:solidFill>
                <a:schemeClr val="bg1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4740" y="7954186"/>
            <a:ext cx="3967631" cy="1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Roboto Light"/>
                <a:cs typeface="Roboto Light"/>
              </a:rPr>
              <a:t>Copyright ⓒ1999-2018 KONA I Co., Ltd All Rights Reserved.</a:t>
            </a:r>
            <a:endParaRPr lang="en-US" sz="11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017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Design Review – Firmware Update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706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 Review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Firmware Update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81159" y="1707130"/>
            <a:ext cx="2530982" cy="6249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3077" tIns="46538" rIns="93077" bIns="46538" rtlCol="0">
            <a:noAutofit/>
          </a:bodyPr>
          <a:lstStyle/>
          <a:p>
            <a:pPr algn="r"/>
            <a:endParaRPr lang="en-US" altLang="ko-KR" sz="2000" b="1" dirty="0" smtClean="0"/>
          </a:p>
        </p:txBody>
      </p:sp>
      <p:sp>
        <p:nvSpPr>
          <p:cNvPr id="38" name="모서리가 둥근 직사각형 77"/>
          <p:cNvSpPr/>
          <p:nvPr/>
        </p:nvSpPr>
        <p:spPr>
          <a:xfrm>
            <a:off x="10248900" y="1233198"/>
            <a:ext cx="2785454" cy="4739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 Memory Layout</a:t>
            </a:r>
          </a:p>
        </p:txBody>
      </p:sp>
      <p:cxnSp>
        <p:nvCxnSpPr>
          <p:cNvPr id="39" name="직선 연결선 78"/>
          <p:cNvCxnSpPr/>
          <p:nvPr/>
        </p:nvCxnSpPr>
        <p:spPr>
          <a:xfrm>
            <a:off x="10381159" y="1707130"/>
            <a:ext cx="0" cy="624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79"/>
          <p:cNvSpPr/>
          <p:nvPr/>
        </p:nvSpPr>
        <p:spPr>
          <a:xfrm>
            <a:off x="10478176" y="2029374"/>
            <a:ext cx="2151332" cy="14078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Secure Storage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2" name="직사각형 80"/>
          <p:cNvSpPr/>
          <p:nvPr/>
        </p:nvSpPr>
        <p:spPr>
          <a:xfrm>
            <a:off x="10478176" y="3520431"/>
            <a:ext cx="2151332" cy="1998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t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Running OS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10478176" y="6925463"/>
            <a:ext cx="2151332" cy="852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BootLoader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직사각형 82"/>
          <p:cNvSpPr/>
          <p:nvPr/>
        </p:nvSpPr>
        <p:spPr>
          <a:xfrm>
            <a:off x="10478176" y="5602147"/>
            <a:ext cx="2151332" cy="1240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Backup Area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48" name="직사각형 10"/>
          <p:cNvSpPr/>
          <p:nvPr/>
        </p:nvSpPr>
        <p:spPr>
          <a:xfrm>
            <a:off x="960355" y="1078271"/>
            <a:ext cx="8911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Only the chip OS area can be updated by firmware update.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(Not for crypto library)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"/>
          <p:cNvSpPr/>
          <p:nvPr/>
        </p:nvSpPr>
        <p:spPr>
          <a:xfrm>
            <a:off x="10756900" y="4908087"/>
            <a:ext cx="1625600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Crypto Lib.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직사각형 30"/>
          <p:cNvSpPr/>
          <p:nvPr/>
        </p:nvSpPr>
        <p:spPr>
          <a:xfrm>
            <a:off x="10756900" y="3911134"/>
            <a:ext cx="1625600" cy="9137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Chip OS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3633" y="1548727"/>
            <a:ext cx="3874167" cy="193899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dirty="0" smtClean="0"/>
              <a:t>_UpdateFirmware(</a:t>
            </a:r>
          </a:p>
          <a:p>
            <a:pPr indent="-342900"/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IN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Filename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OUT: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Result : Success / Fail</a:t>
            </a:r>
            <a:endParaRPr lang="en-US" altLang="ko-KR" dirty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5" name="직선 화살표 연결선 15"/>
          <p:cNvCxnSpPr/>
          <p:nvPr/>
        </p:nvCxnSpPr>
        <p:spPr>
          <a:xfrm>
            <a:off x="1203501" y="4721413"/>
            <a:ext cx="2126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03501" y="4094166"/>
            <a:ext cx="16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Encrypted F/W</a:t>
            </a:r>
            <a:endParaRPr lang="ko-KR" altLang="en-US" sz="1800" b="1" dirty="0"/>
          </a:p>
        </p:txBody>
      </p:sp>
      <p:cxnSp>
        <p:nvCxnSpPr>
          <p:cNvPr id="57" name="직선 연결선 17"/>
          <p:cNvCxnSpPr/>
          <p:nvPr/>
        </p:nvCxnSpPr>
        <p:spPr>
          <a:xfrm>
            <a:off x="3330001" y="4157468"/>
            <a:ext cx="0" cy="4243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18"/>
          <p:cNvSpPr/>
          <p:nvPr/>
        </p:nvSpPr>
        <p:spPr>
          <a:xfrm>
            <a:off x="7657641" y="3568607"/>
            <a:ext cx="1670006" cy="59534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SE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Native COS</a:t>
            </a:r>
          </a:p>
        </p:txBody>
      </p:sp>
      <p:cxnSp>
        <p:nvCxnSpPr>
          <p:cNvPr id="60" name="직선 연결선 19"/>
          <p:cNvCxnSpPr/>
          <p:nvPr/>
        </p:nvCxnSpPr>
        <p:spPr>
          <a:xfrm>
            <a:off x="8471378" y="4157468"/>
            <a:ext cx="0" cy="4243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23"/>
          <p:cNvCxnSpPr/>
          <p:nvPr/>
        </p:nvCxnSpPr>
        <p:spPr>
          <a:xfrm>
            <a:off x="3337759" y="8103510"/>
            <a:ext cx="255150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24"/>
          <p:cNvSpPr/>
          <p:nvPr/>
        </p:nvSpPr>
        <p:spPr>
          <a:xfrm>
            <a:off x="5225577" y="3571492"/>
            <a:ext cx="1249362" cy="59534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F/W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Update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3" name="직사각형 25"/>
          <p:cNvSpPr/>
          <p:nvPr/>
        </p:nvSpPr>
        <p:spPr>
          <a:xfrm>
            <a:off x="2705320" y="3567151"/>
            <a:ext cx="1249362" cy="5953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Device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27"/>
          <p:cNvCxnSpPr/>
          <p:nvPr/>
        </p:nvCxnSpPr>
        <p:spPr>
          <a:xfrm flipV="1">
            <a:off x="3342049" y="4895039"/>
            <a:ext cx="2547216" cy="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83794" y="4517984"/>
            <a:ext cx="2447491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i="1" dirty="0" smtClean="0">
                <a:solidFill>
                  <a:srgbClr val="C00000"/>
                </a:solidFill>
              </a:rPr>
              <a:t>_UpdateFirmware( )</a:t>
            </a:r>
            <a:endParaRPr lang="ko-KR" altLang="en-US" sz="1800" b="1" i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3501" y="4361688"/>
            <a:ext cx="16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(out of scope)</a:t>
            </a:r>
            <a:endParaRPr lang="ko-KR" altLang="en-US" sz="1800" b="1" dirty="0"/>
          </a:p>
        </p:txBody>
      </p:sp>
      <p:sp>
        <p:nvSpPr>
          <p:cNvPr id="67" name="직사각형 12"/>
          <p:cNvSpPr/>
          <p:nvPr/>
        </p:nvSpPr>
        <p:spPr>
          <a:xfrm>
            <a:off x="7589557" y="5890645"/>
            <a:ext cx="1830238" cy="28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Verify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/ Decrypt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39"/>
          <p:cNvCxnSpPr/>
          <p:nvPr/>
        </p:nvCxnSpPr>
        <p:spPr>
          <a:xfrm>
            <a:off x="5896920" y="5747447"/>
            <a:ext cx="256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37600" y="5396630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Load new firmware</a:t>
            </a:r>
            <a:endParaRPr lang="ko-KR" altLang="en-US" sz="1600" b="1" i="1" dirty="0"/>
          </a:p>
        </p:txBody>
      </p:sp>
      <p:cxnSp>
        <p:nvCxnSpPr>
          <p:cNvPr id="70" name="직선 화살표 연결선 43"/>
          <p:cNvCxnSpPr/>
          <p:nvPr/>
        </p:nvCxnSpPr>
        <p:spPr>
          <a:xfrm>
            <a:off x="5896920" y="6475546"/>
            <a:ext cx="256848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37600" y="6124729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Completed</a:t>
            </a:r>
            <a:endParaRPr lang="ko-KR" altLang="en-US" sz="1600" b="1" i="1" dirty="0"/>
          </a:p>
        </p:txBody>
      </p:sp>
      <p:cxnSp>
        <p:nvCxnSpPr>
          <p:cNvPr id="72" name="직선 화살표 연결선 51"/>
          <p:cNvCxnSpPr/>
          <p:nvPr/>
        </p:nvCxnSpPr>
        <p:spPr>
          <a:xfrm>
            <a:off x="5896920" y="6880679"/>
            <a:ext cx="256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37600" y="6529862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Reboot</a:t>
            </a:r>
            <a:endParaRPr lang="ko-KR" altLang="en-US" sz="1600" b="1" i="1" dirty="0"/>
          </a:p>
        </p:txBody>
      </p:sp>
      <p:sp>
        <p:nvSpPr>
          <p:cNvPr id="74" name="직사각형 53"/>
          <p:cNvSpPr/>
          <p:nvPr/>
        </p:nvSpPr>
        <p:spPr>
          <a:xfrm>
            <a:off x="7589557" y="7063305"/>
            <a:ext cx="1830237" cy="28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F/W Update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4414" y="7802994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Success</a:t>
            </a:r>
            <a:endParaRPr lang="ko-KR" altLang="en-US" sz="1600" b="1" i="1" dirty="0"/>
          </a:p>
        </p:txBody>
      </p:sp>
      <p:cxnSp>
        <p:nvCxnSpPr>
          <p:cNvPr id="76" name="직선 화살표 연결선 35"/>
          <p:cNvCxnSpPr/>
          <p:nvPr/>
        </p:nvCxnSpPr>
        <p:spPr>
          <a:xfrm>
            <a:off x="5889829" y="7628501"/>
            <a:ext cx="2568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30509" y="7277684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Get Version</a:t>
            </a:r>
            <a:endParaRPr lang="ko-KR" altLang="en-US" sz="1600" b="1" i="1" dirty="0"/>
          </a:p>
        </p:txBody>
      </p:sp>
      <p:cxnSp>
        <p:nvCxnSpPr>
          <p:cNvPr id="85" name="직선 연결선 38"/>
          <p:cNvCxnSpPr/>
          <p:nvPr/>
        </p:nvCxnSpPr>
        <p:spPr>
          <a:xfrm>
            <a:off x="5885363" y="4161011"/>
            <a:ext cx="0" cy="4243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41"/>
          <p:cNvCxnSpPr/>
          <p:nvPr/>
        </p:nvCxnSpPr>
        <p:spPr>
          <a:xfrm>
            <a:off x="5903749" y="7979459"/>
            <a:ext cx="255150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70404" y="7647044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Current Version</a:t>
            </a:r>
            <a:endParaRPr lang="ko-KR" altLang="en-US" sz="1600" b="1" i="1" dirty="0"/>
          </a:p>
        </p:txBody>
      </p:sp>
      <p:cxnSp>
        <p:nvCxnSpPr>
          <p:cNvPr id="88" name="직선 화살표 연결선 46"/>
          <p:cNvCxnSpPr/>
          <p:nvPr/>
        </p:nvCxnSpPr>
        <p:spPr>
          <a:xfrm>
            <a:off x="5891158" y="5037695"/>
            <a:ext cx="2594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55313" y="4686878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Get Version</a:t>
            </a:r>
            <a:endParaRPr lang="ko-KR" altLang="en-US" sz="1600" b="1" i="1" dirty="0"/>
          </a:p>
        </p:txBody>
      </p:sp>
      <p:cxnSp>
        <p:nvCxnSpPr>
          <p:cNvPr id="90" name="직선 화살표 연결선 48"/>
          <p:cNvCxnSpPr/>
          <p:nvPr/>
        </p:nvCxnSpPr>
        <p:spPr>
          <a:xfrm>
            <a:off x="5883897" y="5388653"/>
            <a:ext cx="257702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5208" y="5056238"/>
            <a:ext cx="244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 smtClean="0"/>
              <a:t>Current Version</a:t>
            </a:r>
            <a:endParaRPr lang="ko-KR" altLang="en-US" sz="1600" b="1" i="1" dirty="0"/>
          </a:p>
        </p:txBody>
      </p:sp>
      <p:sp>
        <p:nvSpPr>
          <p:cNvPr id="44" name="직사각형 43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Design Review – Crypto Algorithm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66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 </a:t>
            </a:r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Review: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Crypto Algorithm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14" name="직사각형 11"/>
          <p:cNvSpPr/>
          <p:nvPr/>
        </p:nvSpPr>
        <p:spPr>
          <a:xfrm>
            <a:off x="960355" y="1078271"/>
            <a:ext cx="9670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These APIs support cipher algorithms which use only the key stored in SE(Secure Storage).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2657" y="6116512"/>
            <a:ext cx="5494933" cy="225460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sz="1600" dirty="0" smtClean="0"/>
              <a:t>_GetRandom </a:t>
            </a:r>
          </a:p>
          <a:p>
            <a:pPr indent="-342900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IN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Length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OUT: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Random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1452" y="6116512"/>
            <a:ext cx="6483234" cy="225460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CipherAES</a:t>
            </a:r>
            <a:r>
              <a:rPr lang="en-US" altLang="ko-KR" sz="1600" dirty="0" smtClean="0"/>
              <a:t> </a:t>
            </a:r>
          </a:p>
          <a:p>
            <a:pPr indent="-342900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IN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Operation: encryption / decryption, generate MAC / verify 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Mode: ECB or CBC , CMAC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Length: 128 bits / 256 bits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Key index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Parameters: …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OUT: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Result: </a:t>
            </a:r>
            <a:r>
              <a:rPr lang="en-US" altLang="ko-KR" sz="1600" dirty="0" err="1" smtClean="0"/>
              <a:t>ciphertext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 plaintext , </a:t>
            </a:r>
            <a:r>
              <a:rPr lang="en-US" altLang="ko-KR" sz="1600" dirty="0" smtClean="0"/>
              <a:t>MAC </a:t>
            </a:r>
            <a:r>
              <a:rPr lang="en-US" altLang="ko-KR" sz="1600" dirty="0"/>
              <a:t>/ verify 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1453" y="1555681"/>
            <a:ext cx="12076138" cy="20895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sz="1800" dirty="0" smtClean="0"/>
              <a:t>_</a:t>
            </a:r>
            <a:r>
              <a:rPr lang="en-US" altLang="ko-KR" sz="1800" dirty="0" err="1" smtClean="0"/>
              <a:t>CipherECC</a:t>
            </a:r>
            <a:r>
              <a:rPr lang="en-US" altLang="ko-KR" sz="1800" dirty="0" smtClean="0"/>
              <a:t> </a:t>
            </a:r>
          </a:p>
          <a:p>
            <a:pPr indent="-342900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IN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Operation: key pair generation , encryption / decryption, ECDSA sign / verify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Domain parameters</a:t>
            </a:r>
            <a:r>
              <a:rPr lang="en-US" altLang="ko-KR" sz="1600" dirty="0"/>
              <a:t>: secp256r1 / 244r1 / </a:t>
            </a:r>
            <a:r>
              <a:rPr lang="en-US" altLang="ko-KR" sz="1600" dirty="0" smtClean="0"/>
              <a:t>384r1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Key index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Parameters: …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OUT: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Result: public key, </a:t>
            </a:r>
            <a:r>
              <a:rPr lang="en-US" altLang="ko-KR" sz="1600" dirty="0" err="1" smtClean="0"/>
              <a:t>ciphertext</a:t>
            </a:r>
            <a:r>
              <a:rPr lang="en-US" altLang="ko-KR" sz="1600" dirty="0" smtClean="0"/>
              <a:t> / plaintext , signature / verify result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1452" y="3722543"/>
            <a:ext cx="12076139" cy="23166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sz="1800" dirty="0" smtClean="0"/>
              <a:t>_</a:t>
            </a:r>
            <a:r>
              <a:rPr lang="en-US" altLang="ko-KR" sz="1800" dirty="0" err="1" smtClean="0"/>
              <a:t>CipherRSA</a:t>
            </a:r>
            <a:r>
              <a:rPr lang="en-US" altLang="ko-KR" sz="1800" dirty="0" smtClean="0"/>
              <a:t> </a:t>
            </a:r>
          </a:p>
          <a:p>
            <a:pPr indent="-342900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IN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Operation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key generation 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encryption / decryption, sign / verify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Mode</a:t>
            </a:r>
            <a:r>
              <a:rPr lang="en-US" altLang="ko-KR" sz="1600" dirty="0"/>
              <a:t>: </a:t>
            </a:r>
            <a:r>
              <a:rPr lang="en-US" altLang="ko-KR" sz="1600" dirty="0" smtClean="0">
                <a:solidFill>
                  <a:srgbClr val="FF0000"/>
                </a:solidFill>
              </a:rPr>
              <a:t>Normal or CRT</a:t>
            </a:r>
            <a:r>
              <a:rPr lang="en-US" altLang="ko-KR" sz="1600" dirty="0" smtClean="0"/>
              <a:t>, PKCS#1 v1.5 or OAEP</a:t>
            </a:r>
            <a:r>
              <a:rPr lang="en-US" altLang="ko-KR" sz="1600" dirty="0"/>
              <a:t>, PKCS#1 v1.5 </a:t>
            </a:r>
            <a:r>
              <a:rPr lang="en-US" altLang="ko-KR" sz="1600" dirty="0" smtClean="0"/>
              <a:t>or PSS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Length: </a:t>
            </a:r>
            <a:r>
              <a:rPr lang="en-US" altLang="ko-KR" sz="1600" dirty="0" smtClean="0"/>
              <a:t>2048 bits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Key index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Parameters: …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OUT: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smtClean="0"/>
              <a:t>Result: public key, </a:t>
            </a:r>
            <a:r>
              <a:rPr lang="en-US" altLang="ko-KR" sz="1600" dirty="0" err="1"/>
              <a:t>ciphertext</a:t>
            </a:r>
            <a:r>
              <a:rPr lang="en-US" altLang="ko-KR" sz="1600" dirty="0"/>
              <a:t> / plaintext , signature / verify result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Discussion – Factory Key Injection Process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46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9112554" y="2462770"/>
            <a:ext cx="4325027" cy="5802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t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Target SE Wafer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8783698" y="2385749"/>
            <a:ext cx="0" cy="58022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60355" y="1078271"/>
            <a:ext cx="7409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The SDS shares the basic credentials required to access the ST Cloud.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1227477" y="1591273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SDS</a:t>
            </a:r>
            <a:endParaRPr lang="ko-KR" altLang="en-US" sz="2000" u="sng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04149" y="2701893"/>
            <a:ext cx="1647412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Sub CA Cert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48686" y="1591273"/>
            <a:ext cx="13034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System LSI</a:t>
            </a:r>
            <a:endParaRPr lang="ko-KR" altLang="en-US" sz="2000" u="sng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819910" y="2206894"/>
            <a:ext cx="4023422" cy="3113805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Key Bulks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02178" y="3270538"/>
            <a:ext cx="1386192" cy="648793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Device Cert.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#</a:t>
            </a:r>
            <a:r>
              <a:rPr lang="en-US" altLang="ko-KR" sz="1800" dirty="0" smtClean="0">
                <a:solidFill>
                  <a:schemeClr val="tx1"/>
                </a:solidFill>
              </a:rPr>
              <a:t> 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41067" y="4252641"/>
            <a:ext cx="1708414" cy="648793"/>
          </a:xfrm>
          <a:prstGeom prst="roundRect">
            <a:avLst>
              <a:gd name="adj" fmla="val 5592"/>
            </a:avLst>
          </a:prstGeom>
          <a:pattFill prst="wdUpDiag">
            <a:fgClr>
              <a:srgbClr val="FFD2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Encrypted 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Private Key # 1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588491" y="3817745"/>
            <a:ext cx="305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/>
              <a:t>…</a:t>
            </a:r>
            <a:endParaRPr lang="ko-KR" altLang="en-US" sz="18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046581" y="3270538"/>
            <a:ext cx="1386192" cy="648793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Device Cert.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#</a:t>
            </a:r>
            <a:r>
              <a:rPr lang="en-US" altLang="ko-KR" sz="1800" dirty="0" smtClean="0">
                <a:solidFill>
                  <a:schemeClr val="tx1"/>
                </a:solidFill>
              </a:rPr>
              <a:t> 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3056441" y="1938517"/>
            <a:ext cx="0" cy="624951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04149" y="3246412"/>
            <a:ext cx="1647412" cy="1924865"/>
          </a:xfrm>
          <a:prstGeom prst="roundRect">
            <a:avLst>
              <a:gd name="adj" fmla="val 4077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Key Bulks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878389" y="2003085"/>
            <a:ext cx="1835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Wafer Writing process</a:t>
            </a:r>
            <a:endParaRPr lang="ko-KR" altLang="en-US" sz="14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9320047" y="2887473"/>
            <a:ext cx="4001093" cy="2059507"/>
          </a:xfrm>
          <a:prstGeom prst="roundRect">
            <a:avLst>
              <a:gd name="adj" fmla="val 46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85470" y="4268896"/>
            <a:ext cx="1708414" cy="648793"/>
          </a:xfrm>
          <a:prstGeom prst="roundRect">
            <a:avLst>
              <a:gd name="adj" fmla="val 5592"/>
            </a:avLst>
          </a:prstGeom>
          <a:pattFill prst="wdUpDiag">
            <a:fgClr>
              <a:srgbClr val="FFD2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Encrypted 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Private Key # N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75" idx="2"/>
            <a:endCxn id="76" idx="0"/>
          </p:cNvCxnSpPr>
          <p:nvPr/>
        </p:nvCxnSpPr>
        <p:spPr>
          <a:xfrm>
            <a:off x="4795274" y="3919331"/>
            <a:ext cx="0" cy="3333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93" idx="2"/>
            <a:endCxn id="115" idx="0"/>
          </p:cNvCxnSpPr>
          <p:nvPr/>
        </p:nvCxnSpPr>
        <p:spPr>
          <a:xfrm>
            <a:off x="6739677" y="3919331"/>
            <a:ext cx="0" cy="349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9320047" y="6679101"/>
            <a:ext cx="3980317" cy="1266935"/>
          </a:xfrm>
          <a:prstGeom prst="roundRect">
            <a:avLst>
              <a:gd name="adj" fmla="val 46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ECC</a:t>
            </a:r>
          </a:p>
        </p:txBody>
      </p:sp>
      <p:sp>
        <p:nvSpPr>
          <p:cNvPr id="119" name="오른쪽 화살표 118"/>
          <p:cNvSpPr/>
          <p:nvPr/>
        </p:nvSpPr>
        <p:spPr>
          <a:xfrm>
            <a:off x="2528402" y="3902227"/>
            <a:ext cx="1270763" cy="35899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PGP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9572188" y="4296025"/>
            <a:ext cx="3630728" cy="492434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   Device Cert.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9468866" y="7180448"/>
            <a:ext cx="1612142" cy="648793"/>
          </a:xfrm>
          <a:prstGeom prst="roundRect">
            <a:avLst>
              <a:gd name="adj" fmla="val 5592"/>
            </a:avLst>
          </a:prstGeom>
          <a:pattFill prst="wdUpDiag">
            <a:fgClr>
              <a:srgbClr val="FFD2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Encrypted Private Key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오른쪽 화살표 72"/>
          <p:cNvSpPr/>
          <p:nvPr/>
        </p:nvSpPr>
        <p:spPr>
          <a:xfrm>
            <a:off x="7519880" y="2754312"/>
            <a:ext cx="1975586" cy="91673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Injection of </a:t>
            </a:r>
          </a:p>
          <a:p>
            <a:pPr algn="ctr"/>
            <a:r>
              <a:rPr lang="en-US" altLang="ko-KR" sz="1600" dirty="0" smtClean="0"/>
              <a:t>plain Cert.</a:t>
            </a:r>
            <a:endParaRPr lang="ko-KR" altLang="en-US" sz="1600"/>
          </a:p>
        </p:txBody>
      </p:sp>
      <p:cxnSp>
        <p:nvCxnSpPr>
          <p:cNvPr id="145" name="직선 연결선 144"/>
          <p:cNvCxnSpPr/>
          <p:nvPr/>
        </p:nvCxnSpPr>
        <p:spPr>
          <a:xfrm flipH="1">
            <a:off x="881377" y="7410621"/>
            <a:ext cx="217334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11718088" y="2310862"/>
            <a:ext cx="0" cy="58697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11155049" y="2000013"/>
            <a:ext cx="1126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en-US" altLang="ko-KR" sz="1400" b="1" baseline="30000" dirty="0" smtClean="0"/>
              <a:t>st</a:t>
            </a:r>
            <a:r>
              <a:rPr lang="en-US" altLang="ko-KR" sz="1400" b="1" dirty="0" smtClean="0"/>
              <a:t> Power-on</a:t>
            </a:r>
            <a:endParaRPr lang="ko-KR" altLang="en-US" sz="14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2178979" y="7180448"/>
            <a:ext cx="1023937" cy="648793"/>
          </a:xfrm>
          <a:prstGeom prst="roundRect">
            <a:avLst>
              <a:gd name="adj" fmla="val 5592"/>
            </a:avLst>
          </a:prstGeom>
          <a:pattFill prst="wdUpDiag">
            <a:fgClr>
              <a:schemeClr val="bg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Private 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Key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69" name="오른쪽 화살표 168"/>
          <p:cNvSpPr/>
          <p:nvPr/>
        </p:nvSpPr>
        <p:spPr>
          <a:xfrm>
            <a:off x="11074608" y="7288072"/>
            <a:ext cx="1230104" cy="4047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Decrypt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9310756" y="5661448"/>
            <a:ext cx="2407331" cy="865745"/>
          </a:xfrm>
          <a:prstGeom prst="roundRect">
            <a:avLst>
              <a:gd name="adj" fmla="val 5592"/>
            </a:avLst>
          </a:prstGeom>
          <a:solidFill>
            <a:srgbClr val="FFD2C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Injection Keys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 KDF based on COS Image)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05784" y="2214555"/>
            <a:ext cx="1647412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Root Cert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937993" y="2754312"/>
            <a:ext cx="1386192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Sub CA Cert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16296" y="2766767"/>
            <a:ext cx="1380140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Root Cert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572869" y="3384368"/>
            <a:ext cx="1376539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Root Cert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9578240" y="3841658"/>
            <a:ext cx="1380140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Sub CA Cert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7295" y="5426218"/>
            <a:ext cx="2138277" cy="1548116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HSM</a:t>
            </a:r>
            <a:r>
              <a:rPr lang="en-US" altLang="ko-KR" b="1" dirty="0" smtClean="0"/>
              <a:t>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27772" y="5729131"/>
            <a:ext cx="1652940" cy="755942"/>
          </a:xfrm>
          <a:prstGeom prst="roundRect">
            <a:avLst>
              <a:gd name="adj" fmla="val 5592"/>
            </a:avLst>
          </a:prstGeom>
          <a:solidFill>
            <a:srgbClr val="FFD2C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Injection Keys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( 16Bytes x 2EA)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0" name="오른쪽 화살표 169"/>
          <p:cNvSpPr/>
          <p:nvPr/>
        </p:nvSpPr>
        <p:spPr>
          <a:xfrm rot="18270869">
            <a:off x="890127" y="7051134"/>
            <a:ext cx="1684392" cy="35899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Key Ceremony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37259" y="7745981"/>
            <a:ext cx="880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KONAI</a:t>
            </a:r>
            <a:endParaRPr lang="ko-KR" altLang="en-US" sz="2000" u="sng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901991" y="4208844"/>
            <a:ext cx="1461983" cy="836798"/>
          </a:xfrm>
          <a:prstGeom prst="roundRect">
            <a:avLst>
              <a:gd name="adj" fmla="val 5592"/>
            </a:avLst>
          </a:prstGeom>
          <a:pattFill prst="wdUpDiag">
            <a:fgClr>
              <a:srgbClr val="FFD2C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Encrypted 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Private </a:t>
            </a:r>
            <a:r>
              <a:rPr lang="en-US" altLang="ko-KR" sz="1800" dirty="0" smtClean="0">
                <a:solidFill>
                  <a:schemeClr val="tx1"/>
                </a:solidFill>
              </a:rPr>
              <a:t>Keys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위쪽/아래쪽 화살표 1"/>
          <p:cNvSpPr/>
          <p:nvPr/>
        </p:nvSpPr>
        <p:spPr>
          <a:xfrm>
            <a:off x="1491213" y="5023340"/>
            <a:ext cx="284677" cy="740082"/>
          </a:xfrm>
          <a:prstGeom prst="up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4" name="꺾인 연결선 3"/>
          <p:cNvCxnSpPr>
            <a:stCxn id="115" idx="2"/>
            <a:endCxn id="72" idx="1"/>
          </p:cNvCxnSpPr>
          <p:nvPr/>
        </p:nvCxnSpPr>
        <p:spPr>
          <a:xfrm rot="16200000" flipH="1">
            <a:off x="5872073" y="5785292"/>
            <a:ext cx="2515410" cy="780203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6" idx="2"/>
            <a:endCxn id="7" idx="1"/>
          </p:cNvCxnSpPr>
          <p:nvPr/>
        </p:nvCxnSpPr>
        <p:spPr>
          <a:xfrm rot="16200000" flipH="1">
            <a:off x="4771423" y="4925284"/>
            <a:ext cx="2747612" cy="269991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495185" y="7543468"/>
            <a:ext cx="589497" cy="21115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519880" y="7342488"/>
            <a:ext cx="563075" cy="18122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화살표 135"/>
          <p:cNvSpPr/>
          <p:nvPr/>
        </p:nvSpPr>
        <p:spPr>
          <a:xfrm>
            <a:off x="7495185" y="7091453"/>
            <a:ext cx="2000281" cy="91673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Injection of </a:t>
            </a:r>
          </a:p>
          <a:p>
            <a:pPr algn="ctr"/>
            <a:r>
              <a:rPr lang="en-US" altLang="ko-KR" sz="1600" dirty="0" smtClean="0"/>
              <a:t>encrypted key</a:t>
            </a:r>
            <a:endParaRPr lang="ko-KR" alt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Factory Key Injection Process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925582" y="4379445"/>
            <a:ext cx="1144218" cy="337830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Public Key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위쪽/아래쪽 화살표 58"/>
          <p:cNvSpPr/>
          <p:nvPr/>
        </p:nvSpPr>
        <p:spPr>
          <a:xfrm>
            <a:off x="12410844" y="4645549"/>
            <a:ext cx="478118" cy="2607896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Validation Check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Discussion – Secure Channel b/w AP and SE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15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10509200" y="4396683"/>
            <a:ext cx="1647412" cy="284404"/>
          </a:xfrm>
          <a:prstGeom prst="roundRect">
            <a:avLst>
              <a:gd name="adj" fmla="val 4077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Auth Key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 rot="5400000">
            <a:off x="11091178" y="3943986"/>
            <a:ext cx="483455" cy="33286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9216416" y="2767930"/>
            <a:ext cx="4031672" cy="57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182" y="488965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Discussion: Secure Channel between AP and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SE</a:t>
            </a:r>
            <a:endParaRPr lang="en-US" altLang="ko-KR" sz="2800" b="1" dirty="0">
              <a:solidFill>
                <a:srgbClr val="0D0D0D"/>
              </a:solidFill>
              <a:latin typeface="+mj-ea"/>
              <a:cs typeface="Robot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1452" y="1118884"/>
            <a:ext cx="45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How to make the origin Auth Key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94764" y="1935790"/>
            <a:ext cx="1029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HAL API</a:t>
            </a:r>
            <a:endParaRPr lang="ko-KR" altLang="en-US" sz="2000" u="sng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91205" y="2883250"/>
            <a:ext cx="1517099" cy="2712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Device Seed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56522" y="1502993"/>
            <a:ext cx="683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This step shall be completed during the device factory process.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8442936" y="1934714"/>
            <a:ext cx="54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 SE </a:t>
            </a:r>
            <a:endParaRPr lang="ko-KR" altLang="en-US" sz="2000" u="sng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536485" y="3335485"/>
            <a:ext cx="2179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276019" y="2814850"/>
            <a:ext cx="2315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set_auth_key_seed:</a:t>
            </a:r>
            <a:endParaRPr lang="ko-KR" altLang="en-US" sz="2000" dirty="0"/>
          </a:p>
        </p:txBody>
      </p:sp>
      <p:cxnSp>
        <p:nvCxnSpPr>
          <p:cNvPr id="8" name="직선 연결선 7"/>
          <p:cNvCxnSpPr>
            <a:stCxn id="39" idx="2"/>
          </p:cNvCxnSpPr>
          <p:nvPr/>
        </p:nvCxnSpPr>
        <p:spPr>
          <a:xfrm flipH="1">
            <a:off x="6500995" y="2335900"/>
            <a:ext cx="8494" cy="6042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2"/>
          </p:cNvCxnSpPr>
          <p:nvPr/>
        </p:nvCxnSpPr>
        <p:spPr>
          <a:xfrm>
            <a:off x="8716409" y="2334824"/>
            <a:ext cx="0" cy="6043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504944" y="3133408"/>
            <a:ext cx="230301" cy="2041855"/>
            <a:chOff x="9026185" y="3034860"/>
            <a:chExt cx="174567" cy="606858"/>
          </a:xfrm>
        </p:grpSpPr>
        <p:cxnSp>
          <p:nvCxnSpPr>
            <p:cNvPr id="12" name="꺾인 연결선 11"/>
            <p:cNvCxnSpPr>
              <a:stCxn id="57" idx="3"/>
            </p:cNvCxnSpPr>
            <p:nvPr/>
          </p:nvCxnSpPr>
          <p:spPr>
            <a:xfrm flipH="1">
              <a:off x="9179308" y="3152443"/>
              <a:ext cx="21444" cy="489275"/>
            </a:xfrm>
            <a:prstGeom prst="bentConnector3">
              <a:avLst>
                <a:gd name="adj1" fmla="val -10660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9026185" y="3034860"/>
              <a:ext cx="174567" cy="2351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9414557" y="2913607"/>
            <a:ext cx="1517099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Device Seed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096420" y="2903925"/>
            <a:ext cx="864746" cy="290593"/>
          </a:xfrm>
          <a:prstGeom prst="roundRect">
            <a:avLst>
              <a:gd name="adj" fmla="val 55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SEID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2103963" y="2903923"/>
            <a:ext cx="993620" cy="290593"/>
          </a:xfrm>
          <a:prstGeom prst="roundRect">
            <a:avLst>
              <a:gd name="adj" fmla="val 55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Random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971861" y="4354731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Run KDF!</a:t>
            </a:r>
            <a:endParaRPr lang="ko-KR" altLang="en-US" sz="2000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6523840" y="5355447"/>
            <a:ext cx="219256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879793" y="3227047"/>
            <a:ext cx="4610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6835210" y="2965549"/>
            <a:ext cx="1517099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Device Seed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09107" y="4960865"/>
            <a:ext cx="864746" cy="290593"/>
          </a:xfrm>
          <a:prstGeom prst="roundRect">
            <a:avLst>
              <a:gd name="adj" fmla="val 55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SEID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607019" y="4961225"/>
            <a:ext cx="993620" cy="290593"/>
          </a:xfrm>
          <a:prstGeom prst="roundRect">
            <a:avLst>
              <a:gd name="adj" fmla="val 55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Random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4" name="오른쪽 화살표 93"/>
          <p:cNvSpPr/>
          <p:nvPr/>
        </p:nvSpPr>
        <p:spPr>
          <a:xfrm rot="5400000">
            <a:off x="3713246" y="6387043"/>
            <a:ext cx="975269" cy="33286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5" name="직사각형 94"/>
          <p:cNvSpPr/>
          <p:nvPr/>
        </p:nvSpPr>
        <p:spPr>
          <a:xfrm>
            <a:off x="2084392" y="4848690"/>
            <a:ext cx="4031672" cy="57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282533" y="4994367"/>
            <a:ext cx="1517099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Device Seed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964396" y="4984685"/>
            <a:ext cx="864746" cy="290593"/>
          </a:xfrm>
          <a:prstGeom prst="roundRect">
            <a:avLst>
              <a:gd name="adj" fmla="val 55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SEID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971939" y="4984683"/>
            <a:ext cx="993620" cy="290593"/>
          </a:xfrm>
          <a:prstGeom prst="roundRect">
            <a:avLst>
              <a:gd name="adj" fmla="val 55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Random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47862" y="1928697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Security API</a:t>
            </a:r>
            <a:endParaRPr lang="ko-KR" altLang="en-US" sz="2000" u="sng" dirty="0"/>
          </a:p>
        </p:txBody>
      </p:sp>
      <p:cxnSp>
        <p:nvCxnSpPr>
          <p:cNvPr id="104" name="직선 연결선 103"/>
          <p:cNvCxnSpPr>
            <a:stCxn id="98" idx="2"/>
          </p:cNvCxnSpPr>
          <p:nvPr/>
        </p:nvCxnSpPr>
        <p:spPr>
          <a:xfrm>
            <a:off x="1879793" y="2328807"/>
            <a:ext cx="0" cy="6049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 rot="10800000" flipH="1">
            <a:off x="6286949" y="5618632"/>
            <a:ext cx="220223" cy="1764330"/>
            <a:chOff x="9026185" y="3034860"/>
            <a:chExt cx="174567" cy="606858"/>
          </a:xfrm>
        </p:grpSpPr>
        <p:cxnSp>
          <p:nvCxnSpPr>
            <p:cNvPr id="106" name="꺾인 연결선 105"/>
            <p:cNvCxnSpPr/>
            <p:nvPr/>
          </p:nvCxnSpPr>
          <p:spPr>
            <a:xfrm rot="10800000" flipH="1">
              <a:off x="9179308" y="3152443"/>
              <a:ext cx="21444" cy="489275"/>
            </a:xfrm>
            <a:prstGeom prst="bentConnector3">
              <a:avLst>
                <a:gd name="adj1" fmla="val -10660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9026185" y="3034860"/>
              <a:ext cx="174567" cy="2351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3187865" y="5626368"/>
            <a:ext cx="1989968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b="1" dirty="0"/>
              <a:t>KDF for Auth Key</a:t>
            </a:r>
            <a:endParaRPr lang="ko-KR" altLang="en-US" sz="2000" b="1" dirty="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1879793" y="7549298"/>
            <a:ext cx="460611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377903" y="7149697"/>
            <a:ext cx="1647412" cy="284404"/>
          </a:xfrm>
          <a:prstGeom prst="roundRect">
            <a:avLst>
              <a:gd name="adj" fmla="val 4077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Auth Key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1899" y="7622655"/>
            <a:ext cx="1768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Store </a:t>
            </a:r>
            <a:r>
              <a:rPr lang="en-US" altLang="ko-KR" sz="2000" b="1" dirty="0" err="1" smtClean="0"/>
              <a:t>Auth</a:t>
            </a:r>
            <a:r>
              <a:rPr lang="en-US" altLang="ko-KR" sz="2000" b="1" dirty="0" smtClean="0"/>
              <a:t> Key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10337921" y="3424046"/>
            <a:ext cx="1989968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KDF for Auth Key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3385950" y="5603007"/>
            <a:ext cx="2774397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Cryptogram </a:t>
            </a:r>
            <a:r>
              <a:rPr lang="en-US" altLang="ko-KR" sz="2000" b="1" dirty="0"/>
              <a:t>Calculation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1453" y="476058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Discussion: Secure Channel between AP and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SE</a:t>
            </a:r>
            <a:endParaRPr lang="en-US" altLang="ko-KR" sz="2800" b="1" dirty="0">
              <a:solidFill>
                <a:srgbClr val="0D0D0D"/>
              </a:solidFill>
              <a:latin typeface="+mj-ea"/>
              <a:cs typeface="Roboto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8791" y="1155008"/>
            <a:ext cx="45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How to generate session key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97028" y="2077741"/>
            <a:ext cx="1647412" cy="284404"/>
          </a:xfrm>
          <a:prstGeom prst="roundRect">
            <a:avLst>
              <a:gd name="adj" fmla="val 4077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Auth Key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986484" y="1479309"/>
            <a:ext cx="1029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HAL API</a:t>
            </a:r>
            <a:endParaRPr lang="ko-KR" altLang="en-US" sz="2000" u="sng" dirty="0"/>
          </a:p>
        </p:txBody>
      </p:sp>
      <p:sp>
        <p:nvSpPr>
          <p:cNvPr id="109" name="직사각형 108"/>
          <p:cNvSpPr/>
          <p:nvPr/>
        </p:nvSpPr>
        <p:spPr>
          <a:xfrm>
            <a:off x="8562969" y="1479309"/>
            <a:ext cx="54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 SE </a:t>
            </a:r>
            <a:endParaRPr lang="ko-KR" altLang="en-US" sz="2000" u="sng" dirty="0"/>
          </a:p>
        </p:txBody>
      </p:sp>
      <p:sp>
        <p:nvSpPr>
          <p:cNvPr id="111" name="직사각형 110"/>
          <p:cNvSpPr/>
          <p:nvPr/>
        </p:nvSpPr>
        <p:spPr>
          <a:xfrm>
            <a:off x="1483588" y="2033116"/>
            <a:ext cx="1119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/>
              <a:t>hal_init</a:t>
            </a:r>
            <a:r>
              <a:rPr lang="en-US" altLang="ko-KR" sz="2000" b="1" dirty="0" smtClean="0"/>
              <a:t> :</a:t>
            </a:r>
            <a:endParaRPr lang="ko-KR" altLang="en-US" sz="2000" dirty="0"/>
          </a:p>
        </p:txBody>
      </p:sp>
      <p:cxnSp>
        <p:nvCxnSpPr>
          <p:cNvPr id="112" name="직선 연결선 111"/>
          <p:cNvCxnSpPr>
            <a:stCxn id="106" idx="2"/>
          </p:cNvCxnSpPr>
          <p:nvPr/>
        </p:nvCxnSpPr>
        <p:spPr>
          <a:xfrm>
            <a:off x="6501209" y="1879419"/>
            <a:ext cx="0" cy="651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9" idx="2"/>
          </p:cNvCxnSpPr>
          <p:nvPr/>
        </p:nvCxnSpPr>
        <p:spPr>
          <a:xfrm>
            <a:off x="8836442" y="1879419"/>
            <a:ext cx="0" cy="656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6513482" y="7291253"/>
            <a:ext cx="232128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V="1">
            <a:off x="1087362" y="2411084"/>
            <a:ext cx="5404135" cy="34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55431" y="1554290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u="sng" dirty="0" smtClean="0"/>
              <a:t>Security API</a:t>
            </a:r>
            <a:endParaRPr lang="ko-KR" altLang="en-US" sz="2000" u="sng" dirty="0"/>
          </a:p>
        </p:txBody>
      </p:sp>
      <p:cxnSp>
        <p:nvCxnSpPr>
          <p:cNvPr id="159" name="직선 연결선 158"/>
          <p:cNvCxnSpPr>
            <a:stCxn id="158" idx="2"/>
          </p:cNvCxnSpPr>
          <p:nvPr/>
        </p:nvCxnSpPr>
        <p:spPr>
          <a:xfrm>
            <a:off x="1087362" y="1954400"/>
            <a:ext cx="0" cy="6463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 rot="10800000" flipH="1">
            <a:off x="6362756" y="2649857"/>
            <a:ext cx="146770" cy="1764330"/>
            <a:chOff x="9026185" y="3034860"/>
            <a:chExt cx="174567" cy="606858"/>
          </a:xfrm>
        </p:grpSpPr>
        <p:cxnSp>
          <p:nvCxnSpPr>
            <p:cNvPr id="161" name="꺾인 연결선 160"/>
            <p:cNvCxnSpPr/>
            <p:nvPr/>
          </p:nvCxnSpPr>
          <p:spPr>
            <a:xfrm rot="10800000" flipH="1">
              <a:off x="9179308" y="3152443"/>
              <a:ext cx="21444" cy="489275"/>
            </a:xfrm>
            <a:prstGeom prst="bentConnector3">
              <a:avLst>
                <a:gd name="adj1" fmla="val -10660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162"/>
            <p:cNvSpPr/>
            <p:nvPr/>
          </p:nvSpPr>
          <p:spPr>
            <a:xfrm>
              <a:off x="9026185" y="3034860"/>
              <a:ext cx="174567" cy="2351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8755727" y="5236020"/>
            <a:ext cx="117253" cy="2279703"/>
            <a:chOff x="9004741" y="3034860"/>
            <a:chExt cx="196011" cy="724440"/>
          </a:xfrm>
        </p:grpSpPr>
        <p:cxnSp>
          <p:nvCxnSpPr>
            <p:cNvPr id="187" name="꺾인 연결선 186"/>
            <p:cNvCxnSpPr/>
            <p:nvPr/>
          </p:nvCxnSpPr>
          <p:spPr>
            <a:xfrm flipH="1">
              <a:off x="9139968" y="3129764"/>
              <a:ext cx="21444" cy="489275"/>
            </a:xfrm>
            <a:prstGeom prst="bentConnector3">
              <a:avLst>
                <a:gd name="adj1" fmla="val -10660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/>
            <p:cNvSpPr/>
            <p:nvPr/>
          </p:nvSpPr>
          <p:spPr>
            <a:xfrm>
              <a:off x="9004741" y="3524135"/>
              <a:ext cx="174567" cy="2351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026185" y="3034860"/>
              <a:ext cx="174567" cy="2351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1" name="모서리가 둥근 직사각형 190"/>
          <p:cNvSpPr/>
          <p:nvPr/>
        </p:nvSpPr>
        <p:spPr>
          <a:xfrm>
            <a:off x="9552811" y="4513224"/>
            <a:ext cx="886484" cy="292703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Seed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10575195" y="6104705"/>
            <a:ext cx="1494782" cy="271227"/>
          </a:xfrm>
          <a:prstGeom prst="roundRect">
            <a:avLst>
              <a:gd name="adj" fmla="val 40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Challenge 2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9180127" y="6101577"/>
            <a:ext cx="1387417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Challenge 1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9609656" y="5311811"/>
            <a:ext cx="156908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b="1" dirty="0"/>
              <a:t>Pseudo Random</a:t>
            </a:r>
            <a:endParaRPr lang="ko-KR" altLang="en-US" sz="1600" b="1" dirty="0"/>
          </a:p>
        </p:txBody>
      </p:sp>
      <p:cxnSp>
        <p:nvCxnSpPr>
          <p:cNvPr id="198" name="직선 연결선 197"/>
          <p:cNvCxnSpPr/>
          <p:nvPr/>
        </p:nvCxnSpPr>
        <p:spPr>
          <a:xfrm flipH="1">
            <a:off x="9873835" y="5667225"/>
            <a:ext cx="341292" cy="3358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0900422" y="5655177"/>
            <a:ext cx="420505" cy="3295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모서리가 둥근 직사각형 203"/>
          <p:cNvSpPr/>
          <p:nvPr/>
        </p:nvSpPr>
        <p:spPr>
          <a:xfrm>
            <a:off x="12293858" y="6104705"/>
            <a:ext cx="1349527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Session Key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208" name="꺾인 연결선 207"/>
          <p:cNvCxnSpPr>
            <a:stCxn id="174" idx="3"/>
            <a:endCxn id="132" idx="0"/>
          </p:cNvCxnSpPr>
          <p:nvPr/>
        </p:nvCxnSpPr>
        <p:spPr>
          <a:xfrm>
            <a:off x="11312579" y="4648838"/>
            <a:ext cx="1223434" cy="39929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endCxn id="204" idx="0"/>
          </p:cNvCxnSpPr>
          <p:nvPr/>
        </p:nvCxnSpPr>
        <p:spPr>
          <a:xfrm>
            <a:off x="12955577" y="5448241"/>
            <a:ext cx="13045" cy="6564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3989890" y="3021855"/>
            <a:ext cx="758550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Seed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82368" y="6426197"/>
            <a:ext cx="1517099" cy="549441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Cryptogram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(AP to SE)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282369" y="4794473"/>
            <a:ext cx="1517099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Challenge 1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40567" y="3981063"/>
            <a:ext cx="156908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b="1" dirty="0"/>
              <a:t>Pseudo Random</a:t>
            </a:r>
            <a:endParaRPr lang="ko-KR" altLang="en-US" sz="1600" b="1" dirty="0"/>
          </a:p>
        </p:txBody>
      </p:sp>
      <p:cxnSp>
        <p:nvCxnSpPr>
          <p:cNvPr id="104" name="직선 연결선 103"/>
          <p:cNvCxnSpPr>
            <a:stCxn id="95" idx="2"/>
          </p:cNvCxnSpPr>
          <p:nvPr/>
        </p:nvCxnSpPr>
        <p:spPr>
          <a:xfrm flipH="1">
            <a:off x="4040917" y="5065700"/>
            <a:ext cx="2" cy="531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1774077" y="5260164"/>
            <a:ext cx="1349527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Session Key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08" name="꺾인 연결선 107"/>
          <p:cNvCxnSpPr>
            <a:stCxn id="92" idx="1"/>
            <a:endCxn id="110" idx="0"/>
          </p:cNvCxnSpPr>
          <p:nvPr/>
        </p:nvCxnSpPr>
        <p:spPr>
          <a:xfrm rot="10800000" flipV="1">
            <a:off x="2455776" y="3157469"/>
            <a:ext cx="1534115" cy="30946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322932" y="3466933"/>
            <a:ext cx="2265685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b="1" dirty="0"/>
              <a:t>KDF for Session Key</a:t>
            </a:r>
            <a:endParaRPr lang="ko-KR" altLang="en-US" sz="2000" b="1" dirty="0"/>
          </a:p>
        </p:txBody>
      </p:sp>
      <p:cxnSp>
        <p:nvCxnSpPr>
          <p:cNvPr id="130" name="직선 연결선 129"/>
          <p:cNvCxnSpPr>
            <a:stCxn id="110" idx="2"/>
            <a:endCxn id="105" idx="0"/>
          </p:cNvCxnSpPr>
          <p:nvPr/>
        </p:nvCxnSpPr>
        <p:spPr>
          <a:xfrm flipH="1">
            <a:off x="2448841" y="3867043"/>
            <a:ext cx="6934" cy="13931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2106809" y="2643600"/>
            <a:ext cx="1647412" cy="284404"/>
          </a:xfrm>
          <a:prstGeom prst="roundRect">
            <a:avLst>
              <a:gd name="adj" fmla="val 4077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Auth Key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40" name="꺾인 연결선 139"/>
          <p:cNvCxnSpPr>
            <a:stCxn id="136" idx="1"/>
          </p:cNvCxnSpPr>
          <p:nvPr/>
        </p:nvCxnSpPr>
        <p:spPr>
          <a:xfrm rot="10800000" flipV="1">
            <a:off x="1809287" y="2785801"/>
            <a:ext cx="297522" cy="67467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6504458" y="5089804"/>
            <a:ext cx="2330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774946" y="4162053"/>
            <a:ext cx="1972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s</a:t>
            </a:r>
            <a:r>
              <a:rPr lang="en-US" altLang="ko-KR" sz="2000" b="1" dirty="0" smtClean="0"/>
              <a:t>et_session_key:</a:t>
            </a:r>
            <a:endParaRPr lang="ko-KR" altLang="en-US" sz="2000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565362" y="4526758"/>
            <a:ext cx="746425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Seed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351019" y="4529147"/>
            <a:ext cx="1356837" cy="465386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Cryptogram (AP to SE)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2370275" y="4137933"/>
            <a:ext cx="1196611" cy="284404"/>
          </a:xfrm>
          <a:prstGeom prst="roundRect">
            <a:avLst>
              <a:gd name="adj" fmla="val 4077"/>
            </a:avLst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Auth Key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945652" y="6695520"/>
            <a:ext cx="1365633" cy="500461"/>
          </a:xfrm>
          <a:prstGeom prst="roundRect">
            <a:avLst>
              <a:gd name="adj" fmla="val 40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Cryptogram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(SE to AP)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622027" y="7153539"/>
            <a:ext cx="1805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Verify Cryptogram!</a:t>
            </a:r>
            <a:endParaRPr lang="ko-KR" altLang="en-US" sz="1600" dirty="0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1095526" y="7765241"/>
            <a:ext cx="5422164" cy="14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2834374" y="7366544"/>
            <a:ext cx="1639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Success / Fail </a:t>
            </a:r>
            <a:endParaRPr lang="ko-KR" altLang="en-US" sz="2000" dirty="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4803404" y="3030886"/>
            <a:ext cx="758550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SC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0554029" y="4513224"/>
            <a:ext cx="758550" cy="271227"/>
          </a:xfrm>
          <a:prstGeom prst="roundRect">
            <a:avLst>
              <a:gd name="adj" fmla="val 40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SC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71" name="모서리가 둥근 직사각형 192"/>
          <p:cNvSpPr/>
          <p:nvPr/>
        </p:nvSpPr>
        <p:spPr>
          <a:xfrm>
            <a:off x="4820953" y="4794473"/>
            <a:ext cx="1494782" cy="271227"/>
          </a:xfrm>
          <a:prstGeom prst="roundRect">
            <a:avLst>
              <a:gd name="adj" fmla="val 40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Challenge 2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24" name="꺾인 연결선 107"/>
          <p:cNvCxnSpPr>
            <a:stCxn id="172" idx="2"/>
            <a:endCxn id="97" idx="0"/>
          </p:cNvCxnSpPr>
          <p:nvPr/>
        </p:nvCxnSpPr>
        <p:spPr>
          <a:xfrm rot="5400000">
            <a:off x="4614419" y="3412803"/>
            <a:ext cx="678950" cy="4575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07"/>
          <p:cNvCxnSpPr>
            <a:stCxn id="92" idx="2"/>
            <a:endCxn id="97" idx="0"/>
          </p:cNvCxnSpPr>
          <p:nvPr/>
        </p:nvCxnSpPr>
        <p:spPr>
          <a:xfrm rot="16200000" flipH="1">
            <a:off x="4203147" y="3459100"/>
            <a:ext cx="687981" cy="3559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97"/>
          <p:cNvCxnSpPr/>
          <p:nvPr/>
        </p:nvCxnSpPr>
        <p:spPr>
          <a:xfrm flipH="1">
            <a:off x="4051245" y="4376074"/>
            <a:ext cx="442906" cy="384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97"/>
          <p:cNvCxnSpPr/>
          <p:nvPr/>
        </p:nvCxnSpPr>
        <p:spPr>
          <a:xfrm>
            <a:off x="5351133" y="4389715"/>
            <a:ext cx="374252" cy="372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208"/>
          <p:cNvCxnSpPr>
            <a:stCxn id="105" idx="2"/>
            <a:endCxn id="91" idx="1"/>
          </p:cNvCxnSpPr>
          <p:nvPr/>
        </p:nvCxnSpPr>
        <p:spPr>
          <a:xfrm rot="16200000" flipH="1">
            <a:off x="2781560" y="5198671"/>
            <a:ext cx="271671" cy="9371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07"/>
          <p:cNvCxnSpPr>
            <a:stCxn id="191" idx="2"/>
            <a:endCxn id="196" idx="0"/>
          </p:cNvCxnSpPr>
          <p:nvPr/>
        </p:nvCxnSpPr>
        <p:spPr>
          <a:xfrm rot="16200000" flipH="1">
            <a:off x="9942183" y="4859796"/>
            <a:ext cx="505884" cy="398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07"/>
          <p:cNvCxnSpPr>
            <a:stCxn id="174" idx="2"/>
            <a:endCxn id="196" idx="0"/>
          </p:cNvCxnSpPr>
          <p:nvPr/>
        </p:nvCxnSpPr>
        <p:spPr>
          <a:xfrm rot="5400000">
            <a:off x="10400071" y="4778578"/>
            <a:ext cx="527360" cy="5391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197"/>
          <p:cNvCxnSpPr>
            <a:stCxn id="71" idx="2"/>
          </p:cNvCxnSpPr>
          <p:nvPr/>
        </p:nvCxnSpPr>
        <p:spPr>
          <a:xfrm>
            <a:off x="5568344" y="5065700"/>
            <a:ext cx="0" cy="537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4836430" y="6419210"/>
            <a:ext cx="1494781" cy="556428"/>
          </a:xfrm>
          <a:prstGeom prst="roundRect">
            <a:avLst>
              <a:gd name="adj" fmla="val 4077"/>
            </a:avLst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Expected Cryptogram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>
            <a:endCxn id="93" idx="0"/>
          </p:cNvCxnSpPr>
          <p:nvPr/>
        </p:nvCxnSpPr>
        <p:spPr>
          <a:xfrm flipH="1">
            <a:off x="4040918" y="5976049"/>
            <a:ext cx="10327" cy="4501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5583155" y="5992136"/>
            <a:ext cx="0" cy="4340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52" idx="2"/>
          </p:cNvCxnSpPr>
          <p:nvPr/>
        </p:nvCxnSpPr>
        <p:spPr>
          <a:xfrm>
            <a:off x="12968581" y="4422337"/>
            <a:ext cx="41" cy="6674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1403170" y="5048131"/>
            <a:ext cx="2265685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b="1" dirty="0"/>
              <a:t>KDF for Session Key</a:t>
            </a:r>
            <a:endParaRPr lang="ko-KR" altLang="en-US" sz="20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9284350" y="6695605"/>
            <a:ext cx="2774397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Cryptogram </a:t>
            </a:r>
            <a:r>
              <a:rPr lang="en-US" altLang="ko-KR" sz="2000" b="1" dirty="0"/>
              <a:t>Calculation</a:t>
            </a:r>
            <a:endParaRPr lang="ko-KR" altLang="en-US" sz="2000" b="1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9180768" y="7360852"/>
            <a:ext cx="1517099" cy="549441"/>
          </a:xfrm>
          <a:prstGeom prst="roundRect">
            <a:avLst>
              <a:gd name="adj" fmla="val 4077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Expected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Cryptogram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0734830" y="7353865"/>
            <a:ext cx="1494781" cy="556428"/>
          </a:xfrm>
          <a:prstGeom prst="roundRect">
            <a:avLst>
              <a:gd name="adj" fmla="val 40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Cryptogram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(SE to AP)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cxnSp>
        <p:nvCxnSpPr>
          <p:cNvPr id="164" name="직선 연결선 163"/>
          <p:cNvCxnSpPr>
            <a:endCxn id="156" idx="0"/>
          </p:cNvCxnSpPr>
          <p:nvPr/>
        </p:nvCxnSpPr>
        <p:spPr>
          <a:xfrm>
            <a:off x="9939318" y="7074343"/>
            <a:ext cx="0" cy="28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11481555" y="7074343"/>
            <a:ext cx="0" cy="28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9939318" y="6409096"/>
            <a:ext cx="0" cy="28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1481555" y="6409096"/>
            <a:ext cx="0" cy="2865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10740186" y="8000231"/>
            <a:ext cx="1805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Verify Cryptogram!</a:t>
            </a:r>
            <a:endParaRPr lang="ko-KR" altLang="en-US" sz="1600" dirty="0"/>
          </a:p>
        </p:txBody>
      </p:sp>
      <p:cxnSp>
        <p:nvCxnSpPr>
          <p:cNvPr id="175" name="꺾인 연결선 208"/>
          <p:cNvCxnSpPr>
            <a:stCxn id="204" idx="2"/>
            <a:endCxn id="154" idx="3"/>
          </p:cNvCxnSpPr>
          <p:nvPr/>
        </p:nvCxnSpPr>
        <p:spPr>
          <a:xfrm rot="5400000">
            <a:off x="12253821" y="6180859"/>
            <a:ext cx="519728" cy="90987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465976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Discussion: Secure Channel between AP and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SE</a:t>
            </a:r>
            <a:endParaRPr lang="en-US" altLang="ko-KR" sz="2800" b="1" dirty="0">
              <a:solidFill>
                <a:srgbClr val="0D0D0D"/>
              </a:solidFill>
              <a:latin typeface="+mj-ea"/>
              <a:cs typeface="Robot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1451" y="1353309"/>
            <a:ext cx="816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KDF for Auth Key based on NIST SP 800-108, Counter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7925" y="1744241"/>
            <a:ext cx="10345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(1) n = 8</a:t>
            </a:r>
          </a:p>
          <a:p>
            <a:r>
              <a:rPr lang="en-US" altLang="ko-KR" sz="2000" dirty="0" smtClean="0"/>
              <a:t>(2) </a:t>
            </a:r>
            <a:r>
              <a:rPr lang="en-US" altLang="ko-KR" sz="2000" dirty="0"/>
              <a:t>result(0</a:t>
            </a:r>
            <a:r>
              <a:rPr lang="en-US" altLang="ko-KR" sz="2000" dirty="0" smtClean="0"/>
              <a:t>) = null</a:t>
            </a:r>
          </a:p>
          <a:p>
            <a:r>
              <a:rPr lang="en-US" altLang="ko-KR" sz="2000" dirty="0" smtClean="0"/>
              <a:t>(3) </a:t>
            </a:r>
            <a:r>
              <a:rPr lang="en-US" altLang="ko-KR" sz="2000" dirty="0" err="1" smtClean="0"/>
              <a:t>kdk</a:t>
            </a:r>
            <a:r>
              <a:rPr lang="en-US" altLang="ko-KR" sz="2000" dirty="0" smtClean="0"/>
              <a:t>(key derivation key) = SEID(16 bytes)</a:t>
            </a:r>
          </a:p>
          <a:p>
            <a:r>
              <a:rPr lang="en-US" altLang="ko-KR" sz="2000" dirty="0" smtClean="0"/>
              <a:t>(4) for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=1 to n</a:t>
            </a:r>
          </a:p>
          <a:p>
            <a:r>
              <a:rPr lang="en-US" altLang="ko-KR" sz="2000" dirty="0" smtClean="0"/>
              <a:t>	a. K(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Righth</a:t>
            </a:r>
            <a:r>
              <a:rPr lang="en-US" altLang="ko-KR" sz="2000" dirty="0" smtClean="0"/>
              <a:t> most 4byte of AES CMAC(</a:t>
            </a:r>
            <a:r>
              <a:rPr lang="en-US" altLang="ko-KR" sz="2000" dirty="0" err="1" smtClean="0"/>
              <a:t>kdk</a:t>
            </a:r>
            <a:r>
              <a:rPr lang="en-US" altLang="ko-KR" sz="2000" dirty="0" smtClean="0"/>
              <a:t>, 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 || Device Seed || 0x00 || Random || 0x0F)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b. result(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 = result(i-1) || K(</a:t>
            </a:r>
            <a:r>
              <a:rPr lang="en-US" altLang="ko-KR" sz="2000" dirty="0" err="1" smtClean="0"/>
              <a:t>i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r>
              <a:rPr lang="en-US" altLang="ko-KR" sz="2000" dirty="0" smtClean="0"/>
              <a:t>(5) </a:t>
            </a:r>
            <a:r>
              <a:rPr lang="en-US" altLang="ko-KR" sz="2000" dirty="0" err="1"/>
              <a:t>Auth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Key = Left most 32 bytes of result(n)</a:t>
            </a:r>
            <a:endParaRPr lang="ko-KR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71451" y="6055472"/>
            <a:ext cx="45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r>
              <a:rPr lang="en-US" altLang="ko-KR" sz="2000" b="1" dirty="0" smtClean="0"/>
              <a:t>. KDF for Session Key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77924" y="6446404"/>
            <a:ext cx="10345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Session Keys = PRF(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Key, Seed || Sequence Counter || “session </a:t>
            </a:r>
            <a:r>
              <a:rPr lang="en-US" altLang="ko-KR" sz="2000" dirty="0"/>
              <a:t>keys”)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Encryption Key = Left most 1 – 16 bytes of Session Keys</a:t>
            </a:r>
          </a:p>
          <a:p>
            <a:r>
              <a:rPr lang="en-US" altLang="ko-KR" sz="2000" dirty="0" smtClean="0"/>
              <a:t>MAC key = Left most 17 – 32 bytes of Session Keys</a:t>
            </a:r>
          </a:p>
          <a:p>
            <a:r>
              <a:rPr lang="en-US" altLang="ko-KR" sz="2000" dirty="0" smtClean="0"/>
              <a:t>Cryptogram Key = Left most 33 – 64 bytes of Session Keys</a:t>
            </a:r>
            <a:endParaRPr lang="en-US" altLang="ko-K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1450" y="4284016"/>
            <a:ext cx="45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 PRF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7923" y="4684145"/>
            <a:ext cx="1034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PRF(key, input) = HMAC_SHA256(Key, A(1)) || </a:t>
            </a:r>
            <a:r>
              <a:rPr lang="en-US" altLang="ko-KR" sz="2000" dirty="0"/>
              <a:t>HMAC_SHA256(Key, </a:t>
            </a:r>
            <a:r>
              <a:rPr lang="en-US" altLang="ko-KR" sz="2000" dirty="0" smtClean="0"/>
              <a:t>A(2))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|| …</a:t>
            </a:r>
          </a:p>
          <a:p>
            <a:r>
              <a:rPr lang="en-US" altLang="ko-KR" sz="2000" dirty="0" smtClean="0"/>
              <a:t>A(): A(0) = input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A(n) = HMAC_SHA256(Key, A(n-1))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Design Review – Enhanced mbedTLS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14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465976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Discussion: Secure Channel between AP and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SE</a:t>
            </a:r>
            <a:endParaRPr lang="en-US" altLang="ko-KR" sz="2800" b="1" dirty="0">
              <a:solidFill>
                <a:srgbClr val="0D0D0D"/>
              </a:solidFill>
              <a:latin typeface="+mj-ea"/>
              <a:cs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453" y="1177977"/>
            <a:ext cx="45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6. Cryptogram Calculation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7926" y="1578087"/>
            <a:ext cx="10345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Cryptogram = AES128 CMAC(Session Key, Challenge)</a:t>
            </a:r>
          </a:p>
          <a:p>
            <a:r>
              <a:rPr lang="en-US" altLang="ko-KR" sz="2000" dirty="0" smtClean="0"/>
              <a:t>Challenge1 = Left most 16 bytes of PRF(Cryptogram Key, SEED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|| Sequence Counter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|| “secure element”)</a:t>
            </a:r>
          </a:p>
          <a:p>
            <a:r>
              <a:rPr lang="en-US" altLang="ko-KR" sz="2000" dirty="0" smtClean="0"/>
              <a:t>Challenge2 = Right most 16 bytes of </a:t>
            </a:r>
            <a:r>
              <a:rPr lang="en-US" altLang="ko-KR" sz="2000" dirty="0"/>
              <a:t>PRF(Cryptogram </a:t>
            </a:r>
            <a:r>
              <a:rPr lang="en-US" altLang="ko-KR" sz="2000" dirty="0" smtClean="0"/>
              <a:t>Key, SEED || Sequence Counter ||  “application”)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453" y="4150063"/>
            <a:ext cx="45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7. Mutual Verification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6729" y="4547169"/>
            <a:ext cx="10345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+mj-lt"/>
              <a:buAutoNum type="arabicPeriod"/>
            </a:pPr>
            <a:r>
              <a:rPr lang="en-US" altLang="ko-KR" sz="2000" dirty="0" smtClean="0"/>
              <a:t>AP calculates both Expected Cryptogram and Cryptogram (AP to SE), and sends Cryptogram (AP to SE).</a:t>
            </a:r>
            <a:endParaRPr lang="en-US" altLang="ko-KR" sz="2000" dirty="0"/>
          </a:p>
          <a:p>
            <a:pPr marL="355600" indent="-355600">
              <a:buFont typeface="+mj-lt"/>
              <a:buAutoNum type="arabicPeriod"/>
            </a:pPr>
            <a:r>
              <a:rPr lang="en-US" altLang="ko-KR" sz="2000" dirty="0" smtClean="0"/>
              <a:t>SE calculates Expected Cryptogram and compare it with Cryptogram (AP to SE) received from application. Upon successful verification, SE calculates and sends Cryptogram (SE to AP) to application.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ko-KR" sz="2000" dirty="0" smtClean="0"/>
              <a:t>Application compares Expected Cryptogram with Cryptogram (SE to AP) for SE verification.</a:t>
            </a:r>
            <a:endParaRPr lang="en-US" altLang="ko-KR" sz="2000" dirty="0"/>
          </a:p>
          <a:p>
            <a:pPr marL="355600" lvl="1"/>
            <a:endParaRPr lang="en-US" altLang="ko-KR" sz="2000" dirty="0"/>
          </a:p>
        </p:txBody>
      </p:sp>
      <p:sp>
        <p:nvSpPr>
          <p:cNvPr id="8" name="직사각형 7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2" y="475923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Discussion: Secure Channel between AP and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SE</a:t>
            </a:r>
            <a:endParaRPr lang="en-US" altLang="ko-KR" sz="2800" b="1" dirty="0">
              <a:solidFill>
                <a:srgbClr val="0D0D0D"/>
              </a:solidFill>
              <a:latin typeface="+mj-ea"/>
              <a:cs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452" y="1846228"/>
            <a:ext cx="617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8</a:t>
            </a:r>
            <a:r>
              <a:rPr lang="en-US" altLang="ko-KR" sz="2000" b="1" dirty="0" smtClean="0"/>
              <a:t>. Protect command/response with session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4150" y="2246338"/>
            <a:ext cx="10345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Key storage related command/response will be protected with encryption and MAC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(Only for no. 42, 43 and 44 in RFC V0.3)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64290" y="3021129"/>
          <a:ext cx="8242300" cy="1097280"/>
        </p:xfrm>
        <a:graphic>
          <a:graphicData uri="http://schemas.openxmlformats.org/drawingml/2006/table">
            <a:tbl>
              <a:tblPr/>
              <a:tblGrid>
                <a:gridCol w="635000"/>
                <a:gridCol w="1498600"/>
                <a:gridCol w="1739900"/>
                <a:gridCol w="4368800"/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Secure Storage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Secure storage for ECC keys SHALL be supported. Number of keys to be stored is at least 2, including factory injectted EC key(s).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Secure Storage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Secure storage for RSA keys SHALL be supported. Number of keys to be stored is at least 1, including factory injectted RSA key.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Secure Storage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Secure storage for AES keys SHALL be supported. Number of keys to be stored is at least 11, including factory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AES key(s).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04150" y="4493107"/>
            <a:ext cx="95678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altLang="ko-KR" sz="2000" dirty="0"/>
              <a:t>Encrypted command = </a:t>
            </a:r>
            <a:r>
              <a:rPr lang="en-US" altLang="ko-KR" sz="2000" dirty="0" smtClean="0"/>
              <a:t>AES128_CBC(Encryption </a:t>
            </a:r>
            <a:r>
              <a:rPr lang="en-US" altLang="ko-KR" sz="2000" dirty="0"/>
              <a:t>Key, Command Data)</a:t>
            </a:r>
          </a:p>
          <a:p>
            <a:r>
              <a:rPr lang="en-US" altLang="ko-KR" sz="2000" dirty="0"/>
              <a:t>      MAC </a:t>
            </a:r>
            <a:r>
              <a:rPr lang="en-US" altLang="ko-KR" sz="2000"/>
              <a:t>= </a:t>
            </a:r>
            <a:r>
              <a:rPr lang="en-US" altLang="ko-KR" sz="2000" smtClean="0"/>
              <a:t>AES128_CMAC(MAC </a:t>
            </a:r>
            <a:r>
              <a:rPr lang="en-US" altLang="ko-KR" sz="2000" dirty="0"/>
              <a:t>Key, Command Header || Encrypted Command)</a:t>
            </a:r>
          </a:p>
          <a:p>
            <a:r>
              <a:rPr lang="en-US" altLang="ko-KR" sz="2000" dirty="0"/>
              <a:t>      Command sent to SE = Command Header || Encrypted command || MAC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Other non key storage related command will be protected with MAC  </a:t>
            </a:r>
          </a:p>
          <a:p>
            <a:r>
              <a:rPr lang="en-US" altLang="ko-KR" sz="2000" dirty="0"/>
              <a:t>      MAC = </a:t>
            </a:r>
            <a:r>
              <a:rPr lang="en-US" altLang="ko-KR" sz="2000" dirty="0" smtClean="0"/>
              <a:t>AES128_CMAC(MAC </a:t>
            </a:r>
            <a:r>
              <a:rPr lang="en-US" altLang="ko-KR" sz="2000" dirty="0"/>
              <a:t>Key, Command Header || Command Data) </a:t>
            </a:r>
          </a:p>
          <a:p>
            <a:r>
              <a:rPr lang="en-US" altLang="ko-KR" sz="2000" dirty="0"/>
              <a:t>      Command sent to SE = Command Header || Command Data || MAC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H/W Interface Connection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22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H/W Interface Connection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64058" y="1872056"/>
            <a:ext cx="2029523" cy="2308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CPU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7183" y="3728062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 smtClean="0"/>
              <a:t>GPIO_READ</a:t>
            </a:r>
            <a:endParaRPr lang="ko-KR" altLang="en-US" sz="1800"/>
          </a:p>
        </p:txBody>
      </p:sp>
      <p:sp>
        <p:nvSpPr>
          <p:cNvPr id="56" name="직사각형 55"/>
          <p:cNvSpPr/>
          <p:nvPr/>
        </p:nvSpPr>
        <p:spPr>
          <a:xfrm>
            <a:off x="8932127" y="1872056"/>
            <a:ext cx="2263697" cy="374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393581" y="3912728"/>
            <a:ext cx="453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33493" y="3728062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XRST (GPIO_OUT)</a:t>
            </a:r>
            <a:endParaRPr lang="ko-KR" altLang="en-US" sz="1800"/>
          </a:p>
        </p:txBody>
      </p:sp>
      <p:sp>
        <p:nvSpPr>
          <p:cNvPr id="61" name="TextBox 60"/>
          <p:cNvSpPr txBox="1"/>
          <p:nvPr/>
        </p:nvSpPr>
        <p:spPr>
          <a:xfrm>
            <a:off x="7607433" y="3580411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Flow Control</a:t>
            </a:r>
            <a:endParaRPr lang="ko-KR" altLang="en-US" sz="1800" i="1"/>
          </a:p>
        </p:txBody>
      </p:sp>
      <p:cxnSp>
        <p:nvCxnSpPr>
          <p:cNvPr id="63" name="직선 연결선 62"/>
          <p:cNvCxnSpPr/>
          <p:nvPr/>
        </p:nvCxnSpPr>
        <p:spPr>
          <a:xfrm>
            <a:off x="4393581" y="2818566"/>
            <a:ext cx="453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033493" y="263390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XSIO</a:t>
            </a:r>
            <a:endParaRPr lang="ko-KR" altLang="en-US" sz="1800"/>
          </a:p>
        </p:txBody>
      </p:sp>
      <p:sp>
        <p:nvSpPr>
          <p:cNvPr id="78" name="TextBox 77"/>
          <p:cNvSpPr txBox="1"/>
          <p:nvPr/>
        </p:nvSpPr>
        <p:spPr>
          <a:xfrm>
            <a:off x="3729432" y="263390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 smtClean="0"/>
              <a:t>SDA</a:t>
            </a:r>
            <a:endParaRPr lang="ko-KR" altLang="en-US" sz="1800"/>
          </a:p>
        </p:txBody>
      </p:sp>
      <p:cxnSp>
        <p:nvCxnSpPr>
          <p:cNvPr id="80" name="직선 연결선 79"/>
          <p:cNvCxnSpPr/>
          <p:nvPr/>
        </p:nvCxnSpPr>
        <p:spPr>
          <a:xfrm>
            <a:off x="4393581" y="3153098"/>
            <a:ext cx="453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33493" y="2968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XCLK</a:t>
            </a:r>
            <a:endParaRPr lang="ko-KR" altLang="en-US" sz="1800"/>
          </a:p>
        </p:txBody>
      </p:sp>
      <p:sp>
        <p:nvSpPr>
          <p:cNvPr id="83" name="TextBox 82"/>
          <p:cNvSpPr txBox="1"/>
          <p:nvPr/>
        </p:nvSpPr>
        <p:spPr>
          <a:xfrm>
            <a:off x="3780535" y="2968432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 smtClean="0"/>
              <a:t>SCL</a:t>
            </a:r>
            <a:endParaRPr lang="ko-KR" altLang="en-US" sz="1800"/>
          </a:p>
        </p:txBody>
      </p:sp>
      <p:cxnSp>
        <p:nvCxnSpPr>
          <p:cNvPr id="84" name="직선 연결선 83"/>
          <p:cNvCxnSpPr/>
          <p:nvPr/>
        </p:nvCxnSpPr>
        <p:spPr>
          <a:xfrm>
            <a:off x="4393581" y="4859241"/>
            <a:ext cx="453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033493" y="46745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VDD_1</a:t>
            </a:r>
            <a:endParaRPr lang="ko-KR" alt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395441" y="4571529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i="1" dirty="0" smtClean="0"/>
              <a:t>VCC</a:t>
            </a:r>
            <a:endParaRPr lang="ko-KR" altLang="en-US" sz="1800" i="1"/>
          </a:p>
        </p:txBody>
      </p:sp>
      <p:cxnSp>
        <p:nvCxnSpPr>
          <p:cNvPr id="87" name="직선 연결선 86"/>
          <p:cNvCxnSpPr/>
          <p:nvPr/>
        </p:nvCxnSpPr>
        <p:spPr>
          <a:xfrm>
            <a:off x="4393581" y="5427946"/>
            <a:ext cx="4538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033493" y="5243280"/>
            <a:ext cx="7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VSS_1</a:t>
            </a:r>
            <a:endParaRPr lang="ko-KR" altLang="en-US" sz="1800"/>
          </a:p>
        </p:txBody>
      </p:sp>
      <p:sp>
        <p:nvSpPr>
          <p:cNvPr id="90" name="TextBox 89"/>
          <p:cNvSpPr txBox="1"/>
          <p:nvPr/>
        </p:nvSpPr>
        <p:spPr>
          <a:xfrm>
            <a:off x="4362892" y="50947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i="1" dirty="0" smtClean="0"/>
              <a:t>GND</a:t>
            </a:r>
            <a:endParaRPr lang="ko-KR" altLang="en-US" sz="1800" i="1"/>
          </a:p>
        </p:txBody>
      </p:sp>
      <p:cxnSp>
        <p:nvCxnSpPr>
          <p:cNvPr id="19" name="직선 연결선 18"/>
          <p:cNvCxnSpPr/>
          <p:nvPr/>
        </p:nvCxnSpPr>
        <p:spPr>
          <a:xfrm>
            <a:off x="6088568" y="3912728"/>
            <a:ext cx="0" cy="94651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527088" y="3153098"/>
            <a:ext cx="1" cy="170614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965608" y="2818566"/>
            <a:ext cx="1" cy="2040676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45485" y="4243582"/>
            <a:ext cx="524648" cy="284809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80427" y="4243582"/>
            <a:ext cx="524648" cy="284809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18947" y="4243582"/>
            <a:ext cx="524648" cy="28480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88"/>
            <a:ext cx="13716000" cy="8858250"/>
          </a:xfrm>
          <a:prstGeom prst="rect">
            <a:avLst/>
          </a:prstGeom>
          <a:solidFill>
            <a:srgbClr val="FC264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ONA_wh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4" y="940039"/>
            <a:ext cx="1137456" cy="274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7465" y="4015215"/>
            <a:ext cx="482107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Roboto"/>
                <a:cs typeface="Roboto"/>
              </a:rPr>
              <a:t>Thank You.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4740" y="7954186"/>
            <a:ext cx="3967631" cy="197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Roboto Light"/>
                <a:cs typeface="Roboto Light"/>
              </a:rPr>
              <a:t>Copyright ⓒ1999-2018 KONA I Co., Ltd All Rights Reserved.</a:t>
            </a:r>
            <a:endParaRPr lang="en-US" sz="1100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855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mbedTLS / Proof of Possession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24737" y="1707130"/>
            <a:ext cx="3787404" cy="6249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3077" tIns="46538" rIns="93077" bIns="46538" rtlCol="0">
            <a:spAutoFit/>
          </a:bodyPr>
          <a:lstStyle/>
          <a:p>
            <a:r>
              <a:rPr lang="en-US" altLang="ko-KR" sz="2000" b="1" dirty="0" smtClean="0"/>
              <a:t>Client Hello</a:t>
            </a:r>
            <a:endParaRPr lang="en-US" altLang="ko-KR" sz="2000" b="1" dirty="0"/>
          </a:p>
          <a:p>
            <a:pPr algn="r"/>
            <a:r>
              <a:rPr lang="en-US" altLang="ko-KR" sz="2000" b="1" dirty="0" smtClean="0"/>
              <a:t>Server Hello</a:t>
            </a:r>
          </a:p>
          <a:p>
            <a:pPr algn="r"/>
            <a:r>
              <a:rPr lang="en-US" altLang="ko-KR" sz="2000" b="1" dirty="0" smtClean="0"/>
              <a:t>Certificate</a:t>
            </a:r>
          </a:p>
          <a:p>
            <a:pPr algn="r"/>
            <a:r>
              <a:rPr lang="en-US" altLang="ko-KR" sz="2000" b="1" dirty="0" smtClean="0"/>
              <a:t>Server Key Exchange</a:t>
            </a:r>
          </a:p>
          <a:p>
            <a:pPr algn="r"/>
            <a:r>
              <a:rPr lang="en-US" altLang="ko-KR" sz="2000" b="1" dirty="0" smtClean="0"/>
              <a:t>Certificate Request</a:t>
            </a:r>
          </a:p>
          <a:p>
            <a:pPr algn="r"/>
            <a:r>
              <a:rPr lang="en-US" altLang="ko-KR" sz="2000" b="1" dirty="0" smtClean="0"/>
              <a:t>Server Hello Done</a:t>
            </a:r>
          </a:p>
          <a:p>
            <a:pPr algn="r"/>
            <a:endParaRPr lang="en-US" altLang="ko-KR" sz="2000" b="1" dirty="0" smtClean="0"/>
          </a:p>
          <a:p>
            <a:r>
              <a:rPr lang="en-US" altLang="ko-KR" sz="2000" b="1" i="1" dirty="0" smtClean="0">
                <a:solidFill>
                  <a:srgbClr val="C00000"/>
                </a:solidFill>
              </a:rPr>
              <a:t>Certificate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Client Key Exchange</a:t>
            </a:r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i="1" dirty="0" smtClean="0">
                <a:solidFill>
                  <a:srgbClr val="C00000"/>
                </a:solidFill>
              </a:rPr>
              <a:t>Certificate Verify</a:t>
            </a:r>
          </a:p>
          <a:p>
            <a:r>
              <a:rPr lang="en-US" altLang="ko-KR" sz="2000" b="1" dirty="0" smtClean="0"/>
              <a:t>Change Cipher Spec</a:t>
            </a:r>
          </a:p>
          <a:p>
            <a:r>
              <a:rPr lang="en-US" altLang="ko-KR" sz="2000" b="1" dirty="0" smtClean="0"/>
              <a:t>Finished</a:t>
            </a:r>
          </a:p>
          <a:p>
            <a:pPr algn="r"/>
            <a:r>
              <a:rPr lang="en-US" altLang="ko-KR" sz="2000" b="1" dirty="0" smtClean="0"/>
              <a:t>Change Cipher Spec</a:t>
            </a:r>
          </a:p>
          <a:p>
            <a:pPr algn="r"/>
            <a:r>
              <a:rPr lang="en-US" altLang="ko-KR" sz="2000" b="1" dirty="0" smtClean="0"/>
              <a:t>Finished</a:t>
            </a:r>
            <a:endParaRPr lang="en-US" altLang="ko-KR" sz="2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958891" y="1233198"/>
            <a:ext cx="4075464" cy="473932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Enhanced mbedTLS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9124737" y="1707130"/>
            <a:ext cx="0" cy="624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604909" y="5247177"/>
            <a:ext cx="3829965" cy="270843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r>
              <a:rPr lang="en-US" altLang="ko-KR" dirty="0"/>
              <a:t>_GetCertificateVerifyMessage (</a:t>
            </a:r>
          </a:p>
          <a:p>
            <a:r>
              <a:rPr lang="en-US" altLang="ko-KR" dirty="0"/>
              <a:t>      </a:t>
            </a:r>
            <a:r>
              <a:rPr lang="en-US" altLang="ko-KR" dirty="0">
                <a:solidFill>
                  <a:schemeClr val="tx1"/>
                </a:solidFill>
              </a:rPr>
              <a:t>IN:</a:t>
            </a:r>
          </a:p>
          <a:p>
            <a:pPr lvl="1"/>
            <a:r>
              <a:rPr lang="en-US" altLang="ko-KR" dirty="0"/>
              <a:t>Private Key Index:</a:t>
            </a:r>
          </a:p>
          <a:p>
            <a:pPr lvl="1"/>
            <a:r>
              <a:rPr lang="en-US" altLang="ko-KR" dirty="0"/>
              <a:t>Hashed Data: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OUT:</a:t>
            </a:r>
          </a:p>
          <a:p>
            <a:pPr lvl="1"/>
            <a:r>
              <a:rPr lang="en-US" altLang="ko-KR" dirty="0"/>
              <a:t>Out Message:</a:t>
            </a:r>
          </a:p>
          <a:p>
            <a:r>
              <a:rPr lang="en-US" altLang="ko-KR" dirty="0"/>
              <a:t>  ) </a:t>
            </a:r>
            <a:endParaRPr lang="ko-KR" altLang="en-US" dirty="0"/>
          </a:p>
        </p:txBody>
      </p:sp>
      <p:sp>
        <p:nvSpPr>
          <p:cNvPr id="79" name="왼쪽/오른쪽 화살표 78"/>
          <p:cNvSpPr/>
          <p:nvPr/>
        </p:nvSpPr>
        <p:spPr>
          <a:xfrm>
            <a:off x="926772" y="6692345"/>
            <a:ext cx="1004042" cy="4148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04909" y="2400717"/>
            <a:ext cx="3715597" cy="255454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C00000"/>
                </a:solidFill>
              </a:rPr>
              <a:t>_GetCertificate (</a:t>
            </a:r>
          </a:p>
          <a:p>
            <a:r>
              <a:rPr lang="en-US" altLang="ko-KR" sz="2000" b="1" i="1" dirty="0" smtClean="0"/>
              <a:t>      IN:</a:t>
            </a:r>
          </a:p>
          <a:p>
            <a: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Certificate Index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 </a:t>
            </a:r>
            <a:r>
              <a:rPr lang="en-US" altLang="ko-KR" sz="2000" b="1" i="1" dirty="0" smtClean="0"/>
              <a:t>OUT:</a:t>
            </a:r>
            <a:endParaRPr lang="en-US" altLang="ko-KR" sz="2000" b="1" i="1" dirty="0"/>
          </a:p>
          <a:p>
            <a: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Certificate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>
                <a:solidFill>
                  <a:srgbClr val="C00000"/>
                </a:solidFill>
              </a:rPr>
              <a:t> </a:t>
            </a:r>
            <a:r>
              <a:rPr lang="en-US" altLang="ko-KR" sz="2000" b="1" i="1" dirty="0" smtClean="0">
                <a:solidFill>
                  <a:srgbClr val="C00000"/>
                </a:solidFill>
              </a:rPr>
              <a:t> ) </a:t>
            </a:r>
            <a:endParaRPr lang="ko-KR" altLang="en-US" sz="2000" b="1" i="1" dirty="0">
              <a:solidFill>
                <a:srgbClr val="C00000"/>
              </a:solidFill>
            </a:endParaRPr>
          </a:p>
        </p:txBody>
      </p:sp>
      <p:sp>
        <p:nvSpPr>
          <p:cNvPr id="86" name="왼쪽/오른쪽 화살표 85"/>
          <p:cNvSpPr/>
          <p:nvPr/>
        </p:nvSpPr>
        <p:spPr>
          <a:xfrm>
            <a:off x="927202" y="3434412"/>
            <a:ext cx="1004042" cy="4148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60355" y="1088781"/>
            <a:ext cx="6960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These APIs provide security protection for all TLS </a:t>
            </a:r>
            <a:r>
              <a:rPr lang="en-US" altLang="ko-KR" sz="2000" b="1" dirty="0" smtClean="0"/>
              <a:t>cipher suites.</a:t>
            </a:r>
            <a:endParaRPr lang="ko-KR" altLang="en-US" sz="2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795856" y="1796192"/>
            <a:ext cx="307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/>
              <a:t>These APIs are always required when using cipher suites based on certificate.</a:t>
            </a:r>
          </a:p>
        </p:txBody>
      </p:sp>
      <p:cxnSp>
        <p:nvCxnSpPr>
          <p:cNvPr id="6" name="직선 연결선 5"/>
          <p:cNvCxnSpPr>
            <a:stCxn id="129" idx="2"/>
          </p:cNvCxnSpPr>
          <p:nvPr/>
        </p:nvCxnSpPr>
        <p:spPr>
          <a:xfrm flipH="1">
            <a:off x="7296535" y="2719522"/>
            <a:ext cx="35030" cy="4035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6003067" y="3740389"/>
            <a:ext cx="2548489" cy="679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Mandatory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003067" y="6075987"/>
            <a:ext cx="2548489" cy="679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Mandatory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mbedTLS / CSR Signing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47" name="직사각형 35"/>
          <p:cNvSpPr/>
          <p:nvPr/>
        </p:nvSpPr>
        <p:spPr>
          <a:xfrm>
            <a:off x="960355" y="1078271"/>
            <a:ext cx="10967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This sample can create CSR from ‘Certification Request Information’ that contains key stored in the SE.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212058" y="1756273"/>
            <a:ext cx="6464276" cy="3418021"/>
            <a:chOff x="3284976" y="4764243"/>
            <a:chExt cx="6464276" cy="3418021"/>
          </a:xfrm>
        </p:grpSpPr>
        <p:cxnSp>
          <p:nvCxnSpPr>
            <p:cNvPr id="48" name="직선 연결선 254"/>
            <p:cNvCxnSpPr/>
            <p:nvPr/>
          </p:nvCxnSpPr>
          <p:spPr>
            <a:xfrm>
              <a:off x="3955607" y="4764243"/>
              <a:ext cx="12048" cy="3418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255"/>
            <p:cNvSpPr/>
            <p:nvPr/>
          </p:nvSpPr>
          <p:spPr>
            <a:xfrm>
              <a:off x="8079246" y="4764244"/>
              <a:ext cx="1670006" cy="5953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Basic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mbedTLS</a:t>
              </a:r>
            </a:p>
          </p:txBody>
        </p:sp>
        <p:cxnSp>
          <p:nvCxnSpPr>
            <p:cNvPr id="50" name="직선 연결선 256"/>
            <p:cNvCxnSpPr>
              <a:stCxn id="49" idx="2"/>
            </p:cNvCxnSpPr>
            <p:nvPr/>
          </p:nvCxnSpPr>
          <p:spPr>
            <a:xfrm>
              <a:off x="8914249" y="5359592"/>
              <a:ext cx="4334" cy="2782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263"/>
            <p:cNvSpPr/>
            <p:nvPr/>
          </p:nvSpPr>
          <p:spPr>
            <a:xfrm>
              <a:off x="5620681" y="4767129"/>
              <a:ext cx="1249362" cy="5953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7894" tIns="33947" rIns="67894" bIns="33947" rtlCol="0" anchor="ctr" anchorCtr="0"/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Secure Storage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264"/>
            <p:cNvSpPr/>
            <p:nvPr/>
          </p:nvSpPr>
          <p:spPr>
            <a:xfrm>
              <a:off x="3284976" y="4764243"/>
              <a:ext cx="1249362" cy="5953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7894" tIns="33947" rIns="67894" bIns="33947" rtlCol="0" anchor="ctr" anchorCtr="0"/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Sample Application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265"/>
            <p:cNvCxnSpPr/>
            <p:nvPr/>
          </p:nvCxnSpPr>
          <p:spPr>
            <a:xfrm>
              <a:off x="6245362" y="5387964"/>
              <a:ext cx="0" cy="260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266"/>
            <p:cNvCxnSpPr/>
            <p:nvPr/>
          </p:nvCxnSpPr>
          <p:spPr>
            <a:xfrm>
              <a:off x="3979228" y="6290016"/>
              <a:ext cx="2266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67179" y="5935844"/>
              <a:ext cx="198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/>
                <a:t>_GetPublicKey( )</a:t>
              </a:r>
              <a:endParaRPr lang="ko-KR" altLang="en-US" sz="1800" b="1" dirty="0"/>
            </a:p>
          </p:txBody>
        </p:sp>
        <p:cxnSp>
          <p:nvCxnSpPr>
            <p:cNvPr id="56" name="직선 화살표 연결선 268"/>
            <p:cNvCxnSpPr/>
            <p:nvPr/>
          </p:nvCxnSpPr>
          <p:spPr>
            <a:xfrm>
              <a:off x="3979228" y="6465049"/>
              <a:ext cx="22661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40"/>
            <p:cNvCxnSpPr/>
            <p:nvPr/>
          </p:nvCxnSpPr>
          <p:spPr>
            <a:xfrm>
              <a:off x="3979228" y="7707991"/>
              <a:ext cx="2266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967179" y="7330669"/>
              <a:ext cx="2671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smtClean="0"/>
                <a:t>_SignWithPrivateKey( )</a:t>
              </a:r>
              <a:endParaRPr lang="ko-KR" altLang="en-US" sz="1800" b="1" dirty="0"/>
            </a:p>
          </p:txBody>
        </p:sp>
        <p:cxnSp>
          <p:nvCxnSpPr>
            <p:cNvPr id="75" name="직선 화살표 연결선 42"/>
            <p:cNvCxnSpPr/>
            <p:nvPr/>
          </p:nvCxnSpPr>
          <p:spPr>
            <a:xfrm>
              <a:off x="3967655" y="7871655"/>
              <a:ext cx="22777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18"/>
            <p:cNvSpPr/>
            <p:nvPr/>
          </p:nvSpPr>
          <p:spPr>
            <a:xfrm>
              <a:off x="4865173" y="6658012"/>
              <a:ext cx="3440056" cy="635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84583" y="6636899"/>
              <a:ext cx="3908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Call mbedTLS: Gathering CRI</a:t>
              </a:r>
              <a:endParaRPr lang="ko-KR" altLang="en-US" sz="2000" b="1" dirty="0"/>
            </a:p>
          </p:txBody>
        </p:sp>
        <p:cxnSp>
          <p:nvCxnSpPr>
            <p:cNvPr id="78" name="직선 화살표 연결선 257"/>
            <p:cNvCxnSpPr/>
            <p:nvPr/>
          </p:nvCxnSpPr>
          <p:spPr>
            <a:xfrm>
              <a:off x="3979228" y="7025616"/>
              <a:ext cx="49514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259"/>
            <p:cNvCxnSpPr/>
            <p:nvPr/>
          </p:nvCxnSpPr>
          <p:spPr>
            <a:xfrm flipH="1">
              <a:off x="3935510" y="7202363"/>
              <a:ext cx="49865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592883" y="5432595"/>
            <a:ext cx="8825326" cy="2862322"/>
            <a:chOff x="1821846" y="1650035"/>
            <a:chExt cx="8825326" cy="2862322"/>
          </a:xfrm>
        </p:grpSpPr>
        <p:sp>
          <p:nvSpPr>
            <p:cNvPr id="94" name="TextBox 93"/>
            <p:cNvSpPr txBox="1"/>
            <p:nvPr/>
          </p:nvSpPr>
          <p:spPr>
            <a:xfrm>
              <a:off x="1821846" y="1650035"/>
              <a:ext cx="3365262" cy="2862322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 i="1">
                  <a:solidFill>
                    <a:srgbClr val="C00000"/>
                  </a:solidFill>
                </a:defRPr>
              </a:lvl1pPr>
              <a:lvl2pPr marL="987918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000" b="1"/>
              </a:lvl2pPr>
            </a:lstStyle>
            <a:p>
              <a:pPr indent="-342900"/>
              <a:r>
                <a:rPr lang="en-US" altLang="ko-KR" dirty="0" smtClean="0"/>
                <a:t>Sample Application</a:t>
              </a:r>
            </a:p>
            <a:p>
              <a:pPr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Get Public Key with index using API</a:t>
              </a:r>
            </a:p>
            <a:p>
              <a:pPr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Make CRI using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mbedTLS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Sign CRI with same indexing private key using API</a:t>
              </a:r>
            </a:p>
            <a:p>
              <a:pPr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Store the CSR File to the specified path</a:t>
              </a:r>
            </a:p>
            <a:p>
              <a:pPr indent="-342900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47"/>
            <p:cNvSpPr/>
            <p:nvPr/>
          </p:nvSpPr>
          <p:spPr>
            <a:xfrm>
              <a:off x="6162173" y="2077583"/>
              <a:ext cx="448499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entity’s</a:t>
              </a:r>
              <a:r>
                <a:rPr lang="en-US" altLang="ko-KR" sz="1600" dirty="0"/>
                <a:t> distinguished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entity’s public key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a set of attributes providing other information about the </a:t>
              </a:r>
              <a:r>
                <a:rPr lang="en-US" altLang="ko-KR" sz="1600" dirty="0" smtClean="0"/>
                <a:t>entity</a:t>
              </a:r>
            </a:p>
            <a:p>
              <a:pPr marL="816468" lvl="1" indent="-171450"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Key Usage</a:t>
              </a:r>
            </a:p>
            <a:p>
              <a:pPr marL="816468" lvl="1" indent="-1714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Extended Key usage</a:t>
              </a:r>
              <a:endParaRPr lang="en-US" altLang="ko-KR" sz="1600" dirty="0" smtClean="0"/>
            </a:p>
            <a:p>
              <a:pPr marL="816468" lvl="1" indent="-171450"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Etc.</a:t>
              </a:r>
              <a:endParaRPr lang="en-US" altLang="ko-KR" sz="1600" dirty="0"/>
            </a:p>
          </p:txBody>
        </p:sp>
        <p:sp>
          <p:nvSpPr>
            <p:cNvPr id="96" name="오른쪽 화살표 48"/>
            <p:cNvSpPr/>
            <p:nvPr/>
          </p:nvSpPr>
          <p:spPr>
            <a:xfrm>
              <a:off x="4965563" y="2651239"/>
              <a:ext cx="1002830" cy="212337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3" y="728506"/>
            <a:ext cx="12621126" cy="275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76137" y="2177717"/>
            <a:ext cx="10575758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Design Review – Secure Storage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98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Secure Storage / Space (1/3)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24737" y="1707130"/>
            <a:ext cx="3787404" cy="6249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3077" tIns="46538" rIns="93077" bIns="46538" rtlCol="0">
            <a:noAutofit/>
          </a:bodyPr>
          <a:lstStyle/>
          <a:p>
            <a:pPr algn="r"/>
            <a:endParaRPr lang="en-US" altLang="ko-KR" sz="2000" b="1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966199" y="1233198"/>
            <a:ext cx="4068155" cy="4739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 Memory Layout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9124737" y="1707130"/>
            <a:ext cx="0" cy="624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410218" y="2029374"/>
            <a:ext cx="3219290" cy="14078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Secure Storage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410218" y="3520431"/>
            <a:ext cx="3219290" cy="1998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Running OS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410218" y="6925463"/>
            <a:ext cx="3219290" cy="852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BootLoader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410218" y="5602147"/>
            <a:ext cx="3219290" cy="1240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Backup Area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0355" y="1078271"/>
            <a:ext cx="7309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The Secure Storage has several separated spaces for each key type.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453" y="1488507"/>
            <a:ext cx="2562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Space Types</a:t>
            </a: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AES Key           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ECC Key Pair        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RSA Key Pair   </a:t>
            </a: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Credentials     </a:t>
            </a: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Certificates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66945" y="1776124"/>
            <a:ext cx="2013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(Max 256bit)</a:t>
            </a: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144Bytes)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900Bytes)</a:t>
            </a: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(Max 192Bytes)</a:t>
            </a: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(Max 2048Bytes)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26246" y="4041970"/>
            <a:ext cx="1151450" cy="1058534"/>
          </a:xfrm>
          <a:prstGeom prst="roundRect">
            <a:avLst>
              <a:gd name="adj" fmla="val 559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AES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1453" y="3445698"/>
            <a:ext cx="25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Space Structure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36235" y="4065460"/>
            <a:ext cx="1266134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Key #1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36235" y="4764839"/>
            <a:ext cx="1266134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Key #N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57432" y="4351522"/>
            <a:ext cx="243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726246" y="5518918"/>
            <a:ext cx="1151450" cy="1139151"/>
          </a:xfrm>
          <a:prstGeom prst="roundRect">
            <a:avLst>
              <a:gd name="adj" fmla="val 59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ECC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36236" y="5555772"/>
            <a:ext cx="1629550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Public Key 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304945" y="4041970"/>
            <a:ext cx="1266135" cy="1058534"/>
          </a:xfrm>
          <a:prstGeom prst="roundRect">
            <a:avLst>
              <a:gd name="adj" fmla="val 10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Cred.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729618" y="4065460"/>
            <a:ext cx="1793621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Credential #1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29618" y="4764839"/>
            <a:ext cx="1793621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Credential #N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1366" y="4351522"/>
            <a:ext cx="34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3684907" y="6257959"/>
            <a:ext cx="212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036236" y="5951317"/>
            <a:ext cx="1629550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Private Key 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726246" y="7032094"/>
            <a:ext cx="1151450" cy="1139151"/>
          </a:xfrm>
          <a:prstGeom prst="roundRect">
            <a:avLst>
              <a:gd name="adj" fmla="val 59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RSA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36236" y="7068948"/>
            <a:ext cx="1629550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Public Key 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84907" y="7801817"/>
            <a:ext cx="212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36236" y="7466152"/>
            <a:ext cx="1629550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Private Key 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04945" y="5518918"/>
            <a:ext cx="1266135" cy="1058534"/>
          </a:xfrm>
          <a:prstGeom prst="roundRect">
            <a:avLst>
              <a:gd name="adj" fmla="val 10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729618" y="5542408"/>
            <a:ext cx="1793621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 #1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729618" y="6241787"/>
            <a:ext cx="1793621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 #N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01366" y="5828470"/>
            <a:ext cx="34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dirty="0"/>
          </a:p>
        </p:txBody>
      </p:sp>
      <p:sp>
        <p:nvSpPr>
          <p:cNvPr id="64" name="직사각형 63"/>
          <p:cNvSpPr/>
          <p:nvPr/>
        </p:nvSpPr>
        <p:spPr>
          <a:xfrm>
            <a:off x="5431353" y="6863514"/>
            <a:ext cx="33416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※ The key index related to the specific certificate is handled by application.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꺾인 연결선 12"/>
          <p:cNvCxnSpPr>
            <a:stCxn id="44" idx="3"/>
            <a:endCxn id="55" idx="3"/>
          </p:cNvCxnSpPr>
          <p:nvPr/>
        </p:nvCxnSpPr>
        <p:spPr>
          <a:xfrm>
            <a:off x="4665786" y="5723605"/>
            <a:ext cx="12700" cy="395545"/>
          </a:xfrm>
          <a:prstGeom prst="bentConnector3">
            <a:avLst>
              <a:gd name="adj1" fmla="val 12461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7" idx="3"/>
            <a:endCxn id="59" idx="3"/>
          </p:cNvCxnSpPr>
          <p:nvPr/>
        </p:nvCxnSpPr>
        <p:spPr>
          <a:xfrm>
            <a:off x="4665786" y="7236781"/>
            <a:ext cx="12700" cy="397204"/>
          </a:xfrm>
          <a:prstGeom prst="bentConnector3">
            <a:avLst>
              <a:gd name="adj1" fmla="val 13384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Secure </a:t>
            </a:r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Storage / Space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(2/3)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24737" y="1707130"/>
            <a:ext cx="3787404" cy="6249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3077" tIns="46538" rIns="93077" bIns="46538" rtlCol="0">
            <a:noAutofit/>
          </a:bodyPr>
          <a:lstStyle/>
          <a:p>
            <a:pPr algn="r"/>
            <a:endParaRPr lang="en-US" altLang="ko-KR" sz="2000" b="1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966199" y="1233198"/>
            <a:ext cx="4068155" cy="4739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 Memory Layout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9124737" y="1707130"/>
            <a:ext cx="0" cy="624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410218" y="2029374"/>
            <a:ext cx="3219290" cy="14078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Secure Storage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410218" y="3520431"/>
            <a:ext cx="3219290" cy="1998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Running OS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410218" y="6925463"/>
            <a:ext cx="3219290" cy="852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BootLoader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410218" y="5602147"/>
            <a:ext cx="3219290" cy="1240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Backup Area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0355" y="1078271"/>
            <a:ext cx="7309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The Secure Storage has several separated spaces for each key type.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453" y="1488507"/>
            <a:ext cx="2562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Space Types</a:t>
            </a: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AES Key           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ECC Key Pair        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RSA Key Pair   </a:t>
            </a: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Credentials     </a:t>
            </a:r>
          </a:p>
          <a:p>
            <a:pPr marL="987918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Certificates</a:t>
            </a:r>
            <a:endParaRPr lang="ko-KR" altLang="en-US" sz="20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37968" y="3888604"/>
            <a:ext cx="1602299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Header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6945" y="1776124"/>
            <a:ext cx="2013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(Max 256bit)</a:t>
            </a: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144Bytes)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900Bytes)</a:t>
            </a: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(Max 192Bytes)</a:t>
            </a:r>
          </a:p>
          <a:p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</a:rPr>
              <a:t>(Max 2048Bytes)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1453" y="3445698"/>
            <a:ext cx="25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Record Structure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50554" y="3888604"/>
            <a:ext cx="4060771" cy="335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Data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0705" y="4262654"/>
            <a:ext cx="1721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Exist          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CRC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1452" y="5663059"/>
            <a:ext cx="306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Example: Certificate Area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37969" y="6099547"/>
            <a:ext cx="3476844" cy="305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 #1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37969" y="6456990"/>
            <a:ext cx="2035379" cy="305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 #2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37968" y="7183012"/>
            <a:ext cx="3476844" cy="305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 #4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37334" y="6099643"/>
            <a:ext cx="1982582" cy="307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Remained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37968" y="7564104"/>
            <a:ext cx="2521516" cy="305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Cert. #5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77518" y="6456990"/>
            <a:ext cx="3442397" cy="307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Remained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37968" y="6827767"/>
            <a:ext cx="5581947" cy="307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Reserved for Cert. #3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7334" y="7198294"/>
            <a:ext cx="1982582" cy="307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Remained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63656" y="7569060"/>
            <a:ext cx="2956260" cy="307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Remained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37968" y="7950152"/>
            <a:ext cx="5581947" cy="307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Reserved for Cert. #6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Secure </a:t>
            </a:r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Storage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/ </a:t>
            </a:r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Space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(3/3)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24737" y="1707130"/>
            <a:ext cx="3787404" cy="6249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3077" tIns="46538" rIns="93077" bIns="46538" rtlCol="0">
            <a:noAutofit/>
          </a:bodyPr>
          <a:lstStyle/>
          <a:p>
            <a:pPr algn="r"/>
            <a:endParaRPr lang="en-US" altLang="ko-KR" sz="2000" b="1" dirty="0" smtClean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966199" y="1233198"/>
            <a:ext cx="4068155" cy="4739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SE Memory Layout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9124737" y="1707130"/>
            <a:ext cx="0" cy="6249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410218" y="2029374"/>
            <a:ext cx="3219290" cy="14078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Secure Storage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410218" y="3520431"/>
            <a:ext cx="3219290" cy="1998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Running OS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410218" y="6925463"/>
            <a:ext cx="3219290" cy="852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BootLoader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410218" y="5602147"/>
            <a:ext cx="3219290" cy="1240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 anchorCtr="0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Backup Area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0355" y="1078271"/>
            <a:ext cx="7309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The Secure Storage has several separated spaces for each key type.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1453" y="1629264"/>
            <a:ext cx="25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Space Structure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3633" y="2284349"/>
            <a:ext cx="6087978" cy="317009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dirty="0" smtClean="0"/>
              <a:t>_SetSecureStorageData(</a:t>
            </a:r>
          </a:p>
          <a:p>
            <a:pPr indent="-342900"/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IN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/>
              <a:t>Secure Storage Index</a:t>
            </a:r>
          </a:p>
          <a:p>
            <a:pPr lvl="1"/>
            <a:r>
              <a:rPr lang="en-US" altLang="ko-KR" dirty="0" smtClean="0"/>
              <a:t>Space Type: AES / Cred. / Cert / ECC / RSA</a:t>
            </a:r>
            <a:endParaRPr lang="en-US" altLang="ko-KR" dirty="0"/>
          </a:p>
          <a:p>
            <a:pPr lvl="1"/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OUT:</a:t>
            </a:r>
          </a:p>
          <a:p>
            <a:pPr lvl="1"/>
            <a:r>
              <a:rPr lang="en-US" altLang="ko-KR" dirty="0" smtClean="0"/>
              <a:t>Result : Success / Fail</a:t>
            </a:r>
            <a:endParaRPr lang="en-US" altLang="ko-KR" dirty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83633" y="5869759"/>
            <a:ext cx="6087978" cy="224676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1">
                <a:solidFill>
                  <a:srgbClr val="C00000"/>
                </a:solidFill>
              </a:defRPr>
            </a:lvl1pPr>
            <a:lvl2pPr marL="98791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b="1"/>
            </a:lvl2pPr>
          </a:lstStyle>
          <a:p>
            <a:pPr indent="-342900"/>
            <a:r>
              <a:rPr lang="en-US" altLang="ko-KR" dirty="0" smtClean="0"/>
              <a:t>_GetSecureStorageData(</a:t>
            </a:r>
          </a:p>
          <a:p>
            <a:pPr indent="-342900"/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IN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Secure Storage Index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Space Type: </a:t>
            </a:r>
            <a:r>
              <a:rPr lang="en-US" altLang="ko-KR" strike="sngStrike" dirty="0" smtClean="0">
                <a:solidFill>
                  <a:schemeClr val="bg1">
                    <a:lumMod val="85000"/>
                  </a:schemeClr>
                </a:solidFill>
              </a:rPr>
              <a:t>AES </a:t>
            </a:r>
            <a:r>
              <a:rPr lang="en-US" altLang="ko-KR" dirty="0" smtClean="0"/>
              <a:t>/ Cred. / Cert / ECC / RSA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OUT: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Result : Data</a:t>
            </a:r>
            <a:endParaRPr lang="en-US" altLang="ko-KR" dirty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782962" y="7142206"/>
            <a:ext cx="109975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674907" y="7157479"/>
            <a:ext cx="1152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 dirty="0" smtClean="0">
                <a:solidFill>
                  <a:srgbClr val="FF0000"/>
                </a:solidFill>
              </a:rPr>
              <a:t>Only for </a:t>
            </a:r>
          </a:p>
          <a:p>
            <a:pPr algn="ctr"/>
            <a:r>
              <a:rPr lang="en-US" altLang="ko-KR" sz="1800" b="1" i="1" dirty="0" smtClean="0">
                <a:solidFill>
                  <a:srgbClr val="FF0000"/>
                </a:solidFill>
              </a:rPr>
              <a:t>public Key</a:t>
            </a:r>
            <a:endParaRPr lang="ko-KR" altLang="en-US" sz="1800" i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85989" y="7157479"/>
            <a:ext cx="130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b="1" i="1" dirty="0" smtClean="0">
                <a:solidFill>
                  <a:srgbClr val="FF0000"/>
                </a:solidFill>
              </a:rPr>
              <a:t>N/A for AES</a:t>
            </a:r>
            <a:endParaRPr lang="ko-KR" altLang="en-US" sz="1800" i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모서리가 둥근 직사각형 140"/>
          <p:cNvSpPr/>
          <p:nvPr/>
        </p:nvSpPr>
        <p:spPr>
          <a:xfrm>
            <a:off x="9236286" y="5915520"/>
            <a:ext cx="2728973" cy="1778822"/>
          </a:xfrm>
          <a:prstGeom prst="roundRect">
            <a:avLst>
              <a:gd name="adj" fmla="val 167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Specified Key Index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667146" y="5915519"/>
            <a:ext cx="1669578" cy="24657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Cert.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096664" y="1824888"/>
            <a:ext cx="1669578" cy="1765805"/>
            <a:chOff x="5082100" y="1976186"/>
            <a:chExt cx="1669578" cy="2128218"/>
          </a:xfrm>
        </p:grpSpPr>
        <p:sp>
          <p:nvSpPr>
            <p:cNvPr id="3" name="직사각형 2"/>
            <p:cNvSpPr/>
            <p:nvPr/>
          </p:nvSpPr>
          <p:spPr>
            <a:xfrm>
              <a:off x="5082100" y="1976186"/>
              <a:ext cx="1669578" cy="212821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Public Key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733185" y="2407092"/>
              <a:ext cx="367408" cy="482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667145" y="1844434"/>
            <a:ext cx="1669578" cy="1746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Key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18230" y="2194995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453" y="369492"/>
            <a:ext cx="115580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0D0D0D"/>
                </a:solidFill>
                <a:latin typeface="+mj-ea"/>
                <a:cs typeface="Roboto"/>
              </a:rPr>
              <a:t>Design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: </a:t>
            </a:r>
            <a:r>
              <a:rPr lang="en-US" altLang="ko-KR" sz="2800" b="1" dirty="0">
                <a:solidFill>
                  <a:srgbClr val="0D0D0D"/>
                </a:solidFill>
                <a:latin typeface="+mj-ea"/>
                <a:cs typeface="Roboto"/>
              </a:rPr>
              <a:t>Secure Storage </a:t>
            </a:r>
            <a:r>
              <a:rPr lang="en-US" altLang="ko-KR" sz="2800" b="1" dirty="0" smtClean="0">
                <a:solidFill>
                  <a:srgbClr val="0D0D0D"/>
                </a:solidFill>
                <a:latin typeface="+mj-ea"/>
                <a:cs typeface="Roboto"/>
              </a:rPr>
              <a:t>/ Prevent Invalid Credential Injections</a:t>
            </a:r>
            <a:endParaRPr lang="en-US" sz="2800" b="1" dirty="0">
              <a:solidFill>
                <a:srgbClr val="0D0D0D"/>
              </a:solidFill>
              <a:latin typeface="+mj-ea"/>
              <a:ea typeface="+mj-ea"/>
              <a:cs typeface="Roboto"/>
            </a:endParaRPr>
          </a:p>
        </p:txBody>
      </p:sp>
      <p:sp>
        <p:nvSpPr>
          <p:cNvPr id="66" name="직사각형 56"/>
          <p:cNvSpPr/>
          <p:nvPr/>
        </p:nvSpPr>
        <p:spPr>
          <a:xfrm>
            <a:off x="960355" y="1078271"/>
            <a:ext cx="619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The Secure </a:t>
            </a:r>
            <a:r>
              <a:rPr lang="en-US" altLang="ko-KR" sz="2000" b="1" dirty="0" smtClean="0"/>
              <a:t>Storage prevents invalid credential injections.</a:t>
            </a:r>
            <a:endParaRPr lang="ko-KR" altLang="en-US" sz="2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4715" y="2662011"/>
            <a:ext cx="4581166" cy="585170"/>
          </a:xfrm>
          <a:prstGeom prst="roundRect">
            <a:avLst>
              <a:gd name="adj" fmla="val 59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15558" y="2794219"/>
            <a:ext cx="1567440" cy="35899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Private Key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194211" y="2792617"/>
            <a:ext cx="1534380" cy="35899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Public Key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35445" y="2792617"/>
            <a:ext cx="1208474" cy="35899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56"/>
          <p:cNvSpPr/>
          <p:nvPr/>
        </p:nvSpPr>
        <p:spPr>
          <a:xfrm>
            <a:off x="1993885" y="2600653"/>
            <a:ext cx="11995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Key Pair  </a:t>
            </a:r>
          </a:p>
          <a:p>
            <a:pPr algn="ctr"/>
            <a:r>
              <a:rPr lang="en-US" altLang="ko-KR" sz="2000" b="1" dirty="0" smtClean="0"/>
              <a:t>Injection</a:t>
            </a:r>
            <a:endParaRPr lang="ko-KR" altLang="en-US" sz="20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904547" y="1954063"/>
            <a:ext cx="0" cy="23950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71453" y="1629264"/>
            <a:ext cx="256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Invalid Key Pair </a:t>
            </a:r>
          </a:p>
        </p:txBody>
      </p:sp>
      <p:sp>
        <p:nvSpPr>
          <p:cNvPr id="90" name="직사각형 56"/>
          <p:cNvSpPr/>
          <p:nvPr/>
        </p:nvSpPr>
        <p:spPr>
          <a:xfrm>
            <a:off x="5499278" y="3776165"/>
            <a:ext cx="3979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Generate a ‘expected Public Key’</a:t>
            </a:r>
          </a:p>
          <a:p>
            <a:r>
              <a:rPr lang="en-US" altLang="ko-KR" sz="2000" b="1" dirty="0" smtClean="0"/>
              <a:t>from the ‘Private Key’</a:t>
            </a:r>
            <a:endParaRPr lang="ko-KR" altLang="en-US" sz="2000" dirty="0"/>
          </a:p>
        </p:txBody>
      </p:sp>
      <p:cxnSp>
        <p:nvCxnSpPr>
          <p:cNvPr id="11" name="직선 화살표 연결선 10"/>
          <p:cNvCxnSpPr>
            <a:stCxn id="4" idx="2"/>
          </p:cNvCxnSpPr>
          <p:nvPr/>
        </p:nvCxnSpPr>
        <p:spPr>
          <a:xfrm>
            <a:off x="5499278" y="3153211"/>
            <a:ext cx="0" cy="1546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5318230" y="4724633"/>
            <a:ext cx="2492720" cy="35899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Expected Public Key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91" idx="3"/>
            <a:endCxn id="86" idx="3"/>
          </p:cNvCxnSpPr>
          <p:nvPr/>
        </p:nvCxnSpPr>
        <p:spPr>
          <a:xfrm flipV="1">
            <a:off x="7810950" y="2972113"/>
            <a:ext cx="917641" cy="1932016"/>
          </a:xfrm>
          <a:prstGeom prst="bentConnector3">
            <a:avLst>
              <a:gd name="adj1" fmla="val 22091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56"/>
          <p:cNvSpPr/>
          <p:nvPr/>
        </p:nvSpPr>
        <p:spPr>
          <a:xfrm>
            <a:off x="9962032" y="3776165"/>
            <a:ext cx="1345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Validation </a:t>
            </a:r>
          </a:p>
          <a:p>
            <a:pPr algn="ctr"/>
            <a:r>
              <a:rPr lang="en-US" altLang="ko-KR" sz="2000" b="1" dirty="0" smtClean="0"/>
              <a:t>Check</a:t>
            </a:r>
            <a:endParaRPr lang="ko-KR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1453" y="5476435"/>
            <a:ext cx="486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Invalid signature-capable certificate</a:t>
            </a:r>
          </a:p>
        </p:txBody>
      </p:sp>
      <p:sp>
        <p:nvSpPr>
          <p:cNvPr id="102" name="오른쪽 화살표 101"/>
          <p:cNvSpPr/>
          <p:nvPr/>
        </p:nvSpPr>
        <p:spPr>
          <a:xfrm>
            <a:off x="3235446" y="6824329"/>
            <a:ext cx="1208474" cy="35899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56"/>
          <p:cNvSpPr/>
          <p:nvPr/>
        </p:nvSpPr>
        <p:spPr>
          <a:xfrm>
            <a:off x="437173" y="6598308"/>
            <a:ext cx="28333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Certificate Injection with </a:t>
            </a:r>
          </a:p>
          <a:p>
            <a:pPr algn="ctr"/>
            <a:r>
              <a:rPr lang="en-US" altLang="ko-KR" sz="2000" b="1" dirty="0" smtClean="0"/>
              <a:t>the specified key index</a:t>
            </a:r>
            <a:endParaRPr lang="ko-KR" altLang="en-US" sz="2000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3904547" y="5986174"/>
            <a:ext cx="0" cy="23950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4553933" y="6726223"/>
            <a:ext cx="1890690" cy="1204890"/>
          </a:xfrm>
          <a:prstGeom prst="roundRect">
            <a:avLst>
              <a:gd name="adj" fmla="val 595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553933" y="7183321"/>
            <a:ext cx="1890690" cy="396547"/>
          </a:xfrm>
          <a:prstGeom prst="roundRect">
            <a:avLst>
              <a:gd name="adj" fmla="val 7036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Public Key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318230" y="6212836"/>
            <a:ext cx="367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직사각형 56"/>
          <p:cNvSpPr/>
          <p:nvPr/>
        </p:nvSpPr>
        <p:spPr>
          <a:xfrm>
            <a:off x="6898970" y="6928558"/>
            <a:ext cx="2001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Validation Check</a:t>
            </a:r>
            <a:endParaRPr lang="ko-KR" altLang="en-US" sz="2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9817052" y="6593858"/>
            <a:ext cx="1567440" cy="4648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Private Key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817052" y="7183321"/>
            <a:ext cx="1567440" cy="39654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Public Key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>
            <a:stCxn id="143" idx="1"/>
            <a:endCxn id="112" idx="3"/>
          </p:cNvCxnSpPr>
          <p:nvPr/>
        </p:nvCxnSpPr>
        <p:spPr>
          <a:xfrm flipH="1">
            <a:off x="6444623" y="7381594"/>
            <a:ext cx="337242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직사각형 56"/>
          <p:cNvSpPr/>
          <p:nvPr/>
        </p:nvSpPr>
        <p:spPr>
          <a:xfrm>
            <a:off x="8006576" y="7747268"/>
            <a:ext cx="5417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Prior to inserting a </a:t>
            </a:r>
            <a:r>
              <a:rPr lang="en-US" altLang="ko-KR" sz="2000" b="1" dirty="0" smtClean="0"/>
              <a:t>signature-capable </a:t>
            </a:r>
            <a:r>
              <a:rPr lang="en-US" altLang="ko-KR" sz="2000" b="1" dirty="0"/>
              <a:t>certificate, the specified key index must have a valid key pair.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10928195" y="30945"/>
            <a:ext cx="2642839" cy="76943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Reviewed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1771</Words>
  <Application>Microsoft Office PowerPoint</Application>
  <PresentationFormat>사용자 지정</PresentationFormat>
  <Paragraphs>487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Roboto</vt:lpstr>
      <vt:lpstr>Roboto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konai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 새미</dc:creator>
  <cp:lastModifiedBy>최철(Choi Chul)</cp:lastModifiedBy>
  <cp:revision>473</cp:revision>
  <dcterms:created xsi:type="dcterms:W3CDTF">2018-01-15T01:46:09Z</dcterms:created>
  <dcterms:modified xsi:type="dcterms:W3CDTF">2019-04-15T08:52:29Z</dcterms:modified>
</cp:coreProperties>
</file>